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5417" r:id="rId1"/>
  </p:sldMasterIdLst>
  <p:notesMasterIdLst>
    <p:notesMasterId r:id="rId18"/>
  </p:notesMasterIdLst>
  <p:sldIdLst>
    <p:sldId id="306" r:id="rId2"/>
    <p:sldId id="487" r:id="rId3"/>
    <p:sldId id="498" r:id="rId4"/>
    <p:sldId id="497" r:id="rId5"/>
    <p:sldId id="488" r:id="rId6"/>
    <p:sldId id="489" r:id="rId7"/>
    <p:sldId id="479" r:id="rId8"/>
    <p:sldId id="504" r:id="rId9"/>
    <p:sldId id="503" r:id="rId10"/>
    <p:sldId id="501" r:id="rId11"/>
    <p:sldId id="490" r:id="rId12"/>
    <p:sldId id="505" r:id="rId13"/>
    <p:sldId id="492" r:id="rId14"/>
    <p:sldId id="493" r:id="rId15"/>
    <p:sldId id="495" r:id="rId16"/>
    <p:sldId id="409" r:id="rId17"/>
  </p:sldIdLst>
  <p:sldSz cx="10080625" cy="7559675"/>
  <p:notesSz cx="7559675" cy="10691813"/>
  <p:defaultTextStyle>
    <a:defPPr>
      <a:defRPr lang="en-GB"/>
    </a:defPPr>
    <a:lvl1pPr algn="l" defTabSz="447027"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ＭＳ Ｐゴシック" charset="0"/>
        <a:cs typeface="ＭＳ Ｐゴシック" charset="0"/>
      </a:defRPr>
    </a:lvl1pPr>
    <a:lvl2pPr marL="740291" indent="-283750" algn="l" defTabSz="447027"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ＭＳ Ｐゴシック" charset="0"/>
        <a:cs typeface="ＭＳ Ｐゴシック" charset="0"/>
      </a:defRPr>
    </a:lvl2pPr>
    <a:lvl3pPr marL="1139758" indent="-226685" algn="l" defTabSz="447027"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ＭＳ Ｐゴシック" charset="0"/>
        <a:cs typeface="ＭＳ Ｐゴシック" charset="0"/>
      </a:defRPr>
    </a:lvl3pPr>
    <a:lvl4pPr marL="1596295" indent="-226685" algn="l" defTabSz="447027"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ＭＳ Ｐゴシック" charset="0"/>
        <a:cs typeface="ＭＳ Ｐゴシック" charset="0"/>
      </a:defRPr>
    </a:lvl4pPr>
    <a:lvl5pPr marL="2052831" indent="-226685" algn="l" defTabSz="447027"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ＭＳ Ｐゴシック" charset="0"/>
        <a:cs typeface="ＭＳ Ｐゴシック" charset="0"/>
      </a:defRPr>
    </a:lvl5pPr>
    <a:lvl6pPr marL="2282686" algn="l" defTabSz="456536" rtl="0" eaLnBrk="1" latinLnBrk="0" hangingPunct="1">
      <a:defRPr kern="1200">
        <a:solidFill>
          <a:schemeClr val="tx1"/>
        </a:solidFill>
        <a:latin typeface="Arial" charset="0"/>
        <a:ea typeface="ＭＳ Ｐゴシック" charset="0"/>
        <a:cs typeface="ＭＳ Ｐゴシック" charset="0"/>
      </a:defRPr>
    </a:lvl6pPr>
    <a:lvl7pPr marL="2739221" algn="l" defTabSz="456536" rtl="0" eaLnBrk="1" latinLnBrk="0" hangingPunct="1">
      <a:defRPr kern="1200">
        <a:solidFill>
          <a:schemeClr val="tx1"/>
        </a:solidFill>
        <a:latin typeface="Arial" charset="0"/>
        <a:ea typeface="ＭＳ Ｐゴシック" charset="0"/>
        <a:cs typeface="ＭＳ Ｐゴシック" charset="0"/>
      </a:defRPr>
    </a:lvl7pPr>
    <a:lvl8pPr marL="3195757" algn="l" defTabSz="456536" rtl="0" eaLnBrk="1" latinLnBrk="0" hangingPunct="1">
      <a:defRPr kern="1200">
        <a:solidFill>
          <a:schemeClr val="tx1"/>
        </a:solidFill>
        <a:latin typeface="Arial" charset="0"/>
        <a:ea typeface="ＭＳ Ｐゴシック" charset="0"/>
        <a:cs typeface="ＭＳ Ｐゴシック" charset="0"/>
      </a:defRPr>
    </a:lvl8pPr>
    <a:lvl9pPr marL="3652296" algn="l" defTabSz="456536"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336" userDrawn="1">
          <p15:clr>
            <a:srgbClr val="A4A3A4"/>
          </p15:clr>
        </p15:guide>
        <p15:guide id="2" pos="317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koma Masahiro" initials=""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C23"/>
    <a:srgbClr val="6D3C14"/>
    <a:srgbClr val="007B44"/>
    <a:srgbClr val="9B0014"/>
    <a:srgbClr val="22825D"/>
    <a:srgbClr val="3EB370"/>
    <a:srgbClr val="FF9300"/>
    <a:srgbClr val="E0E019"/>
    <a:srgbClr val="E646E2"/>
    <a:srgbClr val="6AECD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243" autoAdjust="0"/>
    <p:restoredTop sz="78639" autoAdjust="0"/>
  </p:normalViewPr>
  <p:slideViewPr>
    <p:cSldViewPr snapToObjects="1">
      <p:cViewPr>
        <p:scale>
          <a:sx n="82" d="100"/>
          <a:sy n="82" d="100"/>
        </p:scale>
        <p:origin x="2704" y="144"/>
      </p:cViewPr>
      <p:guideLst>
        <p:guide orient="horz" pos="2336"/>
        <p:guide pos="3176"/>
      </p:guideLst>
    </p:cSldViewPr>
  </p:slideViewPr>
  <p:outlineViewPr>
    <p:cViewPr varScale="1">
      <p:scale>
        <a:sx n="170" d="200"/>
        <a:sy n="170" d="200"/>
      </p:scale>
      <p:origin x="0" y="32"/>
    </p:cViewPr>
  </p:outlineViewPr>
  <p:notesTextViewPr>
    <p:cViewPr>
      <p:scale>
        <a:sx n="110" d="100"/>
        <a:sy n="110" d="100"/>
      </p:scale>
      <p:origin x="0" y="0"/>
    </p:cViewPr>
  </p:notesTextViewPr>
  <p:sorterViewPr>
    <p:cViewPr>
      <p:scale>
        <a:sx n="200" d="100"/>
        <a:sy n="200" d="100"/>
      </p:scale>
      <p:origin x="0" y="0"/>
    </p:cViewPr>
  </p:sorterViewPr>
  <p:notesViewPr>
    <p:cSldViewPr>
      <p:cViewPr varScale="1">
        <p:scale>
          <a:sx n="58" d="100"/>
          <a:sy n="58" d="100"/>
        </p:scale>
        <p:origin x="4112" y="23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commentAuthors" Target="commentAuthor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Rectangle 1"/>
          <p:cNvSpPr>
            <a:spLocks noGrp="1" noRot="1" noChangeAspect="1" noChangeArrowheads="1"/>
          </p:cNvSpPr>
          <p:nvPr>
            <p:ph type="sldImg"/>
          </p:nvPr>
        </p:nvSpPr>
        <p:spPr bwMode="auto">
          <a:xfrm>
            <a:off x="1106488" y="812800"/>
            <a:ext cx="5343525" cy="4006850"/>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p>
      <p:sp>
        <p:nvSpPr>
          <p:cNvPr id="2050" name="Rectangle 2"/>
          <p:cNvSpPr>
            <a:spLocks noGrp="1" noChangeArrowheads="1"/>
          </p:cNvSpPr>
          <p:nvPr>
            <p:ph type="body"/>
          </p:nvPr>
        </p:nvSpPr>
        <p:spPr bwMode="auto">
          <a:xfrm>
            <a:off x="755650" y="5078413"/>
            <a:ext cx="6046788" cy="4810125"/>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anchor="t" anchorCtr="0" compatLnSpc="1">
            <a:prstTxWarp prst="textNoShape">
              <a:avLst/>
            </a:prstTxWarp>
          </a:bodyPr>
          <a:lstStyle/>
          <a:p>
            <a:pPr lvl="0"/>
            <a:endParaRPr lang="ja-JP" altLang="en-US" noProof="0"/>
          </a:p>
        </p:txBody>
      </p:sp>
      <p:sp>
        <p:nvSpPr>
          <p:cNvPr id="2051" name="Rectangle 3"/>
          <p:cNvSpPr>
            <a:spLocks noGrp="1" noChangeArrowheads="1"/>
          </p:cNvSpPr>
          <p:nvPr>
            <p:ph type="hdr"/>
          </p:nvPr>
        </p:nvSpPr>
        <p:spPr bwMode="auto">
          <a:xfrm>
            <a:off x="0" y="0"/>
            <a:ext cx="3279775" cy="533400"/>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anchor="t" anchorCtr="0" compatLnSpc="1">
            <a:prstTxWarp prst="textNoShape">
              <a:avLst/>
            </a:prstTxWarp>
          </a:bodyPr>
          <a:lstStyle>
            <a:lvl1pPr defTabSz="449216">
              <a:lnSpc>
                <a:spcPct val="95000"/>
              </a:lnSpc>
              <a:tabLst>
                <a:tab pos="723900" algn="l"/>
                <a:tab pos="1447800" algn="l"/>
                <a:tab pos="2171700" algn="l"/>
                <a:tab pos="2895600" algn="l"/>
              </a:tabLst>
              <a:defRPr sz="1400" smtClean="0">
                <a:solidFill>
                  <a:srgbClr val="000000"/>
                </a:solidFill>
                <a:latin typeface="Times New Roman" charset="0"/>
                <a:ea typeface="ＭＳ Ｐ明朝" charset="0"/>
                <a:cs typeface="ＭＳ Ｐ明朝" charset="0"/>
              </a:defRPr>
            </a:lvl1pPr>
          </a:lstStyle>
          <a:p>
            <a:pPr>
              <a:defRPr/>
            </a:pPr>
            <a:endParaRPr lang="en-US"/>
          </a:p>
        </p:txBody>
      </p:sp>
      <p:sp>
        <p:nvSpPr>
          <p:cNvPr id="2052" name="Rectangle 4"/>
          <p:cNvSpPr>
            <a:spLocks noGrp="1" noChangeArrowheads="1"/>
          </p:cNvSpPr>
          <p:nvPr>
            <p:ph type="dt"/>
          </p:nvPr>
        </p:nvSpPr>
        <p:spPr bwMode="auto">
          <a:xfrm>
            <a:off x="4278313" y="0"/>
            <a:ext cx="3279775" cy="533400"/>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anchor="t" anchorCtr="0" compatLnSpc="1">
            <a:prstTxWarp prst="textNoShape">
              <a:avLst/>
            </a:prstTxWarp>
          </a:bodyPr>
          <a:lstStyle>
            <a:lvl1pPr algn="r" defTabSz="449216">
              <a:lnSpc>
                <a:spcPct val="95000"/>
              </a:lnSpc>
              <a:tabLst>
                <a:tab pos="723900" algn="l"/>
                <a:tab pos="1447800" algn="l"/>
                <a:tab pos="2171700" algn="l"/>
                <a:tab pos="2895600" algn="l"/>
              </a:tabLst>
              <a:defRPr sz="1400" smtClean="0">
                <a:solidFill>
                  <a:srgbClr val="000000"/>
                </a:solidFill>
                <a:latin typeface="Times New Roman" charset="0"/>
                <a:ea typeface="ＭＳ Ｐ明朝" charset="0"/>
                <a:cs typeface="ＭＳ Ｐ明朝" charset="0"/>
              </a:defRPr>
            </a:lvl1pPr>
          </a:lstStyle>
          <a:p>
            <a:pPr>
              <a:defRPr/>
            </a:pPr>
            <a:endParaRPr lang="en-US"/>
          </a:p>
        </p:txBody>
      </p:sp>
      <p:sp>
        <p:nvSpPr>
          <p:cNvPr id="2053" name="Rectangle 5"/>
          <p:cNvSpPr>
            <a:spLocks noGrp="1" noChangeArrowheads="1"/>
          </p:cNvSpPr>
          <p:nvPr>
            <p:ph type="ftr"/>
          </p:nvPr>
        </p:nvSpPr>
        <p:spPr bwMode="auto">
          <a:xfrm>
            <a:off x="0" y="10156825"/>
            <a:ext cx="3279775" cy="533400"/>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anchor="b" anchorCtr="0" compatLnSpc="1">
            <a:prstTxWarp prst="textNoShape">
              <a:avLst/>
            </a:prstTxWarp>
          </a:bodyPr>
          <a:lstStyle>
            <a:lvl1pPr defTabSz="449216">
              <a:lnSpc>
                <a:spcPct val="95000"/>
              </a:lnSpc>
              <a:tabLst>
                <a:tab pos="723900" algn="l"/>
                <a:tab pos="1447800" algn="l"/>
                <a:tab pos="2171700" algn="l"/>
                <a:tab pos="2895600" algn="l"/>
              </a:tabLst>
              <a:defRPr sz="1400" smtClean="0">
                <a:solidFill>
                  <a:srgbClr val="000000"/>
                </a:solidFill>
                <a:latin typeface="Times New Roman" charset="0"/>
                <a:ea typeface="ＭＳ Ｐ明朝" charset="0"/>
                <a:cs typeface="ＭＳ Ｐ明朝" charset="0"/>
              </a:defRPr>
            </a:lvl1pPr>
          </a:lstStyle>
          <a:p>
            <a:pPr>
              <a:defRPr/>
            </a:pPr>
            <a:endParaRPr lang="en-US"/>
          </a:p>
        </p:txBody>
      </p:sp>
      <p:sp>
        <p:nvSpPr>
          <p:cNvPr id="2054" name="Rectangle 6"/>
          <p:cNvSpPr>
            <a:spLocks noGrp="1" noChangeArrowheads="1"/>
          </p:cNvSpPr>
          <p:nvPr>
            <p:ph type="sldNum"/>
          </p:nvPr>
        </p:nvSpPr>
        <p:spPr bwMode="auto">
          <a:xfrm>
            <a:off x="4278313" y="10156825"/>
            <a:ext cx="3279775" cy="533400"/>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anchor="b" anchorCtr="0" compatLnSpc="1">
            <a:prstTxWarp prst="textNoShape">
              <a:avLst/>
            </a:prstTxWarp>
          </a:bodyPr>
          <a:lstStyle>
            <a:lvl1pPr algn="r" defTabSz="449216">
              <a:lnSpc>
                <a:spcPct val="95000"/>
              </a:lnSpc>
              <a:tabLst>
                <a:tab pos="723900" algn="l"/>
                <a:tab pos="1447800" algn="l"/>
                <a:tab pos="2171700" algn="l"/>
                <a:tab pos="2895600" algn="l"/>
              </a:tabLst>
              <a:defRPr sz="1400" smtClean="0">
                <a:solidFill>
                  <a:srgbClr val="000000"/>
                </a:solidFill>
                <a:latin typeface="Times New Roman" charset="0"/>
                <a:ea typeface="ＭＳ Ｐ明朝" charset="0"/>
                <a:cs typeface="ＭＳ Ｐ明朝" charset="0"/>
              </a:defRPr>
            </a:lvl1pPr>
          </a:lstStyle>
          <a:p>
            <a:pPr>
              <a:defRPr/>
            </a:pPr>
            <a:fld id="{0C323657-FD3A-4E44-8B99-17A448D1F8BF}" type="slidenum">
              <a:rPr lang="en-US"/>
              <a:pPr>
                <a:defRPr/>
              </a:pPr>
              <a:t>‹#›</a:t>
            </a:fld>
            <a:endParaRPr lang="en-US"/>
          </a:p>
        </p:txBody>
      </p:sp>
    </p:spTree>
    <p:extLst>
      <p:ext uri="{BB962C8B-B14F-4D97-AF65-F5344CB8AC3E}">
        <p14:creationId xmlns:p14="http://schemas.microsoft.com/office/powerpoint/2010/main" val="2390421039"/>
      </p:ext>
    </p:extLst>
  </p:cSld>
  <p:clrMap bg1="lt1" tx1="dk1" bg2="lt2" tx2="dk2" accent1="accent1" accent2="accent2" accent3="accent3" accent4="accent4" accent5="accent5" accent6="accent6" hlink="hlink" folHlink="folHlink"/>
  <p:notesStyle>
    <a:lvl1pPr algn="l" defTabSz="447027" rtl="0" eaLnBrk="0" fontAlgn="base" hangingPunct="0">
      <a:spcBef>
        <a:spcPct val="30000"/>
      </a:spcBef>
      <a:spcAft>
        <a:spcPct val="0"/>
      </a:spcAft>
      <a:buClr>
        <a:srgbClr val="000000"/>
      </a:buClr>
      <a:buSzPct val="100000"/>
      <a:buFont typeface="Times New Roman" charset="0"/>
      <a:defRPr kumimoji="1" sz="1200" kern="1200">
        <a:solidFill>
          <a:srgbClr val="000000"/>
        </a:solidFill>
        <a:latin typeface="Times New Roman" charset="0"/>
        <a:ea typeface="ＭＳ Ｐゴシック" charset="0"/>
        <a:cs typeface="ＭＳ Ｐゴシック" charset="0"/>
      </a:defRPr>
    </a:lvl1pPr>
    <a:lvl2pPr marL="741872" indent="-285336" algn="l" defTabSz="447027" rtl="0" eaLnBrk="0" fontAlgn="base" hangingPunct="0">
      <a:spcBef>
        <a:spcPct val="30000"/>
      </a:spcBef>
      <a:spcAft>
        <a:spcPct val="0"/>
      </a:spcAft>
      <a:buClr>
        <a:srgbClr val="000000"/>
      </a:buClr>
      <a:buSzPct val="100000"/>
      <a:buFont typeface="Times New Roman" charset="0"/>
      <a:defRPr kumimoji="1" sz="1200" kern="1200">
        <a:solidFill>
          <a:srgbClr val="000000"/>
        </a:solidFill>
        <a:latin typeface="Times New Roman" charset="0"/>
        <a:ea typeface="ＭＳ Ｐゴシック" charset="0"/>
        <a:cs typeface="+mn-cs"/>
      </a:defRPr>
    </a:lvl2pPr>
    <a:lvl3pPr marL="1141340" indent="-228270" algn="l" defTabSz="447027" rtl="0" eaLnBrk="0" fontAlgn="base" hangingPunct="0">
      <a:spcBef>
        <a:spcPct val="30000"/>
      </a:spcBef>
      <a:spcAft>
        <a:spcPct val="0"/>
      </a:spcAft>
      <a:buClr>
        <a:srgbClr val="000000"/>
      </a:buClr>
      <a:buSzPct val="100000"/>
      <a:buFont typeface="Times New Roman" charset="0"/>
      <a:defRPr kumimoji="1" sz="1200" kern="1200">
        <a:solidFill>
          <a:srgbClr val="000000"/>
        </a:solidFill>
        <a:latin typeface="Times New Roman" charset="0"/>
        <a:ea typeface="ＭＳ Ｐゴシック" charset="0"/>
        <a:cs typeface="+mn-cs"/>
      </a:defRPr>
    </a:lvl3pPr>
    <a:lvl4pPr marL="1597879" indent="-228270" algn="l" defTabSz="447027" rtl="0" eaLnBrk="0" fontAlgn="base" hangingPunct="0">
      <a:spcBef>
        <a:spcPct val="30000"/>
      </a:spcBef>
      <a:spcAft>
        <a:spcPct val="0"/>
      </a:spcAft>
      <a:buClr>
        <a:srgbClr val="000000"/>
      </a:buClr>
      <a:buSzPct val="100000"/>
      <a:buFont typeface="Times New Roman" charset="0"/>
      <a:defRPr kumimoji="1" sz="1200" kern="1200">
        <a:solidFill>
          <a:srgbClr val="000000"/>
        </a:solidFill>
        <a:latin typeface="Times New Roman" charset="0"/>
        <a:ea typeface="ＭＳ Ｐゴシック" charset="0"/>
        <a:cs typeface="+mn-cs"/>
      </a:defRPr>
    </a:lvl4pPr>
    <a:lvl5pPr marL="2054416" indent="-228270" algn="l" defTabSz="447027" rtl="0" eaLnBrk="0" fontAlgn="base" hangingPunct="0">
      <a:spcBef>
        <a:spcPct val="30000"/>
      </a:spcBef>
      <a:spcAft>
        <a:spcPct val="0"/>
      </a:spcAft>
      <a:buClr>
        <a:srgbClr val="000000"/>
      </a:buClr>
      <a:buSzPct val="100000"/>
      <a:buFont typeface="Times New Roman" charset="0"/>
      <a:defRPr kumimoji="1" sz="1200" kern="1200">
        <a:solidFill>
          <a:srgbClr val="000000"/>
        </a:solidFill>
        <a:latin typeface="Times New Roman" charset="0"/>
        <a:ea typeface="ＭＳ Ｐゴシック" charset="0"/>
        <a:cs typeface="+mn-cs"/>
      </a:defRPr>
    </a:lvl5pPr>
    <a:lvl6pPr marL="2282449" algn="l" defTabSz="456489" rtl="0" eaLnBrk="1" latinLnBrk="0" hangingPunct="1">
      <a:defRPr kumimoji="1" sz="1200" kern="1200">
        <a:solidFill>
          <a:schemeClr val="tx1"/>
        </a:solidFill>
        <a:latin typeface="+mn-lt"/>
        <a:ea typeface="+mn-ea"/>
        <a:cs typeface="+mn-cs"/>
      </a:defRPr>
    </a:lvl6pPr>
    <a:lvl7pPr marL="2738937" algn="l" defTabSz="456489" rtl="0" eaLnBrk="1" latinLnBrk="0" hangingPunct="1">
      <a:defRPr kumimoji="1" sz="1200" kern="1200">
        <a:solidFill>
          <a:schemeClr val="tx1"/>
        </a:solidFill>
        <a:latin typeface="+mn-lt"/>
        <a:ea typeface="+mn-ea"/>
        <a:cs typeface="+mn-cs"/>
      </a:defRPr>
    </a:lvl7pPr>
    <a:lvl8pPr marL="3195426" algn="l" defTabSz="456489" rtl="0" eaLnBrk="1" latinLnBrk="0" hangingPunct="1">
      <a:defRPr kumimoji="1" sz="1200" kern="1200">
        <a:solidFill>
          <a:schemeClr val="tx1"/>
        </a:solidFill>
        <a:latin typeface="+mn-lt"/>
        <a:ea typeface="+mn-ea"/>
        <a:cs typeface="+mn-cs"/>
      </a:defRPr>
    </a:lvl8pPr>
    <a:lvl9pPr marL="3651918" algn="l" defTabSz="456489"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a:solidFill>
                  <a:srgbClr val="000000"/>
                </a:solidFill>
                <a:effectLst/>
                <a:latin typeface="Times New Roman" charset="0"/>
                <a:ea typeface="ＭＳ Ｐゴシック" charset="0"/>
                <a:cs typeface="ＭＳ Ｐゴシック" charset="0"/>
              </a:rPr>
              <a:t>Today let me talk about Hydrogen line emission from accreting gas giants.)</a:t>
            </a:r>
          </a:p>
          <a:p>
            <a:r>
              <a:rPr kumimoji="1" lang="en-US" altLang="ja-JP" sz="1200" kern="1200" dirty="0">
                <a:solidFill>
                  <a:srgbClr val="000000"/>
                </a:solidFill>
                <a:effectLst/>
                <a:latin typeface="Times New Roman" charset="0"/>
                <a:ea typeface="ＭＳ Ｐゴシック" charset="0"/>
                <a:cs typeface="ＭＳ Ｐゴシック" charset="0"/>
              </a:rPr>
              <a:t>[</a:t>
            </a:r>
            <a:r>
              <a:rPr kumimoji="1" lang="en-US" altLang="ja-JP" sz="1200" kern="1200" baseline="0" dirty="0">
                <a:solidFill>
                  <a:srgbClr val="000000"/>
                </a:solidFill>
                <a:effectLst/>
                <a:latin typeface="Times New Roman" charset="0"/>
                <a:ea typeface="ＭＳ Ｐゴシック" charset="0"/>
                <a:cs typeface="ＭＳ Ｐゴシック" charset="0"/>
              </a:rPr>
              <a:t> And thank you for introducing me</a:t>
            </a:r>
            <a:r>
              <a:rPr kumimoji="1" lang="en-US" altLang="ja-JP" sz="1200" kern="1200" dirty="0">
                <a:solidFill>
                  <a:srgbClr val="000000"/>
                </a:solidFill>
                <a:effectLst/>
                <a:latin typeface="Times New Roman" charset="0"/>
                <a:ea typeface="ＭＳ Ｐゴシック" charset="0"/>
                <a:cs typeface="ＭＳ Ｐゴシック" charset="0"/>
              </a:rPr>
              <a:t>]</a:t>
            </a:r>
            <a:endParaRPr kumimoji="1" lang="ja-JP" altLang="ja-JP" sz="1200" kern="1200" dirty="0">
              <a:solidFill>
                <a:srgbClr val="000000"/>
              </a:solidFill>
              <a:effectLst/>
              <a:latin typeface="Times New Roman" charset="0"/>
              <a:ea typeface="ＭＳ Ｐゴシック" charset="0"/>
              <a:cs typeface="ＭＳ Ｐゴシック" charset="0"/>
            </a:endParaRPr>
          </a:p>
          <a:p>
            <a:r>
              <a:rPr kumimoji="1" lang="en-US" altLang="ja-JP" sz="1200" kern="1200" dirty="0">
                <a:solidFill>
                  <a:srgbClr val="000000"/>
                </a:solidFill>
                <a:effectLst/>
                <a:latin typeface="Times New Roman" charset="0"/>
                <a:ea typeface="ＭＳ Ｐゴシック" charset="0"/>
                <a:cs typeface="ＭＳ Ｐゴシック" charset="0"/>
              </a:rPr>
              <a:t>They are collaborator (Dr.) ~san </a:t>
            </a:r>
            <a:endParaRPr kumimoji="1" lang="ja-JP" altLang="ja-JP" sz="1200" kern="1200" dirty="0">
              <a:solidFill>
                <a:srgbClr val="000000"/>
              </a:solidFill>
              <a:effectLst/>
              <a:latin typeface="Times New Roman" charset="0"/>
              <a:ea typeface="ＭＳ Ｐゴシック" charset="0"/>
              <a:cs typeface="ＭＳ Ｐゴシック" charset="0"/>
            </a:endParaRPr>
          </a:p>
        </p:txBody>
      </p:sp>
      <p:sp>
        <p:nvSpPr>
          <p:cNvPr id="4" name="スライド番号プレースホルダー 3"/>
          <p:cNvSpPr>
            <a:spLocks noGrp="1"/>
          </p:cNvSpPr>
          <p:nvPr>
            <p:ph type="sldNum" idx="10"/>
          </p:nvPr>
        </p:nvSpPr>
        <p:spPr/>
        <p:txBody>
          <a:bodyPr/>
          <a:lstStyle/>
          <a:p>
            <a:pPr>
              <a:defRPr/>
            </a:pPr>
            <a:fld id="{0C323657-FD3A-4E44-8B99-17A448D1F8BF}" type="slidenum">
              <a:rPr lang="en-US" smtClean="0"/>
              <a:pPr>
                <a:defRPr/>
              </a:pPr>
              <a:t>1</a:t>
            </a:fld>
            <a:endParaRPr lang="en-US"/>
          </a:p>
        </p:txBody>
      </p:sp>
    </p:spTree>
    <p:extLst>
      <p:ext uri="{BB962C8B-B14F-4D97-AF65-F5344CB8AC3E}">
        <p14:creationId xmlns:p14="http://schemas.microsoft.com/office/powerpoint/2010/main" val="3647399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Now</a:t>
            </a:r>
            <a:r>
              <a:rPr kumimoji="1" lang="en-US" altLang="ja-JP" baseline="0" dirty="0" smtClean="0"/>
              <a:t>, let me show the line energy flux, the main topic of this study.</a:t>
            </a:r>
          </a:p>
          <a:p>
            <a:r>
              <a:rPr kumimoji="1" lang="en-US" altLang="ja-JP" baseline="0" dirty="0" smtClean="0"/>
              <a:t>In this figure, the vertical axis is also time, and horizontal is the energy flux. The right figure is also temperature.</a:t>
            </a:r>
          </a:p>
          <a:p>
            <a:endParaRPr kumimoji="1" lang="en-US" altLang="ja-JP" baseline="0" dirty="0" smtClean="0"/>
          </a:p>
          <a:p>
            <a:r>
              <a:rPr kumimoji="1" lang="en-US" altLang="ja-JP" baseline="0" dirty="0" smtClean="0"/>
              <a:t>But please see this left figure from down to up, because I show the upward radiation flux. In other wards, this is the flux of the photon emitted in deeper region and goes through the shock front, and goes away. And can be observed.</a:t>
            </a:r>
          </a:p>
          <a:p>
            <a:r>
              <a:rPr kumimoji="1" lang="en-US" altLang="ja-JP" baseline="0" dirty="0" smtClean="0"/>
              <a:t>We can see the hydrogen line is emitted in the second temperature dropping region. As we see previous figure, this is the hydrogen ionizing region, namely the hydrogen exciting region.</a:t>
            </a:r>
          </a:p>
          <a:p>
            <a:endParaRPr kumimoji="1" lang="en-US" altLang="ja-JP" baseline="0" dirty="0" smtClean="0"/>
          </a:p>
          <a:p>
            <a:r>
              <a:rPr kumimoji="1" lang="en-US" altLang="ja-JP" baseline="0" dirty="0" smtClean="0"/>
              <a:t>the black line corresponds to the Lyman-alpha, and red and blue corresponds to Ha and Pa respectively.</a:t>
            </a:r>
          </a:p>
          <a:p>
            <a:endParaRPr kumimoji="1" lang="en-US" altLang="ja-JP" baseline="0" dirty="0" smtClean="0"/>
          </a:p>
          <a:p>
            <a:r>
              <a:rPr kumimoji="1" lang="en-US" altLang="ja-JP" baseline="0" dirty="0" smtClean="0"/>
              <a:t>#From this figure, all three lines seems to become strong monotonically, from </a:t>
            </a:r>
            <a:r>
              <a:rPr kumimoji="1" lang="en-US" altLang="ja-JP" baseline="0" dirty="0" err="1" smtClean="0"/>
              <a:t>dwon</a:t>
            </a:r>
            <a:r>
              <a:rPr kumimoji="1" lang="en-US" altLang="ja-JP" baseline="0" dirty="0" smtClean="0"/>
              <a:t> to up.</a:t>
            </a:r>
          </a:p>
          <a:p>
            <a:endParaRPr kumimoji="1" lang="en-US" altLang="ja-JP" baseline="0" dirty="0" smtClean="0"/>
          </a:p>
          <a:p>
            <a:endParaRPr kumimoji="1" lang="en-US" altLang="ja-JP" baseline="0" dirty="0" smtClean="0"/>
          </a:p>
          <a:p>
            <a:r>
              <a:rPr kumimoji="1" lang="en-US" altLang="ja-JP" baseline="0" dirty="0" smtClean="0"/>
              <a:t>And now, we got the energy flux of Hydrogen lines at the shock front.</a:t>
            </a:r>
          </a:p>
          <a:p>
            <a:r>
              <a:rPr kumimoji="1" lang="en-US" altLang="ja-JP" baseline="0" dirty="0" smtClean="0"/>
              <a:t>So by using some </a:t>
            </a:r>
            <a:r>
              <a:rPr kumimoji="1" lang="en-US" altLang="ja-JP" baseline="0" dirty="0" err="1" smtClean="0"/>
              <a:t>circum</a:t>
            </a:r>
            <a:r>
              <a:rPr kumimoji="1" lang="en-US" altLang="ja-JP" baseline="0" dirty="0" smtClean="0"/>
              <a:t> planetary disk model, we can get the luminosity of hydrogen lines from around accreting gas giants.</a:t>
            </a:r>
          </a:p>
          <a:p>
            <a:endParaRPr kumimoji="1" lang="en-US" altLang="ja-JP" baseline="0" dirty="0" smtClean="0"/>
          </a:p>
          <a:p>
            <a:r>
              <a:rPr kumimoji="1" lang="en-US" altLang="ja-JP" baseline="0" dirty="0" smtClean="0"/>
              <a:t>#However, before that, let me touch on the absorption of lines.</a:t>
            </a:r>
          </a:p>
        </p:txBody>
      </p:sp>
      <p:sp>
        <p:nvSpPr>
          <p:cNvPr id="4" name="スライド番号プレースホルダー 3"/>
          <p:cNvSpPr>
            <a:spLocks noGrp="1"/>
          </p:cNvSpPr>
          <p:nvPr>
            <p:ph type="sldNum" idx="10"/>
          </p:nvPr>
        </p:nvSpPr>
        <p:spPr/>
        <p:txBody>
          <a:bodyPr/>
          <a:lstStyle/>
          <a:p>
            <a:pPr>
              <a:defRPr/>
            </a:pPr>
            <a:fld id="{0C323657-FD3A-4E44-8B99-17A448D1F8BF}" type="slidenum">
              <a:rPr lang="en-US" smtClean="0"/>
              <a:pPr>
                <a:defRPr/>
              </a:pPr>
              <a:t>10</a:t>
            </a:fld>
            <a:endParaRPr lang="en-US"/>
          </a:p>
        </p:txBody>
      </p:sp>
    </p:spTree>
    <p:extLst>
      <p:ext uri="{BB962C8B-B14F-4D97-AF65-F5344CB8AC3E}">
        <p14:creationId xmlns:p14="http://schemas.microsoft.com/office/powerpoint/2010/main" val="7718956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This is the Spectral</a:t>
            </a:r>
            <a:r>
              <a:rPr kumimoji="1" lang="en-US" altLang="ja-JP" baseline="0" dirty="0" smtClean="0"/>
              <a:t> Energy Distribution of Lyman-alpha and Ha at the shock front.</a:t>
            </a:r>
          </a:p>
          <a:p>
            <a:r>
              <a:rPr kumimoji="1" lang="en-US" altLang="ja-JP" baseline="0" dirty="0" smtClean="0"/>
              <a:t>The vertical axis corresponds to the Energy density, and horizontal axis corresponds to the wave length.</a:t>
            </a:r>
          </a:p>
          <a:p>
            <a:endParaRPr kumimoji="1" lang="en-US" altLang="ja-JP" baseline="0" dirty="0" smtClean="0"/>
          </a:p>
          <a:p>
            <a:r>
              <a:rPr kumimoji="1" lang="en-US" altLang="ja-JP" baseline="0" dirty="0" smtClean="0"/>
              <a:t>Actually, as you see, the Lyman-alpha shows the strong absorptive feature in SED. though the Ha shows almost pure Doppler profile emission.</a:t>
            </a:r>
          </a:p>
          <a:p>
            <a:endParaRPr kumimoji="1" lang="ja-JP" altLang="en-US" dirty="0"/>
          </a:p>
        </p:txBody>
      </p:sp>
      <p:sp>
        <p:nvSpPr>
          <p:cNvPr id="4" name="スライド番号プレースホルダー 3"/>
          <p:cNvSpPr>
            <a:spLocks noGrp="1"/>
          </p:cNvSpPr>
          <p:nvPr>
            <p:ph type="sldNum" idx="10"/>
          </p:nvPr>
        </p:nvSpPr>
        <p:spPr/>
        <p:txBody>
          <a:bodyPr/>
          <a:lstStyle/>
          <a:p>
            <a:pPr>
              <a:defRPr/>
            </a:pPr>
            <a:fld id="{0C323657-FD3A-4E44-8B99-17A448D1F8BF}" type="slidenum">
              <a:rPr lang="en-US" smtClean="0"/>
              <a:pPr>
                <a:defRPr/>
              </a:pPr>
              <a:t>11</a:t>
            </a:fld>
            <a:endParaRPr lang="en-US"/>
          </a:p>
        </p:txBody>
      </p:sp>
    </p:spTree>
    <p:extLst>
      <p:ext uri="{BB962C8B-B14F-4D97-AF65-F5344CB8AC3E}">
        <p14:creationId xmlns:p14="http://schemas.microsoft.com/office/powerpoint/2010/main" val="21296808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In order to know</a:t>
            </a:r>
            <a:r>
              <a:rPr kumimoji="1" lang="en-US" altLang="ja-JP" baseline="0" dirty="0" smtClean="0"/>
              <a:t> where Ly-a is absorbed, I show the line energy flux, only within 5 Doppler width around the line center. (This is the region where I showed in previous slide.)</a:t>
            </a:r>
          </a:p>
          <a:p>
            <a:endParaRPr kumimoji="1" lang="en-US" altLang="ja-JP" baseline="0" dirty="0" smtClean="0"/>
          </a:p>
          <a:p>
            <a:r>
              <a:rPr kumimoji="1" lang="en-US" altLang="ja-JP" baseline="0" dirty="0" smtClean="0"/>
              <a:t>Pa and Ha is almost same as the previous figure, the whole energy version. However, we can see the strong absorption of Lyman-alpha in this figure.</a:t>
            </a:r>
          </a:p>
          <a:p>
            <a:r>
              <a:rPr kumimoji="1" lang="en-US" altLang="ja-JP" dirty="0" smtClean="0"/>
              <a:t>Now</a:t>
            </a:r>
            <a:r>
              <a:rPr kumimoji="1" lang="en-US" altLang="ja-JP" baseline="0" dirty="0" smtClean="0"/>
              <a:t> I show the Hydrogen electron level population as the right figure.</a:t>
            </a:r>
          </a:p>
          <a:p>
            <a:r>
              <a:rPr kumimoji="1" lang="en-US" altLang="ja-JP" dirty="0" smtClean="0"/>
              <a:t>The horizontal axis is the relative</a:t>
            </a:r>
            <a:r>
              <a:rPr kumimoji="1" lang="en-US" altLang="ja-JP" baseline="0" dirty="0" smtClean="0"/>
              <a:t> abundance to proton.</a:t>
            </a:r>
          </a:p>
          <a:p>
            <a:endParaRPr kumimoji="1" lang="en-US" altLang="ja-JP" baseline="0" dirty="0" smtClean="0"/>
          </a:p>
          <a:p>
            <a:r>
              <a:rPr kumimoji="1" lang="en-US" altLang="ja-JP" baseline="0" dirty="0" smtClean="0"/>
              <a:t>The Lyman-alpha absorbed region is here, and all three lines emitted region is here.</a:t>
            </a:r>
          </a:p>
          <a:p>
            <a:endParaRPr kumimoji="1" lang="en-US" altLang="ja-JP" baseline="0" dirty="0" smtClean="0"/>
          </a:p>
          <a:p>
            <a:r>
              <a:rPr kumimoji="1" lang="en-US" altLang="ja-JP" baseline="0" dirty="0" smtClean="0"/>
              <a:t>As you see in the green region, the excited hydrogen number is decreasing from down to up. It means all lines can be absorbed in this region.</a:t>
            </a:r>
          </a:p>
          <a:p>
            <a:r>
              <a:rPr kumimoji="1" lang="en-US" altLang="ja-JP" baseline="0" dirty="0" smtClean="0"/>
              <a:t>However, since Ha and Pa is optically thin in this green colored region, they are hardly affected in this region. </a:t>
            </a:r>
          </a:p>
          <a:p>
            <a:r>
              <a:rPr kumimoji="1" lang="en-US" altLang="ja-JP" baseline="0" dirty="0" smtClean="0"/>
              <a:t>On the other hand, the ground state hydrogen, the black line in the right figure, is very common there. So only Lyman-alpha, in accurately say the Lyman-series are absorbed. </a:t>
            </a:r>
          </a:p>
        </p:txBody>
      </p:sp>
      <p:sp>
        <p:nvSpPr>
          <p:cNvPr id="4" name="スライド番号プレースホルダー 3"/>
          <p:cNvSpPr>
            <a:spLocks noGrp="1"/>
          </p:cNvSpPr>
          <p:nvPr>
            <p:ph type="sldNum" idx="10"/>
          </p:nvPr>
        </p:nvSpPr>
        <p:spPr/>
        <p:txBody>
          <a:bodyPr/>
          <a:lstStyle/>
          <a:p>
            <a:pPr>
              <a:defRPr/>
            </a:pPr>
            <a:fld id="{0C323657-FD3A-4E44-8B99-17A448D1F8BF}" type="slidenum">
              <a:rPr lang="en-US" smtClean="0"/>
              <a:pPr>
                <a:defRPr/>
              </a:pPr>
              <a:t>12</a:t>
            </a:fld>
            <a:endParaRPr lang="en-US"/>
          </a:p>
        </p:txBody>
      </p:sp>
    </p:spTree>
    <p:extLst>
      <p:ext uri="{BB962C8B-B14F-4D97-AF65-F5344CB8AC3E}">
        <p14:creationId xmlns:p14="http://schemas.microsoft.com/office/powerpoint/2010/main" val="16825957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Then,</a:t>
            </a:r>
            <a:r>
              <a:rPr kumimoji="1" lang="en-US" altLang="ja-JP" baseline="0" dirty="0"/>
              <a:t> this figure shows the results of parameter </a:t>
            </a:r>
            <a:r>
              <a:rPr kumimoji="1" lang="en-US" altLang="ja-JP" baseline="0" dirty="0" smtClean="0"/>
              <a:t>study for the </a:t>
            </a:r>
            <a:r>
              <a:rPr kumimoji="1" lang="en-US" altLang="ja-JP" baseline="0" dirty="0"/>
              <a:t>2 initial parameters. </a:t>
            </a:r>
            <a:r>
              <a:rPr kumimoji="1" lang="en-US" altLang="ja-JP" baseline="0" dirty="0" err="1"/>
              <a:t>preshock</a:t>
            </a:r>
            <a:r>
              <a:rPr kumimoji="1" lang="en-US" altLang="ja-JP" baseline="0" dirty="0"/>
              <a:t> velocity and </a:t>
            </a:r>
            <a:r>
              <a:rPr kumimoji="1" lang="en-US" altLang="ja-JP" baseline="0" dirty="0" err="1"/>
              <a:t>preshock</a:t>
            </a:r>
            <a:r>
              <a:rPr kumimoji="1" lang="en-US" altLang="ja-JP" baseline="0" dirty="0"/>
              <a:t> gas number density</a:t>
            </a:r>
            <a:r>
              <a:rPr kumimoji="1" lang="en-US" altLang="ja-JP" baseline="0" dirty="0" smtClean="0"/>
              <a:t>.</a:t>
            </a:r>
          </a:p>
          <a:p>
            <a:r>
              <a:rPr kumimoji="1" lang="en-US" altLang="ja-JP" baseline="0" dirty="0" smtClean="0"/>
              <a:t>The horizontal ~</a:t>
            </a:r>
          </a:p>
          <a:p>
            <a:r>
              <a:rPr kumimoji="1" lang="en-US" altLang="ja-JP" baseline="0" dirty="0" smtClean="0"/>
              <a:t>The vertical ~</a:t>
            </a:r>
          </a:p>
          <a:p>
            <a:r>
              <a:rPr kumimoji="1" lang="en-US" altLang="ja-JP" baseline="0" dirty="0" smtClean="0"/>
              <a:t>Each colors corresponds to each pre-shock gas number density.</a:t>
            </a:r>
          </a:p>
          <a:p>
            <a:endParaRPr kumimoji="1" lang="en-US" altLang="ja-JP" baseline="0" dirty="0"/>
          </a:p>
          <a:p>
            <a:r>
              <a:rPr kumimoji="1" lang="en-US" altLang="ja-JP" baseline="0" dirty="0" smtClean="0"/>
              <a:t>Now, </a:t>
            </a:r>
            <a:r>
              <a:rPr kumimoji="1" lang="en-US" altLang="ja-JP" baseline="0" dirty="0"/>
              <a:t>we assume the pre-shock velocity is about free fall </a:t>
            </a:r>
            <a:r>
              <a:rPr kumimoji="1" lang="en-US" altLang="ja-JP" baseline="0" dirty="0" smtClean="0"/>
              <a:t>velocity. </a:t>
            </a:r>
            <a:r>
              <a:rPr kumimoji="1" lang="en-US" altLang="ja-JP" baseline="0" dirty="0"/>
              <a:t>T</a:t>
            </a:r>
            <a:r>
              <a:rPr kumimoji="1" lang="en-US" altLang="ja-JP" baseline="0" dirty="0" smtClean="0"/>
              <a:t>his is not so bad according to 3D-hydrodynamic simulation.</a:t>
            </a:r>
          </a:p>
          <a:p>
            <a:r>
              <a:rPr kumimoji="1" lang="en-US" altLang="ja-JP" dirty="0" smtClean="0"/>
              <a:t>Then, Our</a:t>
            </a:r>
            <a:r>
              <a:rPr kumimoji="1" lang="en-US" altLang="ja-JP" baseline="0" dirty="0" smtClean="0"/>
              <a:t> </a:t>
            </a:r>
            <a:r>
              <a:rPr kumimoji="1" lang="en-US" altLang="ja-JP" baseline="0" dirty="0"/>
              <a:t>initial parameter v0 can be interpreted into the radial distance from the forming planet.</a:t>
            </a:r>
          </a:p>
          <a:p>
            <a:r>
              <a:rPr kumimoji="1" lang="en-US" altLang="ja-JP" baseline="0" dirty="0"/>
              <a:t>And </a:t>
            </a:r>
            <a:r>
              <a:rPr kumimoji="1" lang="en-US" altLang="ja-JP" baseline="0" dirty="0" smtClean="0"/>
              <a:t>we also assume that gas </a:t>
            </a:r>
            <a:r>
              <a:rPr kumimoji="1" lang="en-US" altLang="ja-JP" baseline="0" dirty="0"/>
              <a:t>density </a:t>
            </a:r>
            <a:r>
              <a:rPr kumimoji="1" lang="en-US" altLang="ja-JP" baseline="0" dirty="0" smtClean="0"/>
              <a:t>is constant on </a:t>
            </a:r>
            <a:r>
              <a:rPr kumimoji="1" lang="en-US" altLang="ja-JP" baseline="0" dirty="0"/>
              <a:t>the line emitting region</a:t>
            </a:r>
            <a:r>
              <a:rPr kumimoji="1" lang="en-US" altLang="ja-JP" baseline="0" dirty="0" smtClean="0"/>
              <a:t>.</a:t>
            </a:r>
          </a:p>
          <a:p>
            <a:r>
              <a:rPr kumimoji="1" lang="en-US" altLang="ja-JP" baseline="0" dirty="0" smtClean="0"/>
              <a:t>The line emitting region is not so large.</a:t>
            </a:r>
            <a:endParaRPr kumimoji="1" lang="en-US" altLang="ja-JP" baseline="0" dirty="0"/>
          </a:p>
          <a:p>
            <a:r>
              <a:rPr kumimoji="1" lang="en-US" altLang="ja-JP" baseline="0" dirty="0"/>
              <a:t>Since strong line emission needs the strong </a:t>
            </a:r>
            <a:r>
              <a:rPr kumimoji="1" lang="en-US" altLang="ja-JP" baseline="0" dirty="0" smtClean="0"/>
              <a:t>shock, </a:t>
            </a:r>
            <a:r>
              <a:rPr kumimoji="1" lang="en-US" altLang="ja-JP" baseline="0" dirty="0"/>
              <a:t>we treat only the region very close to the planet. (</a:t>
            </a:r>
            <a:r>
              <a:rPr kumimoji="1" lang="en-US" altLang="ja-JP" baseline="0" dirty="0" err="1"/>
              <a:t>roughtly</a:t>
            </a:r>
            <a:r>
              <a:rPr kumimoji="1" lang="en-US" altLang="ja-JP" baseline="0" dirty="0"/>
              <a:t> 10 </a:t>
            </a:r>
            <a:r>
              <a:rPr kumimoji="1" lang="en-US" altLang="ja-JP" baseline="0" dirty="0" err="1"/>
              <a:t>jupiter</a:t>
            </a:r>
            <a:r>
              <a:rPr kumimoji="1" lang="en-US" altLang="ja-JP" baseline="0" dirty="0"/>
              <a:t> radius. about 30 or 40 km/s is the critical)</a:t>
            </a:r>
          </a:p>
          <a:p>
            <a:r>
              <a:rPr kumimoji="1" lang="en-US" altLang="ja-JP" dirty="0"/>
              <a:t>So we </a:t>
            </a:r>
            <a:r>
              <a:rPr kumimoji="1" lang="en-US" altLang="ja-JP" dirty="0" smtClean="0"/>
              <a:t>can </a:t>
            </a:r>
            <a:r>
              <a:rPr kumimoji="1" lang="en-US" altLang="ja-JP" dirty="0"/>
              <a:t>integrate</a:t>
            </a:r>
            <a:r>
              <a:rPr kumimoji="1" lang="en-US" altLang="ja-JP" baseline="0" dirty="0"/>
              <a:t> the energy flux in the radial distance direction, (which corresponds to the v0 integration).</a:t>
            </a:r>
          </a:p>
          <a:p>
            <a:r>
              <a:rPr kumimoji="1" lang="en-US" altLang="ja-JP" baseline="0" dirty="0"/>
              <a:t>Thus, we get the luminosity of hydrogen line from around the accreting planet including the CPD surface.</a:t>
            </a:r>
            <a:endParaRPr kumimoji="1" lang="en-US" altLang="ja-JP" dirty="0"/>
          </a:p>
          <a:p>
            <a:endParaRPr kumimoji="1" lang="en-US" altLang="ja-JP" dirty="0"/>
          </a:p>
        </p:txBody>
      </p:sp>
      <p:sp>
        <p:nvSpPr>
          <p:cNvPr id="4" name="スライド番号プレースホルダー 3"/>
          <p:cNvSpPr>
            <a:spLocks noGrp="1"/>
          </p:cNvSpPr>
          <p:nvPr>
            <p:ph type="sldNum" idx="10"/>
          </p:nvPr>
        </p:nvSpPr>
        <p:spPr/>
        <p:txBody>
          <a:bodyPr/>
          <a:lstStyle/>
          <a:p>
            <a:pPr>
              <a:defRPr/>
            </a:pPr>
            <a:fld id="{0C323657-FD3A-4E44-8B99-17A448D1F8BF}" type="slidenum">
              <a:rPr lang="en-US" smtClean="0"/>
              <a:pPr>
                <a:defRPr/>
              </a:pPr>
              <a:t>13</a:t>
            </a:fld>
            <a:endParaRPr lang="en-US"/>
          </a:p>
        </p:txBody>
      </p:sp>
    </p:spTree>
    <p:extLst>
      <p:ext uri="{BB962C8B-B14F-4D97-AF65-F5344CB8AC3E}">
        <p14:creationId xmlns:p14="http://schemas.microsoft.com/office/powerpoint/2010/main" val="15557412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a:solidFill>
                  <a:srgbClr val="000000"/>
                </a:solidFill>
                <a:effectLst/>
                <a:latin typeface="Times New Roman" charset="0"/>
                <a:ea typeface="ＭＳ Ｐゴシック" charset="0"/>
                <a:cs typeface="ＭＳ Ｐゴシック" charset="0"/>
              </a:rPr>
              <a:t>This counter is the results</a:t>
            </a:r>
            <a:r>
              <a:rPr kumimoji="1" lang="en-US" altLang="ja-JP" sz="1200" kern="1200" baseline="0" dirty="0">
                <a:solidFill>
                  <a:srgbClr val="000000"/>
                </a:solidFill>
                <a:effectLst/>
                <a:latin typeface="Times New Roman" charset="0"/>
                <a:ea typeface="ＭＳ Ｐゴシック" charset="0"/>
                <a:cs typeface="ＭＳ Ｐゴシック" charset="0"/>
              </a:rPr>
              <a:t> of the H alpha line flux integration. </a:t>
            </a:r>
          </a:p>
          <a:p>
            <a:r>
              <a:rPr kumimoji="1" lang="en-US" altLang="ja-JP" sz="1200" kern="1200" baseline="0" dirty="0">
                <a:solidFill>
                  <a:srgbClr val="000000"/>
                </a:solidFill>
                <a:effectLst/>
                <a:latin typeface="Times New Roman" charset="0"/>
                <a:ea typeface="ＭＳ Ｐゴシック" charset="0"/>
                <a:cs typeface="ＭＳ Ｐゴシック" charset="0"/>
              </a:rPr>
              <a:t>The vertical axis corresponds the the gas number density, and the horizontal axis corresponds to the planet mass.</a:t>
            </a:r>
          </a:p>
          <a:p>
            <a:r>
              <a:rPr kumimoji="1" lang="en-US" altLang="ja-JP" sz="1200" kern="1200" baseline="0" dirty="0">
                <a:solidFill>
                  <a:srgbClr val="000000"/>
                </a:solidFill>
                <a:effectLst/>
                <a:latin typeface="Times New Roman" charset="0"/>
                <a:ea typeface="ＭＳ Ｐゴシック" charset="0"/>
                <a:cs typeface="ＭＳ Ｐゴシック" charset="0"/>
              </a:rPr>
              <a:t>Each black line is the counter of the H alpha luminosity. the most left bottom lines corresponds the the 10^16W and the most right top lines corresponds to the 10^24 W</a:t>
            </a:r>
          </a:p>
          <a:p>
            <a:endParaRPr kumimoji="1" lang="en-US" altLang="ja-JP" sz="1200" kern="1200" dirty="0" smtClean="0">
              <a:solidFill>
                <a:srgbClr val="000000"/>
              </a:solidFill>
              <a:effectLst/>
              <a:latin typeface="Times New Roman" charset="0"/>
              <a:ea typeface="ＭＳ Ｐゴシック" charset="0"/>
              <a:cs typeface="ＭＳ Ｐゴシック" charset="0"/>
            </a:endParaRPr>
          </a:p>
          <a:p>
            <a:r>
              <a:rPr kumimoji="1" lang="en-US" altLang="ja-JP" sz="1200" kern="1200" dirty="0" smtClean="0">
                <a:solidFill>
                  <a:srgbClr val="000000"/>
                </a:solidFill>
                <a:effectLst/>
                <a:latin typeface="Times New Roman" charset="0"/>
                <a:ea typeface="ＭＳ Ｐゴシック" charset="0"/>
                <a:cs typeface="ＭＳ Ｐゴシック" charset="0"/>
              </a:rPr>
              <a:t>So now, we have</a:t>
            </a:r>
            <a:r>
              <a:rPr kumimoji="1" lang="en-US" altLang="ja-JP" sz="1200" kern="1200" baseline="0" dirty="0" smtClean="0">
                <a:solidFill>
                  <a:srgbClr val="000000"/>
                </a:solidFill>
                <a:effectLst/>
                <a:latin typeface="Times New Roman" charset="0"/>
                <a:ea typeface="ＭＳ Ｐゴシック" charset="0"/>
                <a:cs typeface="ＭＳ Ｐゴシック" charset="0"/>
              </a:rPr>
              <a:t> a luminosity for each planet mass and accreting gas density.</a:t>
            </a:r>
            <a:endParaRPr kumimoji="1" lang="en-US" altLang="ja-JP" sz="1200" kern="1200" dirty="0">
              <a:solidFill>
                <a:srgbClr val="000000"/>
              </a:solidFill>
              <a:effectLst/>
              <a:latin typeface="Times New Roman" charset="0"/>
              <a:ea typeface="ＭＳ Ｐゴシック" charset="0"/>
              <a:cs typeface="ＭＳ Ｐゴシック" charset="0"/>
            </a:endParaRPr>
          </a:p>
          <a:p>
            <a:endParaRPr kumimoji="1" lang="en-US" altLang="ja-JP" sz="1200" kern="1200" dirty="0">
              <a:solidFill>
                <a:srgbClr val="000000"/>
              </a:solidFill>
              <a:effectLst/>
              <a:latin typeface="Times New Roman" charset="0"/>
              <a:ea typeface="ＭＳ Ｐゴシック" charset="0"/>
              <a:cs typeface="ＭＳ Ｐゴシック" charset="0"/>
            </a:endParaRPr>
          </a:p>
        </p:txBody>
      </p:sp>
      <p:sp>
        <p:nvSpPr>
          <p:cNvPr id="4" name="スライド番号プレースホルダー 3"/>
          <p:cNvSpPr>
            <a:spLocks noGrp="1"/>
          </p:cNvSpPr>
          <p:nvPr>
            <p:ph type="sldNum" idx="10"/>
          </p:nvPr>
        </p:nvSpPr>
        <p:spPr/>
        <p:txBody>
          <a:bodyPr/>
          <a:lstStyle/>
          <a:p>
            <a:pPr>
              <a:defRPr/>
            </a:pPr>
            <a:fld id="{0C323657-FD3A-4E44-8B99-17A448D1F8BF}" type="slidenum">
              <a:rPr lang="en-US" smtClean="0"/>
              <a:pPr>
                <a:defRPr/>
              </a:pPr>
              <a:t>14</a:t>
            </a:fld>
            <a:endParaRPr lang="en-US"/>
          </a:p>
        </p:txBody>
      </p:sp>
    </p:spTree>
    <p:extLst>
      <p:ext uri="{BB962C8B-B14F-4D97-AF65-F5344CB8AC3E}">
        <p14:creationId xmlns:p14="http://schemas.microsoft.com/office/powerpoint/2010/main" val="9971311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47027" rtl="0" eaLnBrk="0" fontAlgn="base" latinLnBrk="0" hangingPunct="0">
              <a:lnSpc>
                <a:spcPct val="100000"/>
              </a:lnSpc>
              <a:spcBef>
                <a:spcPct val="30000"/>
              </a:spcBef>
              <a:spcAft>
                <a:spcPct val="0"/>
              </a:spcAft>
              <a:buClr>
                <a:srgbClr val="000000"/>
              </a:buClr>
              <a:buSzPct val="100000"/>
              <a:buFont typeface="Times New Roman" charset="0"/>
              <a:buNone/>
              <a:tabLst/>
              <a:defRPr/>
            </a:pPr>
            <a:r>
              <a:rPr kumimoji="1" lang="en-US" altLang="ja-JP" sz="1200" kern="1200" dirty="0">
                <a:solidFill>
                  <a:srgbClr val="000000"/>
                </a:solidFill>
                <a:effectLst/>
                <a:latin typeface="Times New Roman" charset="0"/>
                <a:ea typeface="ＭＳ Ｐゴシック" charset="0"/>
                <a:cs typeface="ＭＳ Ｐゴシック" charset="0"/>
              </a:rPr>
              <a:t>For a discussion, we draw</a:t>
            </a:r>
            <a:r>
              <a:rPr kumimoji="1" lang="en-US" altLang="ja-JP" sz="1200" kern="1200" baseline="0" dirty="0">
                <a:solidFill>
                  <a:srgbClr val="000000"/>
                </a:solidFill>
                <a:effectLst/>
                <a:latin typeface="Times New Roman" charset="0"/>
                <a:ea typeface="ＭＳ Ｐゴシック" charset="0"/>
                <a:cs typeface="ＭＳ Ｐゴシック" charset="0"/>
              </a:rPr>
              <a:t> the additional red line in the H alpha contour.</a:t>
            </a:r>
          </a:p>
          <a:p>
            <a:pPr marL="0" marR="0" indent="0" algn="l" defTabSz="447027" rtl="0" eaLnBrk="0" fontAlgn="base" latinLnBrk="0" hangingPunct="0">
              <a:lnSpc>
                <a:spcPct val="100000"/>
              </a:lnSpc>
              <a:spcBef>
                <a:spcPct val="30000"/>
              </a:spcBef>
              <a:spcAft>
                <a:spcPct val="0"/>
              </a:spcAft>
              <a:buClr>
                <a:srgbClr val="000000"/>
              </a:buClr>
              <a:buSzPct val="100000"/>
              <a:buFont typeface="Times New Roman" charset="0"/>
              <a:buNone/>
              <a:tabLst/>
              <a:defRPr/>
            </a:pPr>
            <a:r>
              <a:rPr kumimoji="1" lang="en-US" altLang="ja-JP" sz="1200" kern="1200" baseline="0" dirty="0">
                <a:solidFill>
                  <a:srgbClr val="000000"/>
                </a:solidFill>
                <a:effectLst/>
                <a:latin typeface="Times New Roman" charset="0"/>
                <a:ea typeface="ＭＳ Ｐゴシック" charset="0"/>
                <a:cs typeface="ＭＳ Ｐゴシック" charset="0"/>
              </a:rPr>
              <a:t>This red one corresponds to the LkCa15b’s H alpha line luminosity.</a:t>
            </a:r>
            <a:endParaRPr kumimoji="1" lang="en-US" altLang="ja-JP" sz="1200" kern="1200" dirty="0">
              <a:solidFill>
                <a:srgbClr val="000000"/>
              </a:solidFill>
              <a:effectLst/>
              <a:latin typeface="Times New Roman" charset="0"/>
              <a:ea typeface="ＭＳ Ｐゴシック" charset="0"/>
              <a:cs typeface="ＭＳ Ｐゴシック" charset="0"/>
            </a:endParaRPr>
          </a:p>
          <a:p>
            <a:pPr marL="0" marR="0" indent="0" algn="l" defTabSz="447027" rtl="0" eaLnBrk="0" fontAlgn="base" latinLnBrk="0" hangingPunct="0">
              <a:lnSpc>
                <a:spcPct val="100000"/>
              </a:lnSpc>
              <a:spcBef>
                <a:spcPct val="30000"/>
              </a:spcBef>
              <a:spcAft>
                <a:spcPct val="0"/>
              </a:spcAft>
              <a:buClr>
                <a:srgbClr val="000000"/>
              </a:buClr>
              <a:buSzPct val="100000"/>
              <a:buFont typeface="Times New Roman" charset="0"/>
              <a:buNone/>
              <a:tabLst/>
              <a:defRPr/>
            </a:pPr>
            <a:r>
              <a:rPr kumimoji="1" lang="en-US" altLang="ja-JP" sz="1200" kern="1200" dirty="0">
                <a:solidFill>
                  <a:srgbClr val="000000"/>
                </a:solidFill>
                <a:effectLst/>
                <a:latin typeface="Times New Roman" charset="0"/>
                <a:ea typeface="ＭＳ Ｐゴシック" charset="0"/>
                <a:cs typeface="ＭＳ Ｐゴシック" charset="0"/>
              </a:rPr>
              <a:t>And this pink line corresponds the MMSN gas density for</a:t>
            </a:r>
            <a:r>
              <a:rPr kumimoji="1" lang="en-US" altLang="ja-JP" sz="1200" kern="1200" baseline="0" dirty="0">
                <a:solidFill>
                  <a:srgbClr val="000000"/>
                </a:solidFill>
                <a:effectLst/>
                <a:latin typeface="Times New Roman" charset="0"/>
                <a:ea typeface="ＭＳ Ｐゴシック" charset="0"/>
                <a:cs typeface="ＭＳ Ｐゴシック" charset="0"/>
              </a:rPr>
              <a:t> 12.6AU. I show this only for the reference value.</a:t>
            </a:r>
          </a:p>
          <a:p>
            <a:r>
              <a:rPr kumimoji="1" lang="en-US" altLang="ja-JP" dirty="0" smtClean="0"/>
              <a:t>I</a:t>
            </a:r>
            <a:r>
              <a:rPr kumimoji="1" lang="en-US" altLang="ja-JP" baseline="0" dirty="0" smtClean="0"/>
              <a:t> never claim that this gas density can apply to the LkCa15b, but this is one of reference value I think.</a:t>
            </a:r>
          </a:p>
          <a:p>
            <a:endParaRPr kumimoji="1" lang="en-US" altLang="ja-JP" baseline="0" dirty="0" smtClean="0"/>
          </a:p>
          <a:p>
            <a:r>
              <a:rPr kumimoji="1" lang="en-US" altLang="ja-JP" baseline="0" dirty="0" smtClean="0"/>
              <a:t>When the 10Mj planet is embedded in the MMSN at 12.6AU, then Ha emission of LkCa15b can be explained.</a:t>
            </a:r>
            <a:endParaRPr kumimoji="1" lang="ja-JP" altLang="en-US" dirty="0"/>
          </a:p>
        </p:txBody>
      </p:sp>
      <p:sp>
        <p:nvSpPr>
          <p:cNvPr id="4" name="スライド番号プレースホルダー 3"/>
          <p:cNvSpPr>
            <a:spLocks noGrp="1"/>
          </p:cNvSpPr>
          <p:nvPr>
            <p:ph type="sldNum" idx="10"/>
          </p:nvPr>
        </p:nvSpPr>
        <p:spPr/>
        <p:txBody>
          <a:bodyPr/>
          <a:lstStyle/>
          <a:p>
            <a:pPr>
              <a:defRPr/>
            </a:pPr>
            <a:fld id="{0C323657-FD3A-4E44-8B99-17A448D1F8BF}" type="slidenum">
              <a:rPr lang="en-US" smtClean="0"/>
              <a:pPr>
                <a:defRPr/>
              </a:pPr>
              <a:t>15</a:t>
            </a:fld>
            <a:endParaRPr lang="en-US"/>
          </a:p>
        </p:txBody>
      </p:sp>
    </p:spTree>
    <p:extLst>
      <p:ext uri="{BB962C8B-B14F-4D97-AF65-F5344CB8AC3E}">
        <p14:creationId xmlns:p14="http://schemas.microsoft.com/office/powerpoint/2010/main" val="19679035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a:solidFill>
                  <a:srgbClr val="000000"/>
                </a:solidFill>
                <a:effectLst/>
                <a:latin typeface="Times New Roman" charset="0"/>
                <a:ea typeface="ＭＳ Ｐゴシック" charset="0"/>
                <a:cs typeface="ＭＳ Ｐゴシック" charset="0"/>
              </a:rPr>
              <a:t>Let me summarize this talk</a:t>
            </a:r>
            <a:endParaRPr kumimoji="1" lang="ja-JP" altLang="ja-JP" sz="1200" kern="1200" dirty="0">
              <a:solidFill>
                <a:srgbClr val="000000"/>
              </a:solidFill>
              <a:effectLst/>
              <a:latin typeface="Times New Roman" charset="0"/>
              <a:ea typeface="ＭＳ Ｐゴシック" charset="0"/>
              <a:cs typeface="ＭＳ Ｐゴシック" charset="0"/>
            </a:endParaRPr>
          </a:p>
          <a:p>
            <a:r>
              <a:rPr kumimoji="1" lang="en-US" altLang="ja-JP" sz="1200" kern="1200" dirty="0">
                <a:solidFill>
                  <a:srgbClr val="000000"/>
                </a:solidFill>
                <a:effectLst/>
                <a:latin typeface="Times New Roman" charset="0"/>
                <a:ea typeface="ＭＳ Ｐゴシック" charset="0"/>
                <a:cs typeface="ＭＳ Ｐゴシック" charset="0"/>
              </a:rPr>
              <a:t>Origin of H-alpha is yet to be </a:t>
            </a:r>
            <a:endParaRPr kumimoji="1" lang="ja-JP" altLang="ja-JP" sz="1200" kern="1200">
              <a:solidFill>
                <a:srgbClr val="000000"/>
              </a:solidFill>
              <a:effectLst/>
              <a:latin typeface="Times New Roman" charset="0"/>
              <a:ea typeface="ＭＳ Ｐゴシック" charset="0"/>
              <a:cs typeface="ＭＳ Ｐゴシック" charset="0"/>
            </a:endParaRPr>
          </a:p>
          <a:p>
            <a:endParaRPr kumimoji="1" lang="ja-JP" altLang="en-US" dirty="0"/>
          </a:p>
        </p:txBody>
      </p:sp>
      <p:sp>
        <p:nvSpPr>
          <p:cNvPr id="4" name="スライド番号プレースホルダー 3"/>
          <p:cNvSpPr>
            <a:spLocks noGrp="1"/>
          </p:cNvSpPr>
          <p:nvPr>
            <p:ph type="sldNum" idx="10"/>
          </p:nvPr>
        </p:nvSpPr>
        <p:spPr/>
        <p:txBody>
          <a:bodyPr/>
          <a:lstStyle/>
          <a:p>
            <a:pPr>
              <a:defRPr/>
            </a:pPr>
            <a:fld id="{0C323657-FD3A-4E44-8B99-17A448D1F8BF}" type="slidenum">
              <a:rPr lang="en-US" smtClean="0"/>
              <a:pPr>
                <a:defRPr/>
              </a:pPr>
              <a:t>16</a:t>
            </a:fld>
            <a:endParaRPr lang="en-US"/>
          </a:p>
        </p:txBody>
      </p:sp>
    </p:spTree>
    <p:extLst>
      <p:ext uri="{BB962C8B-B14F-4D97-AF65-F5344CB8AC3E}">
        <p14:creationId xmlns:p14="http://schemas.microsoft.com/office/powerpoint/2010/main" val="638606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defRPr/>
            </a:pPr>
            <a:r>
              <a:rPr lang="en-US" altLang="ja-JP" dirty="0" smtClean="0">
                <a:cs typeface="Times New Roman"/>
              </a:rPr>
              <a:t>Star</a:t>
            </a:r>
            <a:r>
              <a:rPr lang="en-US" altLang="ja-JP" baseline="0" dirty="0" smtClean="0">
                <a:cs typeface="Times New Roman"/>
              </a:rPr>
              <a:t> IR disk Ha / points </a:t>
            </a:r>
            <a:r>
              <a:rPr lang="en-US" altLang="ja-JP" baseline="0" smtClean="0">
                <a:cs typeface="Times New Roman"/>
              </a:rPr>
              <a:t>lines explain origin</a:t>
            </a:r>
            <a:endParaRPr lang="en-US" altLang="ja-JP" smtClean="0">
              <a:cs typeface="Times New Roman"/>
            </a:endParaRPr>
          </a:p>
          <a:p>
            <a:pPr>
              <a:defRPr/>
            </a:pPr>
            <a:r>
              <a:rPr lang="en-US" altLang="ja-JP" dirty="0" smtClean="0">
                <a:cs typeface="Times New Roman"/>
              </a:rPr>
              <a:t>To </a:t>
            </a:r>
            <a:r>
              <a:rPr lang="en-US" altLang="ja-JP" dirty="0">
                <a:cs typeface="Times New Roman"/>
              </a:rPr>
              <a:t>begin with the background.</a:t>
            </a:r>
          </a:p>
          <a:p>
            <a:pPr>
              <a:defRPr/>
            </a:pPr>
            <a:r>
              <a:rPr lang="en-US" altLang="ja-JP" dirty="0">
                <a:cs typeface="Times New Roman"/>
              </a:rPr>
              <a:t>This is one of the results </a:t>
            </a:r>
            <a:r>
              <a:rPr lang="en-US" altLang="ja-JP" dirty="0" smtClean="0">
                <a:cs typeface="Times New Roman"/>
              </a:rPr>
              <a:t>of</a:t>
            </a:r>
            <a:r>
              <a:rPr lang="en-US" altLang="ja-JP" baseline="0" dirty="0" smtClean="0">
                <a:cs typeface="Times New Roman"/>
              </a:rPr>
              <a:t> </a:t>
            </a:r>
            <a:r>
              <a:rPr lang="en-US" altLang="ja-JP" dirty="0" smtClean="0">
                <a:cs typeface="Times New Roman"/>
              </a:rPr>
              <a:t>direct-imaging</a:t>
            </a:r>
            <a:r>
              <a:rPr lang="en-US" altLang="ja-JP" baseline="0" dirty="0" smtClean="0">
                <a:cs typeface="Times New Roman"/>
              </a:rPr>
              <a:t> of young star system.</a:t>
            </a:r>
            <a:endParaRPr lang="en-US" altLang="ja-JP" dirty="0">
              <a:cs typeface="Times New Roman"/>
            </a:endParaRPr>
          </a:p>
          <a:p>
            <a:pPr>
              <a:defRPr/>
            </a:pPr>
            <a:r>
              <a:rPr lang="en-US" altLang="ja-JP" dirty="0">
                <a:cs typeface="Times New Roman"/>
              </a:rPr>
              <a:t>At the center of this figure, the proto-star LkCa15A is masked.</a:t>
            </a:r>
          </a:p>
          <a:p>
            <a:pPr>
              <a:defRPr/>
            </a:pPr>
            <a:r>
              <a:rPr lang="en-US" altLang="ja-JP" dirty="0">
                <a:cs typeface="Times New Roman"/>
              </a:rPr>
              <a:t>Each color in this figure means photon detection. Red and Green means IR band L' and Ks </a:t>
            </a:r>
            <a:r>
              <a:rPr lang="en-US" altLang="ja-JP" dirty="0" smtClean="0">
                <a:cs typeface="Times New Roman"/>
              </a:rPr>
              <a:t>respectively</a:t>
            </a:r>
            <a:r>
              <a:rPr lang="en-US" altLang="ja-JP" dirty="0">
                <a:cs typeface="Times New Roman"/>
              </a:rPr>
              <a:t>.</a:t>
            </a:r>
          </a:p>
          <a:p>
            <a:pPr>
              <a:defRPr/>
            </a:pPr>
            <a:r>
              <a:rPr lang="en-US" altLang="ja-JP" dirty="0">
                <a:cs typeface="Times New Roman"/>
              </a:rPr>
              <a:t>Since LkCa15 system is very yang, so these photon sources are thought to be the accreting planets in the gaseous disk.</a:t>
            </a:r>
          </a:p>
          <a:p>
            <a:pPr>
              <a:defRPr/>
            </a:pPr>
            <a:endParaRPr lang="en-US" altLang="ja-JP" dirty="0">
              <a:cs typeface="Times New Roman"/>
            </a:endParaRPr>
          </a:p>
          <a:p>
            <a:pPr>
              <a:defRPr/>
            </a:pPr>
            <a:r>
              <a:rPr lang="en-US" altLang="ja-JP" dirty="0">
                <a:cs typeface="Times New Roman"/>
              </a:rPr>
              <a:t>The inner one, LkCa15b, </a:t>
            </a:r>
            <a:r>
              <a:rPr lang="en-US" altLang="ja-JP" dirty="0" smtClean="0">
                <a:cs typeface="Times New Roman"/>
              </a:rPr>
              <a:t>is also </a:t>
            </a:r>
            <a:r>
              <a:rPr lang="en-US" altLang="ja-JP" dirty="0">
                <a:cs typeface="Times New Roman"/>
              </a:rPr>
              <a:t>detected in the H-alpha line, namely hydrogen </a:t>
            </a:r>
            <a:r>
              <a:rPr lang="en-US" altLang="ja-JP" dirty="0" err="1" smtClean="0">
                <a:cs typeface="Times New Roman"/>
              </a:rPr>
              <a:t>Balmer</a:t>
            </a:r>
            <a:r>
              <a:rPr lang="en-US" altLang="ja-JP" dirty="0" smtClean="0">
                <a:cs typeface="Times New Roman"/>
              </a:rPr>
              <a:t>-alpha</a:t>
            </a:r>
            <a:r>
              <a:rPr lang="en-US" altLang="ja-JP" dirty="0">
                <a:cs typeface="Times New Roman"/>
              </a:rPr>
              <a:t>.</a:t>
            </a:r>
          </a:p>
          <a:p>
            <a:pPr>
              <a:defRPr/>
            </a:pPr>
            <a:r>
              <a:rPr lang="en-US" altLang="ja-JP" dirty="0">
                <a:cs typeface="Times New Roman"/>
              </a:rPr>
              <a:t>The right figure is the Spectral Energy Distribution of these planets. Horizontal axis is the wave length and vertical axis is the energy flux.</a:t>
            </a:r>
          </a:p>
          <a:p>
            <a:pPr>
              <a:defRPr/>
            </a:pPr>
            <a:r>
              <a:rPr lang="en-US" altLang="ja-JP" dirty="0">
                <a:cs typeface="Times New Roman"/>
              </a:rPr>
              <a:t>The 3 color dots are the observational points, and the two lines are the theoretical estimate of the energy flux of plants.</a:t>
            </a:r>
          </a:p>
          <a:p>
            <a:pPr>
              <a:defRPr/>
            </a:pPr>
            <a:r>
              <a:rPr lang="en-US" altLang="ja-JP" dirty="0">
                <a:cs typeface="Times New Roman"/>
              </a:rPr>
              <a:t>Black one corresponds to the accreting disk and pink one corresponds to the accreting planet.</a:t>
            </a:r>
          </a:p>
          <a:p>
            <a:pPr>
              <a:defRPr/>
            </a:pPr>
            <a:r>
              <a:rPr lang="en-US" altLang="ja-JP" dirty="0">
                <a:cs typeface="Times New Roman"/>
              </a:rPr>
              <a:t>Of course depends on the model parameters, these theoretical estimate seems to be able to explain the observational points in IR.</a:t>
            </a:r>
          </a:p>
          <a:p>
            <a:pPr>
              <a:defRPr/>
            </a:pPr>
            <a:r>
              <a:rPr lang="en-US" altLang="ja-JP" dirty="0">
                <a:cs typeface="Times New Roman"/>
              </a:rPr>
              <a:t>However, the blue dots, namely H-alpha is far from these model lines.</a:t>
            </a:r>
          </a:p>
        </p:txBody>
      </p:sp>
      <p:sp>
        <p:nvSpPr>
          <p:cNvPr id="4" name="スライド番号プレースホルダー 3"/>
          <p:cNvSpPr>
            <a:spLocks noGrp="1"/>
          </p:cNvSpPr>
          <p:nvPr>
            <p:ph type="sldNum" idx="10"/>
          </p:nvPr>
        </p:nvSpPr>
        <p:spPr/>
        <p:txBody>
          <a:bodyPr/>
          <a:lstStyle/>
          <a:p>
            <a:pPr>
              <a:defRPr/>
            </a:pPr>
            <a:fld id="{0C323657-FD3A-4E44-8B99-17A448D1F8BF}" type="slidenum">
              <a:rPr lang="en-US" smtClean="0"/>
              <a:pPr>
                <a:defRPr/>
              </a:pPr>
              <a:t>2</a:t>
            </a:fld>
            <a:endParaRPr lang="en-US"/>
          </a:p>
        </p:txBody>
      </p:sp>
    </p:spTree>
    <p:extLst>
      <p:ext uri="{BB962C8B-B14F-4D97-AF65-F5344CB8AC3E}">
        <p14:creationId xmlns:p14="http://schemas.microsoft.com/office/powerpoint/2010/main" val="803413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defRPr/>
            </a:pPr>
            <a:r>
              <a:rPr lang="en-US" altLang="ja-JP" dirty="0">
                <a:cs typeface="Times New Roman"/>
              </a:rPr>
              <a:t>That Spectral Energy Distribution bases on the black body radiation.</a:t>
            </a:r>
          </a:p>
          <a:p>
            <a:pPr>
              <a:defRPr/>
            </a:pPr>
            <a:r>
              <a:rPr lang="en-US" altLang="ja-JP" dirty="0">
                <a:cs typeface="Times New Roman"/>
              </a:rPr>
              <a:t>In the accreting planets, main </a:t>
            </a:r>
            <a:r>
              <a:rPr lang="en-US" altLang="ja-JP" dirty="0" smtClean="0">
                <a:cs typeface="Times New Roman"/>
              </a:rPr>
              <a:t>heating </a:t>
            </a:r>
            <a:r>
              <a:rPr lang="en-US" altLang="ja-JP" dirty="0">
                <a:cs typeface="Times New Roman"/>
              </a:rPr>
              <a:t>processes are viscous heating and shock heating.</a:t>
            </a:r>
          </a:p>
          <a:p>
            <a:pPr>
              <a:defRPr/>
            </a:pPr>
            <a:r>
              <a:rPr lang="en-US" altLang="ja-JP" dirty="0">
                <a:cs typeface="Times New Roman"/>
              </a:rPr>
              <a:t>But both of them can be interpreted as the release of gravitational energy.</a:t>
            </a:r>
          </a:p>
          <a:p>
            <a:pPr>
              <a:defRPr/>
            </a:pPr>
            <a:r>
              <a:rPr lang="en-US" altLang="ja-JP" dirty="0">
                <a:cs typeface="Times New Roman"/>
              </a:rPr>
              <a:t>So when we assume the black body cooling, we can get an equation. </a:t>
            </a:r>
          </a:p>
          <a:p>
            <a:pPr>
              <a:defRPr/>
            </a:pPr>
            <a:r>
              <a:rPr lang="en-US" altLang="ja-JP" dirty="0">
                <a:cs typeface="Times New Roman"/>
              </a:rPr>
              <a:t>And when we substitute model parameters, we can get gas black body temperature as about 10^3 K.</a:t>
            </a:r>
          </a:p>
          <a:p>
            <a:pPr>
              <a:defRPr/>
            </a:pPr>
            <a:endParaRPr lang="en-US" altLang="ja-JP" dirty="0">
              <a:cs typeface="Times New Roman"/>
            </a:endParaRPr>
          </a:p>
          <a:p>
            <a:pPr>
              <a:defRPr/>
            </a:pPr>
            <a:r>
              <a:rPr lang="en-US" altLang="ja-JP" dirty="0">
                <a:cs typeface="Times New Roman"/>
              </a:rPr>
              <a:t>So basically, the previous Spectral Energy Density is about black body radiation of a thousand K.</a:t>
            </a:r>
          </a:p>
        </p:txBody>
      </p:sp>
      <p:sp>
        <p:nvSpPr>
          <p:cNvPr id="4" name="スライド番号プレースホルダー 3"/>
          <p:cNvSpPr>
            <a:spLocks noGrp="1"/>
          </p:cNvSpPr>
          <p:nvPr>
            <p:ph type="sldNum" idx="10"/>
          </p:nvPr>
        </p:nvSpPr>
        <p:spPr/>
        <p:txBody>
          <a:bodyPr/>
          <a:lstStyle/>
          <a:p>
            <a:pPr>
              <a:defRPr/>
            </a:pPr>
            <a:fld id="{0C323657-FD3A-4E44-8B99-17A448D1F8BF}" type="slidenum">
              <a:rPr lang="en-US" smtClean="0"/>
              <a:pPr>
                <a:defRPr/>
              </a:pPr>
              <a:t>3</a:t>
            </a:fld>
            <a:endParaRPr lang="en-US"/>
          </a:p>
        </p:txBody>
      </p:sp>
    </p:spTree>
    <p:extLst>
      <p:ext uri="{BB962C8B-B14F-4D97-AF65-F5344CB8AC3E}">
        <p14:creationId xmlns:p14="http://schemas.microsoft.com/office/powerpoint/2010/main" val="413446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rgbClr val="000000"/>
                </a:solidFill>
                <a:effectLst/>
                <a:latin typeface="Times New Roman" charset="0"/>
                <a:ea typeface="ＭＳ Ｐゴシック" charset="0"/>
                <a:cs typeface="ＭＳ Ｐゴシック" charset="0"/>
              </a:rPr>
              <a:t>On the other hand, let</a:t>
            </a:r>
            <a:r>
              <a:rPr kumimoji="1" lang="en-US" altLang="ja-JP" sz="1200" kern="1200" baseline="0" dirty="0" smtClean="0">
                <a:solidFill>
                  <a:srgbClr val="000000"/>
                </a:solidFill>
                <a:effectLst/>
                <a:latin typeface="Times New Roman" charset="0"/>
                <a:ea typeface="ＭＳ Ｐゴシック" charset="0"/>
                <a:cs typeface="ＭＳ Ｐゴシック" charset="0"/>
              </a:rPr>
              <a:t> me touch on the line emission.</a:t>
            </a:r>
          </a:p>
          <a:p>
            <a:r>
              <a:rPr kumimoji="1" lang="en-US" altLang="ja-JP" sz="1200" kern="1200" dirty="0" smtClean="0">
                <a:solidFill>
                  <a:srgbClr val="000000"/>
                </a:solidFill>
                <a:effectLst/>
                <a:latin typeface="Times New Roman" charset="0"/>
                <a:ea typeface="ＭＳ Ｐゴシック" charset="0"/>
                <a:cs typeface="ＭＳ Ｐゴシック" charset="0"/>
              </a:rPr>
              <a:t>Here, I</a:t>
            </a:r>
            <a:r>
              <a:rPr kumimoji="1" lang="en-US" altLang="ja-JP" sz="1200" kern="1200" baseline="0" dirty="0" smtClean="0">
                <a:solidFill>
                  <a:srgbClr val="000000"/>
                </a:solidFill>
                <a:effectLst/>
                <a:latin typeface="Times New Roman" charset="0"/>
                <a:ea typeface="ＭＳ Ｐゴシック" charset="0"/>
                <a:cs typeface="ＭＳ Ｐゴシック" charset="0"/>
              </a:rPr>
              <a:t> </a:t>
            </a:r>
            <a:r>
              <a:rPr kumimoji="1" lang="en-US" altLang="ja-JP" sz="1200" kern="1200" baseline="0" dirty="0">
                <a:solidFill>
                  <a:srgbClr val="000000"/>
                </a:solidFill>
                <a:effectLst/>
                <a:latin typeface="Times New Roman" charset="0"/>
                <a:ea typeface="ＭＳ Ｐゴシック" charset="0"/>
                <a:cs typeface="ＭＳ Ｐゴシック" charset="0"/>
              </a:rPr>
              <a:t>illustrate the energy </a:t>
            </a:r>
            <a:r>
              <a:rPr kumimoji="1" lang="en-US" altLang="ja-JP" sz="1200" kern="1200" baseline="0" dirty="0" smtClean="0">
                <a:solidFill>
                  <a:srgbClr val="000000"/>
                </a:solidFill>
                <a:effectLst/>
                <a:latin typeface="Times New Roman" charset="0"/>
                <a:ea typeface="ＭＳ Ｐゴシック" charset="0"/>
                <a:cs typeface="ＭＳ Ｐゴシック" charset="0"/>
              </a:rPr>
              <a:t>levels as the blue bars.</a:t>
            </a:r>
            <a:endParaRPr kumimoji="1" lang="en-US" altLang="ja-JP" sz="1200" kern="1200" baseline="0" dirty="0">
              <a:solidFill>
                <a:srgbClr val="000000"/>
              </a:solidFill>
              <a:effectLst/>
              <a:latin typeface="Times New Roman" charset="0"/>
              <a:ea typeface="ＭＳ Ｐゴシック" charset="0"/>
              <a:cs typeface="ＭＳ Ｐゴシック" charset="0"/>
            </a:endParaRPr>
          </a:p>
          <a:p>
            <a:r>
              <a:rPr kumimoji="1" lang="en-US" altLang="ja-JP" sz="1200" kern="1200" baseline="0" dirty="0">
                <a:solidFill>
                  <a:srgbClr val="000000"/>
                </a:solidFill>
                <a:effectLst/>
                <a:latin typeface="Times New Roman" charset="0"/>
                <a:ea typeface="ＭＳ Ｐゴシック" charset="0"/>
                <a:cs typeface="ＭＳ Ｐゴシック" charset="0"/>
              </a:rPr>
              <a:t>E</a:t>
            </a:r>
            <a:r>
              <a:rPr kumimoji="1" lang="en-US" altLang="ja-JP" sz="1200" kern="1200" baseline="0" dirty="0" smtClean="0">
                <a:solidFill>
                  <a:srgbClr val="000000"/>
                </a:solidFill>
                <a:effectLst/>
                <a:latin typeface="Times New Roman" charset="0"/>
                <a:ea typeface="ＭＳ Ｐゴシック" charset="0"/>
                <a:cs typeface="ＭＳ Ｐゴシック" charset="0"/>
              </a:rPr>
              <a:t>ach </a:t>
            </a:r>
            <a:r>
              <a:rPr kumimoji="1" lang="en-US" altLang="ja-JP" sz="1200" kern="1200" baseline="0" dirty="0">
                <a:solidFill>
                  <a:srgbClr val="000000"/>
                </a:solidFill>
                <a:effectLst/>
                <a:latin typeface="Times New Roman" charset="0"/>
                <a:ea typeface="ＭＳ Ｐゴシック" charset="0"/>
                <a:cs typeface="ＭＳ Ｐゴシック" charset="0"/>
              </a:rPr>
              <a:t>lines </a:t>
            </a:r>
            <a:r>
              <a:rPr kumimoji="1" lang="en-US" altLang="ja-JP" sz="1200" kern="1200" baseline="0" dirty="0" smtClean="0">
                <a:solidFill>
                  <a:srgbClr val="000000"/>
                </a:solidFill>
                <a:effectLst/>
                <a:latin typeface="Times New Roman" charset="0"/>
                <a:ea typeface="ＭＳ Ｐゴシック" charset="0"/>
                <a:cs typeface="ＭＳ Ｐゴシック" charset="0"/>
              </a:rPr>
              <a:t>represent </a:t>
            </a:r>
            <a:r>
              <a:rPr kumimoji="1" lang="en-US" altLang="ja-JP" sz="1200" kern="1200" baseline="0" dirty="0">
                <a:solidFill>
                  <a:srgbClr val="000000"/>
                </a:solidFill>
                <a:effectLst/>
                <a:latin typeface="Times New Roman" charset="0"/>
                <a:ea typeface="ＭＳ Ｐゴシック" charset="0"/>
                <a:cs typeface="ＭＳ Ｐゴシック" charset="0"/>
              </a:rPr>
              <a:t>each energy level, whose principal quantum number is 1, 2, </a:t>
            </a:r>
            <a:r>
              <a:rPr kumimoji="1" lang="is-IS" altLang="ja-JP" sz="1200" kern="1200" baseline="0" dirty="0">
                <a:solidFill>
                  <a:srgbClr val="000000"/>
                </a:solidFill>
                <a:effectLst/>
                <a:latin typeface="Times New Roman" charset="0"/>
                <a:ea typeface="ＭＳ Ｐゴシック" charset="0"/>
                <a:cs typeface="ＭＳ Ｐゴシック" charset="0"/>
              </a:rPr>
              <a:t>…</a:t>
            </a:r>
          </a:p>
          <a:p>
            <a:r>
              <a:rPr kumimoji="1" lang="is-IS" altLang="ja-JP" sz="1200" kern="1200" baseline="0" dirty="0">
                <a:solidFill>
                  <a:srgbClr val="000000"/>
                </a:solidFill>
                <a:effectLst/>
                <a:latin typeface="Times New Roman" charset="0"/>
                <a:ea typeface="ＭＳ Ｐゴシック" charset="0"/>
                <a:cs typeface="ＭＳ Ｐゴシック" charset="0"/>
              </a:rPr>
              <a:t>The most bottom one is ground state, and almost all hydrogen is there in low temperature</a:t>
            </a:r>
            <a:r>
              <a:rPr kumimoji="1" lang="is-IS" altLang="ja-JP" sz="1200" kern="1200" baseline="0" dirty="0" smtClean="0">
                <a:solidFill>
                  <a:srgbClr val="000000"/>
                </a:solidFill>
                <a:effectLst/>
                <a:latin typeface="Times New Roman" charset="0"/>
                <a:ea typeface="ＭＳ Ｐゴシック" charset="0"/>
                <a:cs typeface="ＭＳ Ｐゴシック" charset="0"/>
              </a:rPr>
              <a:t>.</a:t>
            </a:r>
          </a:p>
          <a:p>
            <a:r>
              <a:rPr kumimoji="1" lang="is-IS" altLang="ja-JP" sz="1200" kern="1200" baseline="0" dirty="0" smtClean="0">
                <a:solidFill>
                  <a:srgbClr val="000000"/>
                </a:solidFill>
                <a:effectLst/>
                <a:latin typeface="Times New Roman" charset="0"/>
                <a:ea typeface="ＭＳ Ｐゴシック" charset="0"/>
                <a:cs typeface="ＭＳ Ｐゴシック" charset="0"/>
              </a:rPr>
              <a:t>As you know, the hydrogen lines are emitted with the spontaneous de-excitation from higher level of hydrogen to lower level.</a:t>
            </a:r>
          </a:p>
          <a:p>
            <a:pPr marL="0" marR="0" indent="0" algn="l" defTabSz="447027" rtl="0" eaLnBrk="0" fontAlgn="base" latinLnBrk="0" hangingPunct="0">
              <a:lnSpc>
                <a:spcPct val="100000"/>
              </a:lnSpc>
              <a:spcBef>
                <a:spcPct val="30000"/>
              </a:spcBef>
              <a:spcAft>
                <a:spcPct val="0"/>
              </a:spcAft>
              <a:buClr>
                <a:srgbClr val="000000"/>
              </a:buClr>
              <a:buSzPct val="100000"/>
              <a:buFont typeface="Times New Roman" charset="0"/>
              <a:buNone/>
              <a:tabLst/>
              <a:defRPr/>
            </a:pPr>
            <a:r>
              <a:rPr kumimoji="1" lang="is-IS" altLang="ja-JP" sz="1200" kern="1200" baseline="0" dirty="0" smtClean="0">
                <a:solidFill>
                  <a:srgbClr val="000000"/>
                </a:solidFill>
                <a:effectLst/>
                <a:latin typeface="Times New Roman" charset="0"/>
                <a:ea typeface="ＭＳ Ｐゴシック" charset="0"/>
                <a:cs typeface="ＭＳ Ｐゴシック" charset="0"/>
              </a:rPr>
              <a:t>E.g. 2 to 1 de-excitation produce the Ly alpha photon, and 3 to 2 does the H alpha photon, that is the observed one.</a:t>
            </a:r>
          </a:p>
          <a:p>
            <a:pPr marL="0" marR="0" indent="0" algn="l" defTabSz="447027" rtl="0" eaLnBrk="0" fontAlgn="base" latinLnBrk="0" hangingPunct="0">
              <a:lnSpc>
                <a:spcPct val="100000"/>
              </a:lnSpc>
              <a:spcBef>
                <a:spcPct val="30000"/>
              </a:spcBef>
              <a:spcAft>
                <a:spcPct val="0"/>
              </a:spcAft>
              <a:buClr>
                <a:srgbClr val="000000"/>
              </a:buClr>
              <a:buSzPct val="100000"/>
              <a:buFont typeface="Times New Roman" charset="0"/>
              <a:buNone/>
              <a:tabLst/>
              <a:defRPr/>
            </a:pPr>
            <a:r>
              <a:rPr kumimoji="1" lang="is-IS" altLang="ja-JP" sz="1200" kern="1200" baseline="0" dirty="0" smtClean="0">
                <a:solidFill>
                  <a:srgbClr val="000000"/>
                </a:solidFill>
                <a:effectLst/>
                <a:latin typeface="Times New Roman" charset="0"/>
                <a:ea typeface="ＭＳ Ｐゴシック" charset="0"/>
                <a:cs typeface="ＭＳ Ｐゴシック" charset="0"/>
              </a:rPr>
              <a:t>So the excited hydrogen is needed to emit hydrogen lines.</a:t>
            </a:r>
          </a:p>
          <a:p>
            <a:r>
              <a:rPr kumimoji="1" lang="is-IS" altLang="ja-JP" sz="1200" kern="1200" baseline="0" dirty="0" smtClean="0">
                <a:solidFill>
                  <a:srgbClr val="000000"/>
                </a:solidFill>
                <a:effectLst/>
                <a:latin typeface="Times New Roman" charset="0"/>
                <a:ea typeface="ＭＳ Ｐゴシック" charset="0"/>
                <a:cs typeface="ＭＳ Ｐゴシック" charset="0"/>
              </a:rPr>
              <a:t>Usually, such excited hydrogen is generated by collision with the free electron.</a:t>
            </a:r>
          </a:p>
          <a:p>
            <a:r>
              <a:rPr kumimoji="1" lang="is-IS" altLang="ja-JP" sz="1200" kern="1200" baseline="0" dirty="0" smtClean="0">
                <a:solidFill>
                  <a:srgbClr val="000000"/>
                </a:solidFill>
                <a:effectLst/>
                <a:latin typeface="Times New Roman" charset="0"/>
                <a:ea typeface="ＭＳ Ｐゴシック" charset="0"/>
                <a:cs typeface="ＭＳ Ｐゴシック" charset="0"/>
              </a:rPr>
              <a:t>And the energy differences between hydrogen energy levels are about 10eV or 10^4 K.</a:t>
            </a:r>
          </a:p>
          <a:p>
            <a:endParaRPr kumimoji="1" lang="is-IS" altLang="ja-JP" sz="1200" kern="1200" baseline="0" dirty="0">
              <a:solidFill>
                <a:srgbClr val="000000"/>
              </a:solidFill>
              <a:effectLst/>
              <a:latin typeface="Times New Roman" charset="0"/>
              <a:ea typeface="ＭＳ Ｐゴシック" charset="0"/>
              <a:cs typeface="ＭＳ Ｐゴシック" charset="0"/>
            </a:endParaRPr>
          </a:p>
          <a:p>
            <a:r>
              <a:rPr kumimoji="1" lang="is-IS" altLang="ja-JP" sz="1200" kern="1200" baseline="0" dirty="0">
                <a:solidFill>
                  <a:srgbClr val="000000"/>
                </a:solidFill>
                <a:effectLst/>
                <a:latin typeface="Times New Roman" charset="0"/>
                <a:ea typeface="ＭＳ Ｐゴシック" charset="0"/>
                <a:cs typeface="ＭＳ Ｐゴシック" charset="0"/>
              </a:rPr>
              <a:t>So the strong Halpha line emission needs </a:t>
            </a:r>
            <a:r>
              <a:rPr kumimoji="1" lang="is-IS" altLang="ja-JP" sz="1200" kern="1200" baseline="0" dirty="0" smtClean="0">
                <a:solidFill>
                  <a:srgbClr val="000000"/>
                </a:solidFill>
                <a:effectLst/>
                <a:latin typeface="Times New Roman" charset="0"/>
                <a:ea typeface="ＭＳ Ｐゴシック" charset="0"/>
                <a:cs typeface="ＭＳ Ｐゴシック" charset="0"/>
              </a:rPr>
              <a:t>high </a:t>
            </a:r>
            <a:r>
              <a:rPr kumimoji="1" lang="is-IS" altLang="ja-JP" sz="1200" kern="1200" baseline="0" dirty="0">
                <a:solidFill>
                  <a:srgbClr val="000000"/>
                </a:solidFill>
                <a:effectLst/>
                <a:latin typeface="Times New Roman" charset="0"/>
                <a:ea typeface="ＭＳ Ｐゴシック" charset="0"/>
                <a:cs typeface="ＭＳ Ｐゴシック" charset="0"/>
              </a:rPr>
              <a:t>temperature, typically larger than 10^4 K</a:t>
            </a:r>
            <a:r>
              <a:rPr kumimoji="1" lang="is-IS" altLang="ja-JP" sz="1200" kern="1200" baseline="0" dirty="0" smtClean="0">
                <a:solidFill>
                  <a:srgbClr val="000000"/>
                </a:solidFill>
                <a:effectLst/>
                <a:latin typeface="Times New Roman" charset="0"/>
                <a:ea typeface="ＭＳ Ｐゴシック" charset="0"/>
                <a:cs typeface="ＭＳ Ｐゴシック" charset="0"/>
              </a:rPr>
              <a:t>.</a:t>
            </a:r>
          </a:p>
          <a:p>
            <a:r>
              <a:rPr kumimoji="1" lang="is-IS" altLang="ja-JP" sz="1200" kern="1200" baseline="0" dirty="0" smtClean="0">
                <a:solidFill>
                  <a:srgbClr val="000000"/>
                </a:solidFill>
                <a:effectLst/>
                <a:latin typeface="Times New Roman" charset="0"/>
                <a:ea typeface="ＭＳ Ｐゴシック" charset="0"/>
                <a:cs typeface="ＭＳ Ｐゴシック" charset="0"/>
              </a:rPr>
              <a:t>On the other hand, as I showed in previous slide, black body radiation of 10^3 K can explain the IR observation, well.</a:t>
            </a:r>
          </a:p>
          <a:p>
            <a:r>
              <a:rPr kumimoji="1" lang="is-IS" altLang="ja-JP" sz="1200" kern="1200" baseline="0" dirty="0" smtClean="0">
                <a:solidFill>
                  <a:srgbClr val="000000"/>
                </a:solidFill>
                <a:effectLst/>
                <a:latin typeface="Times New Roman" charset="0"/>
                <a:ea typeface="ＭＳ Ｐゴシック" charset="0"/>
                <a:cs typeface="ＭＳ Ｐゴシック" charset="0"/>
              </a:rPr>
              <a:t>Therefore we need 2 different temperature in order to explain both of the H-alpha and IR emission.</a:t>
            </a:r>
            <a:endParaRPr kumimoji="1" lang="en-US" altLang="ja-JP" sz="1200" kern="1200" dirty="0">
              <a:solidFill>
                <a:srgbClr val="000000"/>
              </a:solidFill>
              <a:effectLst/>
              <a:latin typeface="Times New Roman" charset="0"/>
              <a:ea typeface="ＭＳ Ｐゴシック" charset="0"/>
              <a:cs typeface="ＭＳ Ｐゴシック" charset="0"/>
            </a:endParaRPr>
          </a:p>
        </p:txBody>
      </p:sp>
      <p:sp>
        <p:nvSpPr>
          <p:cNvPr id="4" name="スライド番号プレースホルダー 3"/>
          <p:cNvSpPr>
            <a:spLocks noGrp="1"/>
          </p:cNvSpPr>
          <p:nvPr>
            <p:ph type="sldNum" idx="10"/>
          </p:nvPr>
        </p:nvSpPr>
        <p:spPr/>
        <p:txBody>
          <a:bodyPr/>
          <a:lstStyle/>
          <a:p>
            <a:pPr>
              <a:defRPr/>
            </a:pPr>
            <a:fld id="{0C323657-FD3A-4E44-8B99-17A448D1F8BF}" type="slidenum">
              <a:rPr lang="en-US" smtClean="0"/>
              <a:pPr>
                <a:defRPr/>
              </a:pPr>
              <a:t>4</a:t>
            </a:fld>
            <a:endParaRPr lang="en-US"/>
          </a:p>
        </p:txBody>
      </p:sp>
    </p:spTree>
    <p:extLst>
      <p:ext uri="{BB962C8B-B14F-4D97-AF65-F5344CB8AC3E}">
        <p14:creationId xmlns:p14="http://schemas.microsoft.com/office/powerpoint/2010/main" val="1380797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rgbClr val="000000"/>
                </a:solidFill>
                <a:effectLst/>
                <a:latin typeface="Times New Roman" charset="0"/>
                <a:ea typeface="ＭＳ Ｐゴシック" charset="0"/>
                <a:cs typeface="ＭＳ Ｐゴシック" charset="0"/>
              </a:rPr>
              <a:t>In order</a:t>
            </a:r>
            <a:r>
              <a:rPr kumimoji="1" lang="en-US" altLang="ja-JP" sz="1200" kern="1200" baseline="0" dirty="0" smtClean="0">
                <a:solidFill>
                  <a:srgbClr val="000000"/>
                </a:solidFill>
                <a:effectLst/>
                <a:latin typeface="Times New Roman" charset="0"/>
                <a:ea typeface="ＭＳ Ｐゴシック" charset="0"/>
                <a:cs typeface="ＭＳ Ｐゴシック" charset="0"/>
              </a:rPr>
              <a:t> to explain these, we focus on shock heating with vertical inflow like this.</a:t>
            </a:r>
          </a:p>
          <a:p>
            <a:endParaRPr kumimoji="1" lang="en-US" altLang="ja-JP" sz="1200" kern="1200" dirty="0">
              <a:solidFill>
                <a:srgbClr val="000000"/>
              </a:solidFill>
              <a:effectLst/>
              <a:latin typeface="Times New Roman" charset="0"/>
              <a:ea typeface="ＭＳ Ｐゴシック" charset="0"/>
              <a:cs typeface="ＭＳ Ｐゴシック" charset="0"/>
            </a:endParaRPr>
          </a:p>
          <a:p>
            <a:r>
              <a:rPr kumimoji="1" lang="en-US" altLang="ja-JP" sz="1200" kern="1200" dirty="0">
                <a:solidFill>
                  <a:srgbClr val="000000"/>
                </a:solidFill>
                <a:effectLst/>
                <a:latin typeface="Times New Roman" charset="0"/>
                <a:ea typeface="ＭＳ Ｐゴシック" charset="0"/>
                <a:cs typeface="ＭＳ Ｐゴシック" charset="0"/>
              </a:rPr>
              <a:t>This is the </a:t>
            </a:r>
            <a:r>
              <a:rPr kumimoji="1" lang="en-US" altLang="ja-JP" sz="1200" kern="1200" dirty="0" smtClean="0">
                <a:solidFill>
                  <a:srgbClr val="000000"/>
                </a:solidFill>
                <a:effectLst/>
                <a:latin typeface="Times New Roman" charset="0"/>
                <a:ea typeface="ＭＳ Ｐゴシック" charset="0"/>
                <a:cs typeface="ＭＳ Ｐゴシック" charset="0"/>
              </a:rPr>
              <a:t>schematic illustration</a:t>
            </a:r>
            <a:r>
              <a:rPr kumimoji="1" lang="en-US" altLang="ja-JP" sz="1200" kern="1200" baseline="0" dirty="0" smtClean="0">
                <a:solidFill>
                  <a:srgbClr val="000000"/>
                </a:solidFill>
                <a:effectLst/>
                <a:latin typeface="Times New Roman" charset="0"/>
                <a:ea typeface="ＭＳ Ｐゴシック" charset="0"/>
                <a:cs typeface="ＭＳ Ｐゴシック" charset="0"/>
              </a:rPr>
              <a:t> </a:t>
            </a:r>
            <a:r>
              <a:rPr kumimoji="1" lang="en-US" altLang="ja-JP" sz="1200" kern="1200" baseline="0" dirty="0">
                <a:solidFill>
                  <a:srgbClr val="000000"/>
                </a:solidFill>
                <a:effectLst/>
                <a:latin typeface="Times New Roman" charset="0"/>
                <a:ea typeface="ＭＳ Ｐゴシック" charset="0"/>
                <a:cs typeface="ＭＳ Ｐゴシック" charset="0"/>
              </a:rPr>
              <a:t>of accreting gas </a:t>
            </a:r>
            <a:r>
              <a:rPr kumimoji="1" lang="en-US" altLang="ja-JP" sz="1200" kern="1200" baseline="0" dirty="0" smtClean="0">
                <a:solidFill>
                  <a:srgbClr val="000000"/>
                </a:solidFill>
                <a:effectLst/>
                <a:latin typeface="Times New Roman" charset="0"/>
                <a:ea typeface="ＭＳ Ｐゴシック" charset="0"/>
                <a:cs typeface="ＭＳ Ｐゴシック" charset="0"/>
              </a:rPr>
              <a:t>giants based on a </a:t>
            </a:r>
            <a:r>
              <a:rPr kumimoji="1" lang="en-US" altLang="ja-JP" sz="1200" kern="1200" baseline="0" dirty="0">
                <a:solidFill>
                  <a:srgbClr val="000000"/>
                </a:solidFill>
                <a:effectLst/>
                <a:latin typeface="Times New Roman" charset="0"/>
                <a:ea typeface="ＭＳ Ｐゴシック" charset="0"/>
                <a:cs typeface="ＭＳ Ｐゴシック" charset="0"/>
              </a:rPr>
              <a:t>3D hydrodynamic </a:t>
            </a:r>
            <a:r>
              <a:rPr kumimoji="1" lang="en-US" altLang="ja-JP" sz="1200" kern="1200" baseline="0" dirty="0" smtClean="0">
                <a:solidFill>
                  <a:srgbClr val="000000"/>
                </a:solidFill>
                <a:effectLst/>
                <a:latin typeface="Times New Roman" charset="0"/>
                <a:ea typeface="ＭＳ Ｐゴシック" charset="0"/>
                <a:cs typeface="ＭＳ Ｐゴシック" charset="0"/>
              </a:rPr>
              <a:t>simulation of Tanigawa+2012.</a:t>
            </a:r>
          </a:p>
          <a:p>
            <a:r>
              <a:rPr kumimoji="1" lang="en-US" altLang="ja-JP" sz="1200" kern="1200" baseline="0" dirty="0" smtClean="0">
                <a:solidFill>
                  <a:srgbClr val="000000"/>
                </a:solidFill>
                <a:effectLst/>
                <a:latin typeface="Times New Roman" charset="0"/>
                <a:ea typeface="ＭＳ Ｐゴシック" charset="0"/>
                <a:cs typeface="ＭＳ Ｐゴシック" charset="0"/>
              </a:rPr>
              <a:t>This is the edge on figure of CPD.</a:t>
            </a:r>
          </a:p>
          <a:p>
            <a:r>
              <a:rPr kumimoji="1" lang="en-US" altLang="ja-JP" sz="1200" kern="1200" dirty="0" smtClean="0">
                <a:solidFill>
                  <a:srgbClr val="000000"/>
                </a:solidFill>
                <a:effectLst/>
                <a:latin typeface="Times New Roman" charset="0"/>
                <a:ea typeface="ＭＳ Ｐゴシック" charset="0"/>
                <a:cs typeface="ＭＳ Ｐゴシック" charset="0"/>
              </a:rPr>
              <a:t>The gas in</a:t>
            </a:r>
            <a:r>
              <a:rPr kumimoji="1" lang="en-US" altLang="ja-JP" sz="1200" kern="1200" baseline="0" dirty="0" smtClean="0">
                <a:solidFill>
                  <a:srgbClr val="000000"/>
                </a:solidFill>
                <a:effectLst/>
                <a:latin typeface="Times New Roman" charset="0"/>
                <a:ea typeface="ＭＳ Ｐゴシック" charset="0"/>
                <a:cs typeface="ＭＳ Ｐゴシック" charset="0"/>
              </a:rPr>
              <a:t> the mid-plane of CSD cannot flow into the CPD, directly.</a:t>
            </a:r>
            <a:endParaRPr kumimoji="1" lang="en-US" altLang="ja-JP" sz="1200" kern="1200" dirty="0" smtClean="0">
              <a:solidFill>
                <a:srgbClr val="000000"/>
              </a:solidFill>
              <a:effectLst/>
              <a:latin typeface="Times New Roman" charset="0"/>
              <a:ea typeface="ＭＳ Ｐゴシック" charset="0"/>
              <a:cs typeface="ＭＳ Ｐゴシック" charset="0"/>
            </a:endParaRPr>
          </a:p>
          <a:p>
            <a:r>
              <a:rPr kumimoji="1" lang="en-US" altLang="ja-JP" sz="1200" kern="1200" dirty="0" smtClean="0">
                <a:solidFill>
                  <a:srgbClr val="000000"/>
                </a:solidFill>
                <a:effectLst/>
                <a:latin typeface="Times New Roman" charset="0"/>
                <a:ea typeface="ＭＳ Ｐゴシック" charset="0"/>
                <a:cs typeface="ＭＳ Ｐゴシック" charset="0"/>
              </a:rPr>
              <a:t>Because of the strength of gravitational barrier,</a:t>
            </a:r>
            <a:r>
              <a:rPr kumimoji="1" lang="en-US" altLang="ja-JP" sz="1200" kern="1200" baseline="0" dirty="0" smtClean="0">
                <a:solidFill>
                  <a:srgbClr val="000000"/>
                </a:solidFill>
                <a:effectLst/>
                <a:latin typeface="Times New Roman" charset="0"/>
                <a:ea typeface="ＭＳ Ｐゴシック" charset="0"/>
                <a:cs typeface="ＭＳ Ｐゴシック" charset="0"/>
              </a:rPr>
              <a:t> the gas accrete from higher altitude of CSD to the CPD in vertical direction.</a:t>
            </a:r>
          </a:p>
          <a:p>
            <a:r>
              <a:rPr kumimoji="1" lang="en-US" altLang="ja-JP" sz="1200" kern="1200" baseline="0" dirty="0" smtClean="0">
                <a:solidFill>
                  <a:srgbClr val="000000"/>
                </a:solidFill>
                <a:effectLst/>
                <a:latin typeface="Times New Roman" charset="0"/>
                <a:ea typeface="ＭＳ Ｐゴシック" charset="0"/>
                <a:cs typeface="ＭＳ Ｐゴシック" charset="0"/>
              </a:rPr>
              <a:t>This vertically accreting gas release the gravitational energy at once on the surface of the CPD or plant. Thus, very strong shock front appears and the gas temperature can reach very high, hotter than 10^4 K, near the planet.</a:t>
            </a:r>
            <a:endParaRPr kumimoji="1" lang="en-US" altLang="ja-JP" sz="1200" kern="1200" dirty="0">
              <a:solidFill>
                <a:srgbClr val="000000"/>
              </a:solidFill>
              <a:effectLst/>
              <a:latin typeface="Times New Roman" charset="0"/>
              <a:ea typeface="ＭＳ Ｐゴシック" charset="0"/>
              <a:cs typeface="ＭＳ Ｐゴシック" charset="0"/>
            </a:endParaRPr>
          </a:p>
          <a:p>
            <a:r>
              <a:rPr kumimoji="1" lang="en-US" altLang="ja-JP" dirty="0" smtClean="0"/>
              <a:t>Then</a:t>
            </a:r>
            <a:r>
              <a:rPr kumimoji="1" lang="en-US" altLang="ja-JP" baseline="0" dirty="0" smtClean="0"/>
              <a:t> such hot gas can emit strong hydrogen lines.</a:t>
            </a:r>
          </a:p>
          <a:p>
            <a:endParaRPr kumimoji="1" lang="en-US" altLang="ja-JP" baseline="0" dirty="0" smtClean="0"/>
          </a:p>
          <a:p>
            <a:r>
              <a:rPr kumimoji="1" lang="en-US" altLang="ja-JP" baseline="0" dirty="0" smtClean="0"/>
              <a:t>But hydrogen line emission means hydrogen line cooling occurs in the high temperature region.</a:t>
            </a:r>
          </a:p>
          <a:p>
            <a:r>
              <a:rPr kumimoji="1" lang="en-US" altLang="ja-JP" baseline="0" dirty="0" smtClean="0"/>
              <a:t>And in the vertical accretion flow, the heating occurs only once at the shock front,.</a:t>
            </a:r>
          </a:p>
          <a:p>
            <a:r>
              <a:rPr kumimoji="1" lang="en-US" altLang="ja-JP" baseline="0" dirty="0" smtClean="0"/>
              <a:t>So after the shock heating, the gas cools monotonically.</a:t>
            </a:r>
          </a:p>
          <a:p>
            <a:r>
              <a:rPr kumimoji="1" lang="en-US" altLang="ja-JP" baseline="0" dirty="0" smtClean="0"/>
              <a:t>When this hot gas cools rapidly, such hot gas hardly affects the IR continuum because of their optically thinness.</a:t>
            </a:r>
          </a:p>
          <a:p>
            <a:endParaRPr kumimoji="1" lang="en-US" altLang="ja-JP" baseline="0" dirty="0" smtClean="0"/>
          </a:p>
          <a:p>
            <a:r>
              <a:rPr kumimoji="1" lang="en-US" altLang="ja-JP" baseline="0" dirty="0" smtClean="0"/>
              <a:t>Therefore, the hot line emission and warm IR continuum can be explained at the same time.</a:t>
            </a:r>
            <a:endParaRPr kumimoji="1" lang="en-US" altLang="ja-JP" dirty="0" smtClean="0"/>
          </a:p>
        </p:txBody>
      </p:sp>
      <p:sp>
        <p:nvSpPr>
          <p:cNvPr id="4" name="スライド番号プレースホルダー 3"/>
          <p:cNvSpPr>
            <a:spLocks noGrp="1"/>
          </p:cNvSpPr>
          <p:nvPr>
            <p:ph type="sldNum" idx="10"/>
          </p:nvPr>
        </p:nvSpPr>
        <p:spPr/>
        <p:txBody>
          <a:bodyPr/>
          <a:lstStyle/>
          <a:p>
            <a:pPr>
              <a:defRPr/>
            </a:pPr>
            <a:fld id="{0C323657-FD3A-4E44-8B99-17A448D1F8BF}" type="slidenum">
              <a:rPr lang="en-US" smtClean="0"/>
              <a:pPr>
                <a:defRPr/>
              </a:pPr>
              <a:t>5</a:t>
            </a:fld>
            <a:endParaRPr lang="en-US"/>
          </a:p>
        </p:txBody>
      </p:sp>
    </p:spTree>
    <p:extLst>
      <p:ext uri="{BB962C8B-B14F-4D97-AF65-F5344CB8AC3E}">
        <p14:creationId xmlns:p14="http://schemas.microsoft.com/office/powerpoint/2010/main" val="166554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Here,</a:t>
            </a:r>
            <a:r>
              <a:rPr kumimoji="1" lang="en-US" altLang="ja-JP" baseline="0" dirty="0"/>
              <a:t> We show the purpose of this study.</a:t>
            </a:r>
          </a:p>
          <a:p>
            <a:r>
              <a:rPr kumimoji="1" lang="en-US" altLang="ja-JP" baseline="0" dirty="0"/>
              <a:t>We want to </a:t>
            </a:r>
            <a:r>
              <a:rPr kumimoji="1" lang="en-US" altLang="ja-JP" baseline="0" dirty="0" smtClean="0"/>
              <a:t>understand </a:t>
            </a:r>
            <a:r>
              <a:rPr kumimoji="1" lang="en-US" altLang="ja-JP" baseline="0" dirty="0"/>
              <a:t>how to yield the </a:t>
            </a:r>
            <a:r>
              <a:rPr kumimoji="1" lang="en-US" altLang="ja-JP" baseline="0" dirty="0" smtClean="0"/>
              <a:t>H-alpha </a:t>
            </a:r>
            <a:r>
              <a:rPr kumimoji="1" lang="en-US" altLang="ja-JP" baseline="0" dirty="0"/>
              <a:t>line around the accreting gas giant.</a:t>
            </a:r>
          </a:p>
          <a:p>
            <a:r>
              <a:rPr kumimoji="1" lang="en-US" altLang="ja-JP" baseline="0" dirty="0"/>
              <a:t>And we want to estimate intensity of </a:t>
            </a:r>
            <a:r>
              <a:rPr kumimoji="1" lang="en-US" altLang="ja-JP" baseline="0" dirty="0" smtClean="0"/>
              <a:t>H-alpha </a:t>
            </a:r>
            <a:r>
              <a:rPr kumimoji="1" lang="en-US" altLang="ja-JP" baseline="0" dirty="0"/>
              <a:t>line emitted from the vertically accreting gas flow, </a:t>
            </a:r>
            <a:r>
              <a:rPr kumimoji="1" lang="en-US" altLang="ja-JP" baseline="0" dirty="0" smtClean="0"/>
              <a:t>in quantitatively.</a:t>
            </a:r>
            <a:endParaRPr kumimoji="1" lang="en-US" altLang="ja-JP" baseline="0" dirty="0"/>
          </a:p>
          <a:p>
            <a:r>
              <a:rPr kumimoji="1" lang="en-US" altLang="ja-JP" baseline="0" dirty="0"/>
              <a:t>And then, if we can, we want to constrain the gas giants forming condition by using these observed H alpha line emission.</a:t>
            </a:r>
          </a:p>
        </p:txBody>
      </p:sp>
      <p:sp>
        <p:nvSpPr>
          <p:cNvPr id="4" name="スライド番号プレースホルダー 3"/>
          <p:cNvSpPr>
            <a:spLocks noGrp="1"/>
          </p:cNvSpPr>
          <p:nvPr>
            <p:ph type="sldNum" idx="10"/>
          </p:nvPr>
        </p:nvSpPr>
        <p:spPr/>
        <p:txBody>
          <a:bodyPr/>
          <a:lstStyle/>
          <a:p>
            <a:pPr>
              <a:defRPr/>
            </a:pPr>
            <a:fld id="{0C323657-FD3A-4E44-8B99-17A448D1F8BF}" type="slidenum">
              <a:rPr lang="en-US" smtClean="0"/>
              <a:pPr>
                <a:defRPr/>
              </a:pPr>
              <a:t>6</a:t>
            </a:fld>
            <a:endParaRPr lang="en-US"/>
          </a:p>
        </p:txBody>
      </p:sp>
    </p:spTree>
    <p:extLst>
      <p:ext uri="{BB962C8B-B14F-4D97-AF65-F5344CB8AC3E}">
        <p14:creationId xmlns:p14="http://schemas.microsoft.com/office/powerpoint/2010/main" val="444650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47027" rtl="0" eaLnBrk="0" fontAlgn="base" latinLnBrk="0" hangingPunct="0">
              <a:lnSpc>
                <a:spcPct val="100000"/>
              </a:lnSpc>
              <a:spcBef>
                <a:spcPct val="30000"/>
              </a:spcBef>
              <a:spcAft>
                <a:spcPct val="0"/>
              </a:spcAft>
              <a:buClr>
                <a:srgbClr val="000000"/>
              </a:buClr>
              <a:buSzPct val="100000"/>
              <a:buFont typeface="Times New Roman" charset="0"/>
              <a:buNone/>
              <a:tabLst/>
              <a:defRPr/>
            </a:pPr>
            <a:r>
              <a:rPr kumimoji="1" lang="en-US" altLang="ja-JP" sz="1200" kern="1200" dirty="0" smtClean="0">
                <a:solidFill>
                  <a:srgbClr val="000000"/>
                </a:solidFill>
                <a:effectLst/>
                <a:latin typeface="Times New Roman" charset="0"/>
                <a:ea typeface="ＭＳ Ｐゴシック" charset="0"/>
                <a:cs typeface="ＭＳ Ｐゴシック" charset="0"/>
              </a:rPr>
              <a:t>I show our</a:t>
            </a:r>
            <a:r>
              <a:rPr kumimoji="1" lang="en-US" altLang="ja-JP" sz="1200" kern="1200" baseline="0" dirty="0" smtClean="0">
                <a:solidFill>
                  <a:srgbClr val="000000"/>
                </a:solidFill>
                <a:effectLst/>
                <a:latin typeface="Times New Roman" charset="0"/>
                <a:ea typeface="ＭＳ Ｐゴシック" charset="0"/>
                <a:cs typeface="ＭＳ Ｐゴシック" charset="0"/>
              </a:rPr>
              <a:t> model of this study.</a:t>
            </a:r>
          </a:p>
          <a:p>
            <a:pPr marL="0" marR="0" indent="0" algn="l" defTabSz="447027" rtl="0" eaLnBrk="0" fontAlgn="base" latinLnBrk="0" hangingPunct="0">
              <a:lnSpc>
                <a:spcPct val="100000"/>
              </a:lnSpc>
              <a:spcBef>
                <a:spcPct val="30000"/>
              </a:spcBef>
              <a:spcAft>
                <a:spcPct val="0"/>
              </a:spcAft>
              <a:buClr>
                <a:srgbClr val="000000"/>
              </a:buClr>
              <a:buSzPct val="100000"/>
              <a:buFont typeface="Times New Roman" charset="0"/>
              <a:buNone/>
              <a:tabLst/>
              <a:defRPr/>
            </a:pPr>
            <a:r>
              <a:rPr kumimoji="1" lang="en-US" altLang="ja-JP" sz="1200" kern="1200" baseline="0" dirty="0" smtClean="0">
                <a:solidFill>
                  <a:srgbClr val="000000"/>
                </a:solidFill>
                <a:effectLst/>
                <a:latin typeface="Times New Roman" charset="0"/>
                <a:ea typeface="ＭＳ Ｐゴシック" charset="0"/>
                <a:cs typeface="ＭＳ Ｐゴシック" charset="0"/>
              </a:rPr>
              <a:t>The vertically accreting gas hits on the surface of CPD, and is heated by the strong shock.</a:t>
            </a:r>
            <a:endParaRPr kumimoji="1" lang="en-US" altLang="ja-JP" sz="1200" kern="1200" dirty="0" smtClean="0">
              <a:solidFill>
                <a:srgbClr val="000000"/>
              </a:solidFill>
              <a:effectLst/>
              <a:latin typeface="Times New Roman" charset="0"/>
              <a:ea typeface="ＭＳ Ｐゴシック" charset="0"/>
              <a:cs typeface="ＭＳ Ｐゴシック" charset="0"/>
            </a:endParaRPr>
          </a:p>
          <a:p>
            <a:pPr marL="0" marR="0" indent="0" algn="l" defTabSz="447027" rtl="0" eaLnBrk="0" fontAlgn="base" latinLnBrk="0" hangingPunct="0">
              <a:lnSpc>
                <a:spcPct val="100000"/>
              </a:lnSpc>
              <a:spcBef>
                <a:spcPct val="30000"/>
              </a:spcBef>
              <a:spcAft>
                <a:spcPct val="0"/>
              </a:spcAft>
              <a:buClr>
                <a:srgbClr val="000000"/>
              </a:buClr>
              <a:buSzPct val="100000"/>
              <a:buFont typeface="Times New Roman" charset="0"/>
              <a:buNone/>
              <a:tabLst/>
              <a:defRPr/>
            </a:pPr>
            <a:r>
              <a:rPr kumimoji="1" lang="en-US" altLang="ja-JP" sz="1200" kern="1200" dirty="0" smtClean="0">
                <a:solidFill>
                  <a:srgbClr val="000000"/>
                </a:solidFill>
                <a:effectLst/>
                <a:latin typeface="Times New Roman" charset="0"/>
                <a:ea typeface="ＭＳ Ｐゴシック" charset="0"/>
                <a:cs typeface="ＭＳ Ｐゴシック" charset="0"/>
              </a:rPr>
              <a:t>In </a:t>
            </a:r>
            <a:r>
              <a:rPr kumimoji="1" lang="en-US" altLang="ja-JP" sz="1200" kern="1200" dirty="0">
                <a:solidFill>
                  <a:srgbClr val="000000"/>
                </a:solidFill>
                <a:effectLst/>
                <a:latin typeface="Times New Roman" charset="0"/>
                <a:ea typeface="ＭＳ Ｐゴシック" charset="0"/>
                <a:cs typeface="ＭＳ Ｐゴシック" charset="0"/>
              </a:rPr>
              <a:t>this study</a:t>
            </a:r>
            <a:r>
              <a:rPr kumimoji="1" lang="en-US" altLang="ja-JP" sz="1200" kern="1200" baseline="0" dirty="0">
                <a:solidFill>
                  <a:srgbClr val="000000"/>
                </a:solidFill>
                <a:effectLst/>
                <a:latin typeface="Times New Roman" charset="0"/>
                <a:ea typeface="ＭＳ Ｐゴシック" charset="0"/>
                <a:cs typeface="ＭＳ Ｐゴシック" charset="0"/>
              </a:rPr>
              <a:t>, we </a:t>
            </a:r>
            <a:r>
              <a:rPr kumimoji="1" lang="en-US" altLang="ja-JP" sz="1200" kern="1200" baseline="0" dirty="0" smtClean="0">
                <a:solidFill>
                  <a:srgbClr val="000000"/>
                </a:solidFill>
                <a:effectLst/>
                <a:latin typeface="Times New Roman" charset="0"/>
                <a:ea typeface="ＭＳ Ｐゴシック" charset="0"/>
                <a:cs typeface="ＭＳ Ｐゴシック" charset="0"/>
              </a:rPr>
              <a:t>numerically treat only </a:t>
            </a:r>
            <a:r>
              <a:rPr kumimoji="1" lang="en-US" altLang="ja-JP" sz="1200" kern="1200" baseline="0" dirty="0">
                <a:solidFill>
                  <a:srgbClr val="000000"/>
                </a:solidFill>
                <a:effectLst/>
                <a:latin typeface="Times New Roman" charset="0"/>
                <a:ea typeface="ＭＳ Ｐゴシック" charset="0"/>
                <a:cs typeface="ＭＳ Ｐゴシック" charset="0"/>
              </a:rPr>
              <a:t>the post shock </a:t>
            </a:r>
            <a:r>
              <a:rPr kumimoji="1" lang="en-US" altLang="ja-JP" sz="1200" kern="1200" baseline="0" dirty="0" smtClean="0">
                <a:solidFill>
                  <a:srgbClr val="000000"/>
                </a:solidFill>
                <a:effectLst/>
                <a:latin typeface="Times New Roman" charset="0"/>
                <a:ea typeface="ＭＳ Ｐゴシック" charset="0"/>
                <a:cs typeface="ＭＳ Ｐゴシック" charset="0"/>
              </a:rPr>
              <a:t>region, because cooling region corresponds the line emitting region.</a:t>
            </a:r>
          </a:p>
          <a:p>
            <a:pPr marL="0" marR="0" indent="0" algn="l" defTabSz="447027" rtl="0" eaLnBrk="0" fontAlgn="base" latinLnBrk="0" hangingPunct="0">
              <a:lnSpc>
                <a:spcPct val="100000"/>
              </a:lnSpc>
              <a:spcBef>
                <a:spcPct val="30000"/>
              </a:spcBef>
              <a:spcAft>
                <a:spcPct val="0"/>
              </a:spcAft>
              <a:buClr>
                <a:srgbClr val="000000"/>
              </a:buClr>
              <a:buSzPct val="100000"/>
              <a:buFont typeface="Times New Roman" charset="0"/>
              <a:buNone/>
              <a:tabLst/>
              <a:defRPr/>
            </a:pPr>
            <a:r>
              <a:rPr kumimoji="1" lang="en-US" altLang="ja-JP" sz="1200" kern="1200" baseline="0" dirty="0" smtClean="0">
                <a:solidFill>
                  <a:srgbClr val="000000"/>
                </a:solidFill>
                <a:effectLst/>
                <a:latin typeface="Times New Roman" charset="0"/>
                <a:ea typeface="ＭＳ Ｐゴシック" charset="0"/>
                <a:cs typeface="ＭＳ Ｐゴシック" charset="0"/>
              </a:rPr>
              <a:t>For simplicity, we assume 1D flow and continuous flow.</a:t>
            </a:r>
          </a:p>
          <a:p>
            <a:pPr marL="0" marR="0" indent="0" algn="l" defTabSz="447027" rtl="0" eaLnBrk="0" fontAlgn="base" latinLnBrk="0" hangingPunct="0">
              <a:lnSpc>
                <a:spcPct val="100000"/>
              </a:lnSpc>
              <a:spcBef>
                <a:spcPct val="30000"/>
              </a:spcBef>
              <a:spcAft>
                <a:spcPct val="0"/>
              </a:spcAft>
              <a:buClr>
                <a:srgbClr val="000000"/>
              </a:buClr>
              <a:buSzPct val="100000"/>
              <a:buFont typeface="Times New Roman" charset="0"/>
              <a:buNone/>
              <a:tabLst/>
              <a:defRPr/>
            </a:pPr>
            <a:r>
              <a:rPr kumimoji="1" lang="en-US" altLang="ja-JP" sz="1200" kern="1200" baseline="0" dirty="0" smtClean="0">
                <a:solidFill>
                  <a:srgbClr val="000000"/>
                </a:solidFill>
                <a:effectLst/>
                <a:latin typeface="Times New Roman" charset="0"/>
                <a:ea typeface="ＭＳ Ｐゴシック" charset="0"/>
                <a:cs typeface="ＭＳ Ｐゴシック" charset="0"/>
              </a:rPr>
              <a:t>Actually, </a:t>
            </a:r>
            <a:r>
              <a:rPr kumimoji="1" lang="en-US" altLang="ja-JP" sz="1200" kern="1200" baseline="0" dirty="0">
                <a:solidFill>
                  <a:srgbClr val="000000"/>
                </a:solidFill>
                <a:effectLst/>
                <a:latin typeface="Times New Roman" charset="0"/>
                <a:ea typeface="ＭＳ Ｐゴシック" charset="0"/>
                <a:cs typeface="ＭＳ Ｐゴシック" charset="0"/>
              </a:rPr>
              <a:t>the initial </a:t>
            </a:r>
            <a:r>
              <a:rPr kumimoji="1" lang="en-US" altLang="ja-JP" sz="1200" kern="1200" baseline="0" dirty="0" smtClean="0">
                <a:solidFill>
                  <a:srgbClr val="000000"/>
                </a:solidFill>
                <a:effectLst/>
                <a:latin typeface="Times New Roman" charset="0"/>
                <a:ea typeface="ＭＳ Ｐゴシック" charset="0"/>
                <a:cs typeface="ＭＳ Ｐゴシック" charset="0"/>
              </a:rPr>
              <a:t>parameters </a:t>
            </a:r>
            <a:r>
              <a:rPr kumimoji="1" lang="en-US" altLang="ja-JP" sz="1200" kern="1200" baseline="0" dirty="0">
                <a:solidFill>
                  <a:srgbClr val="000000"/>
                </a:solidFill>
                <a:effectLst/>
                <a:latin typeface="Times New Roman" charset="0"/>
                <a:ea typeface="ＭＳ Ｐゴシック" charset="0"/>
                <a:cs typeface="ＭＳ Ｐゴシック" charset="0"/>
              </a:rPr>
              <a:t>are </a:t>
            </a:r>
            <a:r>
              <a:rPr kumimoji="1" lang="en-US" altLang="ja-JP" sz="1200" kern="1200" baseline="0" dirty="0" smtClean="0">
                <a:solidFill>
                  <a:srgbClr val="000000"/>
                </a:solidFill>
                <a:effectLst/>
                <a:latin typeface="Times New Roman" charset="0"/>
                <a:ea typeface="ＭＳ Ｐゴシック" charset="0"/>
                <a:cs typeface="ＭＳ Ｐゴシック" charset="0"/>
              </a:rPr>
              <a:t>three, </a:t>
            </a:r>
            <a:r>
              <a:rPr kumimoji="1" lang="en-US" altLang="ja-JP" sz="1200" kern="1200" baseline="0" dirty="0">
                <a:solidFill>
                  <a:srgbClr val="000000"/>
                </a:solidFill>
                <a:effectLst/>
                <a:latin typeface="Times New Roman" charset="0"/>
                <a:ea typeface="ＭＳ Ｐゴシック" charset="0"/>
                <a:cs typeface="ＭＳ Ｐゴシック" charset="0"/>
              </a:rPr>
              <a:t>pre-shock gas velocity and pre-shock gas number </a:t>
            </a:r>
            <a:r>
              <a:rPr kumimoji="1" lang="en-US" altLang="ja-JP" sz="1200" kern="1200" baseline="0" dirty="0" smtClean="0">
                <a:solidFill>
                  <a:srgbClr val="000000"/>
                </a:solidFill>
                <a:effectLst/>
                <a:latin typeface="Times New Roman" charset="0"/>
                <a:ea typeface="ＭＳ Ｐゴシック" charset="0"/>
                <a:cs typeface="ＭＳ Ｐゴシック" charset="0"/>
              </a:rPr>
              <a:t>density, and pre-shock pressure. But we assume the strong shock and then, the pre-shock pressure is not important. So these two are the initial parameters.</a:t>
            </a:r>
            <a:endParaRPr kumimoji="1" lang="en-US" altLang="ja-JP" sz="1200" kern="1200" baseline="0" dirty="0">
              <a:solidFill>
                <a:srgbClr val="000000"/>
              </a:solidFill>
              <a:effectLst/>
              <a:latin typeface="Times New Roman" charset="0"/>
              <a:ea typeface="ＭＳ Ｐゴシック" charset="0"/>
              <a:cs typeface="ＭＳ Ｐゴシック" charset="0"/>
            </a:endParaRPr>
          </a:p>
          <a:p>
            <a:pPr marL="0" marR="0" indent="0" algn="l" defTabSz="447027" rtl="0" eaLnBrk="0" fontAlgn="base" latinLnBrk="0" hangingPunct="0">
              <a:lnSpc>
                <a:spcPct val="100000"/>
              </a:lnSpc>
              <a:spcBef>
                <a:spcPct val="30000"/>
              </a:spcBef>
              <a:spcAft>
                <a:spcPct val="0"/>
              </a:spcAft>
              <a:buClr>
                <a:srgbClr val="000000"/>
              </a:buClr>
              <a:buSzPct val="100000"/>
              <a:buFont typeface="Times New Roman" charset="0"/>
              <a:buNone/>
              <a:tabLst/>
              <a:defRPr/>
            </a:pPr>
            <a:r>
              <a:rPr kumimoji="1" lang="en-US" altLang="ja-JP" sz="1200" kern="1200" dirty="0" smtClean="0">
                <a:solidFill>
                  <a:srgbClr val="000000"/>
                </a:solidFill>
                <a:effectLst/>
                <a:latin typeface="Times New Roman" charset="0"/>
                <a:ea typeface="ＭＳ Ｐゴシック" charset="0"/>
                <a:cs typeface="ＭＳ Ｐゴシック" charset="0"/>
              </a:rPr>
              <a:t>In</a:t>
            </a:r>
            <a:r>
              <a:rPr kumimoji="1" lang="en-US" altLang="ja-JP" sz="1200" kern="1200" baseline="0" dirty="0" smtClean="0">
                <a:solidFill>
                  <a:srgbClr val="000000"/>
                </a:solidFill>
                <a:effectLst/>
                <a:latin typeface="Times New Roman" charset="0"/>
                <a:ea typeface="ＭＳ Ｐゴシック" charset="0"/>
                <a:cs typeface="ＭＳ Ｐゴシック" charset="0"/>
              </a:rPr>
              <a:t> </a:t>
            </a:r>
            <a:r>
              <a:rPr kumimoji="1" lang="en-US" altLang="ja-JP" sz="1200" kern="1200" baseline="0" dirty="0">
                <a:solidFill>
                  <a:srgbClr val="000000"/>
                </a:solidFill>
                <a:effectLst/>
                <a:latin typeface="Times New Roman" charset="0"/>
                <a:ea typeface="ＭＳ Ｐゴシック" charset="0"/>
                <a:cs typeface="ＭＳ Ｐゴシック" charset="0"/>
              </a:rPr>
              <a:t>our numerical model, we consider the hydrodynamics, chemical reactions, electron </a:t>
            </a:r>
            <a:r>
              <a:rPr kumimoji="1" lang="en-US" altLang="ja-JP" sz="1200" kern="1200" baseline="0" dirty="0" err="1">
                <a:solidFill>
                  <a:srgbClr val="000000"/>
                </a:solidFill>
                <a:effectLst/>
                <a:latin typeface="Times New Roman" charset="0"/>
                <a:ea typeface="ＭＳ Ｐゴシック" charset="0"/>
                <a:cs typeface="ＭＳ Ｐゴシック" charset="0"/>
              </a:rPr>
              <a:t>tranistions</a:t>
            </a:r>
            <a:r>
              <a:rPr kumimoji="1" lang="en-US" altLang="ja-JP" sz="1200" kern="1200" baseline="0" dirty="0">
                <a:solidFill>
                  <a:srgbClr val="000000"/>
                </a:solidFill>
                <a:effectLst/>
                <a:latin typeface="Times New Roman" charset="0"/>
                <a:ea typeface="ＭＳ Ｐゴシック" charset="0"/>
                <a:cs typeface="ＭＳ Ｐゴシック" charset="0"/>
              </a:rPr>
              <a:t>, and radiative transfer.</a:t>
            </a:r>
            <a:endParaRPr kumimoji="1" lang="en-US" altLang="ja-JP" sz="1200" kern="1200" dirty="0">
              <a:solidFill>
                <a:srgbClr val="000000"/>
              </a:solidFill>
              <a:effectLst/>
              <a:latin typeface="Times New Roman" charset="0"/>
              <a:ea typeface="ＭＳ Ｐゴシック" charset="0"/>
              <a:cs typeface="ＭＳ Ｐゴシック" charset="0"/>
            </a:endParaRPr>
          </a:p>
        </p:txBody>
      </p:sp>
      <p:sp>
        <p:nvSpPr>
          <p:cNvPr id="4" name="スライド番号プレースホルダー 3"/>
          <p:cNvSpPr>
            <a:spLocks noGrp="1"/>
          </p:cNvSpPr>
          <p:nvPr>
            <p:ph type="sldNum" idx="10"/>
          </p:nvPr>
        </p:nvSpPr>
        <p:spPr/>
        <p:txBody>
          <a:bodyPr/>
          <a:lstStyle/>
          <a:p>
            <a:pPr>
              <a:defRPr/>
            </a:pPr>
            <a:fld id="{0C323657-FD3A-4E44-8B99-17A448D1F8BF}" type="slidenum">
              <a:rPr lang="en-US" smtClean="0"/>
              <a:pPr>
                <a:defRPr/>
              </a:pPr>
              <a:t>7</a:t>
            </a:fld>
            <a:endParaRPr lang="en-US"/>
          </a:p>
        </p:txBody>
      </p:sp>
    </p:spTree>
    <p:extLst>
      <p:ext uri="{BB962C8B-B14F-4D97-AF65-F5344CB8AC3E}">
        <p14:creationId xmlns:p14="http://schemas.microsoft.com/office/powerpoint/2010/main" val="7181654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rgbClr val="000000"/>
                </a:solidFill>
                <a:effectLst/>
                <a:latin typeface="Times New Roman" charset="0"/>
                <a:ea typeface="ＭＳ Ｐゴシック" charset="0"/>
                <a:cs typeface="ＭＳ Ｐゴシック" charset="0"/>
              </a:rPr>
              <a:t>I’ll</a:t>
            </a:r>
            <a:r>
              <a:rPr kumimoji="1" lang="en-US" altLang="ja-JP" sz="1200" kern="1200" baseline="0" dirty="0" smtClean="0">
                <a:solidFill>
                  <a:srgbClr val="000000"/>
                </a:solidFill>
                <a:effectLst/>
                <a:latin typeface="Times New Roman" charset="0"/>
                <a:ea typeface="ＭＳ Ｐゴシック" charset="0"/>
                <a:cs typeface="ＭＳ Ｐゴシック" charset="0"/>
              </a:rPr>
              <a:t> show some figures in order to share the image of post shock region.</a:t>
            </a:r>
          </a:p>
          <a:p>
            <a:r>
              <a:rPr kumimoji="1" lang="en-US" altLang="ja-JP" sz="1200" kern="1200" baseline="0" dirty="0" smtClean="0">
                <a:solidFill>
                  <a:srgbClr val="000000"/>
                </a:solidFill>
                <a:effectLst/>
                <a:latin typeface="Times New Roman" charset="0"/>
                <a:ea typeface="ＭＳ Ｐゴシック" charset="0"/>
                <a:cs typeface="ＭＳ Ｐゴシック" charset="0"/>
              </a:rPr>
              <a:t>This is the temporal change of temperature. vertical axis is the time and horizontal axis is the temperature.</a:t>
            </a:r>
          </a:p>
          <a:p>
            <a:r>
              <a:rPr kumimoji="1" lang="en-US" altLang="ja-JP" sz="1200" kern="1200" baseline="0" dirty="0" smtClean="0">
                <a:solidFill>
                  <a:srgbClr val="000000"/>
                </a:solidFill>
                <a:effectLst/>
                <a:latin typeface="Times New Roman" charset="0"/>
                <a:ea typeface="ＭＳ Ｐゴシック" charset="0"/>
                <a:cs typeface="ＭＳ Ｐゴシック" charset="0"/>
              </a:rPr>
              <a:t>After here, we use 40km/s for </a:t>
            </a:r>
            <a:r>
              <a:rPr kumimoji="1" lang="en-US" altLang="ja-JP" sz="1200" kern="1200" baseline="0" dirty="0" err="1" smtClean="0">
                <a:solidFill>
                  <a:srgbClr val="000000"/>
                </a:solidFill>
                <a:effectLst/>
                <a:latin typeface="Times New Roman" charset="0"/>
                <a:ea typeface="ＭＳ Ｐゴシック" charset="0"/>
                <a:cs typeface="ＭＳ Ｐゴシック" charset="0"/>
              </a:rPr>
              <a:t>preshock</a:t>
            </a:r>
            <a:r>
              <a:rPr kumimoji="1" lang="en-US" altLang="ja-JP" sz="1200" kern="1200" baseline="0" dirty="0" smtClean="0">
                <a:solidFill>
                  <a:srgbClr val="000000"/>
                </a:solidFill>
                <a:effectLst/>
                <a:latin typeface="Times New Roman" charset="0"/>
                <a:ea typeface="ＭＳ Ｐゴシック" charset="0"/>
                <a:cs typeface="ＭＳ Ｐゴシック" charset="0"/>
              </a:rPr>
              <a:t> </a:t>
            </a:r>
            <a:r>
              <a:rPr kumimoji="1" lang="en-US" altLang="ja-JP" sz="1200" kern="1200" baseline="0" dirty="0" err="1" smtClean="0">
                <a:solidFill>
                  <a:srgbClr val="000000"/>
                </a:solidFill>
                <a:effectLst/>
                <a:latin typeface="Times New Roman" charset="0"/>
                <a:ea typeface="ＭＳ Ｐゴシック" charset="0"/>
                <a:cs typeface="ＭＳ Ｐゴシック" charset="0"/>
              </a:rPr>
              <a:t>velosity</a:t>
            </a:r>
            <a:r>
              <a:rPr kumimoji="1" lang="en-US" altLang="ja-JP" sz="1200" kern="1200" baseline="0" dirty="0" smtClean="0">
                <a:solidFill>
                  <a:srgbClr val="000000"/>
                </a:solidFill>
                <a:effectLst/>
                <a:latin typeface="Times New Roman" charset="0"/>
                <a:ea typeface="ＭＳ Ｐゴシック" charset="0"/>
                <a:cs typeface="ＭＳ Ｐゴシック" charset="0"/>
              </a:rPr>
              <a:t>, and 10^17m-3 for the pre-shock gas number density. as the initial parameters.</a:t>
            </a:r>
          </a:p>
          <a:p>
            <a:endParaRPr kumimoji="1" lang="en-US" altLang="ja-JP" sz="1200" kern="1200" baseline="0" dirty="0" smtClean="0">
              <a:solidFill>
                <a:srgbClr val="000000"/>
              </a:solidFill>
              <a:effectLst/>
              <a:latin typeface="Times New Roman" charset="0"/>
              <a:ea typeface="ＭＳ Ｐゴシック" charset="0"/>
              <a:cs typeface="ＭＳ Ｐゴシック" charset="0"/>
            </a:endParaRPr>
          </a:p>
          <a:p>
            <a:r>
              <a:rPr kumimoji="1" lang="en-US" altLang="ja-JP" sz="1200" kern="1200" baseline="0" dirty="0" smtClean="0">
                <a:solidFill>
                  <a:srgbClr val="000000"/>
                </a:solidFill>
                <a:effectLst/>
                <a:latin typeface="Times New Roman" charset="0"/>
                <a:ea typeface="ＭＳ Ｐゴシック" charset="0"/>
                <a:cs typeface="ＭＳ Ｐゴシック" charset="0"/>
              </a:rPr>
              <a:t>At just after the shock heating, the gas temperature reaches 6*10^4K in this initial parameters.</a:t>
            </a:r>
          </a:p>
          <a:p>
            <a:r>
              <a:rPr kumimoji="1" lang="en-US" altLang="ja-JP" sz="1200" kern="1200" baseline="0" dirty="0" smtClean="0">
                <a:solidFill>
                  <a:srgbClr val="000000"/>
                </a:solidFill>
                <a:effectLst/>
                <a:latin typeface="Times New Roman" charset="0"/>
                <a:ea typeface="ＭＳ Ｐゴシック" charset="0"/>
                <a:cs typeface="ＭＳ Ｐゴシック" charset="0"/>
              </a:rPr>
              <a:t>And then, the gas cools to 1000K in about 1s, mainly with two cooling processes</a:t>
            </a:r>
          </a:p>
          <a:p>
            <a:r>
              <a:rPr kumimoji="1" lang="en-US" altLang="ja-JP" sz="1200" kern="1200" baseline="0" dirty="0" smtClean="0">
                <a:solidFill>
                  <a:srgbClr val="000000"/>
                </a:solidFill>
                <a:effectLst/>
                <a:latin typeface="Times New Roman" charset="0"/>
                <a:ea typeface="ＭＳ Ｐゴシック" charset="0"/>
                <a:cs typeface="ＭＳ Ｐゴシック" charset="0"/>
              </a:rPr>
              <a:t>Though I show the temporal changes, but you can easily interpret this vertical axis into the distance from the shock front, by times the gas velocity.</a:t>
            </a:r>
          </a:p>
          <a:p>
            <a:r>
              <a:rPr kumimoji="1" lang="en-US" altLang="ja-JP" sz="1200" kern="1200" baseline="0" dirty="0" smtClean="0">
                <a:solidFill>
                  <a:srgbClr val="000000"/>
                </a:solidFill>
                <a:effectLst/>
                <a:latin typeface="Times New Roman" charset="0"/>
                <a:ea typeface="ＭＳ Ｐゴシック" charset="0"/>
                <a:cs typeface="ＭＳ Ｐゴシック" charset="0"/>
              </a:rPr>
              <a:t>The gas is in sub-sonic velocity, namely about 10km/s.</a:t>
            </a:r>
          </a:p>
          <a:p>
            <a:r>
              <a:rPr kumimoji="1" lang="en-US" altLang="ja-JP" sz="1200" kern="1200" baseline="0" dirty="0" smtClean="0">
                <a:solidFill>
                  <a:srgbClr val="000000"/>
                </a:solidFill>
                <a:effectLst/>
                <a:latin typeface="Times New Roman" charset="0"/>
                <a:ea typeface="ＭＳ Ｐゴシック" charset="0"/>
                <a:cs typeface="ＭＳ Ｐゴシック" charset="0"/>
              </a:rPr>
              <a:t>So 1s, the bottom of this figure, corresponds to the 10km from shock front, and in the column density, 1s corresponds to 10^21 m^-2.</a:t>
            </a:r>
          </a:p>
          <a:p>
            <a:endParaRPr kumimoji="1" lang="en-US" altLang="ja-JP" sz="1200" kern="1200" baseline="0" dirty="0" smtClean="0">
              <a:solidFill>
                <a:srgbClr val="000000"/>
              </a:solidFill>
              <a:effectLst/>
              <a:latin typeface="Times New Roman" charset="0"/>
              <a:ea typeface="ＭＳ Ｐゴシック" charset="0"/>
              <a:cs typeface="ＭＳ Ｐゴシック" charset="0"/>
            </a:endParaRPr>
          </a:p>
          <a:p>
            <a:r>
              <a:rPr kumimoji="1" lang="en-US" altLang="ja-JP" sz="1200" kern="1200" baseline="0" dirty="0" smtClean="0">
                <a:solidFill>
                  <a:srgbClr val="000000"/>
                </a:solidFill>
                <a:effectLst/>
                <a:latin typeface="Times New Roman" charset="0"/>
                <a:ea typeface="ＭＳ Ｐゴシック" charset="0"/>
                <a:cs typeface="ＭＳ Ｐゴシック" charset="0"/>
              </a:rPr>
              <a:t>Thus hot gas but only in thin region seems to be achieved.</a:t>
            </a:r>
          </a:p>
        </p:txBody>
      </p:sp>
      <p:sp>
        <p:nvSpPr>
          <p:cNvPr id="4" name="スライド番号プレースホルダー 3"/>
          <p:cNvSpPr>
            <a:spLocks noGrp="1"/>
          </p:cNvSpPr>
          <p:nvPr>
            <p:ph type="sldNum" idx="10"/>
          </p:nvPr>
        </p:nvSpPr>
        <p:spPr/>
        <p:txBody>
          <a:bodyPr/>
          <a:lstStyle/>
          <a:p>
            <a:pPr>
              <a:defRPr/>
            </a:pPr>
            <a:fld id="{0C323657-FD3A-4E44-8B99-17A448D1F8BF}" type="slidenum">
              <a:rPr lang="en-US" smtClean="0"/>
              <a:pPr>
                <a:defRPr/>
              </a:pPr>
              <a:t>8</a:t>
            </a:fld>
            <a:endParaRPr lang="en-US"/>
          </a:p>
        </p:txBody>
      </p:sp>
    </p:spTree>
    <p:extLst>
      <p:ext uri="{BB962C8B-B14F-4D97-AF65-F5344CB8AC3E}">
        <p14:creationId xmlns:p14="http://schemas.microsoft.com/office/powerpoint/2010/main" val="1508919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Next, we show the chemical abundance</a:t>
            </a:r>
            <a:r>
              <a:rPr kumimoji="1" lang="en-US" altLang="ja-JP" baseline="0" dirty="0" smtClean="0"/>
              <a:t> after the shock front.</a:t>
            </a:r>
          </a:p>
          <a:p>
            <a:r>
              <a:rPr kumimoji="1" lang="en-US" altLang="ja-JP" baseline="0" dirty="0" smtClean="0"/>
              <a:t>The vertical axis is also time and horizontal axis is the relative chemical abundance to proton.  And for your reference, I also show the temperature profile at right. this is same as the previous figure.</a:t>
            </a:r>
          </a:p>
          <a:p>
            <a:endParaRPr kumimoji="1" lang="en-US" altLang="ja-JP" baseline="0" dirty="0" smtClean="0"/>
          </a:p>
          <a:p>
            <a:r>
              <a:rPr kumimoji="1" lang="en-US" altLang="ja-JP" baseline="0" dirty="0" smtClean="0"/>
              <a:t>At first, since we assume molecule hydrogen comes into the shock front, all hydrogen in in the molecular form, and thus the H2 is in the 0.5 in this figure.</a:t>
            </a:r>
          </a:p>
          <a:p>
            <a:r>
              <a:rPr kumimoji="1" lang="en-US" altLang="ja-JP" baseline="0" dirty="0" smtClean="0"/>
              <a:t>And then, we can see the hydrogen dissociate to atomic hydrogen in 10^-3 s time scale. This can be seen in temperature profile as the first steep drop.</a:t>
            </a:r>
          </a:p>
          <a:p>
            <a:r>
              <a:rPr kumimoji="1" lang="en-US" altLang="ja-JP" baseline="0" dirty="0" smtClean="0"/>
              <a:t>And then, the atomic hydrogen is ionized in 10^-2 or so time scale.</a:t>
            </a:r>
          </a:p>
          <a:p>
            <a:r>
              <a:rPr kumimoji="1" lang="en-US" altLang="ja-JP" baseline="0" dirty="0" smtClean="0"/>
              <a:t>In this parameters, because of lower shock velocity, the ionization rate is only about 10%.</a:t>
            </a:r>
          </a:p>
          <a:p>
            <a:endParaRPr kumimoji="1" lang="en-US" altLang="ja-JP" baseline="0" dirty="0" smtClean="0"/>
          </a:p>
        </p:txBody>
      </p:sp>
      <p:sp>
        <p:nvSpPr>
          <p:cNvPr id="4" name="スライド番号プレースホルダー 3"/>
          <p:cNvSpPr>
            <a:spLocks noGrp="1"/>
          </p:cNvSpPr>
          <p:nvPr>
            <p:ph type="sldNum" idx="10"/>
          </p:nvPr>
        </p:nvSpPr>
        <p:spPr/>
        <p:txBody>
          <a:bodyPr/>
          <a:lstStyle/>
          <a:p>
            <a:pPr>
              <a:defRPr/>
            </a:pPr>
            <a:fld id="{0C323657-FD3A-4E44-8B99-17A448D1F8BF}" type="slidenum">
              <a:rPr lang="en-US" smtClean="0"/>
              <a:pPr>
                <a:defRPr/>
              </a:pPr>
              <a:t>9</a:t>
            </a:fld>
            <a:endParaRPr lang="en-US"/>
          </a:p>
        </p:txBody>
      </p:sp>
    </p:spTree>
    <p:extLst>
      <p:ext uri="{BB962C8B-B14F-4D97-AF65-F5344CB8AC3E}">
        <p14:creationId xmlns:p14="http://schemas.microsoft.com/office/powerpoint/2010/main" val="544090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56047" y="671972"/>
            <a:ext cx="8568531" cy="4703798"/>
          </a:xfrm>
        </p:spPr>
        <p:txBody>
          <a:bodyPr anchor="b">
            <a:noAutofit/>
          </a:bodyPr>
          <a:lstStyle>
            <a:lvl1pPr>
              <a:lnSpc>
                <a:spcPct val="100000"/>
              </a:lnSpc>
              <a:defRPr sz="8800"/>
            </a:lvl1pPr>
          </a:lstStyle>
          <a:p>
            <a:r>
              <a:rPr lang="ja-JP" altLang="en-US"/>
              <a:t>マスター タイトルの書式設定</a:t>
            </a:r>
            <a:endParaRPr lang="en-US" dirty="0"/>
          </a:p>
        </p:txBody>
      </p:sp>
      <p:sp>
        <p:nvSpPr>
          <p:cNvPr id="3" name="Subtitle 2"/>
          <p:cNvSpPr>
            <a:spLocks noGrp="1"/>
          </p:cNvSpPr>
          <p:nvPr>
            <p:ph type="subTitle" idx="1"/>
          </p:nvPr>
        </p:nvSpPr>
        <p:spPr>
          <a:xfrm>
            <a:off x="1512094" y="5459765"/>
            <a:ext cx="7056438" cy="1343942"/>
          </a:xfrm>
        </p:spPr>
        <p:txBody>
          <a:bodyPr>
            <a:normAutofit/>
          </a:bodyPr>
          <a:lstStyle>
            <a:lvl1pPr marL="0" indent="0" algn="ctr">
              <a:buNone/>
              <a:defRPr sz="2600">
                <a:solidFill>
                  <a:schemeClr val="tx1">
                    <a:tint val="75000"/>
                  </a:schemeClr>
                </a:solidFill>
              </a:defRPr>
            </a:lvl1pPr>
            <a:lvl2pPr marL="503972" indent="0" algn="ctr">
              <a:buNone/>
              <a:defRPr>
                <a:solidFill>
                  <a:schemeClr val="tx1">
                    <a:tint val="75000"/>
                  </a:schemeClr>
                </a:solidFill>
              </a:defRPr>
            </a:lvl2pPr>
            <a:lvl3pPr marL="1007943" indent="0" algn="ctr">
              <a:buNone/>
              <a:defRPr>
                <a:solidFill>
                  <a:schemeClr val="tx1">
                    <a:tint val="75000"/>
                  </a:schemeClr>
                </a:solidFill>
              </a:defRPr>
            </a:lvl3pPr>
            <a:lvl4pPr marL="1511915" indent="0" algn="ctr">
              <a:buNone/>
              <a:defRPr>
                <a:solidFill>
                  <a:schemeClr val="tx1">
                    <a:tint val="75000"/>
                  </a:schemeClr>
                </a:solidFill>
              </a:defRPr>
            </a:lvl4pPr>
            <a:lvl5pPr marL="2015886" indent="0" algn="ctr">
              <a:buNone/>
              <a:defRPr>
                <a:solidFill>
                  <a:schemeClr val="tx1">
                    <a:tint val="75000"/>
                  </a:schemeClr>
                </a:solidFill>
              </a:defRPr>
            </a:lvl5pPr>
            <a:lvl6pPr marL="2519858" indent="0" algn="ctr">
              <a:buNone/>
              <a:defRPr>
                <a:solidFill>
                  <a:schemeClr val="tx1">
                    <a:tint val="75000"/>
                  </a:schemeClr>
                </a:solidFill>
              </a:defRPr>
            </a:lvl6pPr>
            <a:lvl7pPr marL="3023829" indent="0" algn="ctr">
              <a:buNone/>
              <a:defRPr>
                <a:solidFill>
                  <a:schemeClr val="tx1">
                    <a:tint val="75000"/>
                  </a:schemeClr>
                </a:solidFill>
              </a:defRPr>
            </a:lvl7pPr>
            <a:lvl8pPr marL="3527801" indent="0" algn="ctr">
              <a:buNone/>
              <a:defRPr>
                <a:solidFill>
                  <a:schemeClr val="tx1">
                    <a:tint val="75000"/>
                  </a:schemeClr>
                </a:solidFill>
              </a:defRPr>
            </a:lvl8pPr>
            <a:lvl9pPr marL="4031772" indent="0" algn="ctr">
              <a:buNone/>
              <a:defRPr>
                <a:solidFill>
                  <a:schemeClr val="tx1">
                    <a:tint val="75000"/>
                  </a:schemeClr>
                </a:solidFill>
              </a:defRPr>
            </a:lvl9pPr>
          </a:lstStyle>
          <a:p>
            <a:r>
              <a:rPr lang="ja-JP" altLang="en-US"/>
              <a:t>マスター サブタイトルの書式設定</a:t>
            </a:r>
            <a:endParaRPr lang="en-US" dirty="0"/>
          </a:p>
        </p:txBody>
      </p:sp>
      <p:sp>
        <p:nvSpPr>
          <p:cNvPr id="7" name="Date Placeholder 6"/>
          <p:cNvSpPr>
            <a:spLocks noGrp="1"/>
          </p:cNvSpPr>
          <p:nvPr>
            <p:ph type="dt" sz="half" idx="10"/>
          </p:nvPr>
        </p:nvSpPr>
        <p:spPr>
          <a:xfrm>
            <a:off x="7015149" y="7006699"/>
            <a:ext cx="2299643" cy="402483"/>
          </a:xfrm>
          <a:prstGeom prst="rect">
            <a:avLst/>
          </a:prstGeom>
        </p:spPr>
        <p:txBody>
          <a:bodyPr/>
          <a:lstStyle/>
          <a:p>
            <a:fld id="{8ACDB3CC-F982-40F9-8DD6-BCC9AFBF44BD}" type="datetime1">
              <a:rPr lang="en-US" smtClean="0"/>
              <a:pPr/>
              <a:t>11/30/17</a:t>
            </a:fld>
            <a:endParaRPr lang="en-US" dirty="0"/>
          </a:p>
        </p:txBody>
      </p:sp>
      <p:sp>
        <p:nvSpPr>
          <p:cNvPr id="8" name="Slide Number Placeholder 7"/>
          <p:cNvSpPr>
            <a:spLocks noGrp="1"/>
          </p:cNvSpPr>
          <p:nvPr>
            <p:ph type="sldNum" sz="quarter" idx="11"/>
          </p:nvPr>
        </p:nvSpPr>
        <p:spPr>
          <a:xfrm>
            <a:off x="9418371" y="7006699"/>
            <a:ext cx="619538" cy="402483"/>
          </a:xfrm>
          <a:prstGeom prst="rect">
            <a:avLst/>
          </a:prstGeom>
        </p:spPr>
        <p:txBody>
          <a:bodyPr/>
          <a:lstStyle/>
          <a:p>
            <a:fld id="{B9D2C864-9362-43C7-A136-D9C41D93A96D}" type="slidenum">
              <a:rPr lang="en-US" smtClean="0"/>
              <a:t>‹#›</a:t>
            </a:fld>
            <a:endParaRPr lang="en-US"/>
          </a:p>
        </p:txBody>
      </p:sp>
      <p:sp>
        <p:nvSpPr>
          <p:cNvPr id="9" name="Footer Placeholder 8"/>
          <p:cNvSpPr>
            <a:spLocks noGrp="1"/>
          </p:cNvSpPr>
          <p:nvPr>
            <p:ph type="ftr" sz="quarter" idx="12"/>
          </p:nvPr>
        </p:nvSpPr>
        <p:spPr>
          <a:xfrm>
            <a:off x="726684" y="7006699"/>
            <a:ext cx="3139695" cy="402483"/>
          </a:xfrm>
          <a:prstGeom prst="rect">
            <a:avLst/>
          </a:prstGeom>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a:xfrm>
            <a:off x="7015149" y="7006699"/>
            <a:ext cx="2299643" cy="402483"/>
          </a:xfrm>
          <a:prstGeom prst="rect">
            <a:avLst/>
          </a:prstGeom>
        </p:spPr>
        <p:txBody>
          <a:bodyPr/>
          <a:lstStyle/>
          <a:p>
            <a:pPr>
              <a:defRPr/>
            </a:pPr>
            <a:endParaRPr lang="en-US"/>
          </a:p>
        </p:txBody>
      </p:sp>
      <p:sp>
        <p:nvSpPr>
          <p:cNvPr id="5" name="Footer Placeholder 4"/>
          <p:cNvSpPr>
            <a:spLocks noGrp="1"/>
          </p:cNvSpPr>
          <p:nvPr>
            <p:ph type="ftr" sz="quarter" idx="11"/>
          </p:nvPr>
        </p:nvSpPr>
        <p:spPr>
          <a:xfrm>
            <a:off x="726684" y="7006699"/>
            <a:ext cx="3139695" cy="402483"/>
          </a:xfrm>
          <a:prstGeom prst="rect">
            <a:avLst/>
          </a:prstGeom>
        </p:spPr>
        <p:txBody>
          <a:bodyPr/>
          <a:lstStyle/>
          <a:p>
            <a:pPr>
              <a:defRPr/>
            </a:pPr>
            <a:endParaRPr lang="en-US"/>
          </a:p>
        </p:txBody>
      </p:sp>
      <p:sp>
        <p:nvSpPr>
          <p:cNvPr id="6" name="Slide Number Placeholder 5"/>
          <p:cNvSpPr>
            <a:spLocks noGrp="1"/>
          </p:cNvSpPr>
          <p:nvPr>
            <p:ph type="sldNum" sz="quarter" idx="12"/>
          </p:nvPr>
        </p:nvSpPr>
        <p:spPr>
          <a:xfrm>
            <a:off x="9418371" y="7006699"/>
            <a:ext cx="619538" cy="402483"/>
          </a:xfrm>
          <a:prstGeom prst="rect">
            <a:avLst/>
          </a:prstGeom>
        </p:spPr>
        <p:txBody>
          <a:bodyPr/>
          <a:lstStyle/>
          <a:p>
            <a:pPr>
              <a:defRPr/>
            </a:pPr>
            <a:fld id="{16A87C15-123A-B149-BF1A-6316B0F02B78}"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8453" y="302738"/>
            <a:ext cx="2268141" cy="6450223"/>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04031" y="302738"/>
            <a:ext cx="6636411" cy="645022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a:xfrm>
            <a:off x="7015149" y="7006699"/>
            <a:ext cx="2299643" cy="402483"/>
          </a:xfrm>
          <a:prstGeom prst="rect">
            <a:avLst/>
          </a:prstGeom>
        </p:spPr>
        <p:txBody>
          <a:bodyPr/>
          <a:lstStyle/>
          <a:p>
            <a:pPr>
              <a:defRPr/>
            </a:pPr>
            <a:endParaRPr lang="en-US"/>
          </a:p>
        </p:txBody>
      </p:sp>
      <p:sp>
        <p:nvSpPr>
          <p:cNvPr id="5" name="Footer Placeholder 4"/>
          <p:cNvSpPr>
            <a:spLocks noGrp="1"/>
          </p:cNvSpPr>
          <p:nvPr>
            <p:ph type="ftr" sz="quarter" idx="11"/>
          </p:nvPr>
        </p:nvSpPr>
        <p:spPr>
          <a:xfrm>
            <a:off x="726684" y="7006699"/>
            <a:ext cx="3139695" cy="402483"/>
          </a:xfrm>
          <a:prstGeom prst="rect">
            <a:avLst/>
          </a:prstGeom>
        </p:spPr>
        <p:txBody>
          <a:bodyPr/>
          <a:lstStyle/>
          <a:p>
            <a:pPr>
              <a:defRPr/>
            </a:pPr>
            <a:endParaRPr lang="en-US"/>
          </a:p>
        </p:txBody>
      </p:sp>
      <p:sp>
        <p:nvSpPr>
          <p:cNvPr id="6" name="Slide Number Placeholder 5"/>
          <p:cNvSpPr>
            <a:spLocks noGrp="1"/>
          </p:cNvSpPr>
          <p:nvPr>
            <p:ph type="sldNum" sz="quarter" idx="12"/>
          </p:nvPr>
        </p:nvSpPr>
        <p:spPr>
          <a:xfrm>
            <a:off x="9418371" y="7006699"/>
            <a:ext cx="619538" cy="402483"/>
          </a:xfrm>
          <a:prstGeom prst="rect">
            <a:avLst/>
          </a:prstGeom>
        </p:spPr>
        <p:txBody>
          <a:bodyPr/>
          <a:lstStyle/>
          <a:p>
            <a:pPr>
              <a:defRPr/>
            </a:pPr>
            <a:fld id="{C79E18DF-DA84-0248-BC3B-FEBC3731BB30}"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lvl6pPr>
            <a:lvl7pPr>
              <a:defRPr/>
            </a:lvl7pPr>
            <a:lvl8pPr>
              <a:defRPr/>
            </a:lvl8pPr>
            <a:lvl9pPr>
              <a:buFont typeface="Arial" pitchFamily="34" charset="0"/>
              <a:buChar char="•"/>
              <a:defRPr/>
            </a:lvl9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pic>
        <p:nvPicPr>
          <p:cNvPr id="7" name="Picture 2" descr="pageAccent-Full.png"/>
          <p:cNvPicPr>
            <a:picLocks noChangeAspect="1" noChangeArrowheads="1"/>
          </p:cNvPicPr>
          <p:nvPr userDrawn="1"/>
        </p:nvPicPr>
        <p:blipFill>
          <a:blip r:embed="rId2"/>
          <a:srcRect/>
          <a:stretch>
            <a:fillRect/>
          </a:stretch>
        </p:blipFill>
        <p:spPr bwMode="auto">
          <a:xfrm>
            <a:off x="503808" y="1331565"/>
            <a:ext cx="9072563" cy="335986"/>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96300" y="1511936"/>
            <a:ext cx="8568531" cy="2761381"/>
          </a:xfrm>
        </p:spPr>
        <p:txBody>
          <a:bodyPr anchor="b"/>
          <a:lstStyle>
            <a:lvl1pPr algn="ctr" defTabSz="1007943" rtl="0" eaLnBrk="1" latinLnBrk="0" hangingPunct="1">
              <a:lnSpc>
                <a:spcPct val="100000"/>
              </a:lnSpc>
              <a:spcBef>
                <a:spcPct val="0"/>
              </a:spcBef>
              <a:buNone/>
              <a:defRPr lang="en-US" sz="53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96300" y="4485058"/>
            <a:ext cx="8568531" cy="1247696"/>
          </a:xfrm>
        </p:spPr>
        <p:txBody>
          <a:bodyPr anchor="t"/>
          <a:lstStyle>
            <a:lvl1pPr marL="0" indent="0" algn="ctr">
              <a:buNone/>
              <a:defRPr sz="2200">
                <a:solidFill>
                  <a:schemeClr val="tx1">
                    <a:tint val="75000"/>
                  </a:schemeClr>
                </a:solidFill>
              </a:defRPr>
            </a:lvl1pPr>
            <a:lvl2pPr marL="503972" indent="0">
              <a:buNone/>
              <a:defRPr sz="2000">
                <a:solidFill>
                  <a:schemeClr val="tx1">
                    <a:tint val="75000"/>
                  </a:schemeClr>
                </a:solidFill>
              </a:defRPr>
            </a:lvl2pPr>
            <a:lvl3pPr marL="1007943" indent="0">
              <a:buNone/>
              <a:defRPr sz="1800">
                <a:solidFill>
                  <a:schemeClr val="tx1">
                    <a:tint val="75000"/>
                  </a:schemeClr>
                </a:solidFill>
              </a:defRPr>
            </a:lvl3pPr>
            <a:lvl4pPr marL="1511915" indent="0">
              <a:buNone/>
              <a:defRPr sz="1500">
                <a:solidFill>
                  <a:schemeClr val="tx1">
                    <a:tint val="75000"/>
                  </a:schemeClr>
                </a:solidFill>
              </a:defRPr>
            </a:lvl4pPr>
            <a:lvl5pPr marL="2015886" indent="0">
              <a:buNone/>
              <a:defRPr sz="1500">
                <a:solidFill>
                  <a:schemeClr val="tx1">
                    <a:tint val="75000"/>
                  </a:schemeClr>
                </a:solidFill>
              </a:defRPr>
            </a:lvl5pPr>
            <a:lvl6pPr marL="2519858" indent="0">
              <a:buNone/>
              <a:defRPr sz="1500">
                <a:solidFill>
                  <a:schemeClr val="tx1">
                    <a:tint val="75000"/>
                  </a:schemeClr>
                </a:solidFill>
              </a:defRPr>
            </a:lvl6pPr>
            <a:lvl7pPr marL="3023829" indent="0">
              <a:buNone/>
              <a:defRPr sz="1500">
                <a:solidFill>
                  <a:schemeClr val="tx1">
                    <a:tint val="75000"/>
                  </a:schemeClr>
                </a:solidFill>
              </a:defRPr>
            </a:lvl7pPr>
            <a:lvl8pPr marL="3527801" indent="0">
              <a:buNone/>
              <a:defRPr sz="1500">
                <a:solidFill>
                  <a:schemeClr val="tx1">
                    <a:tint val="75000"/>
                  </a:schemeClr>
                </a:solidFill>
              </a:defRPr>
            </a:lvl8pPr>
            <a:lvl9pPr marL="4031772" indent="0">
              <a:buNone/>
              <a:defRPr sz="1500">
                <a:solidFill>
                  <a:schemeClr val="tx1">
                    <a:tint val="75000"/>
                  </a:schemeClr>
                </a:solidFill>
              </a:defRPr>
            </a:lvl9pPr>
          </a:lstStyle>
          <a:p>
            <a:pPr lvl="0"/>
            <a:r>
              <a:rPr lang="ja-JP" altLang="en-US"/>
              <a:t>マスター テキストの書式設定</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4" name="Content Placeholder 3"/>
          <p:cNvSpPr>
            <a:spLocks noGrp="1"/>
          </p:cNvSpPr>
          <p:nvPr>
            <p:ph sz="half" idx="2"/>
          </p:nvPr>
        </p:nvSpPr>
        <p:spPr>
          <a:xfrm>
            <a:off x="5124318" y="1763925"/>
            <a:ext cx="4452276" cy="4989036"/>
          </a:xfrm>
        </p:spPr>
        <p:txBody>
          <a:bodyPr/>
          <a:lstStyle>
            <a:lvl1pPr>
              <a:defRPr sz="26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a:xfrm>
            <a:off x="7015149" y="7006699"/>
            <a:ext cx="2299643" cy="402483"/>
          </a:xfrm>
          <a:prstGeom prst="rect">
            <a:avLst/>
          </a:prstGeom>
        </p:spPr>
        <p:txBody>
          <a:bodyPr/>
          <a:lstStyle/>
          <a:p>
            <a:pPr>
              <a:defRPr/>
            </a:pPr>
            <a:endParaRPr lang="en-US"/>
          </a:p>
        </p:txBody>
      </p:sp>
      <p:sp>
        <p:nvSpPr>
          <p:cNvPr id="6" name="Footer Placeholder 5"/>
          <p:cNvSpPr>
            <a:spLocks noGrp="1"/>
          </p:cNvSpPr>
          <p:nvPr>
            <p:ph type="ftr" sz="quarter" idx="11"/>
          </p:nvPr>
        </p:nvSpPr>
        <p:spPr>
          <a:xfrm>
            <a:off x="726684" y="7006699"/>
            <a:ext cx="3139695" cy="402483"/>
          </a:xfrm>
          <a:prstGeom prst="rect">
            <a:avLst/>
          </a:prstGeom>
        </p:spPr>
        <p:txBody>
          <a:bodyPr/>
          <a:lstStyle/>
          <a:p>
            <a:pPr>
              <a:defRPr/>
            </a:pPr>
            <a:endParaRPr lang="en-US"/>
          </a:p>
        </p:txBody>
      </p:sp>
      <p:sp>
        <p:nvSpPr>
          <p:cNvPr id="7" name="Slide Number Placeholder 6"/>
          <p:cNvSpPr>
            <a:spLocks noGrp="1"/>
          </p:cNvSpPr>
          <p:nvPr>
            <p:ph type="sldNum" sz="quarter" idx="12"/>
          </p:nvPr>
        </p:nvSpPr>
        <p:spPr>
          <a:xfrm>
            <a:off x="9418371" y="7006699"/>
            <a:ext cx="619538" cy="402483"/>
          </a:xfrm>
          <a:prstGeom prst="rect">
            <a:avLst/>
          </a:prstGeom>
        </p:spPr>
        <p:txBody>
          <a:bodyPr/>
          <a:lstStyle/>
          <a:p>
            <a:pPr>
              <a:defRPr/>
            </a:pPr>
            <a:fld id="{29B61BF6-9D1F-7740-A4EF-C729A459A062}" type="slidenum">
              <a:rPr lang="en-US" smtClean="0"/>
              <a:pPr>
                <a:defRPr/>
              </a:pPr>
              <a:t>‹#›</a:t>
            </a:fld>
            <a:endParaRPr lang="en-US"/>
          </a:p>
        </p:txBody>
      </p:sp>
      <p:sp>
        <p:nvSpPr>
          <p:cNvPr id="9" name="Content Placeholder 8"/>
          <p:cNvSpPr>
            <a:spLocks noGrp="1"/>
          </p:cNvSpPr>
          <p:nvPr>
            <p:ph sz="quarter" idx="13"/>
          </p:nvPr>
        </p:nvSpPr>
        <p:spPr>
          <a:xfrm>
            <a:off x="403225" y="1763924"/>
            <a:ext cx="4455636" cy="498938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pic>
        <p:nvPicPr>
          <p:cNvPr id="8" name="Picture 2" descr="pageAccent-Full.png"/>
          <p:cNvPicPr>
            <a:picLocks noChangeAspect="1" noChangeArrowheads="1"/>
          </p:cNvPicPr>
          <p:nvPr userDrawn="1"/>
        </p:nvPicPr>
        <p:blipFill>
          <a:blip r:embed="rId2"/>
          <a:srcRect/>
          <a:stretch>
            <a:fillRect/>
          </a:stretch>
        </p:blipFill>
        <p:spPr bwMode="auto">
          <a:xfrm>
            <a:off x="503808" y="1331565"/>
            <a:ext cx="9072563" cy="335986"/>
          </a:xfrm>
          <a:prstGeom prst="rect">
            <a:avLst/>
          </a:prstGeom>
          <a:noFill/>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a:p>
        </p:txBody>
      </p:sp>
      <p:sp>
        <p:nvSpPr>
          <p:cNvPr id="3" name="Text Placeholder 2"/>
          <p:cNvSpPr>
            <a:spLocks noGrp="1"/>
          </p:cNvSpPr>
          <p:nvPr>
            <p:ph type="body" idx="1"/>
          </p:nvPr>
        </p:nvSpPr>
        <p:spPr>
          <a:xfrm>
            <a:off x="504031" y="1763924"/>
            <a:ext cx="4454027" cy="671971"/>
          </a:xfrm>
        </p:spPr>
        <p:txBody>
          <a:bodyPr anchor="b">
            <a:noAutofit/>
          </a:bodyPr>
          <a:lstStyle>
            <a:lvl1pPr marL="0" indent="0" algn="ctr">
              <a:buNone/>
              <a:defRPr sz="2600" b="0"/>
            </a:lvl1pPr>
            <a:lvl2pPr marL="503972" indent="0">
              <a:buNone/>
              <a:defRPr sz="2200" b="1"/>
            </a:lvl2pPr>
            <a:lvl3pPr marL="1007943" indent="0">
              <a:buNone/>
              <a:defRPr sz="2000" b="1"/>
            </a:lvl3pPr>
            <a:lvl4pPr marL="1511915" indent="0">
              <a:buNone/>
              <a:defRPr sz="1800" b="1"/>
            </a:lvl4pPr>
            <a:lvl5pPr marL="2015886" indent="0">
              <a:buNone/>
              <a:defRPr sz="1800" b="1"/>
            </a:lvl5pPr>
            <a:lvl6pPr marL="2519858" indent="0">
              <a:buNone/>
              <a:defRPr sz="1800" b="1"/>
            </a:lvl6pPr>
            <a:lvl7pPr marL="3023829" indent="0">
              <a:buNone/>
              <a:defRPr sz="1800" b="1"/>
            </a:lvl7pPr>
            <a:lvl8pPr marL="3527801" indent="0">
              <a:buNone/>
              <a:defRPr sz="1800" b="1"/>
            </a:lvl8pPr>
            <a:lvl9pPr marL="4031772" indent="0">
              <a:buNone/>
              <a:defRPr sz="1800" b="1"/>
            </a:lvl9pPr>
          </a:lstStyle>
          <a:p>
            <a:pPr lvl="0"/>
            <a:r>
              <a:rPr lang="ja-JP" altLang="en-US" dirty="0"/>
              <a:t>マスター テキストの書式設定</a:t>
            </a:r>
          </a:p>
        </p:txBody>
      </p:sp>
      <p:sp>
        <p:nvSpPr>
          <p:cNvPr id="5" name="Text Placeholder 4"/>
          <p:cNvSpPr>
            <a:spLocks noGrp="1"/>
          </p:cNvSpPr>
          <p:nvPr>
            <p:ph type="body" sz="quarter" idx="3"/>
          </p:nvPr>
        </p:nvSpPr>
        <p:spPr>
          <a:xfrm>
            <a:off x="5124318" y="1763924"/>
            <a:ext cx="4455776" cy="671971"/>
          </a:xfrm>
        </p:spPr>
        <p:txBody>
          <a:bodyPr anchor="b">
            <a:noAutofit/>
          </a:bodyPr>
          <a:lstStyle>
            <a:lvl1pPr marL="0" indent="0" algn="ctr">
              <a:buNone/>
              <a:defRPr sz="2600" b="0"/>
            </a:lvl1pPr>
            <a:lvl2pPr marL="503972" indent="0">
              <a:buNone/>
              <a:defRPr sz="2200" b="1"/>
            </a:lvl2pPr>
            <a:lvl3pPr marL="1007943" indent="0">
              <a:buNone/>
              <a:defRPr sz="2000" b="1"/>
            </a:lvl3pPr>
            <a:lvl4pPr marL="1511915" indent="0">
              <a:buNone/>
              <a:defRPr sz="1800" b="1"/>
            </a:lvl4pPr>
            <a:lvl5pPr marL="2015886" indent="0">
              <a:buNone/>
              <a:defRPr sz="1800" b="1"/>
            </a:lvl5pPr>
            <a:lvl6pPr marL="2519858" indent="0">
              <a:buNone/>
              <a:defRPr sz="1800" b="1"/>
            </a:lvl6pPr>
            <a:lvl7pPr marL="3023829" indent="0">
              <a:buNone/>
              <a:defRPr sz="1800" b="1"/>
            </a:lvl7pPr>
            <a:lvl8pPr marL="3527801" indent="0">
              <a:buNone/>
              <a:defRPr sz="1800" b="1"/>
            </a:lvl8pPr>
            <a:lvl9pPr marL="4031772" indent="0">
              <a:buNone/>
              <a:defRPr sz="1800" b="1"/>
            </a:lvl9pPr>
          </a:lstStyle>
          <a:p>
            <a:pPr lvl="0"/>
            <a:r>
              <a:rPr lang="ja-JP" altLang="en-US"/>
              <a:t>マスター テキストの書式設定</a:t>
            </a:r>
          </a:p>
        </p:txBody>
      </p:sp>
      <p:sp>
        <p:nvSpPr>
          <p:cNvPr id="7" name="Date Placeholder 6"/>
          <p:cNvSpPr>
            <a:spLocks noGrp="1"/>
          </p:cNvSpPr>
          <p:nvPr>
            <p:ph type="dt" sz="half" idx="10"/>
          </p:nvPr>
        </p:nvSpPr>
        <p:spPr>
          <a:xfrm>
            <a:off x="7015149" y="7006699"/>
            <a:ext cx="2299643" cy="402483"/>
          </a:xfrm>
          <a:prstGeom prst="rect">
            <a:avLst/>
          </a:prstGeom>
        </p:spPr>
        <p:txBody>
          <a:bodyPr/>
          <a:lstStyle/>
          <a:p>
            <a:pPr>
              <a:defRPr/>
            </a:pPr>
            <a:endParaRPr lang="en-US"/>
          </a:p>
        </p:txBody>
      </p:sp>
      <p:sp>
        <p:nvSpPr>
          <p:cNvPr id="8" name="Footer Placeholder 7"/>
          <p:cNvSpPr>
            <a:spLocks noGrp="1"/>
          </p:cNvSpPr>
          <p:nvPr>
            <p:ph type="ftr" sz="quarter" idx="11"/>
          </p:nvPr>
        </p:nvSpPr>
        <p:spPr>
          <a:xfrm>
            <a:off x="726684" y="7006699"/>
            <a:ext cx="3139695" cy="402483"/>
          </a:xfrm>
          <a:prstGeom prst="rect">
            <a:avLst/>
          </a:prstGeom>
        </p:spPr>
        <p:txBody>
          <a:bodyPr/>
          <a:lstStyle/>
          <a:p>
            <a:pPr>
              <a:defRPr/>
            </a:pPr>
            <a:endParaRPr lang="en-US"/>
          </a:p>
        </p:txBody>
      </p:sp>
      <p:sp>
        <p:nvSpPr>
          <p:cNvPr id="9" name="Slide Number Placeholder 8"/>
          <p:cNvSpPr>
            <a:spLocks noGrp="1"/>
          </p:cNvSpPr>
          <p:nvPr>
            <p:ph type="sldNum" sz="quarter" idx="12"/>
          </p:nvPr>
        </p:nvSpPr>
        <p:spPr>
          <a:xfrm>
            <a:off x="9418371" y="7006699"/>
            <a:ext cx="619538" cy="402483"/>
          </a:xfrm>
          <a:prstGeom prst="rect">
            <a:avLst/>
          </a:prstGeom>
        </p:spPr>
        <p:txBody>
          <a:bodyPr/>
          <a:lstStyle/>
          <a:p>
            <a:pPr>
              <a:defRPr/>
            </a:pPr>
            <a:fld id="{A3032C7A-DFEB-BB42-AFC0-0CE96B80E6F4}" type="slidenum">
              <a:rPr lang="en-US" smtClean="0"/>
              <a:pPr>
                <a:defRPr/>
              </a:pPr>
              <a:t>‹#›</a:t>
            </a:fld>
            <a:endParaRPr lang="en-US"/>
          </a:p>
        </p:txBody>
      </p:sp>
      <p:sp>
        <p:nvSpPr>
          <p:cNvPr id="11" name="Content Placeholder 10"/>
          <p:cNvSpPr>
            <a:spLocks noGrp="1"/>
          </p:cNvSpPr>
          <p:nvPr>
            <p:ph sz="quarter" idx="13"/>
          </p:nvPr>
        </p:nvSpPr>
        <p:spPr>
          <a:xfrm>
            <a:off x="504031" y="2439255"/>
            <a:ext cx="4455636" cy="431405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3" name="Content Placeholder 12"/>
          <p:cNvSpPr>
            <a:spLocks noGrp="1"/>
          </p:cNvSpPr>
          <p:nvPr>
            <p:ph sz="quarter" idx="14"/>
          </p:nvPr>
        </p:nvSpPr>
        <p:spPr>
          <a:xfrm>
            <a:off x="5151200" y="2439256"/>
            <a:ext cx="4455636" cy="431356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pic>
        <p:nvPicPr>
          <p:cNvPr id="10" name="Picture 2" descr="pageAccent-Full.png"/>
          <p:cNvPicPr>
            <a:picLocks noChangeAspect="1" noChangeArrowheads="1"/>
          </p:cNvPicPr>
          <p:nvPr userDrawn="1"/>
        </p:nvPicPr>
        <p:blipFill>
          <a:blip r:embed="rId2"/>
          <a:srcRect/>
          <a:stretch>
            <a:fillRect/>
          </a:stretch>
        </p:blipFill>
        <p:spPr bwMode="auto">
          <a:xfrm>
            <a:off x="503808" y="1331565"/>
            <a:ext cx="9072563" cy="335986"/>
          </a:xfrm>
          <a:prstGeom prst="rect">
            <a:avLst/>
          </a:prstGeom>
          <a:noFill/>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015149" y="7006699"/>
            <a:ext cx="2299643" cy="402483"/>
          </a:xfrm>
          <a:prstGeom prst="rect">
            <a:avLst/>
          </a:prstGeom>
        </p:spPr>
        <p:txBody>
          <a:bodyPr/>
          <a:lstStyle/>
          <a:p>
            <a:pPr>
              <a:defRPr/>
            </a:pPr>
            <a:endParaRPr lang="en-US"/>
          </a:p>
        </p:txBody>
      </p:sp>
      <p:sp>
        <p:nvSpPr>
          <p:cNvPr id="3" name="Footer Placeholder 2"/>
          <p:cNvSpPr>
            <a:spLocks noGrp="1"/>
          </p:cNvSpPr>
          <p:nvPr>
            <p:ph type="ftr" sz="quarter" idx="11"/>
          </p:nvPr>
        </p:nvSpPr>
        <p:spPr>
          <a:xfrm>
            <a:off x="726684" y="7006699"/>
            <a:ext cx="3139695" cy="402483"/>
          </a:xfrm>
          <a:prstGeom prst="rect">
            <a:avLst/>
          </a:prstGeom>
        </p:spPr>
        <p:txBody>
          <a:bodyPr/>
          <a:lstStyle/>
          <a:p>
            <a:pPr>
              <a:defRPr/>
            </a:pPr>
            <a:endParaRPr lang="en-US"/>
          </a:p>
        </p:txBody>
      </p:sp>
      <p:sp>
        <p:nvSpPr>
          <p:cNvPr id="4" name="Slide Number Placeholder 3"/>
          <p:cNvSpPr>
            <a:spLocks noGrp="1"/>
          </p:cNvSpPr>
          <p:nvPr>
            <p:ph type="sldNum" sz="quarter" idx="12"/>
          </p:nvPr>
        </p:nvSpPr>
        <p:spPr>
          <a:xfrm>
            <a:off x="9418371" y="7006699"/>
            <a:ext cx="619538" cy="402483"/>
          </a:xfrm>
          <a:prstGeom prst="rect">
            <a:avLst/>
          </a:prstGeom>
        </p:spPr>
        <p:txBody>
          <a:bodyPr/>
          <a:lstStyle/>
          <a:p>
            <a:pPr>
              <a:defRPr/>
            </a:pPr>
            <a:fld id="{20FB5344-9A5A-0B4D-8C18-CAC6973E2482}"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512154" y="293987"/>
            <a:ext cx="3316456" cy="2309901"/>
          </a:xfrm>
        </p:spPr>
        <p:txBody>
          <a:bodyPr anchor="b"/>
          <a:lstStyle>
            <a:lvl1pPr algn="ctr">
              <a:lnSpc>
                <a:spcPct val="100000"/>
              </a:lnSpc>
              <a:defRPr sz="3100" b="0">
                <a:effectLst>
                  <a:outerShdw blurRad="50800" dist="25400" dir="5400000" algn="t" rotWithShape="0">
                    <a:prstClr val="black">
                      <a:alpha val="25000"/>
                    </a:prstClr>
                  </a:outerShdw>
                </a:effectLst>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792799" y="300988"/>
            <a:ext cx="5507592" cy="6451973"/>
          </a:xfrm>
        </p:spPr>
        <p:txBody>
          <a:bodyPr/>
          <a:lstStyle>
            <a:lvl1pPr>
              <a:defRPr sz="3500"/>
            </a:lvl1pPr>
            <a:lvl2pPr>
              <a:defRPr sz="3100"/>
            </a:lvl2pPr>
            <a:lvl3pPr>
              <a:defRPr sz="2600"/>
            </a:lvl3pPr>
            <a:lvl4pPr>
              <a:defRPr sz="2200"/>
            </a:lvl4pPr>
            <a:lvl5pPr>
              <a:defRPr sz="2200"/>
            </a:lvl5pPr>
            <a:lvl6pPr>
              <a:defRPr sz="2200"/>
            </a:lvl6pPr>
            <a:lvl7pPr>
              <a:defRPr sz="2200"/>
            </a:lvl7pPr>
            <a:lvl8pPr>
              <a:defRPr sz="2200"/>
            </a:lvl8pPr>
            <a:lvl9pPr>
              <a:defRPr sz="2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512154" y="2687885"/>
            <a:ext cx="3316456" cy="4065076"/>
          </a:xfrm>
        </p:spPr>
        <p:txBody>
          <a:bodyPr>
            <a:normAutofit/>
          </a:bodyPr>
          <a:lstStyle>
            <a:lvl1pPr marL="0" indent="0" algn="ctr">
              <a:lnSpc>
                <a:spcPct val="125000"/>
              </a:lnSpc>
              <a:buNone/>
              <a:defRPr sz="1800"/>
            </a:lvl1pPr>
            <a:lvl2pPr marL="503972" indent="0">
              <a:buNone/>
              <a:defRPr sz="1300"/>
            </a:lvl2pPr>
            <a:lvl3pPr marL="1007943" indent="0">
              <a:buNone/>
              <a:defRPr sz="1100"/>
            </a:lvl3pPr>
            <a:lvl4pPr marL="1511915" indent="0">
              <a:buNone/>
              <a:defRPr sz="1000"/>
            </a:lvl4pPr>
            <a:lvl5pPr marL="2015886" indent="0">
              <a:buNone/>
              <a:defRPr sz="1000"/>
            </a:lvl5pPr>
            <a:lvl6pPr marL="2519858" indent="0">
              <a:buNone/>
              <a:defRPr sz="1000"/>
            </a:lvl6pPr>
            <a:lvl7pPr marL="3023829" indent="0">
              <a:buNone/>
              <a:defRPr sz="1000"/>
            </a:lvl7pPr>
            <a:lvl8pPr marL="3527801" indent="0">
              <a:buNone/>
              <a:defRPr sz="1000"/>
            </a:lvl8pPr>
            <a:lvl9pPr marL="4031772"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a:xfrm>
            <a:off x="7015149" y="7006699"/>
            <a:ext cx="2299643" cy="402483"/>
          </a:xfrm>
          <a:prstGeom prst="rect">
            <a:avLst/>
          </a:prstGeom>
        </p:spPr>
        <p:txBody>
          <a:bodyPr/>
          <a:lstStyle/>
          <a:p>
            <a:pPr>
              <a:defRPr/>
            </a:pPr>
            <a:endParaRPr lang="en-US"/>
          </a:p>
        </p:txBody>
      </p:sp>
      <p:sp>
        <p:nvSpPr>
          <p:cNvPr id="6" name="Footer Placeholder 5"/>
          <p:cNvSpPr>
            <a:spLocks noGrp="1"/>
          </p:cNvSpPr>
          <p:nvPr>
            <p:ph type="ftr" sz="quarter" idx="11"/>
          </p:nvPr>
        </p:nvSpPr>
        <p:spPr>
          <a:xfrm>
            <a:off x="726684" y="7006699"/>
            <a:ext cx="3139695" cy="402483"/>
          </a:xfrm>
          <a:prstGeom prst="rect">
            <a:avLst/>
          </a:prstGeom>
        </p:spPr>
        <p:txBody>
          <a:bodyPr/>
          <a:lstStyle/>
          <a:p>
            <a:pPr>
              <a:defRPr/>
            </a:pPr>
            <a:endParaRPr lang="en-US"/>
          </a:p>
        </p:txBody>
      </p:sp>
      <p:sp>
        <p:nvSpPr>
          <p:cNvPr id="7" name="Slide Number Placeholder 6"/>
          <p:cNvSpPr>
            <a:spLocks noGrp="1"/>
          </p:cNvSpPr>
          <p:nvPr>
            <p:ph type="sldNum" sz="quarter" idx="12"/>
          </p:nvPr>
        </p:nvSpPr>
        <p:spPr>
          <a:xfrm>
            <a:off x="9418371" y="7006699"/>
            <a:ext cx="619538" cy="402483"/>
          </a:xfrm>
          <a:prstGeom prst="rect">
            <a:avLst/>
          </a:prstGeom>
        </p:spPr>
        <p:txBody>
          <a:bodyPr/>
          <a:lstStyle/>
          <a:p>
            <a:fld id="{B9D2C864-9362-43C7-A136-D9C41D93A96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851616" y="251989"/>
            <a:ext cx="6296889" cy="986958"/>
          </a:xfrm>
        </p:spPr>
        <p:txBody>
          <a:bodyPr anchor="b"/>
          <a:lstStyle>
            <a:lvl1pPr algn="ctr">
              <a:lnSpc>
                <a:spcPct val="100000"/>
              </a:lnSpc>
              <a:defRPr sz="3100"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1662604" y="1259946"/>
            <a:ext cx="6674913" cy="5005660"/>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500"/>
            </a:lvl1pPr>
            <a:lvl2pPr marL="503972" indent="0">
              <a:buNone/>
              <a:defRPr sz="3100"/>
            </a:lvl2pPr>
            <a:lvl3pPr marL="1007943" indent="0">
              <a:buNone/>
              <a:defRPr sz="2600"/>
            </a:lvl3pPr>
            <a:lvl4pPr marL="1511915" indent="0">
              <a:buNone/>
              <a:defRPr sz="2200"/>
            </a:lvl4pPr>
            <a:lvl5pPr marL="2015886" indent="0">
              <a:buNone/>
              <a:defRPr sz="2200"/>
            </a:lvl5pPr>
            <a:lvl6pPr marL="2519858" indent="0">
              <a:buNone/>
              <a:defRPr sz="2200"/>
            </a:lvl6pPr>
            <a:lvl7pPr marL="3023829" indent="0">
              <a:buNone/>
              <a:defRPr sz="2200"/>
            </a:lvl7pPr>
            <a:lvl8pPr marL="3527801" indent="0">
              <a:buNone/>
              <a:defRPr sz="2200"/>
            </a:lvl8pPr>
            <a:lvl9pPr marL="4031772" indent="0">
              <a:buNone/>
              <a:defRPr sz="2200"/>
            </a:lvl9pPr>
          </a:lstStyle>
          <a:p>
            <a:r>
              <a:rPr lang="ja-JP" altLang="en-US"/>
              <a:t>プレースホルダーまでドラッグするかアイコンをクリックして図を追加</a:t>
            </a:r>
            <a:endParaRPr lang="en-US" dirty="0"/>
          </a:p>
        </p:txBody>
      </p:sp>
      <p:sp>
        <p:nvSpPr>
          <p:cNvPr id="4" name="Text Placeholder 3"/>
          <p:cNvSpPr>
            <a:spLocks noGrp="1"/>
          </p:cNvSpPr>
          <p:nvPr>
            <p:ph type="body" sz="half" idx="2"/>
          </p:nvPr>
        </p:nvSpPr>
        <p:spPr>
          <a:xfrm>
            <a:off x="1851616" y="6404725"/>
            <a:ext cx="6296889" cy="587975"/>
          </a:xfrm>
        </p:spPr>
        <p:txBody>
          <a:bodyPr>
            <a:normAutofit/>
          </a:bodyPr>
          <a:lstStyle>
            <a:lvl1pPr marL="0" indent="0" algn="ctr">
              <a:buNone/>
              <a:defRPr sz="1800"/>
            </a:lvl1pPr>
            <a:lvl2pPr marL="503972" indent="0">
              <a:buNone/>
              <a:defRPr sz="1300"/>
            </a:lvl2pPr>
            <a:lvl3pPr marL="1007943" indent="0">
              <a:buNone/>
              <a:defRPr sz="1100"/>
            </a:lvl3pPr>
            <a:lvl4pPr marL="1511915" indent="0">
              <a:buNone/>
              <a:defRPr sz="1000"/>
            </a:lvl4pPr>
            <a:lvl5pPr marL="2015886" indent="0">
              <a:buNone/>
              <a:defRPr sz="1000"/>
            </a:lvl5pPr>
            <a:lvl6pPr marL="2519858" indent="0">
              <a:buNone/>
              <a:defRPr sz="1000"/>
            </a:lvl6pPr>
            <a:lvl7pPr marL="3023829" indent="0">
              <a:buNone/>
              <a:defRPr sz="1000"/>
            </a:lvl7pPr>
            <a:lvl8pPr marL="3527801" indent="0">
              <a:buNone/>
              <a:defRPr sz="1000"/>
            </a:lvl8pPr>
            <a:lvl9pPr marL="4031772"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a:xfrm>
            <a:off x="7015149" y="7006699"/>
            <a:ext cx="2299643" cy="402483"/>
          </a:xfrm>
          <a:prstGeom prst="rect">
            <a:avLst/>
          </a:prstGeom>
        </p:spPr>
        <p:txBody>
          <a:bodyPr/>
          <a:lstStyle/>
          <a:p>
            <a:pPr>
              <a:defRPr/>
            </a:pPr>
            <a:endParaRPr lang="en-US"/>
          </a:p>
        </p:txBody>
      </p:sp>
      <p:sp>
        <p:nvSpPr>
          <p:cNvPr id="6" name="Footer Placeholder 5"/>
          <p:cNvSpPr>
            <a:spLocks noGrp="1"/>
          </p:cNvSpPr>
          <p:nvPr>
            <p:ph type="ftr" sz="quarter" idx="11"/>
          </p:nvPr>
        </p:nvSpPr>
        <p:spPr>
          <a:xfrm>
            <a:off x="726684" y="7006699"/>
            <a:ext cx="3139695" cy="402483"/>
          </a:xfrm>
          <a:prstGeom prst="rect">
            <a:avLst/>
          </a:prstGeom>
        </p:spPr>
        <p:txBody>
          <a:bodyPr/>
          <a:lstStyle/>
          <a:p>
            <a:pPr>
              <a:defRPr/>
            </a:pPr>
            <a:endParaRPr lang="en-US"/>
          </a:p>
        </p:txBody>
      </p:sp>
      <p:sp>
        <p:nvSpPr>
          <p:cNvPr id="7" name="Slide Number Placeholder 6"/>
          <p:cNvSpPr>
            <a:spLocks noGrp="1"/>
          </p:cNvSpPr>
          <p:nvPr>
            <p:ph type="sldNum" sz="quarter" idx="12"/>
          </p:nvPr>
        </p:nvSpPr>
        <p:spPr>
          <a:xfrm>
            <a:off x="9418371" y="7006699"/>
            <a:ext cx="619538" cy="402483"/>
          </a:xfrm>
          <a:prstGeom prst="rect">
            <a:avLst/>
          </a:prstGeom>
        </p:spPr>
        <p:txBody>
          <a:bodyPr/>
          <a:lstStyle/>
          <a:p>
            <a:pPr>
              <a:defRPr/>
            </a:pPr>
            <a:fld id="{8F51A42B-1478-A449-986E-D51B24CB0C82}"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4031" y="179437"/>
            <a:ext cx="9072563" cy="1080121"/>
          </a:xfrm>
          <a:prstGeom prst="rect">
            <a:avLst/>
          </a:prstGeom>
        </p:spPr>
        <p:txBody>
          <a:bodyPr vert="horz" lIns="100794" tIns="50397" rIns="100794" bIns="50397" rtlCol="0" anchor="b">
            <a:no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504031" y="1691605"/>
            <a:ext cx="9072563" cy="5688632"/>
          </a:xfrm>
          <a:prstGeom prst="rect">
            <a:avLst/>
          </a:prstGeom>
        </p:spPr>
        <p:txBody>
          <a:bodyPr vert="horz" lIns="100794" tIns="50397" rIns="100794" bIns="50397"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Tree>
  </p:cSld>
  <p:clrMap bg1="lt1" tx1="dk1" bg2="lt2" tx2="dk2" accent1="accent1" accent2="accent2" accent3="accent3" accent4="accent4" accent5="accent5" accent6="accent6" hlink="hlink" folHlink="folHlink"/>
  <p:sldLayoutIdLst>
    <p:sldLayoutId id="2147485418" r:id="rId1"/>
    <p:sldLayoutId id="2147485419" r:id="rId2"/>
    <p:sldLayoutId id="2147485420" r:id="rId3"/>
    <p:sldLayoutId id="2147485421" r:id="rId4"/>
    <p:sldLayoutId id="2147485422" r:id="rId5"/>
    <p:sldLayoutId id="2147485423" r:id="rId6"/>
    <p:sldLayoutId id="2147485424" r:id="rId7"/>
    <p:sldLayoutId id="2147485425" r:id="rId8"/>
    <p:sldLayoutId id="2147485426" r:id="rId9"/>
    <p:sldLayoutId id="2147485427" r:id="rId10"/>
    <p:sldLayoutId id="2147485428" r:id="rId11"/>
  </p:sldLayoutIdLst>
  <p:txStyles>
    <p:titleStyle>
      <a:lvl1pPr algn="ctr" defTabSz="1007943" rtl="0" eaLnBrk="1" latinLnBrk="0" hangingPunct="1">
        <a:lnSpc>
          <a:spcPts val="6393"/>
        </a:lnSpc>
        <a:spcBef>
          <a:spcPct val="0"/>
        </a:spcBef>
        <a:buNone/>
        <a:defRPr kumimoji="1" sz="48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77979" indent="-377979" algn="l" defTabSz="1007943" rtl="0" eaLnBrk="1" latinLnBrk="0" hangingPunct="1">
        <a:spcBef>
          <a:spcPct val="20000"/>
        </a:spcBef>
        <a:buFont typeface="Arial" pitchFamily="34" charset="0"/>
        <a:buChar char="•"/>
        <a:defRPr kumimoji="1" sz="2600" kern="1200">
          <a:solidFill>
            <a:schemeClr val="tx1">
              <a:lumMod val="50000"/>
              <a:lumOff val="50000"/>
            </a:schemeClr>
          </a:solidFill>
          <a:latin typeface="+mj-lt"/>
          <a:ea typeface="+mn-ea"/>
          <a:cs typeface="+mn-cs"/>
        </a:defRPr>
      </a:lvl1pPr>
      <a:lvl2pPr marL="818954" indent="-314982" algn="l" defTabSz="1007943" rtl="0" eaLnBrk="1" latinLnBrk="0" hangingPunct="1">
        <a:spcBef>
          <a:spcPct val="20000"/>
        </a:spcBef>
        <a:buFont typeface="Courier New" pitchFamily="49" charset="0"/>
        <a:buChar char="o"/>
        <a:defRPr kumimoji="1" sz="1800" kern="1200">
          <a:solidFill>
            <a:schemeClr val="tx1">
              <a:lumMod val="50000"/>
              <a:lumOff val="50000"/>
            </a:schemeClr>
          </a:solidFill>
          <a:latin typeface="+mj-lt"/>
          <a:ea typeface="+mn-ea"/>
          <a:cs typeface="+mn-cs"/>
        </a:defRPr>
      </a:lvl2pPr>
      <a:lvl3pPr marL="1259929" indent="-251986" algn="l" defTabSz="1007943" rtl="0" eaLnBrk="1" latinLnBrk="0" hangingPunct="1">
        <a:spcBef>
          <a:spcPct val="20000"/>
        </a:spcBef>
        <a:buFont typeface="Arial" pitchFamily="34" charset="0"/>
        <a:buChar char="•"/>
        <a:defRPr kumimoji="1" sz="1800" kern="1200">
          <a:solidFill>
            <a:schemeClr val="tx1">
              <a:lumMod val="50000"/>
              <a:lumOff val="50000"/>
            </a:schemeClr>
          </a:solidFill>
          <a:latin typeface="+mj-lt"/>
          <a:ea typeface="+mn-ea"/>
          <a:cs typeface="+mn-cs"/>
        </a:defRPr>
      </a:lvl3pPr>
      <a:lvl4pPr marL="1763900" indent="-251986" algn="l" defTabSz="1007943" rtl="0" eaLnBrk="1" latinLnBrk="0" hangingPunct="1">
        <a:spcBef>
          <a:spcPct val="20000"/>
        </a:spcBef>
        <a:buFont typeface="Courier New" pitchFamily="49" charset="0"/>
        <a:buChar char="o"/>
        <a:defRPr kumimoji="1" sz="1800" kern="1200">
          <a:solidFill>
            <a:schemeClr val="tx1">
              <a:lumMod val="50000"/>
              <a:lumOff val="50000"/>
            </a:schemeClr>
          </a:solidFill>
          <a:latin typeface="+mj-lt"/>
          <a:ea typeface="+mn-ea"/>
          <a:cs typeface="+mn-cs"/>
        </a:defRPr>
      </a:lvl4pPr>
      <a:lvl5pPr marL="2267872" indent="-251986" algn="l" defTabSz="1007943" rtl="0" eaLnBrk="1" latinLnBrk="0" hangingPunct="1">
        <a:spcBef>
          <a:spcPct val="20000"/>
        </a:spcBef>
        <a:buFont typeface="Arial" pitchFamily="34" charset="0"/>
        <a:buChar char="•"/>
        <a:defRPr kumimoji="1" sz="1800" kern="1200">
          <a:solidFill>
            <a:schemeClr val="tx1">
              <a:lumMod val="50000"/>
              <a:lumOff val="50000"/>
            </a:schemeClr>
          </a:solidFill>
          <a:latin typeface="+mj-lt"/>
          <a:ea typeface="+mn-ea"/>
          <a:cs typeface="+mn-cs"/>
        </a:defRPr>
      </a:lvl5pPr>
      <a:lvl6pPr marL="2771844" indent="-251986" algn="l" defTabSz="1007943" rtl="0" eaLnBrk="1" latinLnBrk="0" hangingPunct="1">
        <a:spcBef>
          <a:spcPct val="20000"/>
        </a:spcBef>
        <a:buFont typeface="Courier New" pitchFamily="49" charset="0"/>
        <a:buChar char="o"/>
        <a:defRPr kumimoji="1" sz="1800" kern="1200">
          <a:solidFill>
            <a:schemeClr val="tx1">
              <a:lumMod val="50000"/>
              <a:lumOff val="50000"/>
            </a:schemeClr>
          </a:solidFill>
          <a:latin typeface="+mj-lt"/>
          <a:ea typeface="+mn-ea"/>
          <a:cs typeface="+mn-cs"/>
        </a:defRPr>
      </a:lvl6pPr>
      <a:lvl7pPr marL="3275815" indent="-251986" algn="l" defTabSz="1007943" rtl="0" eaLnBrk="1" latinLnBrk="0" hangingPunct="1">
        <a:spcBef>
          <a:spcPct val="20000"/>
        </a:spcBef>
        <a:buFont typeface="Arial" pitchFamily="34" charset="0"/>
        <a:buChar char="•"/>
        <a:defRPr kumimoji="1" sz="1800" kern="1200">
          <a:solidFill>
            <a:schemeClr val="tx1">
              <a:lumMod val="50000"/>
              <a:lumOff val="50000"/>
            </a:schemeClr>
          </a:solidFill>
          <a:latin typeface="+mj-lt"/>
          <a:ea typeface="+mn-ea"/>
          <a:cs typeface="+mn-cs"/>
        </a:defRPr>
      </a:lvl7pPr>
      <a:lvl8pPr marL="3779787" indent="-251986" algn="l" defTabSz="1007943" rtl="0" eaLnBrk="1" latinLnBrk="0" hangingPunct="1">
        <a:spcBef>
          <a:spcPct val="20000"/>
        </a:spcBef>
        <a:buFont typeface="Courier New" pitchFamily="49" charset="0"/>
        <a:buChar char="o"/>
        <a:defRPr kumimoji="1" sz="1800" kern="1200">
          <a:solidFill>
            <a:schemeClr val="tx1">
              <a:lumMod val="50000"/>
              <a:lumOff val="50000"/>
            </a:schemeClr>
          </a:solidFill>
          <a:latin typeface="+mj-lt"/>
          <a:ea typeface="+mn-ea"/>
          <a:cs typeface="+mn-cs"/>
        </a:defRPr>
      </a:lvl8pPr>
      <a:lvl9pPr marL="4283758" indent="-251986" algn="l" defTabSz="1007943" rtl="0" eaLnBrk="1" latinLnBrk="0" hangingPunct="1">
        <a:spcBef>
          <a:spcPct val="20000"/>
        </a:spcBef>
        <a:buFont typeface="Arial" pitchFamily="34" charset="0"/>
        <a:buChar char="•"/>
        <a:defRPr kumimoji="1" sz="1800" kern="1200">
          <a:solidFill>
            <a:schemeClr val="tx1">
              <a:lumMod val="50000"/>
              <a:lumOff val="50000"/>
            </a:schemeClr>
          </a:solidFill>
          <a:latin typeface="+mj-lt"/>
          <a:ea typeface="+mn-ea"/>
          <a:cs typeface="+mn-cs"/>
        </a:defRPr>
      </a:lvl9pPr>
    </p:bodyStyle>
    <p:otherStyle>
      <a:defPPr>
        <a:defRPr lang="en-US"/>
      </a:defPPr>
      <a:lvl1pPr marL="0" algn="l" defTabSz="1007943" rtl="0" eaLnBrk="1" latinLnBrk="0" hangingPunct="1">
        <a:defRPr kumimoji="1" sz="2000" kern="1200">
          <a:solidFill>
            <a:schemeClr val="tx1"/>
          </a:solidFill>
          <a:latin typeface="+mn-lt"/>
          <a:ea typeface="+mn-ea"/>
          <a:cs typeface="+mn-cs"/>
        </a:defRPr>
      </a:lvl1pPr>
      <a:lvl2pPr marL="503972" algn="l" defTabSz="1007943" rtl="0" eaLnBrk="1" latinLnBrk="0" hangingPunct="1">
        <a:defRPr kumimoji="1" sz="2000" kern="1200">
          <a:solidFill>
            <a:schemeClr val="tx1"/>
          </a:solidFill>
          <a:latin typeface="+mn-lt"/>
          <a:ea typeface="+mn-ea"/>
          <a:cs typeface="+mn-cs"/>
        </a:defRPr>
      </a:lvl2pPr>
      <a:lvl3pPr marL="1007943" algn="l" defTabSz="1007943" rtl="0" eaLnBrk="1" latinLnBrk="0" hangingPunct="1">
        <a:defRPr kumimoji="1" sz="2000" kern="1200">
          <a:solidFill>
            <a:schemeClr val="tx1"/>
          </a:solidFill>
          <a:latin typeface="+mn-lt"/>
          <a:ea typeface="+mn-ea"/>
          <a:cs typeface="+mn-cs"/>
        </a:defRPr>
      </a:lvl3pPr>
      <a:lvl4pPr marL="1511915" algn="l" defTabSz="1007943" rtl="0" eaLnBrk="1" latinLnBrk="0" hangingPunct="1">
        <a:defRPr kumimoji="1" sz="2000" kern="1200">
          <a:solidFill>
            <a:schemeClr val="tx1"/>
          </a:solidFill>
          <a:latin typeface="+mn-lt"/>
          <a:ea typeface="+mn-ea"/>
          <a:cs typeface="+mn-cs"/>
        </a:defRPr>
      </a:lvl4pPr>
      <a:lvl5pPr marL="2015886" algn="l" defTabSz="1007943" rtl="0" eaLnBrk="1" latinLnBrk="0" hangingPunct="1">
        <a:defRPr kumimoji="1" sz="2000" kern="1200">
          <a:solidFill>
            <a:schemeClr val="tx1"/>
          </a:solidFill>
          <a:latin typeface="+mn-lt"/>
          <a:ea typeface="+mn-ea"/>
          <a:cs typeface="+mn-cs"/>
        </a:defRPr>
      </a:lvl5pPr>
      <a:lvl6pPr marL="2519858" algn="l" defTabSz="1007943" rtl="0" eaLnBrk="1" latinLnBrk="0" hangingPunct="1">
        <a:defRPr kumimoji="1" sz="2000" kern="1200">
          <a:solidFill>
            <a:schemeClr val="tx1"/>
          </a:solidFill>
          <a:latin typeface="+mn-lt"/>
          <a:ea typeface="+mn-ea"/>
          <a:cs typeface="+mn-cs"/>
        </a:defRPr>
      </a:lvl6pPr>
      <a:lvl7pPr marL="3023829" algn="l" defTabSz="1007943" rtl="0" eaLnBrk="1" latinLnBrk="0" hangingPunct="1">
        <a:defRPr kumimoji="1" sz="2000" kern="1200">
          <a:solidFill>
            <a:schemeClr val="tx1"/>
          </a:solidFill>
          <a:latin typeface="+mn-lt"/>
          <a:ea typeface="+mn-ea"/>
          <a:cs typeface="+mn-cs"/>
        </a:defRPr>
      </a:lvl7pPr>
      <a:lvl8pPr marL="3527801" algn="l" defTabSz="1007943" rtl="0" eaLnBrk="1" latinLnBrk="0" hangingPunct="1">
        <a:defRPr kumimoji="1" sz="2000" kern="1200">
          <a:solidFill>
            <a:schemeClr val="tx1"/>
          </a:solidFill>
          <a:latin typeface="+mn-lt"/>
          <a:ea typeface="+mn-ea"/>
          <a:cs typeface="+mn-cs"/>
        </a:defRPr>
      </a:lvl8pPr>
      <a:lvl9pPr marL="4031772" algn="l" defTabSz="1007943" rtl="0" eaLnBrk="1" latinLnBrk="0" hangingPunct="1">
        <a:defRPr kumimoji="1"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4" Type="http://schemas.openxmlformats.org/officeDocument/2006/relationships/image" Target="../media/image13.emf"/><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6.emf"/><Relationship Id="rId4" Type="http://schemas.openxmlformats.org/officeDocument/2006/relationships/image" Target="../media/image17.emf"/><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8.emf"/><Relationship Id="rId4" Type="http://schemas.openxmlformats.org/officeDocument/2006/relationships/image" Target="../media/image19.emf"/><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20.emf"/><Relationship Id="rId4" Type="http://schemas.openxmlformats.org/officeDocument/2006/relationships/image" Target="../media/image21.emf"/><Relationship Id="rId5" Type="http://schemas.openxmlformats.org/officeDocument/2006/relationships/image" Target="../media/image22.emf"/><Relationship Id="rId6" Type="http://schemas.openxmlformats.org/officeDocument/2006/relationships/image" Target="../media/image23.emf"/><Relationship Id="rId7" Type="http://schemas.openxmlformats.org/officeDocument/2006/relationships/image" Target="../media/image24.emf"/><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5.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6.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emf"/><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4" Type="http://schemas.openxmlformats.org/officeDocument/2006/relationships/image" Target="../media/image10.emf"/><Relationship Id="rId5" Type="http://schemas.openxmlformats.org/officeDocument/2006/relationships/image" Target="../media/image11.emf"/><Relationship Id="rId6" Type="http://schemas.openxmlformats.org/officeDocument/2006/relationships/image" Target="../media/image12.emf"/><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4" Type="http://schemas.openxmlformats.org/officeDocument/2006/relationships/image" Target="../media/image14.emf"/><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51781" y="1835621"/>
            <a:ext cx="9577063" cy="1917188"/>
          </a:xfrm>
        </p:spPr>
        <p:txBody>
          <a:bodyPr>
            <a:noAutofit/>
          </a:bodyPr>
          <a:lstStyle/>
          <a:p>
            <a:r>
              <a:rPr lang="en-US" sz="8000" dirty="0">
                <a:solidFill>
                  <a:schemeClr val="tx1"/>
                </a:solidFill>
              </a:rPr>
              <a:t/>
            </a:r>
            <a:br>
              <a:rPr lang="en-US" sz="8000" dirty="0">
                <a:solidFill>
                  <a:schemeClr val="tx1"/>
                </a:solidFill>
              </a:rPr>
            </a:br>
            <a:r>
              <a:rPr lang="en-US" altLang="ja-JP" sz="4800" b="1" dirty="0">
                <a:effectLst/>
              </a:rPr>
              <a:t>Theoretical Estimate of Intensity of Hydrogen line emission</a:t>
            </a:r>
            <a:r>
              <a:rPr lang="en-US" sz="8000" dirty="0">
                <a:solidFill>
                  <a:schemeClr val="tx1"/>
                </a:solidFill>
              </a:rPr>
              <a:t/>
            </a:r>
            <a:br>
              <a:rPr lang="en-US" sz="8000" dirty="0">
                <a:solidFill>
                  <a:schemeClr val="tx1"/>
                </a:solidFill>
              </a:rPr>
            </a:br>
            <a:r>
              <a:rPr lang="en-US" altLang="ja-JP" sz="4800" b="1" dirty="0">
                <a:effectLst/>
              </a:rPr>
              <a:t>from accreting gas giants</a:t>
            </a:r>
            <a:endParaRPr kumimoji="1" lang="ja-JP" altLang="en-US" sz="4800" b="1" dirty="0"/>
          </a:p>
        </p:txBody>
      </p:sp>
      <p:sp>
        <p:nvSpPr>
          <p:cNvPr id="3" name="サブタイトル 2"/>
          <p:cNvSpPr>
            <a:spLocks noGrp="1"/>
          </p:cNvSpPr>
          <p:nvPr>
            <p:ph type="subTitle" idx="1"/>
          </p:nvPr>
        </p:nvSpPr>
        <p:spPr>
          <a:xfrm>
            <a:off x="1043954" y="4139877"/>
            <a:ext cx="7992716" cy="3096419"/>
          </a:xfrm>
        </p:spPr>
        <p:txBody>
          <a:bodyPr>
            <a:normAutofit fontScale="92500" lnSpcReduction="10000"/>
          </a:bodyPr>
          <a:lstStyle/>
          <a:p>
            <a:r>
              <a:rPr lang="en-US" altLang="ja-JP" sz="4400" b="1" u="sng" dirty="0">
                <a:solidFill>
                  <a:srgbClr val="000000"/>
                </a:solidFill>
              </a:rPr>
              <a:t>AOYAMA, Y.,</a:t>
            </a:r>
            <a:r>
              <a:rPr kumimoji="1" lang="en-US" altLang="ja-JP" sz="3600" baseline="30000" dirty="0">
                <a:solidFill>
                  <a:srgbClr val="000000"/>
                </a:solidFill>
              </a:rPr>
              <a:t>1</a:t>
            </a:r>
          </a:p>
          <a:p>
            <a:r>
              <a:rPr lang="en-US" altLang="ja-JP" sz="3600" dirty="0">
                <a:solidFill>
                  <a:srgbClr val="000000"/>
                </a:solidFill>
              </a:rPr>
              <a:t>M. IKOMA</a:t>
            </a:r>
            <a:r>
              <a:rPr lang="en-US" altLang="ja-JP" sz="3600" baseline="30000" dirty="0">
                <a:solidFill>
                  <a:srgbClr val="000000"/>
                </a:solidFill>
              </a:rPr>
              <a:t>1</a:t>
            </a:r>
            <a:r>
              <a:rPr lang="en-US" altLang="ja-JP" sz="3600" dirty="0">
                <a:solidFill>
                  <a:srgbClr val="000000"/>
                </a:solidFill>
              </a:rPr>
              <a:t>,</a:t>
            </a:r>
          </a:p>
          <a:p>
            <a:r>
              <a:rPr lang="en-US" altLang="ja-JP" sz="3600" dirty="0">
                <a:solidFill>
                  <a:srgbClr val="000000"/>
                </a:solidFill>
              </a:rPr>
              <a:t>and T. Tanigawa</a:t>
            </a:r>
            <a:r>
              <a:rPr lang="en-US" altLang="ja-JP" sz="3600" baseline="30000" dirty="0">
                <a:solidFill>
                  <a:srgbClr val="000000"/>
                </a:solidFill>
              </a:rPr>
              <a:t>2</a:t>
            </a:r>
          </a:p>
          <a:p>
            <a:endParaRPr lang="en-US" altLang="ja-JP" sz="3600" baseline="30000" dirty="0">
              <a:solidFill>
                <a:srgbClr val="000000"/>
              </a:solidFill>
            </a:endParaRPr>
          </a:p>
          <a:p>
            <a:r>
              <a:rPr lang="en-US" altLang="ja-JP" sz="2400" baseline="30000" dirty="0">
                <a:solidFill>
                  <a:srgbClr val="000000"/>
                </a:solidFill>
              </a:rPr>
              <a:t>1</a:t>
            </a:r>
            <a:r>
              <a:rPr lang="en-US" altLang="ja-JP" sz="2400" dirty="0">
                <a:solidFill>
                  <a:srgbClr val="000000"/>
                </a:solidFill>
              </a:rPr>
              <a:t>The University of Tokyo</a:t>
            </a:r>
          </a:p>
          <a:p>
            <a:r>
              <a:rPr lang="en-US" altLang="ja-JP" sz="2400" baseline="30000" dirty="0">
                <a:solidFill>
                  <a:srgbClr val="000000"/>
                </a:solidFill>
              </a:rPr>
              <a:t>2</a:t>
            </a:r>
            <a:r>
              <a:rPr lang="en-US" altLang="ja-JP" sz="2400" dirty="0">
                <a:solidFill>
                  <a:srgbClr val="000000"/>
                </a:solidFill>
              </a:rPr>
              <a:t>National Institute of Technology, </a:t>
            </a:r>
            <a:r>
              <a:rPr lang="en-US" altLang="ja-JP" sz="2400" dirty="0" err="1">
                <a:solidFill>
                  <a:srgbClr val="000000"/>
                </a:solidFill>
              </a:rPr>
              <a:t>Ichinoseki</a:t>
            </a:r>
            <a:r>
              <a:rPr lang="en-US" altLang="ja-JP" sz="2400" dirty="0">
                <a:solidFill>
                  <a:srgbClr val="000000"/>
                </a:solidFill>
              </a:rPr>
              <a:t> College</a:t>
            </a:r>
          </a:p>
          <a:p>
            <a:endParaRPr kumimoji="1" lang="ja-JP" altLang="en-US" sz="3600" dirty="0"/>
          </a:p>
        </p:txBody>
      </p:sp>
    </p:spTree>
    <p:extLst>
      <p:ext uri="{BB962C8B-B14F-4D97-AF65-F5344CB8AC3E}">
        <p14:creationId xmlns:p14="http://schemas.microsoft.com/office/powerpoint/2010/main" val="916522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13" name="正方形/長方形 112"/>
          <p:cNvSpPr/>
          <p:nvPr/>
        </p:nvSpPr>
        <p:spPr>
          <a:xfrm>
            <a:off x="359792" y="1186848"/>
            <a:ext cx="9649072" cy="7217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en-US" altLang="ja-JP" dirty="0"/>
              <a:t>3-3.</a:t>
            </a:r>
            <a:r>
              <a:rPr lang="en-US" altLang="ja-JP" dirty="0"/>
              <a:t>Line </a:t>
            </a:r>
            <a:r>
              <a:rPr lang="en-US" altLang="ja-JP" dirty="0" err="1"/>
              <a:t>Enery</a:t>
            </a:r>
            <a:r>
              <a:rPr lang="en-US" altLang="ja-JP" dirty="0"/>
              <a:t> Flux</a:t>
            </a:r>
            <a:endParaRPr kumimoji="1" lang="ja-JP" altLang="en-US" dirty="0"/>
          </a:p>
        </p:txBody>
      </p:sp>
      <p:pic>
        <p:nvPicPr>
          <p:cNvPr id="4" name="図 3"/>
          <p:cNvPicPr>
            <a:picLocks noChangeAspect="1"/>
          </p:cNvPicPr>
          <p:nvPr/>
        </p:nvPicPr>
        <p:blipFill rotWithShape="1">
          <a:blip r:embed="rId3">
            <a:extLst>
              <a:ext uri="{28A0092B-C50C-407E-A947-70E740481C1C}">
                <a14:useLocalDpi xmlns:a14="http://schemas.microsoft.com/office/drawing/2010/main" val="0"/>
              </a:ext>
            </a:extLst>
          </a:blip>
          <a:srcRect l="17779" b="15432"/>
          <a:stretch/>
        </p:blipFill>
        <p:spPr>
          <a:xfrm rot="5400000">
            <a:off x="1709206" y="1843778"/>
            <a:ext cx="4542222" cy="4671865"/>
          </a:xfrm>
          <a:prstGeom prst="rect">
            <a:avLst/>
          </a:prstGeom>
        </p:spPr>
      </p:pic>
      <p:sp>
        <p:nvSpPr>
          <p:cNvPr id="39" name="正方形/長方形 38"/>
          <p:cNvSpPr/>
          <p:nvPr/>
        </p:nvSpPr>
        <p:spPr>
          <a:xfrm>
            <a:off x="7992640" y="395461"/>
            <a:ext cx="1907895" cy="893834"/>
          </a:xfrm>
          <a:prstGeom prst="rect">
            <a:avLst/>
          </a:prstGeom>
          <a:ln w="38100" cmpd="sng">
            <a:noFill/>
          </a:ln>
        </p:spPr>
        <p:txBody>
          <a:bodyPr wrap="none">
            <a:spAutoFit/>
          </a:bodyPr>
          <a:lstStyle/>
          <a:p>
            <a:r>
              <a:rPr lang="en-US" altLang="ja-JP" sz="2800" dirty="0"/>
              <a:t>v</a:t>
            </a:r>
            <a:r>
              <a:rPr lang="en-US" altLang="ja-JP" sz="2800" baseline="-25000" dirty="0"/>
              <a:t>0</a:t>
            </a:r>
            <a:r>
              <a:rPr lang="en-US" altLang="ja-JP" sz="2800" dirty="0"/>
              <a:t>=40km/s</a:t>
            </a:r>
          </a:p>
          <a:p>
            <a:r>
              <a:rPr lang="en-US" altLang="ja-JP" sz="2800" dirty="0" smtClean="0"/>
              <a:t>n</a:t>
            </a:r>
            <a:r>
              <a:rPr lang="en-US" altLang="ja-JP" sz="2800" baseline="-25000" dirty="0" smtClean="0"/>
              <a:t>0</a:t>
            </a:r>
            <a:r>
              <a:rPr lang="en-US" altLang="ja-JP" sz="2800" dirty="0" smtClean="0"/>
              <a:t>=10</a:t>
            </a:r>
            <a:r>
              <a:rPr lang="en-US" altLang="ja-JP" sz="2800" baseline="30000" dirty="0" smtClean="0"/>
              <a:t>17</a:t>
            </a:r>
            <a:r>
              <a:rPr lang="en-US" altLang="ja-JP" sz="2800" dirty="0" smtClean="0"/>
              <a:t>m</a:t>
            </a:r>
            <a:r>
              <a:rPr lang="en-US" altLang="ja-JP" sz="2800" baseline="30000" dirty="0" smtClean="0"/>
              <a:t>-3</a:t>
            </a:r>
            <a:endParaRPr lang="ja-JP" altLang="en-US" sz="2800" dirty="0"/>
          </a:p>
        </p:txBody>
      </p:sp>
      <p:sp useBgFill="1">
        <p:nvSpPr>
          <p:cNvPr id="52" name="テキスト ボックス 51"/>
          <p:cNvSpPr txBox="1"/>
          <p:nvPr/>
        </p:nvSpPr>
        <p:spPr>
          <a:xfrm>
            <a:off x="908809" y="2785729"/>
            <a:ext cx="736020" cy="435825"/>
          </a:xfrm>
          <a:prstGeom prst="rect">
            <a:avLst/>
          </a:prstGeom>
        </p:spPr>
        <p:txBody>
          <a:bodyPr wrap="square" rtlCol="0">
            <a:spAutoFit/>
          </a:bodyPr>
          <a:lstStyle/>
          <a:p>
            <a:r>
              <a:rPr kumimoji="1" lang="en-US" altLang="ja-JP" sz="2400" dirty="0" smtClean="0"/>
              <a:t>10</a:t>
            </a:r>
            <a:r>
              <a:rPr kumimoji="1" lang="en-US" altLang="ja-JP" sz="2400" baseline="30000" dirty="0" smtClean="0"/>
              <a:t>-5</a:t>
            </a:r>
            <a:endParaRPr kumimoji="1" lang="ja-JP" altLang="en-US" sz="2400" dirty="0"/>
          </a:p>
        </p:txBody>
      </p:sp>
      <p:sp useBgFill="1">
        <p:nvSpPr>
          <p:cNvPr id="53" name="テキスト ボックス 52"/>
          <p:cNvSpPr txBox="1"/>
          <p:nvPr/>
        </p:nvSpPr>
        <p:spPr>
          <a:xfrm>
            <a:off x="908809" y="3332791"/>
            <a:ext cx="737617" cy="435825"/>
          </a:xfrm>
          <a:prstGeom prst="rect">
            <a:avLst/>
          </a:prstGeom>
        </p:spPr>
        <p:txBody>
          <a:bodyPr wrap="square" rtlCol="0">
            <a:spAutoFit/>
          </a:bodyPr>
          <a:lstStyle/>
          <a:p>
            <a:r>
              <a:rPr kumimoji="1" lang="en-US" altLang="ja-JP" sz="2400" dirty="0" smtClean="0"/>
              <a:t>10</a:t>
            </a:r>
            <a:r>
              <a:rPr kumimoji="1" lang="en-US" altLang="ja-JP" sz="2400" baseline="30000" dirty="0" smtClean="0"/>
              <a:t>-4</a:t>
            </a:r>
            <a:endParaRPr kumimoji="1" lang="en-US" altLang="ja-JP" sz="2400" baseline="30000" dirty="0"/>
          </a:p>
        </p:txBody>
      </p:sp>
      <p:sp useBgFill="1">
        <p:nvSpPr>
          <p:cNvPr id="54" name="テキスト ボックス 53"/>
          <p:cNvSpPr txBox="1"/>
          <p:nvPr/>
        </p:nvSpPr>
        <p:spPr>
          <a:xfrm>
            <a:off x="908809" y="3879853"/>
            <a:ext cx="736020" cy="435825"/>
          </a:xfrm>
          <a:prstGeom prst="rect">
            <a:avLst/>
          </a:prstGeom>
        </p:spPr>
        <p:txBody>
          <a:bodyPr wrap="square" rtlCol="0">
            <a:spAutoFit/>
          </a:bodyPr>
          <a:lstStyle/>
          <a:p>
            <a:r>
              <a:rPr kumimoji="1" lang="en-US" altLang="ja-JP" sz="2400" dirty="0" smtClean="0"/>
              <a:t>10</a:t>
            </a:r>
            <a:r>
              <a:rPr kumimoji="1" lang="en-US" altLang="ja-JP" sz="2400" baseline="30000" dirty="0" smtClean="0"/>
              <a:t>-3</a:t>
            </a:r>
            <a:endParaRPr kumimoji="1" lang="ja-JP" altLang="en-US" sz="2400" dirty="0"/>
          </a:p>
        </p:txBody>
      </p:sp>
      <p:sp useBgFill="1">
        <p:nvSpPr>
          <p:cNvPr id="55" name="テキスト ボックス 54"/>
          <p:cNvSpPr txBox="1"/>
          <p:nvPr/>
        </p:nvSpPr>
        <p:spPr>
          <a:xfrm>
            <a:off x="908809" y="4426915"/>
            <a:ext cx="736020" cy="435825"/>
          </a:xfrm>
          <a:prstGeom prst="rect">
            <a:avLst/>
          </a:prstGeom>
        </p:spPr>
        <p:txBody>
          <a:bodyPr wrap="square" rtlCol="0">
            <a:spAutoFit/>
          </a:bodyPr>
          <a:lstStyle/>
          <a:p>
            <a:r>
              <a:rPr kumimoji="1" lang="en-US" altLang="ja-JP" sz="2400" dirty="0" smtClean="0"/>
              <a:t>10</a:t>
            </a:r>
            <a:r>
              <a:rPr kumimoji="1" lang="en-US" altLang="ja-JP" sz="2400" baseline="30000" dirty="0" smtClean="0"/>
              <a:t>-2</a:t>
            </a:r>
            <a:endParaRPr kumimoji="1" lang="ja-JP" altLang="en-US" sz="2400" dirty="0"/>
          </a:p>
        </p:txBody>
      </p:sp>
      <p:sp useBgFill="1">
        <p:nvSpPr>
          <p:cNvPr id="56" name="テキスト ボックス 55"/>
          <p:cNvSpPr txBox="1"/>
          <p:nvPr/>
        </p:nvSpPr>
        <p:spPr>
          <a:xfrm>
            <a:off x="908809" y="4973977"/>
            <a:ext cx="735978" cy="435825"/>
          </a:xfrm>
          <a:prstGeom prst="rect">
            <a:avLst/>
          </a:prstGeom>
        </p:spPr>
        <p:txBody>
          <a:bodyPr wrap="square" rtlCol="0">
            <a:spAutoFit/>
          </a:bodyPr>
          <a:lstStyle/>
          <a:p>
            <a:r>
              <a:rPr kumimoji="1" lang="en-US" altLang="ja-JP" sz="2400" dirty="0" smtClean="0"/>
              <a:t>10</a:t>
            </a:r>
            <a:r>
              <a:rPr kumimoji="1" lang="en-US" altLang="ja-JP" sz="2400" baseline="30000" dirty="0" smtClean="0"/>
              <a:t>-1</a:t>
            </a:r>
            <a:endParaRPr kumimoji="1" lang="ja-JP" altLang="en-US" sz="2400" dirty="0"/>
          </a:p>
        </p:txBody>
      </p:sp>
      <p:sp useBgFill="1">
        <p:nvSpPr>
          <p:cNvPr id="57" name="テキスト ボックス 56"/>
          <p:cNvSpPr txBox="1"/>
          <p:nvPr/>
        </p:nvSpPr>
        <p:spPr>
          <a:xfrm>
            <a:off x="908809" y="5521039"/>
            <a:ext cx="735577" cy="435825"/>
          </a:xfrm>
          <a:prstGeom prst="rect">
            <a:avLst/>
          </a:prstGeom>
        </p:spPr>
        <p:txBody>
          <a:bodyPr wrap="square" rtlCol="0">
            <a:spAutoFit/>
          </a:bodyPr>
          <a:lstStyle/>
          <a:p>
            <a:r>
              <a:rPr kumimoji="1" lang="en-US" altLang="ja-JP" sz="2400" dirty="0" smtClean="0"/>
              <a:t>10</a:t>
            </a:r>
            <a:r>
              <a:rPr kumimoji="1" lang="en-US" altLang="ja-JP" sz="2400" baseline="30000" dirty="0"/>
              <a:t>0</a:t>
            </a:r>
          </a:p>
        </p:txBody>
      </p:sp>
      <p:sp useBgFill="1">
        <p:nvSpPr>
          <p:cNvPr id="58" name="テキスト ボックス 57"/>
          <p:cNvSpPr txBox="1"/>
          <p:nvPr/>
        </p:nvSpPr>
        <p:spPr>
          <a:xfrm rot="16200000">
            <a:off x="-27214" y="3533069"/>
            <a:ext cx="1209838" cy="435825"/>
          </a:xfrm>
          <a:prstGeom prst="rect">
            <a:avLst/>
          </a:prstGeom>
        </p:spPr>
        <p:txBody>
          <a:bodyPr vert="horz" wrap="square" rtlCol="0">
            <a:spAutoFit/>
          </a:bodyPr>
          <a:lstStyle/>
          <a:p>
            <a:pPr algn="ctr"/>
            <a:r>
              <a:rPr kumimoji="1" lang="en-US" altLang="ja-JP" sz="2400" dirty="0"/>
              <a:t>time (s)</a:t>
            </a:r>
            <a:endParaRPr kumimoji="1" lang="ja-JP" altLang="en-US" sz="2400" dirty="0"/>
          </a:p>
        </p:txBody>
      </p:sp>
      <p:sp useBgFill="1">
        <p:nvSpPr>
          <p:cNvPr id="62" name="テキスト ボックス 61"/>
          <p:cNvSpPr txBox="1"/>
          <p:nvPr/>
        </p:nvSpPr>
        <p:spPr>
          <a:xfrm>
            <a:off x="908809" y="1691605"/>
            <a:ext cx="858721" cy="435825"/>
          </a:xfrm>
          <a:prstGeom prst="rect">
            <a:avLst/>
          </a:prstGeom>
        </p:spPr>
        <p:txBody>
          <a:bodyPr wrap="square" rtlCol="0">
            <a:spAutoFit/>
          </a:bodyPr>
          <a:lstStyle/>
          <a:p>
            <a:r>
              <a:rPr kumimoji="1" lang="en-US" altLang="ja-JP" sz="2400" dirty="0" smtClean="0"/>
              <a:t>10</a:t>
            </a:r>
            <a:r>
              <a:rPr kumimoji="1" lang="en-US" altLang="ja-JP" sz="2400" baseline="30000" dirty="0" smtClean="0"/>
              <a:t>-7</a:t>
            </a:r>
            <a:endParaRPr kumimoji="1" lang="ja-JP" altLang="en-US" sz="2400" dirty="0"/>
          </a:p>
        </p:txBody>
      </p:sp>
      <p:sp useBgFill="1">
        <p:nvSpPr>
          <p:cNvPr id="64" name="テキスト ボックス 63"/>
          <p:cNvSpPr txBox="1"/>
          <p:nvPr/>
        </p:nvSpPr>
        <p:spPr>
          <a:xfrm>
            <a:off x="908809" y="2238667"/>
            <a:ext cx="736020" cy="435825"/>
          </a:xfrm>
          <a:prstGeom prst="rect">
            <a:avLst/>
          </a:prstGeom>
        </p:spPr>
        <p:txBody>
          <a:bodyPr wrap="square" rtlCol="0">
            <a:spAutoFit/>
          </a:bodyPr>
          <a:lstStyle/>
          <a:p>
            <a:r>
              <a:rPr kumimoji="1" lang="en-US" altLang="ja-JP" sz="2400" dirty="0" smtClean="0"/>
              <a:t>10</a:t>
            </a:r>
            <a:r>
              <a:rPr kumimoji="1" lang="en-US" altLang="ja-JP" sz="2400" baseline="30000" dirty="0" smtClean="0"/>
              <a:t>-6</a:t>
            </a:r>
            <a:endParaRPr kumimoji="1" lang="ja-JP" altLang="en-US" sz="2400" dirty="0"/>
          </a:p>
        </p:txBody>
      </p:sp>
      <p:sp useBgFill="1">
        <p:nvSpPr>
          <p:cNvPr id="81" name="テキスト ボックス 80"/>
          <p:cNvSpPr txBox="1"/>
          <p:nvPr/>
        </p:nvSpPr>
        <p:spPr>
          <a:xfrm>
            <a:off x="908809" y="5991556"/>
            <a:ext cx="747127" cy="435825"/>
          </a:xfrm>
          <a:prstGeom prst="rect">
            <a:avLst/>
          </a:prstGeom>
        </p:spPr>
        <p:txBody>
          <a:bodyPr wrap="square" rtlCol="0">
            <a:spAutoFit/>
          </a:bodyPr>
          <a:lstStyle/>
          <a:p>
            <a:r>
              <a:rPr kumimoji="1" lang="en-US" altLang="ja-JP" sz="2400" dirty="0" smtClean="0"/>
              <a:t>10</a:t>
            </a:r>
            <a:r>
              <a:rPr kumimoji="1" lang="en-US" altLang="ja-JP" sz="2400" baseline="30000" dirty="0"/>
              <a:t>1</a:t>
            </a:r>
          </a:p>
        </p:txBody>
      </p:sp>
      <p:sp useBgFill="1">
        <p:nvSpPr>
          <p:cNvPr id="106" name="テキスト ボックス 105"/>
          <p:cNvSpPr txBox="1"/>
          <p:nvPr/>
        </p:nvSpPr>
        <p:spPr>
          <a:xfrm>
            <a:off x="1305782" y="6316608"/>
            <a:ext cx="768249" cy="435825"/>
          </a:xfrm>
          <a:prstGeom prst="rect">
            <a:avLst/>
          </a:prstGeom>
        </p:spPr>
        <p:txBody>
          <a:bodyPr wrap="square" rtlCol="0">
            <a:spAutoFit/>
          </a:bodyPr>
          <a:lstStyle/>
          <a:p>
            <a:r>
              <a:rPr kumimoji="1" lang="en-US" altLang="ja-JP" sz="2400" smtClean="0"/>
              <a:t>10</a:t>
            </a:r>
            <a:r>
              <a:rPr kumimoji="1" lang="en-US" altLang="ja-JP" sz="2400" baseline="30000" smtClean="0"/>
              <a:t>-4</a:t>
            </a:r>
            <a:endParaRPr kumimoji="1" lang="en-US" altLang="ja-JP" sz="2400" baseline="30000" dirty="0"/>
          </a:p>
        </p:txBody>
      </p:sp>
      <p:sp useBgFill="1">
        <p:nvSpPr>
          <p:cNvPr id="107" name="テキスト ボックス 106"/>
          <p:cNvSpPr txBox="1"/>
          <p:nvPr/>
        </p:nvSpPr>
        <p:spPr>
          <a:xfrm>
            <a:off x="2755749" y="6316608"/>
            <a:ext cx="784206" cy="435825"/>
          </a:xfrm>
          <a:prstGeom prst="rect">
            <a:avLst/>
          </a:prstGeom>
        </p:spPr>
        <p:txBody>
          <a:bodyPr wrap="square" rtlCol="0">
            <a:spAutoFit/>
          </a:bodyPr>
          <a:lstStyle/>
          <a:p>
            <a:r>
              <a:rPr kumimoji="1" lang="en-US" altLang="ja-JP" sz="2400" smtClean="0"/>
              <a:t>10</a:t>
            </a:r>
            <a:r>
              <a:rPr kumimoji="1" lang="en-US" altLang="ja-JP" sz="2400" baseline="30000"/>
              <a:t>-</a:t>
            </a:r>
            <a:r>
              <a:rPr kumimoji="1" lang="en-US" altLang="ja-JP" sz="2400" baseline="30000" smtClean="0"/>
              <a:t>1</a:t>
            </a:r>
            <a:endParaRPr kumimoji="1" lang="en-US" altLang="ja-JP" sz="2400" baseline="30000" dirty="0"/>
          </a:p>
        </p:txBody>
      </p:sp>
      <p:sp useBgFill="1">
        <p:nvSpPr>
          <p:cNvPr id="108" name="テキスト ボックス 107"/>
          <p:cNvSpPr txBox="1"/>
          <p:nvPr/>
        </p:nvSpPr>
        <p:spPr>
          <a:xfrm>
            <a:off x="4221673" y="6316608"/>
            <a:ext cx="695157" cy="435825"/>
          </a:xfrm>
          <a:prstGeom prst="rect">
            <a:avLst/>
          </a:prstGeom>
        </p:spPr>
        <p:txBody>
          <a:bodyPr wrap="square" rtlCol="0">
            <a:spAutoFit/>
          </a:bodyPr>
          <a:lstStyle/>
          <a:p>
            <a:r>
              <a:rPr kumimoji="1" lang="en-US" altLang="ja-JP" sz="2400" smtClean="0"/>
              <a:t>10</a:t>
            </a:r>
            <a:r>
              <a:rPr kumimoji="1" lang="en-US" altLang="ja-JP" sz="2400" baseline="30000"/>
              <a:t>2</a:t>
            </a:r>
            <a:endParaRPr kumimoji="1" lang="en-US" altLang="ja-JP" sz="2400" baseline="30000" smtClean="0"/>
          </a:p>
        </p:txBody>
      </p:sp>
      <p:sp useBgFill="1">
        <p:nvSpPr>
          <p:cNvPr id="109" name="テキスト ボックス 108"/>
          <p:cNvSpPr txBox="1"/>
          <p:nvPr/>
        </p:nvSpPr>
        <p:spPr>
          <a:xfrm>
            <a:off x="5598548" y="6316608"/>
            <a:ext cx="695157" cy="435825"/>
          </a:xfrm>
          <a:prstGeom prst="rect">
            <a:avLst/>
          </a:prstGeom>
        </p:spPr>
        <p:txBody>
          <a:bodyPr wrap="square" rtlCol="0">
            <a:spAutoFit/>
          </a:bodyPr>
          <a:lstStyle/>
          <a:p>
            <a:r>
              <a:rPr kumimoji="1" lang="en-US" altLang="ja-JP" sz="2400" dirty="0"/>
              <a:t>10</a:t>
            </a:r>
            <a:r>
              <a:rPr kumimoji="1" lang="en-US" altLang="ja-JP" sz="2400" baseline="30000" dirty="0"/>
              <a:t>5</a:t>
            </a:r>
          </a:p>
        </p:txBody>
      </p:sp>
      <p:sp useBgFill="1">
        <p:nvSpPr>
          <p:cNvPr id="114" name="正方形/長方形 113"/>
          <p:cNvSpPr/>
          <p:nvPr/>
        </p:nvSpPr>
        <p:spPr>
          <a:xfrm>
            <a:off x="1704814" y="2051645"/>
            <a:ext cx="455178" cy="3562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正方形/長方形 115"/>
          <p:cNvSpPr/>
          <p:nvPr/>
        </p:nvSpPr>
        <p:spPr>
          <a:xfrm>
            <a:off x="1662853" y="1908600"/>
            <a:ext cx="7068648" cy="430086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テキスト ボックス 114"/>
          <p:cNvSpPr txBox="1"/>
          <p:nvPr/>
        </p:nvSpPr>
        <p:spPr>
          <a:xfrm>
            <a:off x="2383565" y="6815145"/>
            <a:ext cx="3193503" cy="493084"/>
          </a:xfrm>
          <a:prstGeom prst="rect">
            <a:avLst/>
          </a:prstGeom>
          <a:noFill/>
        </p:spPr>
        <p:txBody>
          <a:bodyPr wrap="none" rtlCol="0">
            <a:spAutoFit/>
          </a:bodyPr>
          <a:lstStyle/>
          <a:p>
            <a:r>
              <a:rPr kumimoji="1" lang="en-US" altLang="ja-JP" sz="2800" dirty="0"/>
              <a:t>Energy flux (W/m</a:t>
            </a:r>
            <a:r>
              <a:rPr kumimoji="1" lang="en-US" altLang="ja-JP" sz="2800" baseline="30000" dirty="0"/>
              <a:t>2</a:t>
            </a:r>
            <a:r>
              <a:rPr kumimoji="1" lang="en-US" altLang="ja-JP" sz="2800" dirty="0"/>
              <a:t>)</a:t>
            </a:r>
            <a:endParaRPr kumimoji="1" lang="ja-JP" altLang="en-US" sz="2800" dirty="0"/>
          </a:p>
        </p:txBody>
      </p:sp>
      <p:sp>
        <p:nvSpPr>
          <p:cNvPr id="63" name="テキスト ボックス 62"/>
          <p:cNvSpPr txBox="1"/>
          <p:nvPr/>
        </p:nvSpPr>
        <p:spPr>
          <a:xfrm rot="16200000">
            <a:off x="4153513" y="2552576"/>
            <a:ext cx="768261" cy="578838"/>
          </a:xfrm>
          <a:prstGeom prst="rect">
            <a:avLst/>
          </a:prstGeom>
          <a:noFill/>
        </p:spPr>
        <p:txBody>
          <a:bodyPr wrap="none" rtlCol="0">
            <a:spAutoFit/>
          </a:bodyPr>
          <a:lstStyle/>
          <a:p>
            <a:r>
              <a:rPr kumimoji="1" lang="en-US" altLang="ja-JP" sz="2800" dirty="0">
                <a:solidFill>
                  <a:srgbClr val="FF0000"/>
                </a:solidFill>
              </a:rPr>
              <a:t>Hα</a:t>
            </a:r>
            <a:endParaRPr kumimoji="1" lang="ja-JP" altLang="en-US" sz="2800" dirty="0">
              <a:solidFill>
                <a:srgbClr val="FF0000"/>
              </a:solidFill>
            </a:endParaRPr>
          </a:p>
        </p:txBody>
      </p:sp>
      <p:sp>
        <p:nvSpPr>
          <p:cNvPr id="67" name="テキスト ボックス 66"/>
          <p:cNvSpPr txBox="1"/>
          <p:nvPr/>
        </p:nvSpPr>
        <p:spPr>
          <a:xfrm rot="16200000">
            <a:off x="2728724" y="2921215"/>
            <a:ext cx="1891865" cy="493084"/>
          </a:xfrm>
          <a:prstGeom prst="rect">
            <a:avLst/>
          </a:prstGeom>
          <a:noFill/>
        </p:spPr>
        <p:txBody>
          <a:bodyPr wrap="none" rtlCol="0">
            <a:spAutoFit/>
          </a:bodyPr>
          <a:lstStyle/>
          <a:p>
            <a:r>
              <a:rPr kumimoji="1" lang="en-US" altLang="ja-JP" sz="2800" dirty="0" err="1">
                <a:solidFill>
                  <a:schemeClr val="tx2"/>
                </a:solidFill>
              </a:rPr>
              <a:t>Paschen</a:t>
            </a:r>
            <a:r>
              <a:rPr kumimoji="1" lang="en-US" altLang="ja-JP" sz="2800" dirty="0">
                <a:solidFill>
                  <a:schemeClr val="tx2"/>
                </a:solidFill>
              </a:rPr>
              <a:t> α</a:t>
            </a:r>
            <a:endParaRPr kumimoji="1" lang="ja-JP" altLang="en-US" sz="2800" dirty="0">
              <a:solidFill>
                <a:schemeClr val="tx2"/>
              </a:solidFill>
            </a:endParaRPr>
          </a:p>
        </p:txBody>
      </p:sp>
      <p:sp>
        <p:nvSpPr>
          <p:cNvPr id="68" name="テキスト ボックス 67"/>
          <p:cNvSpPr txBox="1"/>
          <p:nvPr/>
        </p:nvSpPr>
        <p:spPr>
          <a:xfrm rot="16200000">
            <a:off x="4703631" y="2763031"/>
            <a:ext cx="1559594" cy="493084"/>
          </a:xfrm>
          <a:prstGeom prst="rect">
            <a:avLst/>
          </a:prstGeom>
          <a:noFill/>
        </p:spPr>
        <p:txBody>
          <a:bodyPr wrap="none" rtlCol="0">
            <a:spAutoFit/>
          </a:bodyPr>
          <a:lstStyle/>
          <a:p>
            <a:r>
              <a:rPr kumimoji="1" lang="en-US" altLang="ja-JP" sz="2800"/>
              <a:t>Lyman α</a:t>
            </a:r>
            <a:endParaRPr kumimoji="1" lang="ja-JP" altLang="en-US" sz="2800" dirty="0"/>
          </a:p>
        </p:txBody>
      </p:sp>
      <p:pic>
        <p:nvPicPr>
          <p:cNvPr id="44" name="図 43"/>
          <p:cNvPicPr>
            <a:picLocks noChangeAspect="1"/>
          </p:cNvPicPr>
          <p:nvPr/>
        </p:nvPicPr>
        <p:blipFill rotWithShape="1">
          <a:blip r:embed="rId4">
            <a:extLst>
              <a:ext uri="{28A0092B-C50C-407E-A947-70E740481C1C}">
                <a14:useLocalDpi xmlns:a14="http://schemas.microsoft.com/office/drawing/2010/main" val="0"/>
              </a:ext>
            </a:extLst>
          </a:blip>
          <a:srcRect l="16020" b="15686"/>
          <a:stretch/>
        </p:blipFill>
        <p:spPr>
          <a:xfrm rot="5400000">
            <a:off x="5185875" y="2710214"/>
            <a:ext cx="4542222" cy="2939000"/>
          </a:xfrm>
          <a:prstGeom prst="rect">
            <a:avLst/>
          </a:prstGeom>
        </p:spPr>
      </p:pic>
      <p:sp>
        <p:nvSpPr>
          <p:cNvPr id="47" name="テキスト ボックス 46"/>
          <p:cNvSpPr txBox="1"/>
          <p:nvPr/>
        </p:nvSpPr>
        <p:spPr>
          <a:xfrm>
            <a:off x="5987486" y="6815145"/>
            <a:ext cx="2189665" cy="493084"/>
          </a:xfrm>
          <a:prstGeom prst="rect">
            <a:avLst/>
          </a:prstGeom>
        </p:spPr>
        <p:txBody>
          <a:bodyPr vert="horz" wrap="square" rtlCol="0">
            <a:spAutoFit/>
          </a:bodyPr>
          <a:lstStyle/>
          <a:p>
            <a:r>
              <a:rPr kumimoji="1" lang="en-US" altLang="ja-JP" sz="2800" dirty="0" smtClean="0">
                <a:solidFill>
                  <a:schemeClr val="accent2"/>
                </a:solidFill>
              </a:rPr>
              <a:t>Temperature</a:t>
            </a:r>
            <a:endParaRPr kumimoji="1" lang="ja-JP" altLang="en-US" sz="2800" dirty="0">
              <a:solidFill>
                <a:schemeClr val="accent2"/>
              </a:solidFill>
            </a:endParaRPr>
          </a:p>
        </p:txBody>
      </p:sp>
      <p:sp>
        <p:nvSpPr>
          <p:cNvPr id="48" name="テキスト ボックス 47"/>
          <p:cNvSpPr txBox="1"/>
          <p:nvPr/>
        </p:nvSpPr>
        <p:spPr>
          <a:xfrm>
            <a:off x="8424688" y="6244616"/>
            <a:ext cx="580890" cy="435825"/>
          </a:xfrm>
          <a:prstGeom prst="rect">
            <a:avLst/>
          </a:prstGeom>
        </p:spPr>
        <p:txBody>
          <a:bodyPr wrap="square" rtlCol="0">
            <a:spAutoFit/>
          </a:bodyPr>
          <a:lstStyle/>
          <a:p>
            <a:r>
              <a:rPr kumimoji="1" lang="en-US" altLang="ja-JP" sz="2400" dirty="0" smtClean="0">
                <a:solidFill>
                  <a:schemeClr val="accent2"/>
                </a:solidFill>
              </a:rPr>
              <a:t>10</a:t>
            </a:r>
            <a:endParaRPr kumimoji="1" lang="ja-JP" altLang="en-US" sz="2400" dirty="0">
              <a:solidFill>
                <a:schemeClr val="accent2"/>
              </a:solidFill>
            </a:endParaRPr>
          </a:p>
        </p:txBody>
      </p:sp>
      <p:sp>
        <p:nvSpPr>
          <p:cNvPr id="49" name="テキスト ボックス 48"/>
          <p:cNvSpPr txBox="1"/>
          <p:nvPr/>
        </p:nvSpPr>
        <p:spPr>
          <a:xfrm>
            <a:off x="8038058" y="6815145"/>
            <a:ext cx="1197764" cy="493084"/>
          </a:xfrm>
          <a:prstGeom prst="rect">
            <a:avLst/>
          </a:prstGeom>
          <a:noFill/>
        </p:spPr>
        <p:txBody>
          <a:bodyPr wrap="none" rtlCol="0">
            <a:spAutoFit/>
          </a:bodyPr>
          <a:lstStyle/>
          <a:p>
            <a:r>
              <a:rPr kumimoji="1" lang="en-US" altLang="ja-JP" sz="2800" dirty="0" smtClean="0">
                <a:solidFill>
                  <a:schemeClr val="accent2"/>
                </a:solidFill>
              </a:rPr>
              <a:t>(10</a:t>
            </a:r>
            <a:r>
              <a:rPr kumimoji="1" lang="en-US" altLang="ja-JP" sz="2800" baseline="30000" dirty="0" smtClean="0">
                <a:solidFill>
                  <a:schemeClr val="accent2"/>
                </a:solidFill>
              </a:rPr>
              <a:t>4</a:t>
            </a:r>
            <a:r>
              <a:rPr kumimoji="1" lang="en-US" altLang="ja-JP" sz="2800" dirty="0" smtClean="0">
                <a:solidFill>
                  <a:schemeClr val="accent2"/>
                </a:solidFill>
              </a:rPr>
              <a:t>K)</a:t>
            </a:r>
            <a:endParaRPr kumimoji="1" lang="ja-JP" altLang="en-US" sz="2800" dirty="0">
              <a:solidFill>
                <a:schemeClr val="accent2"/>
              </a:solidFill>
            </a:endParaRPr>
          </a:p>
        </p:txBody>
      </p:sp>
      <p:sp>
        <p:nvSpPr>
          <p:cNvPr id="50" name="テキスト ボックス 49"/>
          <p:cNvSpPr txBox="1"/>
          <p:nvPr/>
        </p:nvSpPr>
        <p:spPr>
          <a:xfrm>
            <a:off x="7721372" y="6242452"/>
            <a:ext cx="415284" cy="435825"/>
          </a:xfrm>
          <a:prstGeom prst="rect">
            <a:avLst/>
          </a:prstGeom>
        </p:spPr>
        <p:txBody>
          <a:bodyPr wrap="square" rtlCol="0">
            <a:spAutoFit/>
          </a:bodyPr>
          <a:lstStyle/>
          <a:p>
            <a:r>
              <a:rPr kumimoji="1" lang="en-US" altLang="ja-JP" sz="2400" dirty="0" smtClean="0">
                <a:solidFill>
                  <a:schemeClr val="accent2"/>
                </a:solidFill>
              </a:rPr>
              <a:t>5</a:t>
            </a:r>
            <a:endParaRPr kumimoji="1" lang="ja-JP" altLang="en-US" sz="2400" dirty="0">
              <a:solidFill>
                <a:schemeClr val="accent2"/>
              </a:solidFill>
            </a:endParaRPr>
          </a:p>
        </p:txBody>
      </p:sp>
      <p:sp>
        <p:nvSpPr>
          <p:cNvPr id="51" name="テキスト ボックス 50"/>
          <p:cNvSpPr txBox="1"/>
          <p:nvPr/>
        </p:nvSpPr>
        <p:spPr>
          <a:xfrm>
            <a:off x="6639292" y="6246439"/>
            <a:ext cx="415284" cy="435825"/>
          </a:xfrm>
          <a:prstGeom prst="rect">
            <a:avLst/>
          </a:prstGeom>
        </p:spPr>
        <p:txBody>
          <a:bodyPr wrap="square" rtlCol="0">
            <a:spAutoFit/>
          </a:bodyPr>
          <a:lstStyle/>
          <a:p>
            <a:r>
              <a:rPr kumimoji="1" lang="en-US" altLang="ja-JP" sz="2400" dirty="0">
                <a:solidFill>
                  <a:schemeClr val="accent2"/>
                </a:solidFill>
              </a:rPr>
              <a:t>2</a:t>
            </a:r>
            <a:endParaRPr kumimoji="1" lang="ja-JP" altLang="en-US" sz="2400" dirty="0">
              <a:solidFill>
                <a:schemeClr val="accent2"/>
              </a:solidFill>
            </a:endParaRPr>
          </a:p>
        </p:txBody>
      </p:sp>
      <p:cxnSp>
        <p:nvCxnSpPr>
          <p:cNvPr id="7" name="直線コネクタ 6"/>
          <p:cNvCxnSpPr/>
          <p:nvPr/>
        </p:nvCxnSpPr>
        <p:spPr>
          <a:xfrm>
            <a:off x="6791082" y="6075544"/>
            <a:ext cx="0" cy="125375"/>
          </a:xfrm>
          <a:prstGeom prst="line">
            <a:avLst/>
          </a:prstGeom>
          <a:ln>
            <a:solidFill>
              <a:schemeClr val="accent3">
                <a:lumMod val="75000"/>
              </a:schemeClr>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74" name="直線コネクタ 73"/>
          <p:cNvCxnSpPr/>
          <p:nvPr/>
        </p:nvCxnSpPr>
        <p:spPr>
          <a:xfrm>
            <a:off x="7905068" y="6061515"/>
            <a:ext cx="0" cy="125375"/>
          </a:xfrm>
          <a:prstGeom prst="line">
            <a:avLst/>
          </a:prstGeom>
          <a:ln>
            <a:solidFill>
              <a:schemeClr val="accent3">
                <a:lumMod val="75000"/>
              </a:schemeClr>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75" name="下矢印 74"/>
          <p:cNvSpPr/>
          <p:nvPr/>
        </p:nvSpPr>
        <p:spPr>
          <a:xfrm rot="10800000">
            <a:off x="2429238" y="2555701"/>
            <a:ext cx="1098906" cy="2542804"/>
          </a:xfrm>
          <a:prstGeom prst="down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7030A0"/>
              </a:solidFill>
            </a:endParaRPr>
          </a:p>
        </p:txBody>
      </p:sp>
      <p:sp>
        <p:nvSpPr>
          <p:cNvPr id="76" name="テキスト ボックス 75"/>
          <p:cNvSpPr txBox="1"/>
          <p:nvPr/>
        </p:nvSpPr>
        <p:spPr>
          <a:xfrm rot="16200000">
            <a:off x="1490366" y="3436244"/>
            <a:ext cx="1367682" cy="779316"/>
          </a:xfrm>
          <a:prstGeom prst="rect">
            <a:avLst/>
          </a:prstGeom>
          <a:noFill/>
        </p:spPr>
        <p:txBody>
          <a:bodyPr wrap="none" rtlCol="0">
            <a:spAutoFit/>
          </a:bodyPr>
          <a:lstStyle/>
          <a:p>
            <a:r>
              <a:rPr kumimoji="1" lang="en-US" altLang="ja-JP" sz="2400" smtClean="0">
                <a:solidFill>
                  <a:srgbClr val="7030A0"/>
                </a:solidFill>
              </a:rPr>
              <a:t>upward</a:t>
            </a:r>
          </a:p>
          <a:p>
            <a:r>
              <a:rPr kumimoji="1" lang="en-US" altLang="ja-JP" sz="2400" dirty="0" smtClean="0">
                <a:solidFill>
                  <a:srgbClr val="7030A0"/>
                </a:solidFill>
              </a:rPr>
              <a:t>radiation</a:t>
            </a:r>
            <a:endParaRPr kumimoji="1" lang="ja-JP" altLang="en-US" sz="2400" dirty="0">
              <a:solidFill>
                <a:srgbClr val="7030A0"/>
              </a:solidFill>
            </a:endParaRPr>
          </a:p>
        </p:txBody>
      </p:sp>
    </p:spTree>
    <p:extLst>
      <p:ext uri="{BB962C8B-B14F-4D97-AF65-F5344CB8AC3E}">
        <p14:creationId xmlns:p14="http://schemas.microsoft.com/office/powerpoint/2010/main" val="10359030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3-3-1. </a:t>
            </a:r>
            <a:r>
              <a:rPr kumimoji="1" lang="en-US" altLang="ja-JP" dirty="0" smtClean="0"/>
              <a:t>SED</a:t>
            </a:r>
            <a:endParaRPr kumimoji="1" lang="ja-JP" altLang="en-US" dirty="0"/>
          </a:p>
        </p:txBody>
      </p:sp>
      <p:sp useBgFill="1">
        <p:nvSpPr>
          <p:cNvPr id="6" name="正方形/長方形 5"/>
          <p:cNvSpPr/>
          <p:nvPr/>
        </p:nvSpPr>
        <p:spPr>
          <a:xfrm>
            <a:off x="5281021" y="4564176"/>
            <a:ext cx="4122140" cy="599803"/>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1712" y="2301218"/>
            <a:ext cx="4158239" cy="4690308"/>
          </a:xfrm>
          <a:prstGeom prst="rect">
            <a:avLst/>
          </a:prstGeom>
        </p:spPr>
      </p:pic>
      <p:sp useBgFill="1">
        <p:nvSpPr>
          <p:cNvPr id="35" name="正方形/長方形 34"/>
          <p:cNvSpPr/>
          <p:nvPr/>
        </p:nvSpPr>
        <p:spPr>
          <a:xfrm>
            <a:off x="1164262" y="4538720"/>
            <a:ext cx="3931392" cy="470781"/>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36" name="図 3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3711" y="2275174"/>
            <a:ext cx="4163111" cy="4683565"/>
          </a:xfrm>
          <a:prstGeom prst="rect">
            <a:avLst/>
          </a:prstGeom>
        </p:spPr>
      </p:pic>
      <p:sp useBgFill="1">
        <p:nvSpPr>
          <p:cNvPr id="37" name="正方形/長方形 36"/>
          <p:cNvSpPr/>
          <p:nvPr/>
        </p:nvSpPr>
        <p:spPr>
          <a:xfrm>
            <a:off x="1024207" y="4332112"/>
            <a:ext cx="279457" cy="373035"/>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useBgFill="1">
        <p:nvSpPr>
          <p:cNvPr id="27" name="正方形/長方形 26"/>
          <p:cNvSpPr/>
          <p:nvPr/>
        </p:nvSpPr>
        <p:spPr>
          <a:xfrm>
            <a:off x="794050" y="6669882"/>
            <a:ext cx="8609111" cy="960909"/>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useBgFill="1">
        <p:nvSpPr>
          <p:cNvPr id="33" name="正方形/長方形 32"/>
          <p:cNvSpPr/>
          <p:nvPr/>
        </p:nvSpPr>
        <p:spPr>
          <a:xfrm>
            <a:off x="530047" y="2346818"/>
            <a:ext cx="837857" cy="4423292"/>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8" name="テキスト ボックス 37"/>
          <p:cNvSpPr txBox="1"/>
          <p:nvPr/>
        </p:nvSpPr>
        <p:spPr>
          <a:xfrm rot="16200000">
            <a:off x="-902298" y="4122744"/>
            <a:ext cx="3284875" cy="893834"/>
          </a:xfrm>
          <a:prstGeom prst="rect">
            <a:avLst/>
          </a:prstGeom>
          <a:noFill/>
        </p:spPr>
        <p:txBody>
          <a:bodyPr wrap="none" rtlCol="0">
            <a:spAutoFit/>
          </a:bodyPr>
          <a:lstStyle/>
          <a:p>
            <a:pPr algn="ctr"/>
            <a:r>
              <a:rPr kumimoji="1" lang="en-US" altLang="ja-JP" sz="2800" dirty="0"/>
              <a:t>log(Energy density)</a:t>
            </a:r>
          </a:p>
          <a:p>
            <a:pPr algn="ctr"/>
            <a:r>
              <a:rPr lang="en-US" altLang="ja-JP" sz="2800" dirty="0">
                <a:latin typeface="Helvetica" charset="0"/>
                <a:ea typeface="Helvetica" charset="0"/>
                <a:cs typeface="Helvetica" charset="0"/>
              </a:rPr>
              <a:t>(Jm</a:t>
            </a:r>
            <a:r>
              <a:rPr lang="en-US" altLang="ja-JP" sz="2800" baseline="30000" dirty="0">
                <a:latin typeface="Helvetica" charset="0"/>
                <a:ea typeface="Helvetica" charset="0"/>
                <a:cs typeface="Helvetica" charset="0"/>
              </a:rPr>
              <a:t>-3</a:t>
            </a:r>
            <a:r>
              <a:rPr lang="en-US" altLang="ja-JP" sz="2800" dirty="0">
                <a:latin typeface="Helvetica" charset="0"/>
                <a:ea typeface="Helvetica" charset="0"/>
                <a:cs typeface="Helvetica" charset="0"/>
              </a:rPr>
              <a:t>Δλ</a:t>
            </a:r>
            <a:r>
              <a:rPr lang="en-US" altLang="ja-JP" sz="2800" baseline="30000" dirty="0">
                <a:latin typeface="Helvetica" charset="0"/>
                <a:ea typeface="Helvetica" charset="0"/>
                <a:cs typeface="Helvetica" charset="0"/>
              </a:rPr>
              <a:t>-1</a:t>
            </a:r>
            <a:r>
              <a:rPr lang="en-US" altLang="ja-JP" sz="2800" dirty="0">
                <a:latin typeface="Helvetica" charset="0"/>
                <a:ea typeface="Helvetica" charset="0"/>
                <a:cs typeface="Helvetica" charset="0"/>
              </a:rPr>
              <a:t>)</a:t>
            </a:r>
            <a:endParaRPr kumimoji="1" lang="ja-JP" altLang="en-US" sz="2800" dirty="0">
              <a:latin typeface="Helvetica" charset="0"/>
              <a:ea typeface="Helvetica" charset="0"/>
              <a:cs typeface="Helvetica" charset="0"/>
            </a:endParaRPr>
          </a:p>
        </p:txBody>
      </p:sp>
      <p:sp>
        <p:nvSpPr>
          <p:cNvPr id="63" name="テキスト ボックス 62"/>
          <p:cNvSpPr txBox="1"/>
          <p:nvPr/>
        </p:nvSpPr>
        <p:spPr>
          <a:xfrm>
            <a:off x="2371685" y="1742650"/>
            <a:ext cx="1948547" cy="607539"/>
          </a:xfrm>
          <a:prstGeom prst="rect">
            <a:avLst/>
          </a:prstGeom>
          <a:noFill/>
        </p:spPr>
        <p:txBody>
          <a:bodyPr wrap="none" rtlCol="0">
            <a:spAutoFit/>
          </a:bodyPr>
          <a:lstStyle/>
          <a:p>
            <a:r>
              <a:rPr lang="en-US" altLang="ja-JP" sz="3600" dirty="0"/>
              <a:t>Lyman α</a:t>
            </a:r>
            <a:endParaRPr kumimoji="1" lang="ja-JP" altLang="en-US" sz="3600" dirty="0"/>
          </a:p>
        </p:txBody>
      </p:sp>
      <p:sp>
        <p:nvSpPr>
          <p:cNvPr id="64" name="テキスト ボックス 63"/>
          <p:cNvSpPr txBox="1"/>
          <p:nvPr/>
        </p:nvSpPr>
        <p:spPr>
          <a:xfrm>
            <a:off x="6693173" y="1725258"/>
            <a:ext cx="795411" cy="707886"/>
          </a:xfrm>
          <a:prstGeom prst="rect">
            <a:avLst/>
          </a:prstGeom>
          <a:noFill/>
        </p:spPr>
        <p:txBody>
          <a:bodyPr wrap="none" rtlCol="0">
            <a:spAutoFit/>
          </a:bodyPr>
          <a:lstStyle/>
          <a:p>
            <a:r>
              <a:rPr kumimoji="1" lang="en-US" altLang="ja-JP" sz="4000"/>
              <a:t>Hα</a:t>
            </a:r>
            <a:endParaRPr kumimoji="1" lang="ja-JP" altLang="en-US" sz="4000" dirty="0"/>
          </a:p>
        </p:txBody>
      </p:sp>
      <p:sp useBgFill="1">
        <p:nvSpPr>
          <p:cNvPr id="11" name="正方形/長方形 10"/>
          <p:cNvSpPr/>
          <p:nvPr/>
        </p:nvSpPr>
        <p:spPr>
          <a:xfrm>
            <a:off x="5072914" y="1767049"/>
            <a:ext cx="399186" cy="5469172"/>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useBgFill="1">
        <p:nvSpPr>
          <p:cNvPr id="28" name="テキスト ボックス 27"/>
          <p:cNvSpPr txBox="1"/>
          <p:nvPr/>
        </p:nvSpPr>
        <p:spPr>
          <a:xfrm>
            <a:off x="949209" y="6723888"/>
            <a:ext cx="968535" cy="378565"/>
          </a:xfrm>
          <a:prstGeom prst="rect">
            <a:avLst/>
          </a:prstGeom>
        </p:spPr>
        <p:txBody>
          <a:bodyPr wrap="none" rtlCol="0">
            <a:spAutoFit/>
          </a:bodyPr>
          <a:lstStyle/>
          <a:p>
            <a:r>
              <a:rPr kumimoji="1" lang="en-US" altLang="ja-JP" sz="2000" dirty="0" smtClean="0">
                <a:latin typeface="Helvetica" charset="0"/>
                <a:ea typeface="Helvetica" charset="0"/>
                <a:cs typeface="Helvetica" charset="0"/>
              </a:rPr>
              <a:t>121.45</a:t>
            </a:r>
            <a:endParaRPr kumimoji="1" lang="ja-JP" altLang="en-US" sz="2000" dirty="0">
              <a:latin typeface="Helvetica" charset="0"/>
              <a:ea typeface="Helvetica" charset="0"/>
              <a:cs typeface="Helvetica" charset="0"/>
            </a:endParaRPr>
          </a:p>
        </p:txBody>
      </p:sp>
      <p:sp useBgFill="1">
        <p:nvSpPr>
          <p:cNvPr id="29" name="テキスト ボックス 28"/>
          <p:cNvSpPr txBox="1"/>
          <p:nvPr/>
        </p:nvSpPr>
        <p:spPr>
          <a:xfrm>
            <a:off x="2822289" y="6659896"/>
            <a:ext cx="825867" cy="378565"/>
          </a:xfrm>
          <a:prstGeom prst="rect">
            <a:avLst/>
          </a:prstGeom>
        </p:spPr>
        <p:txBody>
          <a:bodyPr wrap="none" rtlCol="0">
            <a:spAutoFit/>
          </a:bodyPr>
          <a:lstStyle/>
          <a:p>
            <a:r>
              <a:rPr kumimoji="1" lang="en-US" altLang="ja-JP" sz="2000">
                <a:latin typeface="Helvetica" charset="0"/>
                <a:ea typeface="Helvetica" charset="0"/>
                <a:cs typeface="Helvetica" charset="0"/>
              </a:rPr>
              <a:t>121.5</a:t>
            </a:r>
            <a:endParaRPr kumimoji="1" lang="ja-JP" altLang="en-US" sz="2000" dirty="0">
              <a:latin typeface="Helvetica" charset="0"/>
              <a:ea typeface="Helvetica" charset="0"/>
              <a:cs typeface="Helvetica" charset="0"/>
            </a:endParaRPr>
          </a:p>
        </p:txBody>
      </p:sp>
      <p:sp useBgFill="1">
        <p:nvSpPr>
          <p:cNvPr id="30" name="テキスト ボックス 29"/>
          <p:cNvSpPr txBox="1"/>
          <p:nvPr/>
        </p:nvSpPr>
        <p:spPr>
          <a:xfrm>
            <a:off x="4431817" y="6684457"/>
            <a:ext cx="968535" cy="378565"/>
          </a:xfrm>
          <a:prstGeom prst="rect">
            <a:avLst/>
          </a:prstGeom>
        </p:spPr>
        <p:txBody>
          <a:bodyPr wrap="none" rtlCol="0">
            <a:spAutoFit/>
          </a:bodyPr>
          <a:lstStyle/>
          <a:p>
            <a:r>
              <a:rPr kumimoji="1" lang="en-US" altLang="ja-JP" sz="2000" dirty="0" smtClean="0">
                <a:latin typeface="Helvetica" charset="0"/>
                <a:ea typeface="Helvetica" charset="0"/>
                <a:cs typeface="Helvetica" charset="0"/>
              </a:rPr>
              <a:t>121.55</a:t>
            </a:r>
            <a:endParaRPr kumimoji="1" lang="ja-JP" altLang="en-US" sz="2000" dirty="0">
              <a:latin typeface="Helvetica" charset="0"/>
              <a:ea typeface="Helvetica" charset="0"/>
              <a:cs typeface="Helvetica" charset="0"/>
            </a:endParaRPr>
          </a:p>
        </p:txBody>
      </p:sp>
      <p:sp useBgFill="1">
        <p:nvSpPr>
          <p:cNvPr id="31" name="テキスト ボックス 30"/>
          <p:cNvSpPr txBox="1"/>
          <p:nvPr/>
        </p:nvSpPr>
        <p:spPr>
          <a:xfrm>
            <a:off x="2005109" y="7038617"/>
            <a:ext cx="2140330" cy="378565"/>
          </a:xfrm>
          <a:prstGeom prst="rect">
            <a:avLst/>
          </a:prstGeom>
        </p:spPr>
        <p:txBody>
          <a:bodyPr wrap="none" rtlCol="0">
            <a:spAutoFit/>
          </a:bodyPr>
          <a:lstStyle/>
          <a:p>
            <a:r>
              <a:rPr kumimoji="1" lang="en-US" altLang="ja-JP" sz="2000" dirty="0">
                <a:latin typeface="+mn-ea"/>
              </a:rPr>
              <a:t>Wave length (nm)</a:t>
            </a:r>
            <a:endParaRPr kumimoji="1" lang="ja-JP" altLang="en-US" sz="2000" dirty="0">
              <a:latin typeface="+mn-ea"/>
            </a:endParaRPr>
          </a:p>
        </p:txBody>
      </p:sp>
      <p:cxnSp>
        <p:nvCxnSpPr>
          <p:cNvPr id="32" name="直線コネクタ 31"/>
          <p:cNvCxnSpPr/>
          <p:nvPr/>
        </p:nvCxnSpPr>
        <p:spPr>
          <a:xfrm flipV="1">
            <a:off x="3168174" y="6461424"/>
            <a:ext cx="0" cy="14384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useBgFill="1">
        <p:nvSpPr>
          <p:cNvPr id="10" name="テキスト ボックス 9"/>
          <p:cNvSpPr txBox="1"/>
          <p:nvPr/>
        </p:nvSpPr>
        <p:spPr>
          <a:xfrm>
            <a:off x="6335564" y="7033972"/>
            <a:ext cx="2055371" cy="378565"/>
          </a:xfrm>
          <a:prstGeom prst="rect">
            <a:avLst/>
          </a:prstGeom>
        </p:spPr>
        <p:txBody>
          <a:bodyPr wrap="none" rtlCol="0">
            <a:spAutoFit/>
          </a:bodyPr>
          <a:lstStyle/>
          <a:p>
            <a:r>
              <a:rPr kumimoji="1" lang="en-US" altLang="ja-JP" sz="2000">
                <a:latin typeface="+mn-ea"/>
              </a:rPr>
              <a:t>Wave length(nm</a:t>
            </a:r>
            <a:r>
              <a:rPr kumimoji="1" lang="en-US" altLang="ja-JP" sz="2000" dirty="0">
                <a:latin typeface="+mn-ea"/>
              </a:rPr>
              <a:t>)</a:t>
            </a:r>
            <a:endParaRPr kumimoji="1" lang="ja-JP" altLang="en-US" sz="2000" dirty="0">
              <a:latin typeface="+mn-ea"/>
            </a:endParaRPr>
          </a:p>
        </p:txBody>
      </p:sp>
      <p:cxnSp>
        <p:nvCxnSpPr>
          <p:cNvPr id="62" name="直線コネクタ 61"/>
          <p:cNvCxnSpPr/>
          <p:nvPr/>
        </p:nvCxnSpPr>
        <p:spPr>
          <a:xfrm flipV="1">
            <a:off x="6233598" y="6410210"/>
            <a:ext cx="0" cy="24353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useBgFill="1">
        <p:nvSpPr>
          <p:cNvPr id="70" name="テキスト ボックス 69"/>
          <p:cNvSpPr txBox="1"/>
          <p:nvPr/>
        </p:nvSpPr>
        <p:spPr>
          <a:xfrm>
            <a:off x="5926275" y="6677582"/>
            <a:ext cx="612668" cy="378565"/>
          </a:xfrm>
          <a:prstGeom prst="rect">
            <a:avLst/>
          </a:prstGeom>
        </p:spPr>
        <p:txBody>
          <a:bodyPr wrap="none" rtlCol="0">
            <a:spAutoFit/>
          </a:bodyPr>
          <a:lstStyle/>
          <a:p>
            <a:r>
              <a:rPr lang="en-US" altLang="ja-JP" sz="2000" dirty="0">
                <a:latin typeface="Helvetica" charset="0"/>
                <a:ea typeface="Helvetica" charset="0"/>
                <a:cs typeface="Helvetica" charset="0"/>
              </a:rPr>
              <a:t>656</a:t>
            </a:r>
            <a:endParaRPr kumimoji="1" lang="ja-JP" altLang="en-US" sz="2000" dirty="0">
              <a:latin typeface="Helvetica" charset="0"/>
              <a:ea typeface="Helvetica" charset="0"/>
              <a:cs typeface="Helvetica" charset="0"/>
            </a:endParaRPr>
          </a:p>
        </p:txBody>
      </p:sp>
      <p:sp useBgFill="1">
        <p:nvSpPr>
          <p:cNvPr id="71" name="テキスト ボックス 70"/>
          <p:cNvSpPr txBox="1"/>
          <p:nvPr/>
        </p:nvSpPr>
        <p:spPr>
          <a:xfrm>
            <a:off x="7238781" y="6684457"/>
            <a:ext cx="825867" cy="378565"/>
          </a:xfrm>
          <a:prstGeom prst="rect">
            <a:avLst/>
          </a:prstGeom>
        </p:spPr>
        <p:txBody>
          <a:bodyPr wrap="none" rtlCol="0">
            <a:spAutoFit/>
          </a:bodyPr>
          <a:lstStyle/>
          <a:p>
            <a:r>
              <a:rPr lang="en-US" altLang="ja-JP" sz="2000" dirty="0">
                <a:latin typeface="Helvetica" charset="0"/>
                <a:ea typeface="Helvetica" charset="0"/>
                <a:cs typeface="Helvetica" charset="0"/>
              </a:rPr>
              <a:t>656</a:t>
            </a:r>
            <a:r>
              <a:rPr kumimoji="1" lang="en-US" altLang="ja-JP" sz="2000" dirty="0">
                <a:latin typeface="Helvetica" charset="0"/>
                <a:ea typeface="Helvetica" charset="0"/>
                <a:cs typeface="Helvetica" charset="0"/>
              </a:rPr>
              <a:t>.2</a:t>
            </a:r>
            <a:endParaRPr kumimoji="1" lang="ja-JP" altLang="en-US" sz="2000" dirty="0">
              <a:latin typeface="Helvetica" charset="0"/>
              <a:ea typeface="Helvetica" charset="0"/>
              <a:cs typeface="Helvetica" charset="0"/>
            </a:endParaRPr>
          </a:p>
        </p:txBody>
      </p:sp>
      <p:sp useBgFill="1">
        <p:nvSpPr>
          <p:cNvPr id="72" name="テキスト ボックス 71"/>
          <p:cNvSpPr txBox="1"/>
          <p:nvPr/>
        </p:nvSpPr>
        <p:spPr>
          <a:xfrm>
            <a:off x="8611058" y="6680783"/>
            <a:ext cx="825867" cy="378565"/>
          </a:xfrm>
          <a:prstGeom prst="rect">
            <a:avLst/>
          </a:prstGeom>
        </p:spPr>
        <p:txBody>
          <a:bodyPr wrap="none" rtlCol="0">
            <a:spAutoFit/>
          </a:bodyPr>
          <a:lstStyle/>
          <a:p>
            <a:r>
              <a:rPr lang="en-US" altLang="ja-JP" sz="2000" dirty="0">
                <a:latin typeface="Helvetica" charset="0"/>
                <a:ea typeface="Helvetica" charset="0"/>
                <a:cs typeface="Helvetica" charset="0"/>
              </a:rPr>
              <a:t>656</a:t>
            </a:r>
            <a:r>
              <a:rPr kumimoji="1" lang="en-US" altLang="ja-JP" sz="2000" dirty="0">
                <a:latin typeface="Helvetica" charset="0"/>
                <a:ea typeface="Helvetica" charset="0"/>
                <a:cs typeface="Helvetica" charset="0"/>
              </a:rPr>
              <a:t>.4</a:t>
            </a:r>
            <a:endParaRPr kumimoji="1" lang="ja-JP" altLang="en-US" sz="2000" dirty="0">
              <a:latin typeface="Helvetica" charset="0"/>
              <a:ea typeface="Helvetica" charset="0"/>
              <a:cs typeface="Helvetica" charset="0"/>
            </a:endParaRPr>
          </a:p>
        </p:txBody>
      </p:sp>
      <p:cxnSp>
        <p:nvCxnSpPr>
          <p:cNvPr id="61" name="直線コネクタ 60"/>
          <p:cNvCxnSpPr/>
          <p:nvPr/>
        </p:nvCxnSpPr>
        <p:spPr>
          <a:xfrm flipV="1">
            <a:off x="7648042" y="6472562"/>
            <a:ext cx="0" cy="201269"/>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4" name="図形グループ 3"/>
          <p:cNvGrpSpPr/>
          <p:nvPr/>
        </p:nvGrpSpPr>
        <p:grpSpPr>
          <a:xfrm>
            <a:off x="4776368" y="2339677"/>
            <a:ext cx="964316" cy="3555506"/>
            <a:chOff x="4776368" y="2339677"/>
            <a:chExt cx="964316" cy="3555506"/>
          </a:xfrm>
        </p:grpSpPr>
        <p:sp>
          <p:nvSpPr>
            <p:cNvPr id="75" name="テキスト ボックス 74"/>
            <p:cNvSpPr txBox="1"/>
            <p:nvPr/>
          </p:nvSpPr>
          <p:spPr>
            <a:xfrm>
              <a:off x="5075584" y="5402099"/>
              <a:ext cx="385042" cy="493084"/>
            </a:xfrm>
            <a:prstGeom prst="rect">
              <a:avLst/>
            </a:prstGeom>
            <a:noFill/>
          </p:spPr>
          <p:txBody>
            <a:bodyPr wrap="none" rtlCol="0">
              <a:spAutoFit/>
            </a:bodyPr>
            <a:lstStyle/>
            <a:p>
              <a:r>
                <a:rPr lang="en-US" altLang="ja-JP" sz="2800" dirty="0">
                  <a:latin typeface="Helvetica" charset="0"/>
                  <a:ea typeface="Helvetica" charset="0"/>
                  <a:cs typeface="Helvetica" charset="0"/>
                </a:rPr>
                <a:t>1</a:t>
              </a:r>
              <a:endParaRPr kumimoji="1" lang="ja-JP" altLang="en-US" sz="2800" dirty="0">
                <a:latin typeface="Helvetica" charset="0"/>
                <a:ea typeface="Helvetica" charset="0"/>
                <a:cs typeface="Helvetica" charset="0"/>
              </a:endParaRPr>
            </a:p>
          </p:txBody>
        </p:sp>
        <p:sp>
          <p:nvSpPr>
            <p:cNvPr id="76" name="テキスト ボックス 75"/>
            <p:cNvSpPr txBox="1"/>
            <p:nvPr/>
          </p:nvSpPr>
          <p:spPr>
            <a:xfrm>
              <a:off x="5075584" y="4339979"/>
              <a:ext cx="385042" cy="493084"/>
            </a:xfrm>
            <a:prstGeom prst="rect">
              <a:avLst/>
            </a:prstGeom>
            <a:noFill/>
          </p:spPr>
          <p:txBody>
            <a:bodyPr wrap="none" rtlCol="0">
              <a:spAutoFit/>
            </a:bodyPr>
            <a:lstStyle/>
            <a:p>
              <a:r>
                <a:rPr lang="en-US" altLang="ja-JP" sz="2800" dirty="0">
                  <a:latin typeface="Helvetica" charset="0"/>
                  <a:ea typeface="Helvetica" charset="0"/>
                  <a:cs typeface="Helvetica" charset="0"/>
                </a:rPr>
                <a:t>2</a:t>
              </a:r>
              <a:endParaRPr kumimoji="1" lang="ja-JP" altLang="en-US" sz="2800" dirty="0">
                <a:latin typeface="Helvetica" charset="0"/>
                <a:ea typeface="Helvetica" charset="0"/>
                <a:cs typeface="Helvetica" charset="0"/>
              </a:endParaRPr>
            </a:p>
          </p:txBody>
        </p:sp>
        <p:sp>
          <p:nvSpPr>
            <p:cNvPr id="77" name="テキスト ボックス 76"/>
            <p:cNvSpPr txBox="1"/>
            <p:nvPr/>
          </p:nvSpPr>
          <p:spPr>
            <a:xfrm>
              <a:off x="5075584" y="3340541"/>
              <a:ext cx="385042" cy="493084"/>
            </a:xfrm>
            <a:prstGeom prst="rect">
              <a:avLst/>
            </a:prstGeom>
            <a:noFill/>
          </p:spPr>
          <p:txBody>
            <a:bodyPr wrap="none" rtlCol="0">
              <a:spAutoFit/>
            </a:bodyPr>
            <a:lstStyle/>
            <a:p>
              <a:r>
                <a:rPr lang="en-US" altLang="ja-JP" sz="2800" dirty="0">
                  <a:latin typeface="Helvetica" charset="0"/>
                  <a:ea typeface="Helvetica" charset="0"/>
                  <a:cs typeface="Helvetica" charset="0"/>
                </a:rPr>
                <a:t>3</a:t>
              </a:r>
              <a:endParaRPr kumimoji="1" lang="ja-JP" altLang="en-US" sz="2800" dirty="0">
                <a:latin typeface="Helvetica" charset="0"/>
                <a:ea typeface="Helvetica" charset="0"/>
                <a:cs typeface="Helvetica" charset="0"/>
              </a:endParaRPr>
            </a:p>
          </p:txBody>
        </p:sp>
        <p:cxnSp>
          <p:nvCxnSpPr>
            <p:cNvPr id="78" name="直線コネクタ 77"/>
            <p:cNvCxnSpPr/>
            <p:nvPr/>
          </p:nvCxnSpPr>
          <p:spPr>
            <a:xfrm>
              <a:off x="5617975" y="2533821"/>
              <a:ext cx="122709"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9" name="直線コネクタ 78"/>
            <p:cNvCxnSpPr/>
            <p:nvPr/>
          </p:nvCxnSpPr>
          <p:spPr>
            <a:xfrm>
              <a:off x="5472360" y="3567559"/>
              <a:ext cx="122709"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0" name="直線コネクタ 79"/>
            <p:cNvCxnSpPr/>
            <p:nvPr/>
          </p:nvCxnSpPr>
          <p:spPr>
            <a:xfrm>
              <a:off x="5472357" y="4567267"/>
              <a:ext cx="122709"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1" name="直線コネクタ 80"/>
            <p:cNvCxnSpPr/>
            <p:nvPr/>
          </p:nvCxnSpPr>
          <p:spPr>
            <a:xfrm>
              <a:off x="5472357" y="5629655"/>
              <a:ext cx="122709"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2" name="直線コネクタ 81"/>
            <p:cNvCxnSpPr/>
            <p:nvPr/>
          </p:nvCxnSpPr>
          <p:spPr>
            <a:xfrm>
              <a:off x="4776368" y="2512193"/>
              <a:ext cx="122708"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3" name="直線コネクタ 82"/>
            <p:cNvCxnSpPr/>
            <p:nvPr/>
          </p:nvCxnSpPr>
          <p:spPr>
            <a:xfrm>
              <a:off x="4907130" y="3545931"/>
              <a:ext cx="122709"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4" name="直線コネクタ 83"/>
            <p:cNvCxnSpPr/>
            <p:nvPr/>
          </p:nvCxnSpPr>
          <p:spPr>
            <a:xfrm>
              <a:off x="4917601" y="4571925"/>
              <a:ext cx="122709"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直線コネクタ 84"/>
            <p:cNvCxnSpPr/>
            <p:nvPr/>
          </p:nvCxnSpPr>
          <p:spPr>
            <a:xfrm>
              <a:off x="4917601" y="5608027"/>
              <a:ext cx="122709"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6" name="テキスト ボックス 85"/>
            <p:cNvSpPr txBox="1"/>
            <p:nvPr/>
          </p:nvSpPr>
          <p:spPr>
            <a:xfrm>
              <a:off x="5075584" y="2339677"/>
              <a:ext cx="385042" cy="493084"/>
            </a:xfrm>
            <a:prstGeom prst="rect">
              <a:avLst/>
            </a:prstGeom>
            <a:noFill/>
          </p:spPr>
          <p:txBody>
            <a:bodyPr wrap="none" rtlCol="0">
              <a:spAutoFit/>
            </a:bodyPr>
            <a:lstStyle/>
            <a:p>
              <a:r>
                <a:rPr lang="en-US" altLang="ja-JP" sz="2800" dirty="0">
                  <a:latin typeface="Helvetica" charset="0"/>
                  <a:ea typeface="Helvetica" charset="0"/>
                  <a:cs typeface="Helvetica" charset="0"/>
                </a:rPr>
                <a:t>4</a:t>
              </a:r>
              <a:endParaRPr kumimoji="1" lang="ja-JP" altLang="en-US" sz="2800" dirty="0">
                <a:latin typeface="Helvetica" charset="0"/>
                <a:ea typeface="Helvetica" charset="0"/>
                <a:cs typeface="Helvetica" charset="0"/>
              </a:endParaRPr>
            </a:p>
          </p:txBody>
        </p:sp>
      </p:grpSp>
      <p:sp>
        <p:nvSpPr>
          <p:cNvPr id="87" name="正方形/長方形 86"/>
          <p:cNvSpPr/>
          <p:nvPr/>
        </p:nvSpPr>
        <p:spPr>
          <a:xfrm>
            <a:off x="7992640" y="395461"/>
            <a:ext cx="1907895" cy="893834"/>
          </a:xfrm>
          <a:prstGeom prst="rect">
            <a:avLst/>
          </a:prstGeom>
          <a:ln w="38100" cmpd="sng">
            <a:noFill/>
          </a:ln>
        </p:spPr>
        <p:txBody>
          <a:bodyPr wrap="none">
            <a:spAutoFit/>
          </a:bodyPr>
          <a:lstStyle/>
          <a:p>
            <a:r>
              <a:rPr lang="en-US" altLang="ja-JP" sz="2800" dirty="0"/>
              <a:t>v</a:t>
            </a:r>
            <a:r>
              <a:rPr lang="en-US" altLang="ja-JP" sz="2800" baseline="-25000" dirty="0"/>
              <a:t>0</a:t>
            </a:r>
            <a:r>
              <a:rPr lang="en-US" altLang="ja-JP" sz="2800" dirty="0"/>
              <a:t>=40km/s</a:t>
            </a:r>
          </a:p>
          <a:p>
            <a:r>
              <a:rPr lang="en-US" altLang="ja-JP" sz="2800" dirty="0" smtClean="0"/>
              <a:t>n</a:t>
            </a:r>
            <a:r>
              <a:rPr lang="en-US" altLang="ja-JP" sz="2800" baseline="-25000" dirty="0" smtClean="0"/>
              <a:t>0</a:t>
            </a:r>
            <a:r>
              <a:rPr lang="en-US" altLang="ja-JP" sz="2800" dirty="0" smtClean="0"/>
              <a:t>=10</a:t>
            </a:r>
            <a:r>
              <a:rPr lang="en-US" altLang="ja-JP" sz="2800" baseline="30000" dirty="0" smtClean="0"/>
              <a:t>17</a:t>
            </a:r>
            <a:r>
              <a:rPr lang="en-US" altLang="ja-JP" sz="2800" dirty="0" smtClean="0"/>
              <a:t>m</a:t>
            </a:r>
            <a:r>
              <a:rPr lang="en-US" altLang="ja-JP" sz="2800" baseline="30000" dirty="0" smtClean="0"/>
              <a:t>-3</a:t>
            </a:r>
            <a:endParaRPr lang="ja-JP" altLang="en-US" sz="2800" dirty="0"/>
          </a:p>
        </p:txBody>
      </p:sp>
    </p:spTree>
    <p:extLst>
      <p:ext uri="{BB962C8B-B14F-4D97-AF65-F5344CB8AC3E}">
        <p14:creationId xmlns:p14="http://schemas.microsoft.com/office/powerpoint/2010/main" val="5640920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useBgFill="1">
        <p:nvSpPr>
          <p:cNvPr id="113" name="正方形/長方形 112"/>
          <p:cNvSpPr/>
          <p:nvPr/>
        </p:nvSpPr>
        <p:spPr>
          <a:xfrm>
            <a:off x="359792" y="1186848"/>
            <a:ext cx="9649072" cy="7217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504253" y="611484"/>
            <a:ext cx="9072563" cy="1080121"/>
          </a:xfrm>
        </p:spPr>
        <p:txBody>
          <a:bodyPr/>
          <a:lstStyle/>
          <a:p>
            <a:r>
              <a:rPr kumimoji="1" lang="en-US" altLang="ja-JP" dirty="0" smtClean="0"/>
              <a:t>3-3-2.</a:t>
            </a:r>
            <a:r>
              <a:rPr lang="en-US" altLang="ja-JP" dirty="0" smtClean="0"/>
              <a:t>Line </a:t>
            </a:r>
            <a:r>
              <a:rPr lang="en-US" altLang="ja-JP" dirty="0" smtClean="0"/>
              <a:t>Energy Flux</a:t>
            </a:r>
            <a:br>
              <a:rPr lang="en-US" altLang="ja-JP" dirty="0" smtClean="0"/>
            </a:br>
            <a:r>
              <a:rPr lang="en-US" altLang="ja-JP" dirty="0" smtClean="0"/>
              <a:t>within 5 Doppler width</a:t>
            </a:r>
            <a:endParaRPr kumimoji="1" lang="ja-JP" altLang="en-US" dirty="0"/>
          </a:p>
        </p:txBody>
      </p:sp>
      <p:pic>
        <p:nvPicPr>
          <p:cNvPr id="4" name="図 3"/>
          <p:cNvPicPr>
            <a:picLocks noChangeAspect="1"/>
          </p:cNvPicPr>
          <p:nvPr/>
        </p:nvPicPr>
        <p:blipFill rotWithShape="1">
          <a:blip r:embed="rId3">
            <a:extLst>
              <a:ext uri="{28A0092B-C50C-407E-A947-70E740481C1C}">
                <a14:useLocalDpi xmlns:a14="http://schemas.microsoft.com/office/drawing/2010/main" val="0"/>
              </a:ext>
            </a:extLst>
          </a:blip>
          <a:srcRect l="17579" b="15592"/>
          <a:stretch/>
        </p:blipFill>
        <p:spPr>
          <a:xfrm rot="5400000">
            <a:off x="1699450" y="1834347"/>
            <a:ext cx="4568792" cy="4678922"/>
          </a:xfrm>
          <a:prstGeom prst="rect">
            <a:avLst/>
          </a:prstGeom>
        </p:spPr>
      </p:pic>
      <p:sp>
        <p:nvSpPr>
          <p:cNvPr id="39" name="正方形/長方形 38"/>
          <p:cNvSpPr/>
          <p:nvPr/>
        </p:nvSpPr>
        <p:spPr>
          <a:xfrm>
            <a:off x="7992640" y="395461"/>
            <a:ext cx="1907895" cy="893834"/>
          </a:xfrm>
          <a:prstGeom prst="rect">
            <a:avLst/>
          </a:prstGeom>
          <a:ln w="38100" cmpd="sng">
            <a:noFill/>
          </a:ln>
        </p:spPr>
        <p:txBody>
          <a:bodyPr wrap="none">
            <a:spAutoFit/>
          </a:bodyPr>
          <a:lstStyle/>
          <a:p>
            <a:r>
              <a:rPr lang="en-US" altLang="ja-JP" sz="2800" dirty="0"/>
              <a:t>v</a:t>
            </a:r>
            <a:r>
              <a:rPr lang="en-US" altLang="ja-JP" sz="2800" baseline="-25000" dirty="0"/>
              <a:t>0</a:t>
            </a:r>
            <a:r>
              <a:rPr lang="en-US" altLang="ja-JP" sz="2800" dirty="0"/>
              <a:t>=40km/s</a:t>
            </a:r>
          </a:p>
          <a:p>
            <a:r>
              <a:rPr lang="en-US" altLang="ja-JP" sz="2800" dirty="0" smtClean="0"/>
              <a:t>n</a:t>
            </a:r>
            <a:r>
              <a:rPr lang="en-US" altLang="ja-JP" sz="2800" baseline="-25000" dirty="0" smtClean="0"/>
              <a:t>0</a:t>
            </a:r>
            <a:r>
              <a:rPr lang="en-US" altLang="ja-JP" sz="2800" dirty="0" smtClean="0"/>
              <a:t>=10</a:t>
            </a:r>
            <a:r>
              <a:rPr lang="en-US" altLang="ja-JP" sz="2800" baseline="30000" dirty="0" smtClean="0"/>
              <a:t>17</a:t>
            </a:r>
            <a:r>
              <a:rPr lang="en-US" altLang="ja-JP" sz="2800" dirty="0" smtClean="0"/>
              <a:t>m</a:t>
            </a:r>
            <a:r>
              <a:rPr lang="en-US" altLang="ja-JP" sz="2800" baseline="30000" dirty="0" smtClean="0"/>
              <a:t>-3</a:t>
            </a:r>
            <a:endParaRPr lang="ja-JP" altLang="en-US" sz="2800" dirty="0"/>
          </a:p>
        </p:txBody>
      </p:sp>
      <p:sp useBgFill="1">
        <p:nvSpPr>
          <p:cNvPr id="52" name="テキスト ボックス 51"/>
          <p:cNvSpPr txBox="1"/>
          <p:nvPr/>
        </p:nvSpPr>
        <p:spPr>
          <a:xfrm>
            <a:off x="908809" y="2785729"/>
            <a:ext cx="736020" cy="435825"/>
          </a:xfrm>
          <a:prstGeom prst="rect">
            <a:avLst/>
          </a:prstGeom>
        </p:spPr>
        <p:txBody>
          <a:bodyPr wrap="square" rtlCol="0">
            <a:spAutoFit/>
          </a:bodyPr>
          <a:lstStyle/>
          <a:p>
            <a:r>
              <a:rPr kumimoji="1" lang="en-US" altLang="ja-JP" sz="2400" dirty="0"/>
              <a:t>10</a:t>
            </a:r>
            <a:r>
              <a:rPr kumimoji="1" lang="en-US" altLang="ja-JP" sz="2400" baseline="30000" dirty="0"/>
              <a:t>-8</a:t>
            </a:r>
            <a:endParaRPr kumimoji="1" lang="ja-JP" altLang="en-US" sz="2400" dirty="0"/>
          </a:p>
        </p:txBody>
      </p:sp>
      <p:sp useBgFill="1">
        <p:nvSpPr>
          <p:cNvPr id="53" name="テキスト ボックス 52"/>
          <p:cNvSpPr txBox="1"/>
          <p:nvPr/>
        </p:nvSpPr>
        <p:spPr>
          <a:xfrm>
            <a:off x="908809" y="3332791"/>
            <a:ext cx="737617" cy="435825"/>
          </a:xfrm>
          <a:prstGeom prst="rect">
            <a:avLst/>
          </a:prstGeom>
        </p:spPr>
        <p:txBody>
          <a:bodyPr wrap="square" rtlCol="0">
            <a:spAutoFit/>
          </a:bodyPr>
          <a:lstStyle/>
          <a:p>
            <a:r>
              <a:rPr kumimoji="1" lang="en-US" altLang="ja-JP" sz="2400" dirty="0"/>
              <a:t>10</a:t>
            </a:r>
            <a:r>
              <a:rPr kumimoji="1" lang="en-US" altLang="ja-JP" sz="2400" baseline="30000" dirty="0"/>
              <a:t>-7</a:t>
            </a:r>
          </a:p>
        </p:txBody>
      </p:sp>
      <p:sp useBgFill="1">
        <p:nvSpPr>
          <p:cNvPr id="54" name="テキスト ボックス 53"/>
          <p:cNvSpPr txBox="1"/>
          <p:nvPr/>
        </p:nvSpPr>
        <p:spPr>
          <a:xfrm>
            <a:off x="908809" y="3879853"/>
            <a:ext cx="736020" cy="435825"/>
          </a:xfrm>
          <a:prstGeom prst="rect">
            <a:avLst/>
          </a:prstGeom>
        </p:spPr>
        <p:txBody>
          <a:bodyPr wrap="square" rtlCol="0">
            <a:spAutoFit/>
          </a:bodyPr>
          <a:lstStyle/>
          <a:p>
            <a:r>
              <a:rPr kumimoji="1" lang="en-US" altLang="ja-JP" sz="2400" dirty="0"/>
              <a:t>10</a:t>
            </a:r>
            <a:r>
              <a:rPr kumimoji="1" lang="en-US" altLang="ja-JP" sz="2400" baseline="30000" dirty="0"/>
              <a:t>-6</a:t>
            </a:r>
            <a:endParaRPr kumimoji="1" lang="ja-JP" altLang="en-US" sz="2400" dirty="0"/>
          </a:p>
        </p:txBody>
      </p:sp>
      <p:sp useBgFill="1">
        <p:nvSpPr>
          <p:cNvPr id="55" name="テキスト ボックス 54"/>
          <p:cNvSpPr txBox="1"/>
          <p:nvPr/>
        </p:nvSpPr>
        <p:spPr>
          <a:xfrm>
            <a:off x="908809" y="4426915"/>
            <a:ext cx="736020" cy="435825"/>
          </a:xfrm>
          <a:prstGeom prst="rect">
            <a:avLst/>
          </a:prstGeom>
        </p:spPr>
        <p:txBody>
          <a:bodyPr wrap="square" rtlCol="0">
            <a:spAutoFit/>
          </a:bodyPr>
          <a:lstStyle/>
          <a:p>
            <a:r>
              <a:rPr kumimoji="1" lang="en-US" altLang="ja-JP" sz="2400" dirty="0"/>
              <a:t>10</a:t>
            </a:r>
            <a:r>
              <a:rPr kumimoji="1" lang="en-US" altLang="ja-JP" sz="2400" baseline="30000" dirty="0"/>
              <a:t>-5</a:t>
            </a:r>
            <a:endParaRPr kumimoji="1" lang="ja-JP" altLang="en-US" sz="2400" dirty="0"/>
          </a:p>
        </p:txBody>
      </p:sp>
      <p:sp useBgFill="1">
        <p:nvSpPr>
          <p:cNvPr id="56" name="テキスト ボックス 55"/>
          <p:cNvSpPr txBox="1"/>
          <p:nvPr/>
        </p:nvSpPr>
        <p:spPr>
          <a:xfrm>
            <a:off x="908809" y="4973977"/>
            <a:ext cx="735978" cy="435825"/>
          </a:xfrm>
          <a:prstGeom prst="rect">
            <a:avLst/>
          </a:prstGeom>
        </p:spPr>
        <p:txBody>
          <a:bodyPr wrap="square" rtlCol="0">
            <a:spAutoFit/>
          </a:bodyPr>
          <a:lstStyle/>
          <a:p>
            <a:r>
              <a:rPr kumimoji="1" lang="en-US" altLang="ja-JP" sz="2400" dirty="0"/>
              <a:t>10</a:t>
            </a:r>
            <a:r>
              <a:rPr kumimoji="1" lang="en-US" altLang="ja-JP" sz="2400" baseline="30000" dirty="0"/>
              <a:t>-4</a:t>
            </a:r>
            <a:endParaRPr kumimoji="1" lang="ja-JP" altLang="en-US" sz="2400" dirty="0"/>
          </a:p>
        </p:txBody>
      </p:sp>
      <p:sp useBgFill="1">
        <p:nvSpPr>
          <p:cNvPr id="57" name="テキスト ボックス 56"/>
          <p:cNvSpPr txBox="1"/>
          <p:nvPr/>
        </p:nvSpPr>
        <p:spPr>
          <a:xfrm>
            <a:off x="908809" y="5521039"/>
            <a:ext cx="735577" cy="435825"/>
          </a:xfrm>
          <a:prstGeom prst="rect">
            <a:avLst/>
          </a:prstGeom>
        </p:spPr>
        <p:txBody>
          <a:bodyPr wrap="square" rtlCol="0">
            <a:spAutoFit/>
          </a:bodyPr>
          <a:lstStyle/>
          <a:p>
            <a:r>
              <a:rPr kumimoji="1" lang="en-US" altLang="ja-JP" sz="2400"/>
              <a:t>10</a:t>
            </a:r>
            <a:r>
              <a:rPr kumimoji="1" lang="en-US" altLang="ja-JP" sz="2400" baseline="30000"/>
              <a:t>-3</a:t>
            </a:r>
            <a:endParaRPr kumimoji="1" lang="en-US" altLang="ja-JP" sz="2400" baseline="30000" dirty="0"/>
          </a:p>
        </p:txBody>
      </p:sp>
      <p:sp useBgFill="1">
        <p:nvSpPr>
          <p:cNvPr id="58" name="テキスト ボックス 57"/>
          <p:cNvSpPr txBox="1"/>
          <p:nvPr/>
        </p:nvSpPr>
        <p:spPr>
          <a:xfrm rot="16200000">
            <a:off x="-27214" y="3533069"/>
            <a:ext cx="1209838" cy="435825"/>
          </a:xfrm>
          <a:prstGeom prst="rect">
            <a:avLst/>
          </a:prstGeom>
        </p:spPr>
        <p:txBody>
          <a:bodyPr vert="horz" wrap="square" rtlCol="0">
            <a:spAutoFit/>
          </a:bodyPr>
          <a:lstStyle/>
          <a:p>
            <a:pPr algn="ctr"/>
            <a:r>
              <a:rPr kumimoji="1" lang="en-US" altLang="ja-JP" sz="2400" dirty="0"/>
              <a:t>time (s)</a:t>
            </a:r>
            <a:endParaRPr kumimoji="1" lang="ja-JP" altLang="en-US" sz="2400" dirty="0"/>
          </a:p>
        </p:txBody>
      </p:sp>
      <p:sp useBgFill="1">
        <p:nvSpPr>
          <p:cNvPr id="62" name="テキスト ボックス 61"/>
          <p:cNvSpPr txBox="1"/>
          <p:nvPr/>
        </p:nvSpPr>
        <p:spPr>
          <a:xfrm>
            <a:off x="908809" y="1691605"/>
            <a:ext cx="858721" cy="435825"/>
          </a:xfrm>
          <a:prstGeom prst="rect">
            <a:avLst/>
          </a:prstGeom>
        </p:spPr>
        <p:txBody>
          <a:bodyPr wrap="square" rtlCol="0">
            <a:spAutoFit/>
          </a:bodyPr>
          <a:lstStyle/>
          <a:p>
            <a:r>
              <a:rPr kumimoji="1" lang="en-US" altLang="ja-JP" sz="2400" dirty="0"/>
              <a:t>10</a:t>
            </a:r>
            <a:r>
              <a:rPr kumimoji="1" lang="en-US" altLang="ja-JP" sz="2400" baseline="30000" dirty="0"/>
              <a:t>-10</a:t>
            </a:r>
            <a:endParaRPr kumimoji="1" lang="ja-JP" altLang="en-US" sz="2400" dirty="0"/>
          </a:p>
        </p:txBody>
      </p:sp>
      <p:sp useBgFill="1">
        <p:nvSpPr>
          <p:cNvPr id="64" name="テキスト ボックス 63"/>
          <p:cNvSpPr txBox="1"/>
          <p:nvPr/>
        </p:nvSpPr>
        <p:spPr>
          <a:xfrm>
            <a:off x="908809" y="2238667"/>
            <a:ext cx="736020" cy="435825"/>
          </a:xfrm>
          <a:prstGeom prst="rect">
            <a:avLst/>
          </a:prstGeom>
        </p:spPr>
        <p:txBody>
          <a:bodyPr wrap="square" rtlCol="0">
            <a:spAutoFit/>
          </a:bodyPr>
          <a:lstStyle/>
          <a:p>
            <a:r>
              <a:rPr kumimoji="1" lang="en-US" altLang="ja-JP" sz="2400" dirty="0"/>
              <a:t>10</a:t>
            </a:r>
            <a:r>
              <a:rPr kumimoji="1" lang="en-US" altLang="ja-JP" sz="2400" baseline="30000" dirty="0"/>
              <a:t>-9</a:t>
            </a:r>
            <a:endParaRPr kumimoji="1" lang="ja-JP" altLang="en-US" sz="2400" dirty="0"/>
          </a:p>
        </p:txBody>
      </p:sp>
      <p:sp useBgFill="1">
        <p:nvSpPr>
          <p:cNvPr id="81" name="テキスト ボックス 80"/>
          <p:cNvSpPr txBox="1"/>
          <p:nvPr/>
        </p:nvSpPr>
        <p:spPr>
          <a:xfrm>
            <a:off x="908809" y="5991556"/>
            <a:ext cx="747127" cy="435825"/>
          </a:xfrm>
          <a:prstGeom prst="rect">
            <a:avLst/>
          </a:prstGeom>
        </p:spPr>
        <p:txBody>
          <a:bodyPr wrap="square" rtlCol="0">
            <a:spAutoFit/>
          </a:bodyPr>
          <a:lstStyle/>
          <a:p>
            <a:r>
              <a:rPr kumimoji="1" lang="en-US" altLang="ja-JP" sz="2400"/>
              <a:t>10</a:t>
            </a:r>
            <a:r>
              <a:rPr kumimoji="1" lang="en-US" altLang="ja-JP" sz="2400" baseline="30000"/>
              <a:t>-2</a:t>
            </a:r>
            <a:endParaRPr kumimoji="1" lang="en-US" altLang="ja-JP" sz="2400" baseline="30000" dirty="0"/>
          </a:p>
        </p:txBody>
      </p:sp>
      <p:sp useBgFill="1">
        <p:nvSpPr>
          <p:cNvPr id="106" name="テキスト ボックス 105"/>
          <p:cNvSpPr txBox="1"/>
          <p:nvPr/>
        </p:nvSpPr>
        <p:spPr>
          <a:xfrm>
            <a:off x="1305782" y="6330063"/>
            <a:ext cx="695157" cy="435825"/>
          </a:xfrm>
          <a:prstGeom prst="rect">
            <a:avLst/>
          </a:prstGeom>
        </p:spPr>
        <p:txBody>
          <a:bodyPr wrap="square" rtlCol="0">
            <a:spAutoFit/>
          </a:bodyPr>
          <a:lstStyle/>
          <a:p>
            <a:r>
              <a:rPr kumimoji="1" lang="en-US" altLang="ja-JP" sz="2400" dirty="0"/>
              <a:t>10</a:t>
            </a:r>
            <a:r>
              <a:rPr kumimoji="1" lang="en-US" altLang="ja-JP" sz="2400" baseline="30000" dirty="0"/>
              <a:t>2</a:t>
            </a:r>
          </a:p>
        </p:txBody>
      </p:sp>
      <p:sp useBgFill="1">
        <p:nvSpPr>
          <p:cNvPr id="107" name="テキスト ボックス 106"/>
          <p:cNvSpPr txBox="1"/>
          <p:nvPr/>
        </p:nvSpPr>
        <p:spPr>
          <a:xfrm>
            <a:off x="2388671" y="6330063"/>
            <a:ext cx="695157" cy="435825"/>
          </a:xfrm>
          <a:prstGeom prst="rect">
            <a:avLst/>
          </a:prstGeom>
        </p:spPr>
        <p:txBody>
          <a:bodyPr wrap="square" rtlCol="0">
            <a:spAutoFit/>
          </a:bodyPr>
          <a:lstStyle/>
          <a:p>
            <a:r>
              <a:rPr kumimoji="1" lang="en-US" altLang="ja-JP" sz="2400" dirty="0"/>
              <a:t>10</a:t>
            </a:r>
            <a:r>
              <a:rPr kumimoji="1" lang="en-US" altLang="ja-JP" sz="2400" baseline="30000" dirty="0"/>
              <a:t>3</a:t>
            </a:r>
          </a:p>
        </p:txBody>
      </p:sp>
      <p:sp useBgFill="1">
        <p:nvSpPr>
          <p:cNvPr id="108" name="テキスト ボックス 107"/>
          <p:cNvSpPr txBox="1"/>
          <p:nvPr/>
        </p:nvSpPr>
        <p:spPr>
          <a:xfrm>
            <a:off x="3471560" y="6330063"/>
            <a:ext cx="695157" cy="435825"/>
          </a:xfrm>
          <a:prstGeom prst="rect">
            <a:avLst/>
          </a:prstGeom>
        </p:spPr>
        <p:txBody>
          <a:bodyPr wrap="square" rtlCol="0">
            <a:spAutoFit/>
          </a:bodyPr>
          <a:lstStyle/>
          <a:p>
            <a:r>
              <a:rPr kumimoji="1" lang="en-US" altLang="ja-JP" sz="2400" dirty="0"/>
              <a:t>10</a:t>
            </a:r>
            <a:r>
              <a:rPr kumimoji="1" lang="en-US" altLang="ja-JP" sz="2400" baseline="30000" dirty="0"/>
              <a:t>4</a:t>
            </a:r>
          </a:p>
        </p:txBody>
      </p:sp>
      <p:sp useBgFill="1">
        <p:nvSpPr>
          <p:cNvPr id="109" name="テキスト ボックス 108"/>
          <p:cNvSpPr txBox="1"/>
          <p:nvPr/>
        </p:nvSpPr>
        <p:spPr>
          <a:xfrm>
            <a:off x="4554450" y="6330063"/>
            <a:ext cx="695157" cy="435825"/>
          </a:xfrm>
          <a:prstGeom prst="rect">
            <a:avLst/>
          </a:prstGeom>
        </p:spPr>
        <p:txBody>
          <a:bodyPr wrap="square" rtlCol="0">
            <a:spAutoFit/>
          </a:bodyPr>
          <a:lstStyle/>
          <a:p>
            <a:r>
              <a:rPr kumimoji="1" lang="en-US" altLang="ja-JP" sz="2400" dirty="0"/>
              <a:t>10</a:t>
            </a:r>
            <a:r>
              <a:rPr kumimoji="1" lang="en-US" altLang="ja-JP" sz="2400" baseline="30000" dirty="0"/>
              <a:t>5</a:t>
            </a:r>
          </a:p>
        </p:txBody>
      </p:sp>
      <p:sp useBgFill="1">
        <p:nvSpPr>
          <p:cNvPr id="114" name="正方形/長方形 113"/>
          <p:cNvSpPr/>
          <p:nvPr/>
        </p:nvSpPr>
        <p:spPr>
          <a:xfrm>
            <a:off x="1704814" y="2051645"/>
            <a:ext cx="455178" cy="3562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正方形/長方形 115"/>
          <p:cNvSpPr/>
          <p:nvPr/>
        </p:nvSpPr>
        <p:spPr>
          <a:xfrm>
            <a:off x="1662853" y="1908600"/>
            <a:ext cx="4319017" cy="430086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テキスト ボックス 114"/>
          <p:cNvSpPr txBox="1"/>
          <p:nvPr/>
        </p:nvSpPr>
        <p:spPr>
          <a:xfrm>
            <a:off x="2014438" y="6815145"/>
            <a:ext cx="3193503" cy="493084"/>
          </a:xfrm>
          <a:prstGeom prst="rect">
            <a:avLst/>
          </a:prstGeom>
          <a:noFill/>
        </p:spPr>
        <p:txBody>
          <a:bodyPr wrap="none" rtlCol="0">
            <a:spAutoFit/>
          </a:bodyPr>
          <a:lstStyle/>
          <a:p>
            <a:r>
              <a:rPr kumimoji="1" lang="en-US" altLang="ja-JP" sz="2800" dirty="0"/>
              <a:t>Energy flux (W/m</a:t>
            </a:r>
            <a:r>
              <a:rPr kumimoji="1" lang="en-US" altLang="ja-JP" sz="2800" baseline="30000" dirty="0"/>
              <a:t>2</a:t>
            </a:r>
            <a:r>
              <a:rPr kumimoji="1" lang="en-US" altLang="ja-JP" sz="2800" dirty="0"/>
              <a:t>)</a:t>
            </a:r>
            <a:endParaRPr kumimoji="1" lang="ja-JP" altLang="en-US" sz="2800" dirty="0"/>
          </a:p>
        </p:txBody>
      </p:sp>
      <p:sp>
        <p:nvSpPr>
          <p:cNvPr id="63" name="テキスト ボックス 62"/>
          <p:cNvSpPr txBox="1"/>
          <p:nvPr/>
        </p:nvSpPr>
        <p:spPr>
          <a:xfrm rot="16200000">
            <a:off x="4193583" y="2552576"/>
            <a:ext cx="768261" cy="578838"/>
          </a:xfrm>
          <a:prstGeom prst="rect">
            <a:avLst/>
          </a:prstGeom>
          <a:noFill/>
        </p:spPr>
        <p:txBody>
          <a:bodyPr wrap="none" rtlCol="0">
            <a:spAutoFit/>
          </a:bodyPr>
          <a:lstStyle/>
          <a:p>
            <a:r>
              <a:rPr kumimoji="1" lang="en-US" altLang="ja-JP" sz="2800" dirty="0">
                <a:solidFill>
                  <a:srgbClr val="FF0000"/>
                </a:solidFill>
              </a:rPr>
              <a:t>Hα</a:t>
            </a:r>
            <a:endParaRPr kumimoji="1" lang="ja-JP" altLang="en-US" sz="2800" dirty="0">
              <a:solidFill>
                <a:srgbClr val="FF0000"/>
              </a:solidFill>
            </a:endParaRPr>
          </a:p>
        </p:txBody>
      </p:sp>
      <p:sp>
        <p:nvSpPr>
          <p:cNvPr id="67" name="テキスト ボックス 66"/>
          <p:cNvSpPr txBox="1"/>
          <p:nvPr/>
        </p:nvSpPr>
        <p:spPr>
          <a:xfrm rot="16200000">
            <a:off x="2899312" y="2789686"/>
            <a:ext cx="1891865" cy="493084"/>
          </a:xfrm>
          <a:prstGeom prst="rect">
            <a:avLst/>
          </a:prstGeom>
          <a:noFill/>
        </p:spPr>
        <p:txBody>
          <a:bodyPr wrap="none" rtlCol="0">
            <a:spAutoFit/>
          </a:bodyPr>
          <a:lstStyle/>
          <a:p>
            <a:r>
              <a:rPr kumimoji="1" lang="en-US" altLang="ja-JP" sz="2800" dirty="0" err="1">
                <a:solidFill>
                  <a:schemeClr val="tx2"/>
                </a:solidFill>
              </a:rPr>
              <a:t>Paschen</a:t>
            </a:r>
            <a:r>
              <a:rPr kumimoji="1" lang="en-US" altLang="ja-JP" sz="2800" dirty="0">
                <a:solidFill>
                  <a:schemeClr val="tx2"/>
                </a:solidFill>
              </a:rPr>
              <a:t> α</a:t>
            </a:r>
            <a:endParaRPr kumimoji="1" lang="ja-JP" altLang="en-US" sz="2800" dirty="0">
              <a:solidFill>
                <a:schemeClr val="tx2"/>
              </a:solidFill>
            </a:endParaRPr>
          </a:p>
        </p:txBody>
      </p:sp>
      <p:sp>
        <p:nvSpPr>
          <p:cNvPr id="68" name="テキスト ボックス 67"/>
          <p:cNvSpPr txBox="1"/>
          <p:nvPr/>
        </p:nvSpPr>
        <p:spPr>
          <a:xfrm rot="16200000">
            <a:off x="4622398" y="2598682"/>
            <a:ext cx="1559594" cy="493084"/>
          </a:xfrm>
          <a:prstGeom prst="rect">
            <a:avLst/>
          </a:prstGeom>
          <a:noFill/>
        </p:spPr>
        <p:txBody>
          <a:bodyPr wrap="none" rtlCol="0">
            <a:spAutoFit/>
          </a:bodyPr>
          <a:lstStyle/>
          <a:p>
            <a:r>
              <a:rPr kumimoji="1" lang="en-US" altLang="ja-JP" sz="2800"/>
              <a:t>Lyman α</a:t>
            </a:r>
            <a:endParaRPr kumimoji="1" lang="ja-JP" altLang="en-US" sz="2800" dirty="0"/>
          </a:p>
        </p:txBody>
      </p:sp>
      <p:grpSp>
        <p:nvGrpSpPr>
          <p:cNvPr id="26" name="図形グループ 25"/>
          <p:cNvGrpSpPr/>
          <p:nvPr/>
        </p:nvGrpSpPr>
        <p:grpSpPr>
          <a:xfrm>
            <a:off x="1669411" y="4909215"/>
            <a:ext cx="8304582" cy="1328572"/>
            <a:chOff x="1669411" y="5168347"/>
            <a:chExt cx="8304582" cy="1069439"/>
          </a:xfrm>
        </p:grpSpPr>
        <p:sp>
          <p:nvSpPr>
            <p:cNvPr id="82" name="正方形/長方形 81"/>
            <p:cNvSpPr/>
            <p:nvPr/>
          </p:nvSpPr>
          <p:spPr>
            <a:xfrm>
              <a:off x="1669411" y="5168347"/>
              <a:ext cx="7069072" cy="1069439"/>
            </a:xfrm>
            <a:prstGeom prst="rect">
              <a:avLst/>
            </a:prstGeom>
            <a:solidFill>
              <a:srgbClr val="7030A0">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8853172" y="5364013"/>
              <a:ext cx="1120821" cy="607602"/>
            </a:xfrm>
            <a:prstGeom prst="rect">
              <a:avLst/>
            </a:prstGeom>
            <a:noFill/>
          </p:spPr>
          <p:txBody>
            <a:bodyPr wrap="none" rtlCol="0">
              <a:spAutoFit/>
            </a:bodyPr>
            <a:lstStyle/>
            <a:p>
              <a:pPr algn="ctr"/>
              <a:r>
                <a:rPr kumimoji="1" lang="en-US" altLang="ja-JP" dirty="0" err="1">
                  <a:solidFill>
                    <a:srgbClr val="7030A0"/>
                  </a:solidFill>
                  <a:latin typeface="Times New Roman" charset="0"/>
                  <a:ea typeface="Times New Roman" charset="0"/>
                  <a:cs typeface="Times New Roman" charset="0"/>
                </a:rPr>
                <a:t>τ</a:t>
              </a:r>
              <a:r>
                <a:rPr kumimoji="1" lang="en-US" altLang="ja-JP" dirty="0">
                  <a:solidFill>
                    <a:srgbClr val="7030A0"/>
                  </a:solidFill>
                  <a:latin typeface="Times New Roman" charset="0"/>
                  <a:ea typeface="Times New Roman" charset="0"/>
                  <a:cs typeface="Times New Roman" charset="0"/>
                </a:rPr>
                <a:t>&gt;1</a:t>
              </a:r>
            </a:p>
            <a:p>
              <a:pPr algn="ctr"/>
              <a:r>
                <a:rPr kumimoji="1" lang="en-US" altLang="ja-JP" dirty="0">
                  <a:solidFill>
                    <a:srgbClr val="7030A0"/>
                  </a:solidFill>
                  <a:latin typeface="Times New Roman" charset="0"/>
                  <a:ea typeface="Times New Roman" charset="0"/>
                  <a:cs typeface="Times New Roman" charset="0"/>
                </a:rPr>
                <a:t>for 3 lines</a:t>
              </a:r>
              <a:endParaRPr kumimoji="1" lang="ja-JP" altLang="en-US" dirty="0">
                <a:solidFill>
                  <a:srgbClr val="7030A0"/>
                </a:solidFill>
                <a:latin typeface="Times New Roman" charset="0"/>
                <a:ea typeface="Times New Roman" charset="0"/>
                <a:cs typeface="Times New Roman" charset="0"/>
              </a:endParaRPr>
            </a:p>
          </p:txBody>
        </p:sp>
      </p:grpSp>
      <p:grpSp>
        <p:nvGrpSpPr>
          <p:cNvPr id="25" name="図形グループ 24"/>
          <p:cNvGrpSpPr/>
          <p:nvPr/>
        </p:nvGrpSpPr>
        <p:grpSpPr>
          <a:xfrm>
            <a:off x="1661823" y="3790139"/>
            <a:ext cx="8272697" cy="1904689"/>
            <a:chOff x="1661823" y="3790139"/>
            <a:chExt cx="8272697" cy="1904689"/>
          </a:xfrm>
        </p:grpSpPr>
        <p:sp>
          <p:nvSpPr>
            <p:cNvPr id="118" name="正方形/長方形 117"/>
            <p:cNvSpPr/>
            <p:nvPr/>
          </p:nvSpPr>
          <p:spPr>
            <a:xfrm>
              <a:off x="1661823" y="4535984"/>
              <a:ext cx="7076660" cy="382789"/>
            </a:xfrm>
            <a:prstGeom prst="rect">
              <a:avLst/>
            </a:prstGeom>
            <a:solidFill>
              <a:srgbClr val="00B05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テキスト ボックス 82"/>
            <p:cNvSpPr txBox="1"/>
            <p:nvPr/>
          </p:nvSpPr>
          <p:spPr>
            <a:xfrm rot="16200000">
              <a:off x="5036084" y="4495942"/>
              <a:ext cx="1904689" cy="493084"/>
            </a:xfrm>
            <a:prstGeom prst="rect">
              <a:avLst/>
            </a:prstGeom>
            <a:solidFill>
              <a:schemeClr val="bg1"/>
            </a:solidFill>
            <a:ln w="19050">
              <a:solidFill>
                <a:srgbClr val="00B050"/>
              </a:solidFill>
            </a:ln>
          </p:spPr>
          <p:txBody>
            <a:bodyPr wrap="none" rtlCol="0">
              <a:spAutoFit/>
            </a:bodyPr>
            <a:lstStyle/>
            <a:p>
              <a:r>
                <a:rPr kumimoji="1" lang="en-US" altLang="ja-JP" sz="2800" u="sng">
                  <a:solidFill>
                    <a:srgbClr val="00B050"/>
                  </a:solidFill>
                </a:rPr>
                <a:t>Absorption</a:t>
              </a:r>
              <a:endParaRPr kumimoji="1" lang="ja-JP" altLang="en-US" sz="2800" u="sng" dirty="0">
                <a:solidFill>
                  <a:srgbClr val="00B050"/>
                </a:solidFill>
              </a:endParaRPr>
            </a:p>
          </p:txBody>
        </p:sp>
        <p:sp>
          <p:nvSpPr>
            <p:cNvPr id="84" name="下矢印 83"/>
            <p:cNvSpPr/>
            <p:nvPr/>
          </p:nvSpPr>
          <p:spPr>
            <a:xfrm rot="6728942">
              <a:off x="5472943" y="4506859"/>
              <a:ext cx="208238" cy="284927"/>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7030A0"/>
                </a:solidFill>
              </a:endParaRPr>
            </a:p>
          </p:txBody>
        </p:sp>
        <p:sp>
          <p:nvSpPr>
            <p:cNvPr id="69" name="テキスト ボックス 68"/>
            <p:cNvSpPr txBox="1"/>
            <p:nvPr/>
          </p:nvSpPr>
          <p:spPr>
            <a:xfrm>
              <a:off x="8868715" y="4525562"/>
              <a:ext cx="1065805" cy="607602"/>
            </a:xfrm>
            <a:prstGeom prst="rect">
              <a:avLst/>
            </a:prstGeom>
            <a:noFill/>
          </p:spPr>
          <p:txBody>
            <a:bodyPr wrap="none" rtlCol="0">
              <a:spAutoFit/>
            </a:bodyPr>
            <a:lstStyle/>
            <a:p>
              <a:pPr algn="ctr"/>
              <a:r>
                <a:rPr kumimoji="1" lang="en-US" altLang="ja-JP" dirty="0" err="1">
                  <a:solidFill>
                    <a:srgbClr val="00B050"/>
                  </a:solidFill>
                  <a:latin typeface="Times New Roman" charset="0"/>
                  <a:ea typeface="Times New Roman" charset="0"/>
                  <a:cs typeface="Times New Roman" charset="0"/>
                </a:rPr>
                <a:t>τ</a:t>
              </a:r>
              <a:r>
                <a:rPr kumimoji="1" lang="en-US" altLang="ja-JP" dirty="0">
                  <a:solidFill>
                    <a:srgbClr val="00B050"/>
                  </a:solidFill>
                  <a:latin typeface="Times New Roman" charset="0"/>
                  <a:ea typeface="Times New Roman" charset="0"/>
                  <a:cs typeface="Times New Roman" charset="0"/>
                </a:rPr>
                <a:t>&gt;1</a:t>
              </a:r>
            </a:p>
            <a:p>
              <a:pPr algn="ctr"/>
              <a:r>
                <a:rPr kumimoji="1" lang="en-US" altLang="ja-JP" dirty="0">
                  <a:solidFill>
                    <a:srgbClr val="00B050"/>
                  </a:solidFill>
                </a:rPr>
                <a:t>Lyman α</a:t>
              </a:r>
            </a:p>
          </p:txBody>
        </p:sp>
      </p:grpSp>
      <p:grpSp>
        <p:nvGrpSpPr>
          <p:cNvPr id="6" name="図形グループ 5"/>
          <p:cNvGrpSpPr/>
          <p:nvPr/>
        </p:nvGrpSpPr>
        <p:grpSpPr>
          <a:xfrm>
            <a:off x="6006895" y="1908602"/>
            <a:ext cx="2984164" cy="5342368"/>
            <a:chOff x="6006895" y="1908602"/>
            <a:chExt cx="2984164" cy="5342368"/>
          </a:xfrm>
        </p:grpSpPr>
        <p:pic>
          <p:nvPicPr>
            <p:cNvPr id="5" name="図 4"/>
            <p:cNvPicPr>
              <a:picLocks noChangeAspect="1"/>
            </p:cNvPicPr>
            <p:nvPr/>
          </p:nvPicPr>
          <p:blipFill rotWithShape="1">
            <a:blip r:embed="rId4">
              <a:extLst>
                <a:ext uri="{28A0092B-C50C-407E-A947-70E740481C1C}">
                  <a14:useLocalDpi xmlns:a14="http://schemas.microsoft.com/office/drawing/2010/main" val="0"/>
                </a:ext>
              </a:extLst>
            </a:blip>
            <a:srcRect l="19200" b="17452"/>
            <a:stretch/>
          </p:blipFill>
          <p:spPr>
            <a:xfrm rot="5400000">
              <a:off x="5219637" y="2695860"/>
              <a:ext cx="4549604" cy="2975088"/>
            </a:xfrm>
            <a:prstGeom prst="rect">
              <a:avLst/>
            </a:prstGeom>
          </p:spPr>
        </p:pic>
        <p:sp>
          <p:nvSpPr>
            <p:cNvPr id="3" name="テキスト ボックス 2"/>
            <p:cNvSpPr txBox="1"/>
            <p:nvPr/>
          </p:nvSpPr>
          <p:spPr>
            <a:xfrm>
              <a:off x="8098241" y="5296948"/>
              <a:ext cx="583814" cy="493084"/>
            </a:xfrm>
            <a:prstGeom prst="rect">
              <a:avLst/>
            </a:prstGeom>
            <a:noFill/>
          </p:spPr>
          <p:txBody>
            <a:bodyPr wrap="none" rtlCol="0">
              <a:spAutoFit/>
            </a:bodyPr>
            <a:lstStyle/>
            <a:p>
              <a:r>
                <a:rPr kumimoji="1" lang="en-US" altLang="ja-JP" sz="2800" dirty="0">
                  <a:solidFill>
                    <a:srgbClr val="FF9300"/>
                  </a:solidFill>
                </a:rPr>
                <a:t>H</a:t>
              </a:r>
              <a:r>
                <a:rPr kumimoji="1" lang="en-US" altLang="ja-JP" sz="2800" baseline="30000" dirty="0">
                  <a:solidFill>
                    <a:srgbClr val="FF9300"/>
                  </a:solidFill>
                </a:rPr>
                <a:t>+</a:t>
              </a:r>
              <a:endParaRPr kumimoji="1" lang="ja-JP" altLang="en-US" sz="2800" baseline="30000" dirty="0">
                <a:solidFill>
                  <a:srgbClr val="FF9300"/>
                </a:solidFill>
              </a:endParaRPr>
            </a:p>
          </p:txBody>
        </p:sp>
        <p:sp>
          <p:nvSpPr>
            <p:cNvPr id="16" name="テキスト ボックス 15"/>
            <p:cNvSpPr txBox="1"/>
            <p:nvPr/>
          </p:nvSpPr>
          <p:spPr>
            <a:xfrm>
              <a:off x="6366936" y="4113854"/>
              <a:ext cx="577402" cy="493084"/>
            </a:xfrm>
            <a:prstGeom prst="rect">
              <a:avLst/>
            </a:prstGeom>
            <a:noFill/>
          </p:spPr>
          <p:txBody>
            <a:bodyPr wrap="none" rtlCol="0">
              <a:spAutoFit/>
            </a:bodyPr>
            <a:lstStyle/>
            <a:p>
              <a:r>
                <a:rPr kumimoji="1" lang="en-US" altLang="ja-JP" sz="2800" dirty="0" smtClean="0">
                  <a:solidFill>
                    <a:srgbClr val="0032C0"/>
                  </a:solidFill>
                </a:rPr>
                <a:t>H</a:t>
              </a:r>
              <a:r>
                <a:rPr kumimoji="1" lang="en-US" altLang="ja-JP" sz="2800" baseline="30000" dirty="0">
                  <a:solidFill>
                    <a:srgbClr val="0032C0"/>
                  </a:solidFill>
                </a:rPr>
                <a:t>3</a:t>
              </a:r>
              <a:endParaRPr kumimoji="1" lang="ja-JP" altLang="en-US" sz="2800" baseline="30000" dirty="0">
                <a:solidFill>
                  <a:srgbClr val="0032C0"/>
                </a:solidFill>
              </a:endParaRPr>
            </a:p>
          </p:txBody>
        </p:sp>
        <p:sp useBgFill="1">
          <p:nvSpPr>
            <p:cNvPr id="9" name="正方形/長方形 8"/>
            <p:cNvSpPr/>
            <p:nvPr/>
          </p:nvSpPr>
          <p:spPr>
            <a:xfrm>
              <a:off x="6006896" y="2023693"/>
              <a:ext cx="202444" cy="4523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テキスト ボックス 58"/>
            <p:cNvSpPr txBox="1"/>
            <p:nvPr/>
          </p:nvSpPr>
          <p:spPr>
            <a:xfrm>
              <a:off x="6192440" y="6815145"/>
              <a:ext cx="2789546" cy="435825"/>
            </a:xfrm>
            <a:prstGeom prst="rect">
              <a:avLst/>
            </a:prstGeom>
            <a:noFill/>
          </p:spPr>
          <p:txBody>
            <a:bodyPr wrap="none" rtlCol="0">
              <a:spAutoFit/>
            </a:bodyPr>
            <a:lstStyle/>
            <a:p>
              <a:pPr algn="ctr"/>
              <a:r>
                <a:rPr kumimoji="1" lang="en-US" altLang="ja-JP" sz="2400">
                  <a:solidFill>
                    <a:schemeClr val="accent2"/>
                  </a:solidFill>
                </a:rPr>
                <a:t>relative abundance</a:t>
              </a:r>
              <a:endParaRPr kumimoji="1" lang="ja-JP" altLang="en-US" sz="2400" dirty="0">
                <a:solidFill>
                  <a:schemeClr val="accent2"/>
                </a:solidFill>
              </a:endParaRPr>
            </a:p>
          </p:txBody>
        </p:sp>
        <p:sp>
          <p:nvSpPr>
            <p:cNvPr id="60" name="テキスト ボックス 59"/>
            <p:cNvSpPr txBox="1"/>
            <p:nvPr/>
          </p:nvSpPr>
          <p:spPr>
            <a:xfrm>
              <a:off x="7261372" y="6281339"/>
              <a:ext cx="731268" cy="435825"/>
            </a:xfrm>
            <a:prstGeom prst="rect">
              <a:avLst/>
            </a:prstGeom>
          </p:spPr>
          <p:txBody>
            <a:bodyPr wrap="square" rtlCol="0">
              <a:spAutoFit/>
            </a:bodyPr>
            <a:lstStyle/>
            <a:p>
              <a:r>
                <a:rPr kumimoji="1" lang="en-US" altLang="ja-JP" sz="2400" dirty="0">
                  <a:solidFill>
                    <a:schemeClr val="accent2"/>
                  </a:solidFill>
                </a:rPr>
                <a:t>10</a:t>
              </a:r>
              <a:r>
                <a:rPr kumimoji="1" lang="en-US" altLang="ja-JP" sz="2400" baseline="30000" dirty="0">
                  <a:solidFill>
                    <a:schemeClr val="accent2"/>
                  </a:solidFill>
                </a:rPr>
                <a:t>-6</a:t>
              </a:r>
              <a:endParaRPr kumimoji="1" lang="ja-JP" altLang="en-US" sz="2400" dirty="0">
                <a:solidFill>
                  <a:schemeClr val="accent2"/>
                </a:solidFill>
              </a:endParaRPr>
            </a:p>
          </p:txBody>
        </p:sp>
        <p:sp>
          <p:nvSpPr>
            <p:cNvPr id="61" name="テキスト ボックス 60"/>
            <p:cNvSpPr txBox="1"/>
            <p:nvPr/>
          </p:nvSpPr>
          <p:spPr>
            <a:xfrm>
              <a:off x="8530013" y="6262113"/>
              <a:ext cx="461046" cy="435825"/>
            </a:xfrm>
            <a:prstGeom prst="rect">
              <a:avLst/>
            </a:prstGeom>
          </p:spPr>
          <p:txBody>
            <a:bodyPr wrap="square" rtlCol="0">
              <a:spAutoFit/>
            </a:bodyPr>
            <a:lstStyle/>
            <a:p>
              <a:r>
                <a:rPr kumimoji="1" lang="en-US" altLang="ja-JP" sz="2400" dirty="0">
                  <a:solidFill>
                    <a:schemeClr val="accent2"/>
                  </a:solidFill>
                </a:rPr>
                <a:t>1</a:t>
              </a:r>
              <a:endParaRPr kumimoji="1" lang="ja-JP" altLang="en-US" sz="2400" dirty="0">
                <a:solidFill>
                  <a:schemeClr val="accent2"/>
                </a:solidFill>
              </a:endParaRPr>
            </a:p>
          </p:txBody>
        </p:sp>
        <p:cxnSp>
          <p:nvCxnSpPr>
            <p:cNvPr id="70" name="直線コネクタ 69"/>
            <p:cNvCxnSpPr/>
            <p:nvPr/>
          </p:nvCxnSpPr>
          <p:spPr>
            <a:xfrm>
              <a:off x="7564784" y="6084934"/>
              <a:ext cx="0" cy="143175"/>
            </a:xfrm>
            <a:prstGeom prst="line">
              <a:avLst/>
            </a:prstGeom>
            <a:ln>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71" name="テキスト ボックス 70"/>
            <p:cNvSpPr txBox="1"/>
            <p:nvPr/>
          </p:nvSpPr>
          <p:spPr>
            <a:xfrm>
              <a:off x="6066087" y="6281339"/>
              <a:ext cx="823731" cy="435825"/>
            </a:xfrm>
            <a:prstGeom prst="rect">
              <a:avLst/>
            </a:prstGeom>
          </p:spPr>
          <p:txBody>
            <a:bodyPr wrap="square" rtlCol="0">
              <a:spAutoFit/>
            </a:bodyPr>
            <a:lstStyle/>
            <a:p>
              <a:r>
                <a:rPr kumimoji="1" lang="en-US" altLang="ja-JP" sz="2400">
                  <a:solidFill>
                    <a:schemeClr val="accent2"/>
                  </a:solidFill>
                </a:rPr>
                <a:t>10</a:t>
              </a:r>
              <a:r>
                <a:rPr kumimoji="1" lang="en-US" altLang="ja-JP" sz="2400" baseline="30000">
                  <a:solidFill>
                    <a:schemeClr val="accent2"/>
                  </a:solidFill>
                </a:rPr>
                <a:t>-12</a:t>
              </a:r>
              <a:endParaRPr kumimoji="1" lang="ja-JP" altLang="en-US" sz="2400" dirty="0">
                <a:solidFill>
                  <a:schemeClr val="accent2"/>
                </a:solidFill>
              </a:endParaRPr>
            </a:p>
          </p:txBody>
        </p:sp>
        <p:cxnSp>
          <p:nvCxnSpPr>
            <p:cNvPr id="72" name="直線コネクタ 71"/>
            <p:cNvCxnSpPr/>
            <p:nvPr/>
          </p:nvCxnSpPr>
          <p:spPr>
            <a:xfrm>
              <a:off x="6366936" y="6084934"/>
              <a:ext cx="0" cy="143175"/>
            </a:xfrm>
            <a:prstGeom prst="line">
              <a:avLst/>
            </a:prstGeom>
            <a:ln>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44" name="テキスト ボックス 43"/>
            <p:cNvSpPr txBox="1"/>
            <p:nvPr/>
          </p:nvSpPr>
          <p:spPr>
            <a:xfrm>
              <a:off x="7124224" y="3968511"/>
              <a:ext cx="577402" cy="493084"/>
            </a:xfrm>
            <a:prstGeom prst="rect">
              <a:avLst/>
            </a:prstGeom>
            <a:noFill/>
          </p:spPr>
          <p:txBody>
            <a:bodyPr wrap="none" rtlCol="0">
              <a:spAutoFit/>
            </a:bodyPr>
            <a:lstStyle/>
            <a:p>
              <a:r>
                <a:rPr kumimoji="1" lang="en-US" altLang="ja-JP" sz="2800" dirty="0" smtClean="0">
                  <a:solidFill>
                    <a:srgbClr val="FF0000"/>
                  </a:solidFill>
                </a:rPr>
                <a:t>H</a:t>
              </a:r>
              <a:r>
                <a:rPr kumimoji="1" lang="en-US" altLang="ja-JP" sz="2800" baseline="30000" dirty="0">
                  <a:solidFill>
                    <a:srgbClr val="FF0000"/>
                  </a:solidFill>
                </a:rPr>
                <a:t>2</a:t>
              </a:r>
              <a:endParaRPr kumimoji="1" lang="ja-JP" altLang="en-US" sz="2800" baseline="30000" dirty="0">
                <a:solidFill>
                  <a:srgbClr val="FF0000"/>
                </a:solidFill>
              </a:endParaRPr>
            </a:p>
          </p:txBody>
        </p:sp>
        <p:sp>
          <p:nvSpPr>
            <p:cNvPr id="45" name="テキスト ボックス 44"/>
            <p:cNvSpPr txBox="1"/>
            <p:nvPr/>
          </p:nvSpPr>
          <p:spPr>
            <a:xfrm>
              <a:off x="7736706" y="2850264"/>
              <a:ext cx="577402" cy="493084"/>
            </a:xfrm>
            <a:prstGeom prst="rect">
              <a:avLst/>
            </a:prstGeom>
            <a:noFill/>
          </p:spPr>
          <p:txBody>
            <a:bodyPr wrap="none" rtlCol="0">
              <a:spAutoFit/>
            </a:bodyPr>
            <a:lstStyle/>
            <a:p>
              <a:r>
                <a:rPr kumimoji="1" lang="en-US" altLang="ja-JP" sz="2800" smtClean="0"/>
                <a:t>H</a:t>
              </a:r>
              <a:r>
                <a:rPr kumimoji="1" lang="en-US" altLang="ja-JP" sz="2800" baseline="30000" dirty="0"/>
                <a:t>1</a:t>
              </a:r>
              <a:endParaRPr kumimoji="1" lang="ja-JP" altLang="en-US" sz="2800" baseline="30000" dirty="0"/>
            </a:p>
          </p:txBody>
        </p:sp>
      </p:grpSp>
    </p:spTree>
    <p:extLst>
      <p:ext uri="{BB962C8B-B14F-4D97-AF65-F5344CB8AC3E}">
        <p14:creationId xmlns:p14="http://schemas.microsoft.com/office/powerpoint/2010/main" val="744640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blinds(horizontal)">
                                      <p:cBhvr>
                                        <p:cTn id="11" dur="500"/>
                                        <p:tgtEl>
                                          <p:spTgt spid="25"/>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blinds(horizontal)">
                                      <p:cBhvr>
                                        <p:cTn id="1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3-4.Hα</a:t>
            </a:r>
            <a:r>
              <a:rPr lang="en-US" altLang="ja-JP" dirty="0" smtClean="0"/>
              <a:t> </a:t>
            </a:r>
            <a:r>
              <a:rPr lang="en-US" altLang="ja-JP" dirty="0"/>
              <a:t>Intensity with v</a:t>
            </a:r>
            <a:r>
              <a:rPr lang="en-US" altLang="ja-JP" baseline="-25000" dirty="0"/>
              <a:t>0</a:t>
            </a:r>
            <a:endParaRPr kumimoji="1" lang="ja-JP" altLang="en-US" baseline="-25000" dirty="0"/>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808" y="1979637"/>
            <a:ext cx="4608512" cy="4608512"/>
          </a:xfrm>
          <a:prstGeom prst="rect">
            <a:avLst/>
          </a:prstGeom>
        </p:spPr>
      </p:pic>
      <p:sp useBgFill="1">
        <p:nvSpPr>
          <p:cNvPr id="7" name="正方形/長方形 6"/>
          <p:cNvSpPr/>
          <p:nvPr/>
        </p:nvSpPr>
        <p:spPr>
          <a:xfrm>
            <a:off x="853130" y="1910967"/>
            <a:ext cx="730798" cy="4389150"/>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 name="テキスト ボックス 7"/>
          <p:cNvSpPr txBox="1"/>
          <p:nvPr/>
        </p:nvSpPr>
        <p:spPr>
          <a:xfrm>
            <a:off x="1104436" y="3531232"/>
            <a:ext cx="356188" cy="435825"/>
          </a:xfrm>
          <a:prstGeom prst="rect">
            <a:avLst/>
          </a:prstGeom>
          <a:noFill/>
        </p:spPr>
        <p:txBody>
          <a:bodyPr wrap="none" rtlCol="0">
            <a:spAutoFit/>
          </a:bodyPr>
          <a:lstStyle/>
          <a:p>
            <a:r>
              <a:rPr lang="en-US" altLang="ja-JP" sz="2400" dirty="0">
                <a:latin typeface="Helvetica" charset="0"/>
                <a:ea typeface="Helvetica" charset="0"/>
                <a:cs typeface="Helvetica" charset="0"/>
              </a:rPr>
              <a:t>1</a:t>
            </a:r>
            <a:endParaRPr kumimoji="1" lang="ja-JP" altLang="en-US" sz="2400" dirty="0">
              <a:latin typeface="Helvetica" charset="0"/>
              <a:ea typeface="Helvetica" charset="0"/>
              <a:cs typeface="Helvetica" charset="0"/>
            </a:endParaRPr>
          </a:p>
        </p:txBody>
      </p:sp>
      <p:sp>
        <p:nvSpPr>
          <p:cNvPr id="9" name="テキスト ボックス 8"/>
          <p:cNvSpPr txBox="1"/>
          <p:nvPr/>
        </p:nvSpPr>
        <p:spPr>
          <a:xfrm>
            <a:off x="1104436" y="2897562"/>
            <a:ext cx="356188" cy="435825"/>
          </a:xfrm>
          <a:prstGeom prst="rect">
            <a:avLst/>
          </a:prstGeom>
          <a:noFill/>
        </p:spPr>
        <p:txBody>
          <a:bodyPr wrap="none" rtlCol="0">
            <a:spAutoFit/>
          </a:bodyPr>
          <a:lstStyle/>
          <a:p>
            <a:r>
              <a:rPr lang="en-US" altLang="ja-JP" sz="2400" dirty="0">
                <a:latin typeface="Helvetica" charset="0"/>
                <a:ea typeface="Helvetica" charset="0"/>
                <a:cs typeface="Helvetica" charset="0"/>
              </a:rPr>
              <a:t>3</a:t>
            </a:r>
            <a:endParaRPr kumimoji="1" lang="ja-JP" altLang="en-US" sz="2400" dirty="0">
              <a:latin typeface="Helvetica" charset="0"/>
              <a:ea typeface="Helvetica" charset="0"/>
              <a:cs typeface="Helvetica" charset="0"/>
            </a:endParaRPr>
          </a:p>
        </p:txBody>
      </p:sp>
      <p:sp>
        <p:nvSpPr>
          <p:cNvPr id="10" name="テキスト ボックス 9"/>
          <p:cNvSpPr txBox="1"/>
          <p:nvPr/>
        </p:nvSpPr>
        <p:spPr>
          <a:xfrm>
            <a:off x="1053140" y="4164902"/>
            <a:ext cx="458780" cy="435825"/>
          </a:xfrm>
          <a:prstGeom prst="rect">
            <a:avLst/>
          </a:prstGeom>
          <a:noFill/>
        </p:spPr>
        <p:txBody>
          <a:bodyPr wrap="none" rtlCol="0">
            <a:spAutoFit/>
          </a:bodyPr>
          <a:lstStyle/>
          <a:p>
            <a:r>
              <a:rPr lang="en-US" altLang="ja-JP" sz="2400" dirty="0">
                <a:latin typeface="Helvetica" charset="0"/>
                <a:ea typeface="Helvetica" charset="0"/>
                <a:cs typeface="Helvetica" charset="0"/>
              </a:rPr>
              <a:t>-1</a:t>
            </a:r>
            <a:endParaRPr kumimoji="1" lang="ja-JP" altLang="en-US" sz="2400" dirty="0">
              <a:latin typeface="Helvetica" charset="0"/>
              <a:ea typeface="Helvetica" charset="0"/>
              <a:cs typeface="Helvetica" charset="0"/>
            </a:endParaRPr>
          </a:p>
        </p:txBody>
      </p:sp>
      <p:sp>
        <p:nvSpPr>
          <p:cNvPr id="11" name="テキスト ボックス 10"/>
          <p:cNvSpPr txBox="1"/>
          <p:nvPr/>
        </p:nvSpPr>
        <p:spPr>
          <a:xfrm>
            <a:off x="1104436" y="2263892"/>
            <a:ext cx="356188" cy="435825"/>
          </a:xfrm>
          <a:prstGeom prst="rect">
            <a:avLst/>
          </a:prstGeom>
          <a:noFill/>
        </p:spPr>
        <p:txBody>
          <a:bodyPr wrap="none" rtlCol="0">
            <a:spAutoFit/>
          </a:bodyPr>
          <a:lstStyle/>
          <a:p>
            <a:r>
              <a:rPr lang="en-US" altLang="ja-JP" sz="2400" dirty="0">
                <a:latin typeface="Helvetica" charset="0"/>
                <a:ea typeface="Helvetica" charset="0"/>
                <a:cs typeface="Helvetica" charset="0"/>
              </a:rPr>
              <a:t>5</a:t>
            </a:r>
            <a:endParaRPr kumimoji="1" lang="ja-JP" altLang="en-US" sz="2400" dirty="0">
              <a:latin typeface="Helvetica" charset="0"/>
              <a:ea typeface="Helvetica" charset="0"/>
              <a:cs typeface="Helvetica" charset="0"/>
            </a:endParaRPr>
          </a:p>
        </p:txBody>
      </p:sp>
      <p:cxnSp>
        <p:nvCxnSpPr>
          <p:cNvPr id="13" name="直線コネクタ 12"/>
          <p:cNvCxnSpPr/>
          <p:nvPr/>
        </p:nvCxnSpPr>
        <p:spPr>
          <a:xfrm>
            <a:off x="1607125" y="3079543"/>
            <a:ext cx="20188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 name="直線コネクタ 14"/>
          <p:cNvCxnSpPr/>
          <p:nvPr/>
        </p:nvCxnSpPr>
        <p:spPr>
          <a:xfrm>
            <a:off x="1590979" y="4968179"/>
            <a:ext cx="20188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 name="直線コネクタ 18"/>
          <p:cNvCxnSpPr/>
          <p:nvPr/>
        </p:nvCxnSpPr>
        <p:spPr>
          <a:xfrm>
            <a:off x="1600033" y="3709508"/>
            <a:ext cx="20188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1" name="テキスト ボックス 20"/>
          <p:cNvSpPr txBox="1"/>
          <p:nvPr/>
        </p:nvSpPr>
        <p:spPr>
          <a:xfrm>
            <a:off x="1053140" y="4798572"/>
            <a:ext cx="458780" cy="435825"/>
          </a:xfrm>
          <a:prstGeom prst="rect">
            <a:avLst/>
          </a:prstGeom>
          <a:noFill/>
        </p:spPr>
        <p:txBody>
          <a:bodyPr wrap="none" rtlCol="0">
            <a:spAutoFit/>
          </a:bodyPr>
          <a:lstStyle/>
          <a:p>
            <a:r>
              <a:rPr lang="en-US" altLang="ja-JP" sz="2400" dirty="0">
                <a:latin typeface="Helvetica" charset="0"/>
                <a:ea typeface="Helvetica" charset="0"/>
                <a:cs typeface="Helvetica" charset="0"/>
              </a:rPr>
              <a:t>-3</a:t>
            </a:r>
            <a:endParaRPr kumimoji="1" lang="ja-JP" altLang="en-US" sz="2400" dirty="0">
              <a:latin typeface="Helvetica" charset="0"/>
              <a:ea typeface="Helvetica" charset="0"/>
              <a:cs typeface="Helvetica" charset="0"/>
            </a:endParaRPr>
          </a:p>
        </p:txBody>
      </p:sp>
      <p:sp>
        <p:nvSpPr>
          <p:cNvPr id="22" name="テキスト ボックス 21"/>
          <p:cNvSpPr txBox="1"/>
          <p:nvPr/>
        </p:nvSpPr>
        <p:spPr>
          <a:xfrm rot="16200000">
            <a:off x="-573140" y="3648050"/>
            <a:ext cx="2342308" cy="779316"/>
          </a:xfrm>
          <a:prstGeom prst="rect">
            <a:avLst/>
          </a:prstGeom>
          <a:noFill/>
        </p:spPr>
        <p:txBody>
          <a:bodyPr wrap="none" rtlCol="0">
            <a:spAutoFit/>
          </a:bodyPr>
          <a:lstStyle/>
          <a:p>
            <a:pPr algn="ctr"/>
            <a:r>
              <a:rPr kumimoji="1" lang="en-US" altLang="ja-JP" sz="2400" dirty="0"/>
              <a:t>log(</a:t>
            </a:r>
            <a:r>
              <a:rPr lang="en-US" altLang="ja-JP" sz="2400" dirty="0"/>
              <a:t>Energy flux)</a:t>
            </a:r>
            <a:endParaRPr kumimoji="1" lang="en-US" altLang="ja-JP" sz="2400" dirty="0"/>
          </a:p>
          <a:p>
            <a:pPr algn="ctr"/>
            <a:r>
              <a:rPr lang="en-US" altLang="ja-JP" sz="2400" dirty="0"/>
              <a:t>(W/m</a:t>
            </a:r>
            <a:r>
              <a:rPr lang="en-US" altLang="ja-JP" sz="2400" baseline="30000" dirty="0"/>
              <a:t>2</a:t>
            </a:r>
            <a:r>
              <a:rPr lang="en-US" altLang="ja-JP" sz="2400" dirty="0"/>
              <a:t>)</a:t>
            </a:r>
            <a:endParaRPr kumimoji="1" lang="ja-JP" altLang="en-US" sz="2400" dirty="0"/>
          </a:p>
        </p:txBody>
      </p:sp>
      <p:sp useBgFill="1">
        <p:nvSpPr>
          <p:cNvPr id="32" name="正方形/長方形 31"/>
          <p:cNvSpPr/>
          <p:nvPr/>
        </p:nvSpPr>
        <p:spPr>
          <a:xfrm>
            <a:off x="1392468" y="5940077"/>
            <a:ext cx="3863868" cy="1175672"/>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cxnSp>
        <p:nvCxnSpPr>
          <p:cNvPr id="18" name="直線コネクタ 17"/>
          <p:cNvCxnSpPr/>
          <p:nvPr/>
        </p:nvCxnSpPr>
        <p:spPr>
          <a:xfrm>
            <a:off x="1590979" y="5606524"/>
            <a:ext cx="20188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0" name="テキスト ボックス 19"/>
          <p:cNvSpPr txBox="1"/>
          <p:nvPr/>
        </p:nvSpPr>
        <p:spPr>
          <a:xfrm>
            <a:off x="1053140" y="5432244"/>
            <a:ext cx="458780" cy="435825"/>
          </a:xfrm>
          <a:prstGeom prst="rect">
            <a:avLst/>
          </a:prstGeom>
          <a:noFill/>
        </p:spPr>
        <p:txBody>
          <a:bodyPr wrap="none" rtlCol="0">
            <a:spAutoFit/>
          </a:bodyPr>
          <a:lstStyle/>
          <a:p>
            <a:r>
              <a:rPr lang="en-US" altLang="ja-JP" sz="2400" dirty="0">
                <a:latin typeface="Helvetica" charset="0"/>
                <a:ea typeface="Helvetica" charset="0"/>
                <a:cs typeface="Helvetica" charset="0"/>
              </a:rPr>
              <a:t>-5</a:t>
            </a:r>
            <a:endParaRPr kumimoji="1" lang="ja-JP" altLang="en-US" sz="2400" dirty="0">
              <a:latin typeface="Helvetica" charset="0"/>
              <a:ea typeface="Helvetica" charset="0"/>
              <a:cs typeface="Helvetica" charset="0"/>
            </a:endParaRPr>
          </a:p>
        </p:txBody>
      </p:sp>
      <p:sp>
        <p:nvSpPr>
          <p:cNvPr id="23" name="テキスト ボックス 22"/>
          <p:cNvSpPr txBox="1"/>
          <p:nvPr/>
        </p:nvSpPr>
        <p:spPr>
          <a:xfrm>
            <a:off x="2407943" y="6304288"/>
            <a:ext cx="2112001" cy="749239"/>
          </a:xfrm>
          <a:prstGeom prst="rect">
            <a:avLst/>
          </a:prstGeom>
          <a:noFill/>
        </p:spPr>
        <p:txBody>
          <a:bodyPr wrap="none" rtlCol="0">
            <a:spAutoFit/>
          </a:bodyPr>
          <a:lstStyle/>
          <a:p>
            <a:r>
              <a:rPr kumimoji="1" lang="en-US" altLang="ja-JP" sz="3200" dirty="0"/>
              <a:t>v</a:t>
            </a:r>
            <a:r>
              <a:rPr kumimoji="1" lang="en-US" altLang="ja-JP" sz="3200" baseline="-25000" dirty="0"/>
              <a:t>0 </a:t>
            </a:r>
            <a:r>
              <a:rPr kumimoji="1" lang="en-US" altLang="ja-JP" sz="3200" dirty="0"/>
              <a:t>(km/s)</a:t>
            </a:r>
            <a:endParaRPr kumimoji="1" lang="ja-JP" altLang="en-US" sz="3200" baseline="-25000" dirty="0"/>
          </a:p>
        </p:txBody>
      </p:sp>
      <p:sp>
        <p:nvSpPr>
          <p:cNvPr id="24" name="テキスト ボックス 23"/>
          <p:cNvSpPr txBox="1"/>
          <p:nvPr/>
        </p:nvSpPr>
        <p:spPr>
          <a:xfrm>
            <a:off x="2792843" y="5941699"/>
            <a:ext cx="676123" cy="558398"/>
          </a:xfrm>
          <a:prstGeom prst="rect">
            <a:avLst/>
          </a:prstGeom>
          <a:noFill/>
        </p:spPr>
        <p:txBody>
          <a:bodyPr wrap="none" rtlCol="0">
            <a:spAutoFit/>
          </a:bodyPr>
          <a:lstStyle/>
          <a:p>
            <a:r>
              <a:rPr kumimoji="1" lang="en-US" altLang="ja-JP" sz="2400">
                <a:latin typeface="Helvetica" charset="0"/>
                <a:ea typeface="Helvetica" charset="0"/>
                <a:cs typeface="Helvetica" charset="0"/>
              </a:rPr>
              <a:t>30</a:t>
            </a:r>
            <a:endParaRPr kumimoji="1" lang="ja-JP" altLang="en-US" sz="2400" dirty="0">
              <a:latin typeface="Helvetica" charset="0"/>
              <a:ea typeface="Helvetica" charset="0"/>
              <a:cs typeface="Helvetica" charset="0"/>
            </a:endParaRPr>
          </a:p>
        </p:txBody>
      </p:sp>
      <p:sp>
        <p:nvSpPr>
          <p:cNvPr id="25" name="テキスト ボックス 24"/>
          <p:cNvSpPr txBox="1"/>
          <p:nvPr/>
        </p:nvSpPr>
        <p:spPr>
          <a:xfrm>
            <a:off x="4131328" y="5906896"/>
            <a:ext cx="676123" cy="558398"/>
          </a:xfrm>
          <a:prstGeom prst="rect">
            <a:avLst/>
          </a:prstGeom>
          <a:noFill/>
        </p:spPr>
        <p:txBody>
          <a:bodyPr wrap="none" rtlCol="0">
            <a:spAutoFit/>
          </a:bodyPr>
          <a:lstStyle/>
          <a:p>
            <a:r>
              <a:rPr kumimoji="1" lang="en-US" altLang="ja-JP" sz="2400">
                <a:latin typeface="Helvetica" charset="0"/>
                <a:ea typeface="Helvetica" charset="0"/>
                <a:cs typeface="Helvetica" charset="0"/>
              </a:rPr>
              <a:t>80</a:t>
            </a:r>
            <a:endParaRPr kumimoji="1" lang="ja-JP" altLang="en-US" sz="2400" dirty="0">
              <a:latin typeface="Helvetica" charset="0"/>
              <a:ea typeface="Helvetica" charset="0"/>
              <a:cs typeface="Helvetica" charset="0"/>
            </a:endParaRPr>
          </a:p>
        </p:txBody>
      </p:sp>
      <p:sp>
        <p:nvSpPr>
          <p:cNvPr id="26" name="テキスト ボックス 25"/>
          <p:cNvSpPr txBox="1"/>
          <p:nvPr/>
        </p:nvSpPr>
        <p:spPr>
          <a:xfrm>
            <a:off x="3503538" y="5899705"/>
            <a:ext cx="676123" cy="558398"/>
          </a:xfrm>
          <a:prstGeom prst="rect">
            <a:avLst/>
          </a:prstGeom>
          <a:noFill/>
        </p:spPr>
        <p:txBody>
          <a:bodyPr wrap="none" rtlCol="0">
            <a:spAutoFit/>
          </a:bodyPr>
          <a:lstStyle/>
          <a:p>
            <a:r>
              <a:rPr kumimoji="1" lang="en-US" altLang="ja-JP" sz="2400">
                <a:latin typeface="Helvetica" charset="0"/>
                <a:ea typeface="Helvetica" charset="0"/>
                <a:cs typeface="Helvetica" charset="0"/>
              </a:rPr>
              <a:t>50</a:t>
            </a:r>
            <a:endParaRPr kumimoji="1" lang="ja-JP" altLang="en-US" sz="2400" dirty="0">
              <a:latin typeface="Helvetica" charset="0"/>
              <a:ea typeface="Helvetica" charset="0"/>
              <a:cs typeface="Helvetica" charset="0"/>
            </a:endParaRPr>
          </a:p>
        </p:txBody>
      </p:sp>
      <p:cxnSp>
        <p:nvCxnSpPr>
          <p:cNvPr id="27" name="直線コネクタ 26"/>
          <p:cNvCxnSpPr/>
          <p:nvPr/>
        </p:nvCxnSpPr>
        <p:spPr>
          <a:xfrm flipV="1">
            <a:off x="3098496" y="5724053"/>
            <a:ext cx="0" cy="19374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8" name="直線コネクタ 27"/>
          <p:cNvCxnSpPr/>
          <p:nvPr/>
        </p:nvCxnSpPr>
        <p:spPr>
          <a:xfrm flipV="1">
            <a:off x="3814251" y="5724053"/>
            <a:ext cx="0" cy="19374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9" name="直線コネクタ 28"/>
          <p:cNvCxnSpPr/>
          <p:nvPr/>
        </p:nvCxnSpPr>
        <p:spPr>
          <a:xfrm flipV="1">
            <a:off x="4472439" y="5724053"/>
            <a:ext cx="0" cy="19374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0" name="直線コネクタ 29"/>
          <p:cNvCxnSpPr/>
          <p:nvPr/>
        </p:nvCxnSpPr>
        <p:spPr>
          <a:xfrm flipV="1">
            <a:off x="1602354" y="5724053"/>
            <a:ext cx="0" cy="19374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1" name="テキスト ボックス 30"/>
          <p:cNvSpPr txBox="1"/>
          <p:nvPr/>
        </p:nvSpPr>
        <p:spPr>
          <a:xfrm>
            <a:off x="1275197" y="5945490"/>
            <a:ext cx="676123" cy="558398"/>
          </a:xfrm>
          <a:prstGeom prst="rect">
            <a:avLst/>
          </a:prstGeom>
          <a:noFill/>
        </p:spPr>
        <p:txBody>
          <a:bodyPr wrap="none" rtlCol="0">
            <a:spAutoFit/>
          </a:bodyPr>
          <a:lstStyle/>
          <a:p>
            <a:r>
              <a:rPr kumimoji="1" lang="en-US" altLang="ja-JP" sz="2400" dirty="0">
                <a:latin typeface="Helvetica" charset="0"/>
                <a:ea typeface="Helvetica" charset="0"/>
                <a:cs typeface="Helvetica" charset="0"/>
              </a:rPr>
              <a:t>10</a:t>
            </a:r>
            <a:endParaRPr kumimoji="1" lang="ja-JP" altLang="en-US" sz="2400" dirty="0">
              <a:latin typeface="Helvetica" charset="0"/>
              <a:ea typeface="Helvetica" charset="0"/>
              <a:cs typeface="Helvetica" charset="0"/>
            </a:endParaRPr>
          </a:p>
        </p:txBody>
      </p:sp>
      <p:sp>
        <p:nvSpPr>
          <p:cNvPr id="48" name="テキスト ボックス 47"/>
          <p:cNvSpPr txBox="1"/>
          <p:nvPr/>
        </p:nvSpPr>
        <p:spPr>
          <a:xfrm>
            <a:off x="1814955" y="5149754"/>
            <a:ext cx="1252266" cy="435825"/>
          </a:xfrm>
          <a:prstGeom prst="rect">
            <a:avLst/>
          </a:prstGeom>
          <a:noFill/>
        </p:spPr>
        <p:txBody>
          <a:bodyPr wrap="none" rtlCol="0">
            <a:spAutoFit/>
          </a:bodyPr>
          <a:lstStyle/>
          <a:p>
            <a:r>
              <a:rPr kumimoji="1" lang="en-US" altLang="ja-JP" sz="2400" dirty="0"/>
              <a:t>10</a:t>
            </a:r>
            <a:r>
              <a:rPr kumimoji="1" lang="en-US" altLang="ja-JP" sz="2400" baseline="30000" dirty="0"/>
              <a:t>15 </a:t>
            </a:r>
            <a:r>
              <a:rPr kumimoji="1" lang="en-US" altLang="ja-JP" sz="2400" dirty="0"/>
              <a:t>m</a:t>
            </a:r>
            <a:r>
              <a:rPr kumimoji="1" lang="en-US" altLang="ja-JP" sz="2400" baseline="30000" dirty="0"/>
              <a:t>-3</a:t>
            </a:r>
            <a:endParaRPr kumimoji="1" lang="ja-JP" altLang="en-US" sz="2400" baseline="30000" dirty="0"/>
          </a:p>
        </p:txBody>
      </p:sp>
      <p:cxnSp>
        <p:nvCxnSpPr>
          <p:cNvPr id="58" name="直線コネクタ 57"/>
          <p:cNvCxnSpPr/>
          <p:nvPr/>
        </p:nvCxnSpPr>
        <p:spPr>
          <a:xfrm>
            <a:off x="1600032" y="2447899"/>
            <a:ext cx="20188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0" name="直線コネクタ 59"/>
          <p:cNvCxnSpPr/>
          <p:nvPr/>
        </p:nvCxnSpPr>
        <p:spPr>
          <a:xfrm>
            <a:off x="1599024" y="4347920"/>
            <a:ext cx="20188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2" name="テキスト ボックス 61"/>
          <p:cNvSpPr txBox="1"/>
          <p:nvPr/>
        </p:nvSpPr>
        <p:spPr>
          <a:xfrm>
            <a:off x="1820370" y="4601753"/>
            <a:ext cx="1252266" cy="435825"/>
          </a:xfrm>
          <a:prstGeom prst="rect">
            <a:avLst/>
          </a:prstGeom>
          <a:noFill/>
        </p:spPr>
        <p:txBody>
          <a:bodyPr wrap="none" rtlCol="0">
            <a:spAutoFit/>
          </a:bodyPr>
          <a:lstStyle/>
          <a:p>
            <a:r>
              <a:rPr kumimoji="1" lang="en-US" altLang="ja-JP" sz="2400" dirty="0">
                <a:solidFill>
                  <a:srgbClr val="FF0000"/>
                </a:solidFill>
              </a:rPr>
              <a:t>10</a:t>
            </a:r>
            <a:r>
              <a:rPr kumimoji="1" lang="en-US" altLang="ja-JP" sz="2400" baseline="30000" dirty="0">
                <a:solidFill>
                  <a:srgbClr val="FF0000"/>
                </a:solidFill>
              </a:rPr>
              <a:t>16 </a:t>
            </a:r>
            <a:r>
              <a:rPr kumimoji="1" lang="en-US" altLang="ja-JP" sz="2400" dirty="0">
                <a:solidFill>
                  <a:srgbClr val="FF0000"/>
                </a:solidFill>
              </a:rPr>
              <a:t>m</a:t>
            </a:r>
            <a:r>
              <a:rPr kumimoji="1" lang="en-US" altLang="ja-JP" sz="2400" baseline="30000" dirty="0">
                <a:solidFill>
                  <a:srgbClr val="FF0000"/>
                </a:solidFill>
              </a:rPr>
              <a:t>-3</a:t>
            </a:r>
            <a:endParaRPr kumimoji="1" lang="ja-JP" altLang="en-US" sz="2400" baseline="30000" dirty="0">
              <a:solidFill>
                <a:srgbClr val="FF0000"/>
              </a:solidFill>
            </a:endParaRPr>
          </a:p>
        </p:txBody>
      </p:sp>
      <p:sp>
        <p:nvSpPr>
          <p:cNvPr id="63" name="テキスト ボックス 62"/>
          <p:cNvSpPr txBox="1"/>
          <p:nvPr/>
        </p:nvSpPr>
        <p:spPr>
          <a:xfrm>
            <a:off x="2131862" y="3807868"/>
            <a:ext cx="1252266" cy="435825"/>
          </a:xfrm>
          <a:prstGeom prst="rect">
            <a:avLst/>
          </a:prstGeom>
          <a:noFill/>
        </p:spPr>
        <p:txBody>
          <a:bodyPr wrap="none" rtlCol="0">
            <a:spAutoFit/>
          </a:bodyPr>
          <a:lstStyle/>
          <a:p>
            <a:r>
              <a:rPr kumimoji="1" lang="en-US" altLang="ja-JP" sz="2400" dirty="0">
                <a:solidFill>
                  <a:schemeClr val="tx2"/>
                </a:solidFill>
              </a:rPr>
              <a:t>10</a:t>
            </a:r>
            <a:r>
              <a:rPr kumimoji="1" lang="en-US" altLang="ja-JP" sz="2400" baseline="30000" dirty="0">
                <a:solidFill>
                  <a:schemeClr val="tx2"/>
                </a:solidFill>
              </a:rPr>
              <a:t>17 </a:t>
            </a:r>
            <a:r>
              <a:rPr kumimoji="1" lang="en-US" altLang="ja-JP" sz="2400" dirty="0">
                <a:solidFill>
                  <a:schemeClr val="tx2"/>
                </a:solidFill>
              </a:rPr>
              <a:t>m</a:t>
            </a:r>
            <a:r>
              <a:rPr kumimoji="1" lang="en-US" altLang="ja-JP" sz="2400" baseline="30000" dirty="0">
                <a:solidFill>
                  <a:schemeClr val="tx2"/>
                </a:solidFill>
              </a:rPr>
              <a:t>-3</a:t>
            </a:r>
            <a:endParaRPr kumimoji="1" lang="ja-JP" altLang="en-US" sz="2400" baseline="30000" dirty="0">
              <a:solidFill>
                <a:schemeClr val="tx2"/>
              </a:solidFill>
            </a:endParaRPr>
          </a:p>
        </p:txBody>
      </p:sp>
      <p:sp>
        <p:nvSpPr>
          <p:cNvPr id="64" name="テキスト ボックス 63"/>
          <p:cNvSpPr txBox="1"/>
          <p:nvPr/>
        </p:nvSpPr>
        <p:spPr>
          <a:xfrm>
            <a:off x="1814955" y="2469267"/>
            <a:ext cx="1252266" cy="435825"/>
          </a:xfrm>
          <a:prstGeom prst="rect">
            <a:avLst/>
          </a:prstGeom>
          <a:noFill/>
        </p:spPr>
        <p:txBody>
          <a:bodyPr wrap="none" rtlCol="0">
            <a:spAutoFit/>
          </a:bodyPr>
          <a:lstStyle/>
          <a:p>
            <a:r>
              <a:rPr kumimoji="1" lang="en-US" altLang="ja-JP" sz="2400" dirty="0">
                <a:solidFill>
                  <a:srgbClr val="00B050"/>
                </a:solidFill>
              </a:rPr>
              <a:t>10</a:t>
            </a:r>
            <a:r>
              <a:rPr kumimoji="1" lang="en-US" altLang="ja-JP" sz="2400" baseline="30000" dirty="0">
                <a:solidFill>
                  <a:srgbClr val="00B050"/>
                </a:solidFill>
              </a:rPr>
              <a:t>20 </a:t>
            </a:r>
            <a:r>
              <a:rPr kumimoji="1" lang="en-US" altLang="ja-JP" sz="2400" dirty="0">
                <a:solidFill>
                  <a:srgbClr val="00B050"/>
                </a:solidFill>
              </a:rPr>
              <a:t>m</a:t>
            </a:r>
            <a:r>
              <a:rPr kumimoji="1" lang="en-US" altLang="ja-JP" sz="2400" baseline="30000" dirty="0">
                <a:solidFill>
                  <a:srgbClr val="00B050"/>
                </a:solidFill>
              </a:rPr>
              <a:t>-3</a:t>
            </a:r>
            <a:endParaRPr kumimoji="1" lang="ja-JP" altLang="en-US" sz="2400" baseline="30000" dirty="0">
              <a:solidFill>
                <a:srgbClr val="00B050"/>
              </a:solidFill>
            </a:endParaRPr>
          </a:p>
        </p:txBody>
      </p:sp>
      <p:sp>
        <p:nvSpPr>
          <p:cNvPr id="65" name="テキスト ボックス 64"/>
          <p:cNvSpPr txBox="1"/>
          <p:nvPr/>
        </p:nvSpPr>
        <p:spPr>
          <a:xfrm>
            <a:off x="1867289" y="3189322"/>
            <a:ext cx="1252266" cy="435825"/>
          </a:xfrm>
          <a:prstGeom prst="rect">
            <a:avLst/>
          </a:prstGeom>
          <a:noFill/>
        </p:spPr>
        <p:txBody>
          <a:bodyPr wrap="none" rtlCol="0">
            <a:spAutoFit/>
          </a:bodyPr>
          <a:lstStyle/>
          <a:p>
            <a:r>
              <a:rPr kumimoji="1" lang="en-US" altLang="ja-JP" sz="2400">
                <a:solidFill>
                  <a:schemeClr val="accent3"/>
                </a:solidFill>
              </a:rPr>
              <a:t>10</a:t>
            </a:r>
            <a:r>
              <a:rPr kumimoji="1" lang="en-US" altLang="ja-JP" sz="2400" baseline="30000">
                <a:solidFill>
                  <a:schemeClr val="accent3"/>
                </a:solidFill>
              </a:rPr>
              <a:t>18 </a:t>
            </a:r>
            <a:r>
              <a:rPr kumimoji="1" lang="en-US" altLang="ja-JP" sz="2400" dirty="0">
                <a:solidFill>
                  <a:schemeClr val="accent3"/>
                </a:solidFill>
              </a:rPr>
              <a:t>m</a:t>
            </a:r>
            <a:r>
              <a:rPr kumimoji="1" lang="en-US" altLang="ja-JP" sz="2400" baseline="30000" dirty="0">
                <a:solidFill>
                  <a:schemeClr val="accent3"/>
                </a:solidFill>
              </a:rPr>
              <a:t>-3</a:t>
            </a:r>
            <a:endParaRPr kumimoji="1" lang="ja-JP" altLang="en-US" sz="2400" baseline="30000" dirty="0">
              <a:solidFill>
                <a:schemeClr val="accent3"/>
              </a:solidFill>
            </a:endParaRPr>
          </a:p>
        </p:txBody>
      </p:sp>
      <p:sp>
        <p:nvSpPr>
          <p:cNvPr id="66" name="テキスト ボックス 65"/>
          <p:cNvSpPr txBox="1"/>
          <p:nvPr/>
        </p:nvSpPr>
        <p:spPr>
          <a:xfrm>
            <a:off x="1820370" y="2821554"/>
            <a:ext cx="1252266" cy="435825"/>
          </a:xfrm>
          <a:prstGeom prst="rect">
            <a:avLst/>
          </a:prstGeom>
          <a:noFill/>
        </p:spPr>
        <p:txBody>
          <a:bodyPr wrap="none" rtlCol="0">
            <a:spAutoFit/>
          </a:bodyPr>
          <a:lstStyle/>
          <a:p>
            <a:r>
              <a:rPr kumimoji="1" lang="en-US" altLang="ja-JP" sz="2400" dirty="0">
                <a:solidFill>
                  <a:schemeClr val="accent2"/>
                </a:solidFill>
              </a:rPr>
              <a:t>10</a:t>
            </a:r>
            <a:r>
              <a:rPr kumimoji="1" lang="en-US" altLang="ja-JP" sz="2400" baseline="30000" dirty="0">
                <a:solidFill>
                  <a:schemeClr val="accent2"/>
                </a:solidFill>
              </a:rPr>
              <a:t>19 </a:t>
            </a:r>
            <a:r>
              <a:rPr kumimoji="1" lang="en-US" altLang="ja-JP" sz="2400" dirty="0">
                <a:solidFill>
                  <a:schemeClr val="accent2"/>
                </a:solidFill>
              </a:rPr>
              <a:t>m</a:t>
            </a:r>
            <a:r>
              <a:rPr kumimoji="1" lang="en-US" altLang="ja-JP" sz="2400" baseline="30000" dirty="0">
                <a:solidFill>
                  <a:schemeClr val="accent2"/>
                </a:solidFill>
              </a:rPr>
              <a:t>-3</a:t>
            </a:r>
            <a:endParaRPr kumimoji="1" lang="ja-JP" altLang="en-US" sz="2400" baseline="30000" dirty="0">
              <a:solidFill>
                <a:schemeClr val="accent2"/>
              </a:solidFill>
            </a:endParaRPr>
          </a:p>
        </p:txBody>
      </p:sp>
      <p:grpSp>
        <p:nvGrpSpPr>
          <p:cNvPr id="53" name="図形グループ 52"/>
          <p:cNvGrpSpPr/>
          <p:nvPr/>
        </p:nvGrpSpPr>
        <p:grpSpPr>
          <a:xfrm>
            <a:off x="5158397" y="4814150"/>
            <a:ext cx="4706451" cy="2422071"/>
            <a:chOff x="5256335" y="4814150"/>
            <a:chExt cx="4706451" cy="2422071"/>
          </a:xfrm>
        </p:grpSpPr>
        <p:pic>
          <p:nvPicPr>
            <p:cNvPr id="34" name="図 33"/>
            <p:cNvPicPr>
              <a:picLocks noChangeAspect="1"/>
            </p:cNvPicPr>
            <p:nvPr/>
          </p:nvPicPr>
          <p:blipFill>
            <a:blip r:embed="rId4"/>
            <a:stretch>
              <a:fillRect/>
            </a:stretch>
          </p:blipFill>
          <p:spPr>
            <a:xfrm>
              <a:off x="5256335" y="6378039"/>
              <a:ext cx="4706451" cy="858182"/>
            </a:xfrm>
            <a:prstGeom prst="rect">
              <a:avLst/>
            </a:prstGeom>
          </p:spPr>
        </p:pic>
        <p:pic>
          <p:nvPicPr>
            <p:cNvPr id="40" name="図 39"/>
            <p:cNvPicPr>
              <a:picLocks noChangeAspect="1"/>
            </p:cNvPicPr>
            <p:nvPr/>
          </p:nvPicPr>
          <p:blipFill>
            <a:blip r:embed="rId5"/>
            <a:stretch>
              <a:fillRect/>
            </a:stretch>
          </p:blipFill>
          <p:spPr>
            <a:xfrm>
              <a:off x="5256335" y="5378544"/>
              <a:ext cx="2835564" cy="846863"/>
            </a:xfrm>
            <a:prstGeom prst="rect">
              <a:avLst/>
            </a:prstGeom>
          </p:spPr>
        </p:pic>
        <p:pic>
          <p:nvPicPr>
            <p:cNvPr id="42" name="図 41"/>
            <p:cNvPicPr>
              <a:picLocks noChangeAspect="1"/>
            </p:cNvPicPr>
            <p:nvPr/>
          </p:nvPicPr>
          <p:blipFill>
            <a:blip r:embed="rId6"/>
            <a:stretch>
              <a:fillRect/>
            </a:stretch>
          </p:blipFill>
          <p:spPr>
            <a:xfrm>
              <a:off x="5395681" y="4814150"/>
              <a:ext cx="800100" cy="393700"/>
            </a:xfrm>
            <a:prstGeom prst="rect">
              <a:avLst/>
            </a:prstGeom>
          </p:spPr>
        </p:pic>
      </p:grpSp>
      <p:sp useBgFill="1">
        <p:nvSpPr>
          <p:cNvPr id="3" name="正方形/長方形 2"/>
          <p:cNvSpPr/>
          <p:nvPr/>
        </p:nvSpPr>
        <p:spPr>
          <a:xfrm>
            <a:off x="4320232" y="3410347"/>
            <a:ext cx="288032" cy="5733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4" name="図形グループ 43"/>
          <p:cNvGrpSpPr/>
          <p:nvPr/>
        </p:nvGrpSpPr>
        <p:grpSpPr>
          <a:xfrm>
            <a:off x="5260168" y="2758747"/>
            <a:ext cx="4702620" cy="1149280"/>
            <a:chOff x="5260168" y="2758747"/>
            <a:chExt cx="4702620" cy="1149280"/>
          </a:xfrm>
        </p:grpSpPr>
        <p:sp>
          <p:nvSpPr>
            <p:cNvPr id="5" name="円/楕円 4"/>
            <p:cNvSpPr/>
            <p:nvPr/>
          </p:nvSpPr>
          <p:spPr>
            <a:xfrm>
              <a:off x="5260168" y="2897562"/>
              <a:ext cx="940775" cy="91792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台形 5"/>
            <p:cNvSpPr/>
            <p:nvPr/>
          </p:nvSpPr>
          <p:spPr>
            <a:xfrm rot="16200000">
              <a:off x="7557236" y="1502475"/>
              <a:ext cx="1149280" cy="3661824"/>
            </a:xfrm>
            <a:prstGeom prst="trapezoid">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7416576" y="2987749"/>
              <a:ext cx="1266693" cy="664797"/>
            </a:xfrm>
            <a:prstGeom prst="rect">
              <a:avLst/>
            </a:prstGeom>
            <a:noFill/>
          </p:spPr>
          <p:txBody>
            <a:bodyPr wrap="none" rtlCol="0">
              <a:spAutoFit/>
            </a:bodyPr>
            <a:lstStyle/>
            <a:p>
              <a:r>
                <a:rPr kumimoji="1" lang="en-US" altLang="ja-JP" sz="4000"/>
                <a:t>CPD</a:t>
              </a:r>
              <a:endParaRPr kumimoji="1" lang="ja-JP" altLang="en-US" sz="4000" dirty="0"/>
            </a:p>
          </p:txBody>
        </p:sp>
      </p:grpSp>
      <p:grpSp>
        <p:nvGrpSpPr>
          <p:cNvPr id="47" name="図形グループ 46"/>
          <p:cNvGrpSpPr/>
          <p:nvPr/>
        </p:nvGrpSpPr>
        <p:grpSpPr>
          <a:xfrm>
            <a:off x="5795731" y="3779837"/>
            <a:ext cx="4026919" cy="779316"/>
            <a:chOff x="5795731" y="3779837"/>
            <a:chExt cx="4026919" cy="779316"/>
          </a:xfrm>
        </p:grpSpPr>
        <p:cxnSp>
          <p:nvCxnSpPr>
            <p:cNvPr id="35" name="直線矢印コネクタ 34"/>
            <p:cNvCxnSpPr/>
            <p:nvPr/>
          </p:nvCxnSpPr>
          <p:spPr>
            <a:xfrm>
              <a:off x="5795731" y="4243693"/>
              <a:ext cx="3637069" cy="0"/>
            </a:xfrm>
            <a:prstGeom prst="straightConnector1">
              <a:avLst/>
            </a:prstGeom>
            <a:ln w="127000">
              <a:solidFill>
                <a:srgbClr val="3366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37" name="テキスト ボックス 36"/>
            <p:cNvSpPr txBox="1"/>
            <p:nvPr/>
          </p:nvSpPr>
          <p:spPr>
            <a:xfrm>
              <a:off x="9432800" y="3779837"/>
              <a:ext cx="389850" cy="779316"/>
            </a:xfrm>
            <a:prstGeom prst="rect">
              <a:avLst/>
            </a:prstGeom>
            <a:noFill/>
          </p:spPr>
          <p:txBody>
            <a:bodyPr wrap="none" rtlCol="0">
              <a:spAutoFit/>
            </a:bodyPr>
            <a:lstStyle/>
            <a:p>
              <a:r>
                <a:rPr kumimoji="1" lang="en-US" altLang="ja-JP" sz="4800">
                  <a:solidFill>
                    <a:srgbClr val="0070C0"/>
                  </a:solidFill>
                </a:rPr>
                <a:t>r</a:t>
              </a:r>
              <a:endParaRPr kumimoji="1" lang="ja-JP" altLang="en-US" sz="4800" dirty="0">
                <a:solidFill>
                  <a:srgbClr val="0070C0"/>
                </a:solidFill>
              </a:endParaRPr>
            </a:p>
          </p:txBody>
        </p:sp>
      </p:grpSp>
      <p:grpSp>
        <p:nvGrpSpPr>
          <p:cNvPr id="49" name="図形グループ 48"/>
          <p:cNvGrpSpPr/>
          <p:nvPr/>
        </p:nvGrpSpPr>
        <p:grpSpPr>
          <a:xfrm>
            <a:off x="5795732" y="4355901"/>
            <a:ext cx="4285140" cy="664797"/>
            <a:chOff x="5795732" y="4355901"/>
            <a:chExt cx="4285140" cy="664797"/>
          </a:xfrm>
        </p:grpSpPr>
        <p:cxnSp>
          <p:nvCxnSpPr>
            <p:cNvPr id="46" name="直線矢印コネクタ 45"/>
            <p:cNvCxnSpPr/>
            <p:nvPr/>
          </p:nvCxnSpPr>
          <p:spPr>
            <a:xfrm flipH="1" flipV="1">
              <a:off x="5795732" y="4665261"/>
              <a:ext cx="3493052" cy="12153"/>
            </a:xfrm>
            <a:prstGeom prst="straightConnector1">
              <a:avLst/>
            </a:prstGeom>
            <a:ln w="127000">
              <a:solidFill>
                <a:srgbClr val="FFC000"/>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41" name="テキスト ボックス 40"/>
            <p:cNvSpPr txBox="1"/>
            <p:nvPr/>
          </p:nvSpPr>
          <p:spPr>
            <a:xfrm>
              <a:off x="9448968" y="4355901"/>
              <a:ext cx="631904" cy="664797"/>
            </a:xfrm>
            <a:prstGeom prst="rect">
              <a:avLst/>
            </a:prstGeom>
            <a:noFill/>
          </p:spPr>
          <p:txBody>
            <a:bodyPr wrap="none" rtlCol="0">
              <a:spAutoFit/>
            </a:bodyPr>
            <a:lstStyle/>
            <a:p>
              <a:r>
                <a:rPr kumimoji="1" lang="en-US" altLang="ja-JP" sz="4000" dirty="0">
                  <a:solidFill>
                    <a:schemeClr val="accent3"/>
                  </a:solidFill>
                </a:rPr>
                <a:t>v</a:t>
              </a:r>
              <a:r>
                <a:rPr kumimoji="1" lang="en-US" altLang="ja-JP" sz="4000" baseline="-25000" dirty="0">
                  <a:solidFill>
                    <a:schemeClr val="accent3"/>
                  </a:solidFill>
                </a:rPr>
                <a:t>0</a:t>
              </a:r>
              <a:endParaRPr kumimoji="1" lang="ja-JP" altLang="en-US" baseline="-25000" dirty="0">
                <a:solidFill>
                  <a:schemeClr val="accent3"/>
                </a:solidFill>
              </a:endParaRPr>
            </a:p>
          </p:txBody>
        </p:sp>
      </p:grpSp>
      <p:grpSp>
        <p:nvGrpSpPr>
          <p:cNvPr id="56" name="図形グループ 55"/>
          <p:cNvGrpSpPr/>
          <p:nvPr/>
        </p:nvGrpSpPr>
        <p:grpSpPr>
          <a:xfrm>
            <a:off x="5156081" y="1488561"/>
            <a:ext cx="5572863" cy="1233976"/>
            <a:chOff x="5156081" y="1488561"/>
            <a:chExt cx="5572863" cy="1233976"/>
          </a:xfrm>
        </p:grpSpPr>
        <p:grpSp>
          <p:nvGrpSpPr>
            <p:cNvPr id="45" name="図形グループ 44"/>
            <p:cNvGrpSpPr/>
            <p:nvPr/>
          </p:nvGrpSpPr>
          <p:grpSpPr>
            <a:xfrm>
              <a:off x="5156081" y="1488561"/>
              <a:ext cx="5572863" cy="1233976"/>
              <a:chOff x="5156081" y="1488561"/>
              <a:chExt cx="5572863" cy="1233976"/>
            </a:xfrm>
          </p:grpSpPr>
          <p:sp>
            <p:nvSpPr>
              <p:cNvPr id="14" name="下矢印 13"/>
              <p:cNvSpPr/>
              <p:nvPr/>
            </p:nvSpPr>
            <p:spPr>
              <a:xfrm>
                <a:off x="5328344" y="1488561"/>
                <a:ext cx="5400600" cy="1211156"/>
              </a:xfrm>
              <a:prstGeom prst="downArrow">
                <a:avLst/>
              </a:prstGeom>
              <a:solidFill>
                <a:schemeClr val="accent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useBgFill="1">
            <p:nvSpPr>
              <p:cNvPr id="43" name="テキスト ボックス 42"/>
              <p:cNvSpPr txBox="1"/>
              <p:nvPr/>
            </p:nvSpPr>
            <p:spPr>
              <a:xfrm>
                <a:off x="5156081" y="2229453"/>
                <a:ext cx="1484702" cy="493084"/>
              </a:xfrm>
              <a:prstGeom prst="rect">
                <a:avLst/>
              </a:prstGeom>
              <a:ln>
                <a:solidFill>
                  <a:schemeClr val="accent1">
                    <a:shade val="50000"/>
                  </a:schemeClr>
                </a:solidFill>
              </a:ln>
            </p:spPr>
            <p:txBody>
              <a:bodyPr wrap="none" rtlCol="0">
                <a:spAutoFit/>
              </a:bodyPr>
              <a:lstStyle/>
              <a:p>
                <a:r>
                  <a:rPr kumimoji="1" lang="en-US" altLang="ja-JP" sz="2800">
                    <a:solidFill>
                      <a:srgbClr val="00B0F0"/>
                    </a:solidFill>
                  </a:rPr>
                  <a:t>Free fall</a:t>
                </a:r>
                <a:endParaRPr kumimoji="1" lang="ja-JP" altLang="en-US" sz="2800" dirty="0">
                  <a:solidFill>
                    <a:srgbClr val="00B0F0"/>
                  </a:solidFill>
                </a:endParaRPr>
              </a:p>
            </p:txBody>
          </p:sp>
        </p:grpSp>
        <p:pic>
          <p:nvPicPr>
            <p:cNvPr id="55" name="図 54"/>
            <p:cNvPicPr>
              <a:picLocks noChangeAspect="1"/>
            </p:cNvPicPr>
            <p:nvPr/>
          </p:nvPicPr>
          <p:blipFill>
            <a:blip r:embed="rId7"/>
            <a:stretch>
              <a:fillRect/>
            </a:stretch>
          </p:blipFill>
          <p:spPr>
            <a:xfrm>
              <a:off x="6768504" y="1547589"/>
              <a:ext cx="2470737" cy="963920"/>
            </a:xfrm>
            <a:prstGeom prst="rect">
              <a:avLst/>
            </a:prstGeom>
          </p:spPr>
        </p:pic>
      </p:grpSp>
    </p:spTree>
    <p:extLst>
      <p:ext uri="{BB962C8B-B14F-4D97-AF65-F5344CB8AC3E}">
        <p14:creationId xmlns:p14="http://schemas.microsoft.com/office/powerpoint/2010/main" val="374200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mtClean="0"/>
              <a:t>3-5. </a:t>
            </a:r>
            <a:r>
              <a:rPr kumimoji="1" lang="en-US" altLang="ja-JP" dirty="0"/>
              <a:t>Hα Luminosity</a:t>
            </a:r>
            <a:endParaRPr kumimoji="1" lang="ja-JP" altLang="en-US" dirty="0"/>
          </a:p>
        </p:txBody>
      </p:sp>
      <p:pic>
        <p:nvPicPr>
          <p:cNvPr id="5" name="図 4"/>
          <p:cNvPicPr>
            <a:picLocks noChangeAspect="1"/>
          </p:cNvPicPr>
          <p:nvPr/>
        </p:nvPicPr>
        <p:blipFill rotWithShape="1">
          <a:blip r:embed="rId3">
            <a:extLst>
              <a:ext uri="{28A0092B-C50C-407E-A947-70E740481C1C}">
                <a14:useLocalDpi xmlns:a14="http://schemas.microsoft.com/office/drawing/2010/main" val="0"/>
              </a:ext>
            </a:extLst>
          </a:blip>
          <a:srcRect l="17042" t="1283" r="5291" b="9711"/>
          <a:stretch/>
        </p:blipFill>
        <p:spPr>
          <a:xfrm rot="10800000" flipV="1">
            <a:off x="3196401" y="1769330"/>
            <a:ext cx="3860135" cy="3882714"/>
          </a:xfrm>
          <a:prstGeom prst="rect">
            <a:avLst/>
          </a:prstGeom>
          <a:scene3d>
            <a:camera prst="orthographicFront">
              <a:rot lat="0" lon="10800000" rev="0"/>
            </a:camera>
            <a:lightRig rig="threePt" dir="t"/>
          </a:scene3d>
        </p:spPr>
      </p:pic>
      <p:sp useBgFill="1">
        <p:nvSpPr>
          <p:cNvPr id="7" name="正方形/長方形 6"/>
          <p:cNvSpPr/>
          <p:nvPr/>
        </p:nvSpPr>
        <p:spPr>
          <a:xfrm>
            <a:off x="2880072" y="5580037"/>
            <a:ext cx="5328592" cy="8724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6763606" y="5604857"/>
            <a:ext cx="585417" cy="493084"/>
          </a:xfrm>
          <a:prstGeom prst="rect">
            <a:avLst/>
          </a:prstGeom>
          <a:noFill/>
        </p:spPr>
        <p:txBody>
          <a:bodyPr wrap="none" rtlCol="0">
            <a:spAutoFit/>
          </a:bodyPr>
          <a:lstStyle/>
          <a:p>
            <a:r>
              <a:rPr kumimoji="1" lang="en-US" altLang="ja-JP" sz="2800" dirty="0">
                <a:latin typeface="Helvetica" charset="0"/>
                <a:ea typeface="Helvetica" charset="0"/>
                <a:cs typeface="Helvetica" charset="0"/>
              </a:rPr>
              <a:t>10</a:t>
            </a:r>
            <a:endParaRPr kumimoji="1" lang="ja-JP" altLang="en-US" sz="2800" dirty="0">
              <a:latin typeface="Helvetica" charset="0"/>
              <a:ea typeface="Helvetica" charset="0"/>
              <a:cs typeface="Helvetica" charset="0"/>
            </a:endParaRPr>
          </a:p>
        </p:txBody>
      </p:sp>
      <p:sp>
        <p:nvSpPr>
          <p:cNvPr id="10" name="テキスト ボックス 9"/>
          <p:cNvSpPr txBox="1"/>
          <p:nvPr/>
        </p:nvSpPr>
        <p:spPr>
          <a:xfrm>
            <a:off x="2955490" y="5600019"/>
            <a:ext cx="385042" cy="493084"/>
          </a:xfrm>
          <a:prstGeom prst="rect">
            <a:avLst/>
          </a:prstGeom>
          <a:noFill/>
        </p:spPr>
        <p:txBody>
          <a:bodyPr wrap="none" rtlCol="0">
            <a:spAutoFit/>
          </a:bodyPr>
          <a:lstStyle/>
          <a:p>
            <a:r>
              <a:rPr kumimoji="1" lang="en-US" altLang="ja-JP" sz="2800" dirty="0">
                <a:latin typeface="Helvetica" charset="0"/>
                <a:ea typeface="Helvetica" charset="0"/>
                <a:cs typeface="Helvetica" charset="0"/>
              </a:rPr>
              <a:t>1</a:t>
            </a:r>
            <a:endParaRPr kumimoji="1" lang="ja-JP" altLang="en-US" sz="2800" dirty="0">
              <a:latin typeface="Helvetica" charset="0"/>
              <a:ea typeface="Helvetica" charset="0"/>
              <a:cs typeface="Helvetica" charset="0"/>
            </a:endParaRPr>
          </a:p>
        </p:txBody>
      </p:sp>
      <p:sp>
        <p:nvSpPr>
          <p:cNvPr id="11" name="テキスト ボックス 10"/>
          <p:cNvSpPr txBox="1"/>
          <p:nvPr/>
        </p:nvSpPr>
        <p:spPr>
          <a:xfrm>
            <a:off x="3456136" y="5706391"/>
            <a:ext cx="3228769" cy="550279"/>
          </a:xfrm>
          <a:prstGeom prst="rect">
            <a:avLst/>
          </a:prstGeom>
          <a:noFill/>
        </p:spPr>
        <p:txBody>
          <a:bodyPr wrap="none" rtlCol="0">
            <a:spAutoFit/>
          </a:bodyPr>
          <a:lstStyle/>
          <a:p>
            <a:r>
              <a:rPr kumimoji="1" lang="en-US" altLang="ja-JP" sz="3200"/>
              <a:t>Planet mass (</a:t>
            </a:r>
            <a:r>
              <a:rPr kumimoji="1" lang="en-US" altLang="ja-JP" sz="3200" dirty="0" err="1"/>
              <a:t>M</a:t>
            </a:r>
            <a:r>
              <a:rPr kumimoji="1" lang="en-US" altLang="ja-JP" sz="3200" baseline="-25000" dirty="0" err="1"/>
              <a:t>j</a:t>
            </a:r>
            <a:r>
              <a:rPr kumimoji="1" lang="en-US" altLang="ja-JP" sz="3200" dirty="0"/>
              <a:t>)</a:t>
            </a:r>
            <a:endParaRPr kumimoji="1" lang="ja-JP" altLang="en-US" sz="3200" dirty="0"/>
          </a:p>
        </p:txBody>
      </p:sp>
      <p:sp useBgFill="1">
        <p:nvSpPr>
          <p:cNvPr id="15" name="正方形/長方形 14"/>
          <p:cNvSpPr/>
          <p:nvPr/>
        </p:nvSpPr>
        <p:spPr>
          <a:xfrm>
            <a:off x="7115811" y="1794605"/>
            <a:ext cx="1512168" cy="38164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rot="16200000">
            <a:off x="1068442" y="3495356"/>
            <a:ext cx="2502608" cy="607539"/>
          </a:xfrm>
          <a:prstGeom prst="rect">
            <a:avLst/>
          </a:prstGeom>
          <a:noFill/>
        </p:spPr>
        <p:txBody>
          <a:bodyPr wrap="none" rtlCol="0">
            <a:spAutoFit/>
          </a:bodyPr>
          <a:lstStyle/>
          <a:p>
            <a:r>
              <a:rPr kumimoji="1" lang="en-US" altLang="ja-JP" sz="3600" dirty="0">
                <a:latin typeface="Helvetica" charset="0"/>
                <a:ea typeface="Helvetica" charset="0"/>
                <a:cs typeface="Helvetica" charset="0"/>
              </a:rPr>
              <a:t>log(n</a:t>
            </a:r>
            <a:r>
              <a:rPr kumimoji="1" lang="en-US" altLang="ja-JP" sz="3600" baseline="-25000" dirty="0">
                <a:latin typeface="Helvetica" charset="0"/>
                <a:ea typeface="Helvetica" charset="0"/>
                <a:cs typeface="Helvetica" charset="0"/>
              </a:rPr>
              <a:t>0</a:t>
            </a:r>
            <a:r>
              <a:rPr kumimoji="1" lang="en-US" altLang="ja-JP" sz="3600" dirty="0">
                <a:latin typeface="Helvetica" charset="0"/>
                <a:ea typeface="Helvetica" charset="0"/>
                <a:cs typeface="Helvetica" charset="0"/>
              </a:rPr>
              <a:t>)(m</a:t>
            </a:r>
            <a:r>
              <a:rPr kumimoji="1" lang="en-US" altLang="ja-JP" sz="3600" baseline="30000" dirty="0">
                <a:latin typeface="Helvetica" charset="0"/>
                <a:ea typeface="Helvetica" charset="0"/>
                <a:cs typeface="Helvetica" charset="0"/>
              </a:rPr>
              <a:t>-3</a:t>
            </a:r>
            <a:r>
              <a:rPr kumimoji="1" lang="en-US" altLang="ja-JP" sz="3600" dirty="0">
                <a:latin typeface="Helvetica" charset="0"/>
                <a:ea typeface="Helvetica" charset="0"/>
                <a:cs typeface="Helvetica" charset="0"/>
              </a:rPr>
              <a:t>)</a:t>
            </a:r>
            <a:endParaRPr kumimoji="1" lang="ja-JP" altLang="en-US" sz="3600" dirty="0">
              <a:latin typeface="Helvetica" charset="0"/>
              <a:ea typeface="Helvetica" charset="0"/>
              <a:cs typeface="Helvetica" charset="0"/>
            </a:endParaRPr>
          </a:p>
        </p:txBody>
      </p:sp>
      <p:sp>
        <p:nvSpPr>
          <p:cNvPr id="18" name="テキスト ボックス 17"/>
          <p:cNvSpPr txBox="1"/>
          <p:nvPr/>
        </p:nvSpPr>
        <p:spPr>
          <a:xfrm>
            <a:off x="2608399" y="3128931"/>
            <a:ext cx="527709" cy="435825"/>
          </a:xfrm>
          <a:prstGeom prst="rect">
            <a:avLst/>
          </a:prstGeom>
          <a:noFill/>
        </p:spPr>
        <p:txBody>
          <a:bodyPr wrap="none" rtlCol="0">
            <a:spAutoFit/>
          </a:bodyPr>
          <a:lstStyle/>
          <a:p>
            <a:r>
              <a:rPr lang="en-US" altLang="ja-JP" sz="2400" dirty="0">
                <a:latin typeface="Helvetica" charset="0"/>
                <a:ea typeface="Helvetica" charset="0"/>
                <a:cs typeface="Helvetica" charset="0"/>
              </a:rPr>
              <a:t>18</a:t>
            </a:r>
            <a:endParaRPr kumimoji="1" lang="ja-JP" altLang="en-US" sz="2400" dirty="0">
              <a:latin typeface="Helvetica" charset="0"/>
              <a:ea typeface="Helvetica" charset="0"/>
              <a:cs typeface="Helvetica" charset="0"/>
            </a:endParaRPr>
          </a:p>
        </p:txBody>
      </p:sp>
      <p:sp>
        <p:nvSpPr>
          <p:cNvPr id="19" name="テキスト ボックス 18"/>
          <p:cNvSpPr txBox="1"/>
          <p:nvPr/>
        </p:nvSpPr>
        <p:spPr>
          <a:xfrm>
            <a:off x="2608399" y="2401284"/>
            <a:ext cx="527709" cy="435825"/>
          </a:xfrm>
          <a:prstGeom prst="rect">
            <a:avLst/>
          </a:prstGeom>
          <a:noFill/>
        </p:spPr>
        <p:txBody>
          <a:bodyPr wrap="none" rtlCol="0">
            <a:spAutoFit/>
          </a:bodyPr>
          <a:lstStyle/>
          <a:p>
            <a:r>
              <a:rPr lang="en-US" altLang="ja-JP" sz="2400" dirty="0">
                <a:latin typeface="Helvetica" charset="0"/>
                <a:ea typeface="Helvetica" charset="0"/>
                <a:cs typeface="Helvetica" charset="0"/>
              </a:rPr>
              <a:t>19</a:t>
            </a:r>
            <a:endParaRPr kumimoji="1" lang="ja-JP" altLang="en-US" sz="2400" dirty="0">
              <a:latin typeface="Helvetica" charset="0"/>
              <a:ea typeface="Helvetica" charset="0"/>
              <a:cs typeface="Helvetica" charset="0"/>
            </a:endParaRPr>
          </a:p>
        </p:txBody>
      </p:sp>
      <p:sp>
        <p:nvSpPr>
          <p:cNvPr id="20" name="テキスト ボックス 19"/>
          <p:cNvSpPr txBox="1"/>
          <p:nvPr/>
        </p:nvSpPr>
        <p:spPr>
          <a:xfrm>
            <a:off x="2608399" y="3856578"/>
            <a:ext cx="527709" cy="435825"/>
          </a:xfrm>
          <a:prstGeom prst="rect">
            <a:avLst/>
          </a:prstGeom>
          <a:noFill/>
        </p:spPr>
        <p:txBody>
          <a:bodyPr wrap="none" rtlCol="0">
            <a:spAutoFit/>
          </a:bodyPr>
          <a:lstStyle/>
          <a:p>
            <a:r>
              <a:rPr lang="en-US" altLang="ja-JP" sz="2400" dirty="0">
                <a:latin typeface="Helvetica" charset="0"/>
                <a:ea typeface="Helvetica" charset="0"/>
                <a:cs typeface="Helvetica" charset="0"/>
              </a:rPr>
              <a:t>17</a:t>
            </a:r>
            <a:endParaRPr kumimoji="1" lang="ja-JP" altLang="en-US" sz="2400" dirty="0">
              <a:latin typeface="Helvetica" charset="0"/>
              <a:ea typeface="Helvetica" charset="0"/>
              <a:cs typeface="Helvetica" charset="0"/>
            </a:endParaRPr>
          </a:p>
        </p:txBody>
      </p:sp>
      <p:sp>
        <p:nvSpPr>
          <p:cNvPr id="21" name="テキスト ボックス 20"/>
          <p:cNvSpPr txBox="1"/>
          <p:nvPr/>
        </p:nvSpPr>
        <p:spPr>
          <a:xfrm>
            <a:off x="2608399" y="1673637"/>
            <a:ext cx="527709" cy="435825"/>
          </a:xfrm>
          <a:prstGeom prst="rect">
            <a:avLst/>
          </a:prstGeom>
          <a:noFill/>
        </p:spPr>
        <p:txBody>
          <a:bodyPr wrap="none" rtlCol="0">
            <a:spAutoFit/>
          </a:bodyPr>
          <a:lstStyle/>
          <a:p>
            <a:r>
              <a:rPr lang="en-US" altLang="ja-JP" sz="2400" dirty="0">
                <a:latin typeface="Helvetica" charset="0"/>
                <a:ea typeface="Helvetica" charset="0"/>
                <a:cs typeface="Helvetica" charset="0"/>
              </a:rPr>
              <a:t>20</a:t>
            </a:r>
            <a:endParaRPr kumimoji="1" lang="ja-JP" altLang="en-US" sz="2400" dirty="0">
              <a:latin typeface="Helvetica" charset="0"/>
              <a:ea typeface="Helvetica" charset="0"/>
              <a:cs typeface="Helvetica" charset="0"/>
            </a:endParaRPr>
          </a:p>
        </p:txBody>
      </p:sp>
      <p:cxnSp>
        <p:nvCxnSpPr>
          <p:cNvPr id="22" name="直線コネクタ 21"/>
          <p:cNvCxnSpPr/>
          <p:nvPr/>
        </p:nvCxnSpPr>
        <p:spPr>
          <a:xfrm>
            <a:off x="3138697" y="1864869"/>
            <a:ext cx="20188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 name="直線コネクタ 22"/>
          <p:cNvCxnSpPr/>
          <p:nvPr/>
        </p:nvCxnSpPr>
        <p:spPr>
          <a:xfrm>
            <a:off x="3138697" y="2593501"/>
            <a:ext cx="20188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 name="直線コネクタ 23"/>
          <p:cNvCxnSpPr/>
          <p:nvPr/>
        </p:nvCxnSpPr>
        <p:spPr>
          <a:xfrm>
            <a:off x="3138697" y="4050765"/>
            <a:ext cx="20188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 name="直線コネクタ 24"/>
          <p:cNvCxnSpPr/>
          <p:nvPr/>
        </p:nvCxnSpPr>
        <p:spPr>
          <a:xfrm>
            <a:off x="3138697" y="4779397"/>
            <a:ext cx="20188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 name="直線コネクタ 25"/>
          <p:cNvCxnSpPr/>
          <p:nvPr/>
        </p:nvCxnSpPr>
        <p:spPr>
          <a:xfrm>
            <a:off x="3138697" y="3322133"/>
            <a:ext cx="20188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7" name="テキスト ボックス 26"/>
          <p:cNvSpPr txBox="1"/>
          <p:nvPr/>
        </p:nvSpPr>
        <p:spPr>
          <a:xfrm>
            <a:off x="2608399" y="4584225"/>
            <a:ext cx="527709" cy="435825"/>
          </a:xfrm>
          <a:prstGeom prst="rect">
            <a:avLst/>
          </a:prstGeom>
          <a:noFill/>
        </p:spPr>
        <p:txBody>
          <a:bodyPr wrap="none" rtlCol="0">
            <a:spAutoFit/>
          </a:bodyPr>
          <a:lstStyle/>
          <a:p>
            <a:r>
              <a:rPr lang="en-US" altLang="ja-JP" sz="2400" dirty="0">
                <a:latin typeface="Helvetica" charset="0"/>
                <a:ea typeface="Helvetica" charset="0"/>
                <a:cs typeface="Helvetica" charset="0"/>
              </a:rPr>
              <a:t>16</a:t>
            </a:r>
            <a:endParaRPr kumimoji="1" lang="ja-JP" altLang="en-US" sz="2400" dirty="0">
              <a:latin typeface="Helvetica" charset="0"/>
              <a:ea typeface="Helvetica" charset="0"/>
              <a:cs typeface="Helvetica" charset="0"/>
            </a:endParaRPr>
          </a:p>
        </p:txBody>
      </p:sp>
      <p:cxnSp>
        <p:nvCxnSpPr>
          <p:cNvPr id="28" name="直線コネクタ 27"/>
          <p:cNvCxnSpPr/>
          <p:nvPr/>
        </p:nvCxnSpPr>
        <p:spPr>
          <a:xfrm>
            <a:off x="3138697" y="5508029"/>
            <a:ext cx="20188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9" name="テキスト ボックス 28"/>
          <p:cNvSpPr txBox="1"/>
          <p:nvPr/>
        </p:nvSpPr>
        <p:spPr>
          <a:xfrm>
            <a:off x="2608399" y="5311873"/>
            <a:ext cx="527709" cy="435825"/>
          </a:xfrm>
          <a:prstGeom prst="rect">
            <a:avLst/>
          </a:prstGeom>
          <a:noFill/>
        </p:spPr>
        <p:txBody>
          <a:bodyPr wrap="none" rtlCol="0">
            <a:spAutoFit/>
          </a:bodyPr>
          <a:lstStyle/>
          <a:p>
            <a:r>
              <a:rPr lang="en-US" altLang="ja-JP" sz="2400" dirty="0">
                <a:latin typeface="Helvetica" charset="0"/>
                <a:ea typeface="Helvetica" charset="0"/>
                <a:cs typeface="Helvetica" charset="0"/>
              </a:rPr>
              <a:t>1</a:t>
            </a:r>
            <a:r>
              <a:rPr lang="en-US" altLang="ja-JP" sz="2400">
                <a:latin typeface="Helvetica" charset="0"/>
                <a:ea typeface="Helvetica" charset="0"/>
                <a:cs typeface="Helvetica" charset="0"/>
              </a:rPr>
              <a:t>5</a:t>
            </a:r>
            <a:endParaRPr kumimoji="1" lang="ja-JP" altLang="en-US" sz="2400" dirty="0">
              <a:latin typeface="Helvetica" charset="0"/>
              <a:ea typeface="Helvetica" charset="0"/>
              <a:cs typeface="Helvetica" charset="0"/>
            </a:endParaRPr>
          </a:p>
        </p:txBody>
      </p:sp>
    </p:spTree>
    <p:extLst>
      <p:ext uri="{BB962C8B-B14F-4D97-AF65-F5344CB8AC3E}">
        <p14:creationId xmlns:p14="http://schemas.microsoft.com/office/powerpoint/2010/main" val="2484077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図 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flipV="1">
            <a:off x="2952081" y="1763613"/>
            <a:ext cx="4970164" cy="4970164"/>
          </a:xfrm>
          <a:prstGeom prst="rect">
            <a:avLst/>
          </a:prstGeom>
          <a:scene3d>
            <a:camera prst="orthographicFront">
              <a:rot lat="0" lon="10800000" rev="0"/>
            </a:camera>
            <a:lightRig rig="threePt" dir="t"/>
          </a:scene3d>
        </p:spPr>
      </p:pic>
      <p:sp>
        <p:nvSpPr>
          <p:cNvPr id="2" name="タイトル 1"/>
          <p:cNvSpPr>
            <a:spLocks noGrp="1"/>
          </p:cNvSpPr>
          <p:nvPr>
            <p:ph type="title"/>
          </p:nvPr>
        </p:nvSpPr>
        <p:spPr/>
        <p:txBody>
          <a:bodyPr/>
          <a:lstStyle/>
          <a:p>
            <a:r>
              <a:rPr lang="en-US" altLang="ja-JP" dirty="0"/>
              <a:t>4</a:t>
            </a:r>
            <a:r>
              <a:rPr kumimoji="1" lang="en-US" altLang="ja-JP" dirty="0"/>
              <a:t>-1. LkCa15b</a:t>
            </a:r>
            <a:endParaRPr kumimoji="1" lang="ja-JP" altLang="en-US" dirty="0"/>
          </a:p>
        </p:txBody>
      </p:sp>
      <p:sp useBgFill="1">
        <p:nvSpPr>
          <p:cNvPr id="7" name="正方形/長方形 6"/>
          <p:cNvSpPr/>
          <p:nvPr/>
        </p:nvSpPr>
        <p:spPr>
          <a:xfrm>
            <a:off x="2880072" y="5580037"/>
            <a:ext cx="5328592" cy="8724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6763606" y="5604857"/>
            <a:ext cx="585417" cy="493084"/>
          </a:xfrm>
          <a:prstGeom prst="rect">
            <a:avLst/>
          </a:prstGeom>
          <a:noFill/>
        </p:spPr>
        <p:txBody>
          <a:bodyPr wrap="none" rtlCol="0">
            <a:spAutoFit/>
          </a:bodyPr>
          <a:lstStyle/>
          <a:p>
            <a:r>
              <a:rPr kumimoji="1" lang="en-US" altLang="ja-JP" sz="2800" dirty="0">
                <a:latin typeface="Helvetica" charset="0"/>
                <a:ea typeface="Helvetica" charset="0"/>
                <a:cs typeface="Helvetica" charset="0"/>
              </a:rPr>
              <a:t>10</a:t>
            </a:r>
            <a:endParaRPr kumimoji="1" lang="ja-JP" altLang="en-US" sz="2800" dirty="0">
              <a:latin typeface="Helvetica" charset="0"/>
              <a:ea typeface="Helvetica" charset="0"/>
              <a:cs typeface="Helvetica" charset="0"/>
            </a:endParaRPr>
          </a:p>
        </p:txBody>
      </p:sp>
      <p:sp>
        <p:nvSpPr>
          <p:cNvPr id="10" name="テキスト ボックス 9"/>
          <p:cNvSpPr txBox="1"/>
          <p:nvPr/>
        </p:nvSpPr>
        <p:spPr>
          <a:xfrm>
            <a:off x="2955490" y="5600019"/>
            <a:ext cx="385042" cy="493084"/>
          </a:xfrm>
          <a:prstGeom prst="rect">
            <a:avLst/>
          </a:prstGeom>
          <a:noFill/>
        </p:spPr>
        <p:txBody>
          <a:bodyPr wrap="none" rtlCol="0">
            <a:spAutoFit/>
          </a:bodyPr>
          <a:lstStyle/>
          <a:p>
            <a:r>
              <a:rPr kumimoji="1" lang="en-US" altLang="ja-JP" sz="2800" dirty="0">
                <a:latin typeface="Helvetica" charset="0"/>
                <a:ea typeface="Helvetica" charset="0"/>
                <a:cs typeface="Helvetica" charset="0"/>
              </a:rPr>
              <a:t>1</a:t>
            </a:r>
            <a:endParaRPr kumimoji="1" lang="ja-JP" altLang="en-US" sz="2800" dirty="0">
              <a:latin typeface="Helvetica" charset="0"/>
              <a:ea typeface="Helvetica" charset="0"/>
              <a:cs typeface="Helvetica" charset="0"/>
            </a:endParaRPr>
          </a:p>
        </p:txBody>
      </p:sp>
      <p:sp>
        <p:nvSpPr>
          <p:cNvPr id="11" name="テキスト ボックス 10"/>
          <p:cNvSpPr txBox="1"/>
          <p:nvPr/>
        </p:nvSpPr>
        <p:spPr>
          <a:xfrm>
            <a:off x="3438029" y="5706391"/>
            <a:ext cx="3228769" cy="550279"/>
          </a:xfrm>
          <a:prstGeom prst="rect">
            <a:avLst/>
          </a:prstGeom>
          <a:noFill/>
        </p:spPr>
        <p:txBody>
          <a:bodyPr wrap="none" rtlCol="0">
            <a:spAutoFit/>
          </a:bodyPr>
          <a:lstStyle/>
          <a:p>
            <a:r>
              <a:rPr kumimoji="1" lang="en-US" altLang="ja-JP" sz="3200"/>
              <a:t>Planet mass (</a:t>
            </a:r>
            <a:r>
              <a:rPr kumimoji="1" lang="en-US" altLang="ja-JP" sz="3200" dirty="0" err="1"/>
              <a:t>M</a:t>
            </a:r>
            <a:r>
              <a:rPr kumimoji="1" lang="en-US" altLang="ja-JP" sz="3200" baseline="-25000" dirty="0" err="1"/>
              <a:t>j</a:t>
            </a:r>
            <a:r>
              <a:rPr kumimoji="1" lang="en-US" altLang="ja-JP" sz="3200" dirty="0"/>
              <a:t>)</a:t>
            </a:r>
            <a:endParaRPr kumimoji="1" lang="ja-JP" altLang="en-US" sz="3200" dirty="0"/>
          </a:p>
        </p:txBody>
      </p:sp>
      <p:sp useBgFill="1">
        <p:nvSpPr>
          <p:cNvPr id="12" name="テキスト ボックス 11"/>
          <p:cNvSpPr txBox="1"/>
          <p:nvPr/>
        </p:nvSpPr>
        <p:spPr>
          <a:xfrm>
            <a:off x="3206691" y="4910994"/>
            <a:ext cx="1189749" cy="493084"/>
          </a:xfrm>
          <a:prstGeom prst="rect">
            <a:avLst/>
          </a:prstGeom>
          <a:ln>
            <a:solidFill>
              <a:schemeClr val="tx1"/>
            </a:solidFill>
          </a:ln>
        </p:spPr>
        <p:txBody>
          <a:bodyPr wrap="none" rtlCol="0">
            <a:spAutoFit/>
          </a:bodyPr>
          <a:lstStyle/>
          <a:p>
            <a:r>
              <a:rPr kumimoji="1" lang="en-US" altLang="ja-JP" sz="2800" dirty="0"/>
              <a:t>10</a:t>
            </a:r>
            <a:r>
              <a:rPr kumimoji="1" lang="en-US" altLang="ja-JP" sz="2800" baseline="30000" dirty="0"/>
              <a:t>17</a:t>
            </a:r>
            <a:r>
              <a:rPr kumimoji="1" lang="en-US" altLang="ja-JP" sz="2800" dirty="0"/>
              <a:t>W</a:t>
            </a:r>
            <a:endParaRPr kumimoji="1" lang="ja-JP" altLang="en-US" sz="2800" dirty="0"/>
          </a:p>
        </p:txBody>
      </p:sp>
      <p:sp useBgFill="1">
        <p:nvSpPr>
          <p:cNvPr id="14" name="テキスト ボックス 13"/>
          <p:cNvSpPr txBox="1"/>
          <p:nvPr/>
        </p:nvSpPr>
        <p:spPr>
          <a:xfrm>
            <a:off x="5612654" y="2051645"/>
            <a:ext cx="1189749" cy="493084"/>
          </a:xfrm>
          <a:prstGeom prst="rect">
            <a:avLst/>
          </a:prstGeom>
          <a:ln>
            <a:solidFill>
              <a:schemeClr val="tx1"/>
            </a:solidFill>
          </a:ln>
        </p:spPr>
        <p:txBody>
          <a:bodyPr wrap="none" rtlCol="0">
            <a:spAutoFit/>
          </a:bodyPr>
          <a:lstStyle/>
          <a:p>
            <a:r>
              <a:rPr kumimoji="1" lang="en-US" altLang="ja-JP" sz="2800" dirty="0"/>
              <a:t>10</a:t>
            </a:r>
            <a:r>
              <a:rPr kumimoji="1" lang="en-US" altLang="ja-JP" sz="2800" baseline="30000" dirty="0"/>
              <a:t>23</a:t>
            </a:r>
            <a:r>
              <a:rPr kumimoji="1" lang="en-US" altLang="ja-JP" sz="2800" dirty="0"/>
              <a:t>W</a:t>
            </a:r>
            <a:endParaRPr kumimoji="1" lang="ja-JP" altLang="en-US" sz="2800" dirty="0"/>
          </a:p>
        </p:txBody>
      </p:sp>
      <p:sp useBgFill="1">
        <p:nvSpPr>
          <p:cNvPr id="15" name="正方形/長方形 14"/>
          <p:cNvSpPr/>
          <p:nvPr/>
        </p:nvSpPr>
        <p:spPr>
          <a:xfrm>
            <a:off x="6984528" y="1763613"/>
            <a:ext cx="1512168" cy="38164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rot="16200000">
            <a:off x="1068442" y="3495356"/>
            <a:ext cx="2502608" cy="607539"/>
          </a:xfrm>
          <a:prstGeom prst="rect">
            <a:avLst/>
          </a:prstGeom>
          <a:noFill/>
        </p:spPr>
        <p:txBody>
          <a:bodyPr wrap="none" rtlCol="0">
            <a:spAutoFit/>
          </a:bodyPr>
          <a:lstStyle/>
          <a:p>
            <a:r>
              <a:rPr kumimoji="1" lang="en-US" altLang="ja-JP" sz="3600" dirty="0">
                <a:latin typeface="Helvetica" charset="0"/>
                <a:ea typeface="Helvetica" charset="0"/>
                <a:cs typeface="Helvetica" charset="0"/>
              </a:rPr>
              <a:t>log(n</a:t>
            </a:r>
            <a:r>
              <a:rPr kumimoji="1" lang="en-US" altLang="ja-JP" sz="3600" baseline="-25000" dirty="0">
                <a:latin typeface="Helvetica" charset="0"/>
                <a:ea typeface="Helvetica" charset="0"/>
                <a:cs typeface="Helvetica" charset="0"/>
              </a:rPr>
              <a:t>0</a:t>
            </a:r>
            <a:r>
              <a:rPr kumimoji="1" lang="en-US" altLang="ja-JP" sz="3600" dirty="0">
                <a:latin typeface="Helvetica" charset="0"/>
                <a:ea typeface="Helvetica" charset="0"/>
                <a:cs typeface="Helvetica" charset="0"/>
              </a:rPr>
              <a:t>)(m</a:t>
            </a:r>
            <a:r>
              <a:rPr kumimoji="1" lang="en-US" altLang="ja-JP" sz="3600" baseline="30000" dirty="0">
                <a:latin typeface="Helvetica" charset="0"/>
                <a:ea typeface="Helvetica" charset="0"/>
                <a:cs typeface="Helvetica" charset="0"/>
              </a:rPr>
              <a:t>-3</a:t>
            </a:r>
            <a:r>
              <a:rPr kumimoji="1" lang="en-US" altLang="ja-JP" sz="3600" dirty="0">
                <a:latin typeface="Helvetica" charset="0"/>
                <a:ea typeface="Helvetica" charset="0"/>
                <a:cs typeface="Helvetica" charset="0"/>
              </a:rPr>
              <a:t>)</a:t>
            </a:r>
            <a:endParaRPr kumimoji="1" lang="ja-JP" altLang="en-US" sz="3600" dirty="0">
              <a:latin typeface="Helvetica" charset="0"/>
              <a:ea typeface="Helvetica" charset="0"/>
              <a:cs typeface="Helvetica" charset="0"/>
            </a:endParaRPr>
          </a:p>
        </p:txBody>
      </p:sp>
      <p:sp>
        <p:nvSpPr>
          <p:cNvPr id="18" name="テキスト ボックス 17"/>
          <p:cNvSpPr txBox="1"/>
          <p:nvPr/>
        </p:nvSpPr>
        <p:spPr>
          <a:xfrm>
            <a:off x="2608399" y="3128931"/>
            <a:ext cx="527709" cy="435825"/>
          </a:xfrm>
          <a:prstGeom prst="rect">
            <a:avLst/>
          </a:prstGeom>
          <a:noFill/>
        </p:spPr>
        <p:txBody>
          <a:bodyPr wrap="none" rtlCol="0">
            <a:spAutoFit/>
          </a:bodyPr>
          <a:lstStyle/>
          <a:p>
            <a:r>
              <a:rPr lang="en-US" altLang="ja-JP" sz="2400" dirty="0">
                <a:latin typeface="Helvetica" charset="0"/>
                <a:ea typeface="Helvetica" charset="0"/>
                <a:cs typeface="Helvetica" charset="0"/>
              </a:rPr>
              <a:t>18</a:t>
            </a:r>
            <a:endParaRPr kumimoji="1" lang="ja-JP" altLang="en-US" sz="2400" dirty="0">
              <a:latin typeface="Helvetica" charset="0"/>
              <a:ea typeface="Helvetica" charset="0"/>
              <a:cs typeface="Helvetica" charset="0"/>
            </a:endParaRPr>
          </a:p>
        </p:txBody>
      </p:sp>
      <p:sp>
        <p:nvSpPr>
          <p:cNvPr id="19" name="テキスト ボックス 18"/>
          <p:cNvSpPr txBox="1"/>
          <p:nvPr/>
        </p:nvSpPr>
        <p:spPr>
          <a:xfrm>
            <a:off x="2608399" y="2401284"/>
            <a:ext cx="527709" cy="435825"/>
          </a:xfrm>
          <a:prstGeom prst="rect">
            <a:avLst/>
          </a:prstGeom>
          <a:noFill/>
        </p:spPr>
        <p:txBody>
          <a:bodyPr wrap="none" rtlCol="0">
            <a:spAutoFit/>
          </a:bodyPr>
          <a:lstStyle/>
          <a:p>
            <a:r>
              <a:rPr lang="en-US" altLang="ja-JP" sz="2400" dirty="0">
                <a:latin typeface="Helvetica" charset="0"/>
                <a:ea typeface="Helvetica" charset="0"/>
                <a:cs typeface="Helvetica" charset="0"/>
              </a:rPr>
              <a:t>19</a:t>
            </a:r>
            <a:endParaRPr kumimoji="1" lang="ja-JP" altLang="en-US" sz="2400" dirty="0">
              <a:latin typeface="Helvetica" charset="0"/>
              <a:ea typeface="Helvetica" charset="0"/>
              <a:cs typeface="Helvetica" charset="0"/>
            </a:endParaRPr>
          </a:p>
        </p:txBody>
      </p:sp>
      <p:sp>
        <p:nvSpPr>
          <p:cNvPr id="20" name="テキスト ボックス 19"/>
          <p:cNvSpPr txBox="1"/>
          <p:nvPr/>
        </p:nvSpPr>
        <p:spPr>
          <a:xfrm>
            <a:off x="2608399" y="3856578"/>
            <a:ext cx="527709" cy="435825"/>
          </a:xfrm>
          <a:prstGeom prst="rect">
            <a:avLst/>
          </a:prstGeom>
          <a:noFill/>
        </p:spPr>
        <p:txBody>
          <a:bodyPr wrap="none" rtlCol="0">
            <a:spAutoFit/>
          </a:bodyPr>
          <a:lstStyle/>
          <a:p>
            <a:r>
              <a:rPr lang="en-US" altLang="ja-JP" sz="2400" dirty="0">
                <a:latin typeface="Helvetica" charset="0"/>
                <a:ea typeface="Helvetica" charset="0"/>
                <a:cs typeface="Helvetica" charset="0"/>
              </a:rPr>
              <a:t>17</a:t>
            </a:r>
            <a:endParaRPr kumimoji="1" lang="ja-JP" altLang="en-US" sz="2400" dirty="0">
              <a:latin typeface="Helvetica" charset="0"/>
              <a:ea typeface="Helvetica" charset="0"/>
              <a:cs typeface="Helvetica" charset="0"/>
            </a:endParaRPr>
          </a:p>
        </p:txBody>
      </p:sp>
      <p:sp>
        <p:nvSpPr>
          <p:cNvPr id="21" name="テキスト ボックス 20"/>
          <p:cNvSpPr txBox="1"/>
          <p:nvPr/>
        </p:nvSpPr>
        <p:spPr>
          <a:xfrm>
            <a:off x="2608399" y="1673637"/>
            <a:ext cx="527709" cy="435825"/>
          </a:xfrm>
          <a:prstGeom prst="rect">
            <a:avLst/>
          </a:prstGeom>
          <a:noFill/>
        </p:spPr>
        <p:txBody>
          <a:bodyPr wrap="none" rtlCol="0">
            <a:spAutoFit/>
          </a:bodyPr>
          <a:lstStyle/>
          <a:p>
            <a:r>
              <a:rPr lang="en-US" altLang="ja-JP" sz="2400" dirty="0">
                <a:latin typeface="Helvetica" charset="0"/>
                <a:ea typeface="Helvetica" charset="0"/>
                <a:cs typeface="Helvetica" charset="0"/>
              </a:rPr>
              <a:t>20</a:t>
            </a:r>
            <a:endParaRPr kumimoji="1" lang="ja-JP" altLang="en-US" sz="2400" dirty="0">
              <a:latin typeface="Helvetica" charset="0"/>
              <a:ea typeface="Helvetica" charset="0"/>
              <a:cs typeface="Helvetica" charset="0"/>
            </a:endParaRPr>
          </a:p>
        </p:txBody>
      </p:sp>
      <p:cxnSp>
        <p:nvCxnSpPr>
          <p:cNvPr id="22" name="直線コネクタ 21"/>
          <p:cNvCxnSpPr/>
          <p:nvPr/>
        </p:nvCxnSpPr>
        <p:spPr>
          <a:xfrm>
            <a:off x="3138697" y="1864869"/>
            <a:ext cx="20188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 name="直線コネクタ 22"/>
          <p:cNvCxnSpPr/>
          <p:nvPr/>
        </p:nvCxnSpPr>
        <p:spPr>
          <a:xfrm>
            <a:off x="3138697" y="2593501"/>
            <a:ext cx="20188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 name="直線コネクタ 23"/>
          <p:cNvCxnSpPr/>
          <p:nvPr/>
        </p:nvCxnSpPr>
        <p:spPr>
          <a:xfrm>
            <a:off x="3138697" y="4050765"/>
            <a:ext cx="20188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 name="直線コネクタ 24"/>
          <p:cNvCxnSpPr/>
          <p:nvPr/>
        </p:nvCxnSpPr>
        <p:spPr>
          <a:xfrm>
            <a:off x="3138697" y="4779397"/>
            <a:ext cx="20188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 name="直線コネクタ 25"/>
          <p:cNvCxnSpPr/>
          <p:nvPr/>
        </p:nvCxnSpPr>
        <p:spPr>
          <a:xfrm>
            <a:off x="3138697" y="3322133"/>
            <a:ext cx="20188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7" name="テキスト ボックス 26"/>
          <p:cNvSpPr txBox="1"/>
          <p:nvPr/>
        </p:nvSpPr>
        <p:spPr>
          <a:xfrm>
            <a:off x="2608399" y="4584225"/>
            <a:ext cx="527709" cy="435825"/>
          </a:xfrm>
          <a:prstGeom prst="rect">
            <a:avLst/>
          </a:prstGeom>
          <a:noFill/>
        </p:spPr>
        <p:txBody>
          <a:bodyPr wrap="none" rtlCol="0">
            <a:spAutoFit/>
          </a:bodyPr>
          <a:lstStyle/>
          <a:p>
            <a:r>
              <a:rPr lang="en-US" altLang="ja-JP" sz="2400" dirty="0">
                <a:latin typeface="Helvetica" charset="0"/>
                <a:ea typeface="Helvetica" charset="0"/>
                <a:cs typeface="Helvetica" charset="0"/>
              </a:rPr>
              <a:t>16</a:t>
            </a:r>
            <a:endParaRPr kumimoji="1" lang="ja-JP" altLang="en-US" sz="2400" dirty="0">
              <a:latin typeface="Helvetica" charset="0"/>
              <a:ea typeface="Helvetica" charset="0"/>
              <a:cs typeface="Helvetica" charset="0"/>
            </a:endParaRPr>
          </a:p>
        </p:txBody>
      </p:sp>
      <p:cxnSp>
        <p:nvCxnSpPr>
          <p:cNvPr id="28" name="直線コネクタ 27"/>
          <p:cNvCxnSpPr/>
          <p:nvPr/>
        </p:nvCxnSpPr>
        <p:spPr>
          <a:xfrm>
            <a:off x="3138697" y="5508029"/>
            <a:ext cx="20188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9" name="テキスト ボックス 28"/>
          <p:cNvSpPr txBox="1"/>
          <p:nvPr/>
        </p:nvSpPr>
        <p:spPr>
          <a:xfrm>
            <a:off x="2608399" y="5311873"/>
            <a:ext cx="527709" cy="435825"/>
          </a:xfrm>
          <a:prstGeom prst="rect">
            <a:avLst/>
          </a:prstGeom>
          <a:noFill/>
        </p:spPr>
        <p:txBody>
          <a:bodyPr wrap="none" rtlCol="0">
            <a:spAutoFit/>
          </a:bodyPr>
          <a:lstStyle/>
          <a:p>
            <a:r>
              <a:rPr lang="en-US" altLang="ja-JP" sz="2400" dirty="0">
                <a:latin typeface="Helvetica" charset="0"/>
                <a:ea typeface="Helvetica" charset="0"/>
                <a:cs typeface="Helvetica" charset="0"/>
              </a:rPr>
              <a:t>1</a:t>
            </a:r>
            <a:r>
              <a:rPr lang="en-US" altLang="ja-JP" sz="2400">
                <a:latin typeface="Helvetica" charset="0"/>
                <a:ea typeface="Helvetica" charset="0"/>
                <a:cs typeface="Helvetica" charset="0"/>
              </a:rPr>
              <a:t>5</a:t>
            </a:r>
            <a:endParaRPr kumimoji="1" lang="ja-JP" altLang="en-US" sz="2400" dirty="0">
              <a:latin typeface="Helvetica" charset="0"/>
              <a:ea typeface="Helvetica" charset="0"/>
              <a:cs typeface="Helvetica" charset="0"/>
            </a:endParaRPr>
          </a:p>
        </p:txBody>
      </p:sp>
      <p:sp>
        <p:nvSpPr>
          <p:cNvPr id="3" name="テキスト ボックス 2"/>
          <p:cNvSpPr txBox="1"/>
          <p:nvPr/>
        </p:nvSpPr>
        <p:spPr>
          <a:xfrm>
            <a:off x="4585701" y="2771753"/>
            <a:ext cx="1625766" cy="493084"/>
          </a:xfrm>
          <a:prstGeom prst="rect">
            <a:avLst/>
          </a:prstGeom>
          <a:solidFill>
            <a:schemeClr val="bg1"/>
          </a:solidFill>
          <a:ln w="19050">
            <a:solidFill>
              <a:srgbClr val="FF0000"/>
            </a:solidFill>
          </a:ln>
        </p:spPr>
        <p:txBody>
          <a:bodyPr wrap="none" rtlCol="0">
            <a:spAutoFit/>
          </a:bodyPr>
          <a:lstStyle/>
          <a:p>
            <a:r>
              <a:rPr kumimoji="1" lang="en-US" altLang="ja-JP" sz="2800">
                <a:solidFill>
                  <a:srgbClr val="FF0000"/>
                </a:solidFill>
              </a:rPr>
              <a:t>LkCa15b</a:t>
            </a:r>
            <a:endParaRPr kumimoji="1" lang="ja-JP" altLang="en-US" sz="2800" dirty="0">
              <a:solidFill>
                <a:srgbClr val="FF0000"/>
              </a:solidFill>
            </a:endParaRPr>
          </a:p>
        </p:txBody>
      </p:sp>
      <p:grpSp>
        <p:nvGrpSpPr>
          <p:cNvPr id="31" name="図形グループ 30"/>
          <p:cNvGrpSpPr/>
          <p:nvPr/>
        </p:nvGrpSpPr>
        <p:grpSpPr>
          <a:xfrm>
            <a:off x="3112553" y="3346843"/>
            <a:ext cx="6052463" cy="779316"/>
            <a:chOff x="2020167" y="3282041"/>
            <a:chExt cx="9335217" cy="779316"/>
          </a:xfrm>
        </p:grpSpPr>
        <p:cxnSp>
          <p:nvCxnSpPr>
            <p:cNvPr id="32" name="直線コネクタ 31"/>
            <p:cNvCxnSpPr/>
            <p:nvPr/>
          </p:nvCxnSpPr>
          <p:spPr>
            <a:xfrm>
              <a:off x="2020167" y="3635821"/>
              <a:ext cx="6044481" cy="0"/>
            </a:xfrm>
            <a:prstGeom prst="line">
              <a:avLst/>
            </a:prstGeom>
            <a:ln>
              <a:solidFill>
                <a:srgbClr val="E646E2"/>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33" name="テキスト ボックス 32"/>
            <p:cNvSpPr txBox="1"/>
            <p:nvPr/>
          </p:nvSpPr>
          <p:spPr>
            <a:xfrm>
              <a:off x="7992236" y="3282041"/>
              <a:ext cx="3363148" cy="779316"/>
            </a:xfrm>
            <a:prstGeom prst="rect">
              <a:avLst/>
            </a:prstGeom>
            <a:noFill/>
          </p:spPr>
          <p:txBody>
            <a:bodyPr wrap="square" rtlCol="0">
              <a:spAutoFit/>
            </a:bodyPr>
            <a:lstStyle/>
            <a:p>
              <a:pPr algn="ctr"/>
              <a:r>
                <a:rPr kumimoji="1" lang="en-US" altLang="ja-JP" sz="2400" dirty="0">
                  <a:solidFill>
                    <a:srgbClr val="E646E2"/>
                  </a:solidFill>
                </a:rPr>
                <a:t>MMSN</a:t>
              </a:r>
            </a:p>
            <a:p>
              <a:pPr algn="ctr"/>
              <a:r>
                <a:rPr kumimoji="1" lang="en-US" altLang="ja-JP" sz="2400" dirty="0">
                  <a:solidFill>
                    <a:srgbClr val="E646E2"/>
                  </a:solidFill>
                </a:rPr>
                <a:t>(12.6AU)</a:t>
              </a:r>
              <a:endParaRPr kumimoji="1" lang="ja-JP" altLang="en-US" sz="2400" dirty="0">
                <a:solidFill>
                  <a:srgbClr val="E646E2"/>
                </a:solidFill>
              </a:endParaRPr>
            </a:p>
          </p:txBody>
        </p:sp>
      </p:grpSp>
      <p:sp useBgFill="1">
        <p:nvSpPr>
          <p:cNvPr id="34" name="テキスト ボックス 33"/>
          <p:cNvSpPr txBox="1"/>
          <p:nvPr/>
        </p:nvSpPr>
        <p:spPr>
          <a:xfrm>
            <a:off x="7164628" y="2474363"/>
            <a:ext cx="1866217" cy="779316"/>
          </a:xfrm>
          <a:prstGeom prst="rect">
            <a:avLst/>
          </a:prstGeom>
          <a:ln>
            <a:solidFill>
              <a:srgbClr val="FF0000"/>
            </a:solidFill>
          </a:ln>
        </p:spPr>
        <p:txBody>
          <a:bodyPr wrap="none" rtlCol="0">
            <a:spAutoFit/>
          </a:bodyPr>
          <a:lstStyle/>
          <a:p>
            <a:pPr algn="ctr"/>
            <a:r>
              <a:rPr kumimoji="1" lang="en-US" altLang="ja-JP" sz="2400" dirty="0">
                <a:solidFill>
                  <a:srgbClr val="FF0000"/>
                </a:solidFill>
              </a:rPr>
              <a:t>LkCa15b</a:t>
            </a:r>
          </a:p>
          <a:p>
            <a:pPr algn="ctr"/>
            <a:r>
              <a:rPr kumimoji="1" lang="en-US" altLang="ja-JP" sz="2400" dirty="0">
                <a:solidFill>
                  <a:srgbClr val="FF0000"/>
                </a:solidFill>
              </a:rPr>
              <a:t>2.2×10</a:t>
            </a:r>
            <a:r>
              <a:rPr kumimoji="1" lang="en-US" altLang="ja-JP" sz="2400" baseline="30000" dirty="0">
                <a:solidFill>
                  <a:srgbClr val="FF0000"/>
                </a:solidFill>
              </a:rPr>
              <a:t>22</a:t>
            </a:r>
            <a:r>
              <a:rPr kumimoji="1" lang="en-US" altLang="ja-JP" sz="2400" dirty="0">
                <a:solidFill>
                  <a:srgbClr val="FF0000"/>
                </a:solidFill>
              </a:rPr>
              <a:t> W</a:t>
            </a:r>
            <a:endParaRPr kumimoji="1" lang="ja-JP" altLang="en-US" sz="2400" dirty="0">
              <a:solidFill>
                <a:srgbClr val="FF0000"/>
              </a:solidFill>
            </a:endParaRPr>
          </a:p>
        </p:txBody>
      </p:sp>
    </p:spTree>
    <p:extLst>
      <p:ext uri="{BB962C8B-B14F-4D97-AF65-F5344CB8AC3E}">
        <p14:creationId xmlns:p14="http://schemas.microsoft.com/office/powerpoint/2010/main" val="718601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Summary</a:t>
            </a:r>
            <a:endParaRPr kumimoji="1" lang="ja-JP" altLang="en-US" dirty="0"/>
          </a:p>
        </p:txBody>
      </p:sp>
      <p:sp>
        <p:nvSpPr>
          <p:cNvPr id="3" name="コンテンツ プレースホルダー 2"/>
          <p:cNvSpPr>
            <a:spLocks noGrp="1"/>
          </p:cNvSpPr>
          <p:nvPr>
            <p:ph idx="1"/>
          </p:nvPr>
        </p:nvSpPr>
        <p:spPr>
          <a:xfrm>
            <a:off x="1656603" y="2051645"/>
            <a:ext cx="8064229" cy="5688632"/>
          </a:xfrm>
        </p:spPr>
        <p:txBody>
          <a:bodyPr>
            <a:noAutofit/>
          </a:bodyPr>
          <a:lstStyle/>
          <a:p>
            <a:pPr>
              <a:buFont typeface="Wingdings" charset="2"/>
              <a:buChar char="ü"/>
            </a:pPr>
            <a:r>
              <a:rPr lang="en-US" altLang="ja-JP" sz="2200" dirty="0">
                <a:solidFill>
                  <a:srgbClr val="000000"/>
                </a:solidFill>
                <a:latin typeface="Times New Roman" charset="0"/>
                <a:ea typeface="Times New Roman" charset="0"/>
                <a:cs typeface="Times New Roman" charset="0"/>
              </a:rPr>
              <a:t>Recently, some forming gas giants have been </a:t>
            </a:r>
            <a:r>
              <a:rPr lang="en-US" altLang="ja-JP" sz="2200" dirty="0" smtClean="0">
                <a:solidFill>
                  <a:srgbClr val="000000"/>
                </a:solidFill>
                <a:latin typeface="Times New Roman" charset="0"/>
                <a:ea typeface="Times New Roman" charset="0"/>
                <a:cs typeface="Times New Roman" charset="0"/>
              </a:rPr>
              <a:t>observed.</a:t>
            </a:r>
            <a:endParaRPr kumimoji="1" lang="en-US" altLang="ja-JP" sz="2200" dirty="0">
              <a:solidFill>
                <a:srgbClr val="000000"/>
              </a:solidFill>
              <a:latin typeface="Times New Roman" charset="0"/>
              <a:ea typeface="Times New Roman" charset="0"/>
              <a:cs typeface="Times New Roman" charset="0"/>
            </a:endParaRPr>
          </a:p>
          <a:p>
            <a:pPr>
              <a:buClr>
                <a:schemeClr val="tx1"/>
              </a:buClr>
              <a:buFont typeface="Wingdings" charset="2"/>
              <a:buChar char="ü"/>
            </a:pPr>
            <a:r>
              <a:rPr lang="en-US" altLang="ja-JP" sz="2200" dirty="0">
                <a:latin typeface="Times New Roman" charset="0"/>
                <a:ea typeface="Times New Roman" charset="0"/>
                <a:cs typeface="Times New Roman" charset="0"/>
              </a:rPr>
              <a:t>How</a:t>
            </a:r>
            <a:r>
              <a:rPr lang="en-US" altLang="ja-JP" sz="2200" dirty="0">
                <a:solidFill>
                  <a:srgbClr val="FF0000"/>
                </a:solidFill>
                <a:latin typeface="Times New Roman" charset="0"/>
                <a:ea typeface="Times New Roman" charset="0"/>
                <a:cs typeface="Times New Roman" charset="0"/>
              </a:rPr>
              <a:t> </a:t>
            </a:r>
            <a:r>
              <a:rPr lang="en-US" altLang="ja-JP" sz="2200" b="1" dirty="0">
                <a:solidFill>
                  <a:srgbClr val="FF0000"/>
                </a:solidFill>
                <a:latin typeface="Times New Roman" charset="0"/>
                <a:ea typeface="Times New Roman" charset="0"/>
                <a:cs typeface="Times New Roman" charset="0"/>
              </a:rPr>
              <a:t>Hα line </a:t>
            </a:r>
            <a:r>
              <a:rPr lang="en-US" altLang="ja-JP" sz="2200" dirty="0">
                <a:solidFill>
                  <a:srgbClr val="000000"/>
                </a:solidFill>
                <a:latin typeface="Times New Roman" charset="0"/>
                <a:ea typeface="Times New Roman" charset="0"/>
                <a:cs typeface="Times New Roman" charset="0"/>
              </a:rPr>
              <a:t>is yielded is yet </a:t>
            </a:r>
            <a:r>
              <a:rPr lang="en-US" altLang="ja-JP" sz="2200" dirty="0" smtClean="0">
                <a:solidFill>
                  <a:srgbClr val="000000"/>
                </a:solidFill>
                <a:latin typeface="Times New Roman" charset="0"/>
                <a:ea typeface="Times New Roman" charset="0"/>
                <a:cs typeface="Times New Roman" charset="0"/>
              </a:rPr>
              <a:t>understood.</a:t>
            </a:r>
            <a:endParaRPr lang="en-US" altLang="ja-JP" sz="2200" dirty="0">
              <a:solidFill>
                <a:srgbClr val="000000"/>
              </a:solidFill>
              <a:latin typeface="Times New Roman" charset="0"/>
              <a:ea typeface="Times New Roman" charset="0"/>
              <a:cs typeface="Times New Roman" charset="0"/>
            </a:endParaRPr>
          </a:p>
          <a:p>
            <a:pPr>
              <a:buFont typeface="Wingdings" charset="2"/>
              <a:buChar char="ü"/>
            </a:pPr>
            <a:endParaRPr lang="en-US" altLang="ja-JP" sz="2200" dirty="0">
              <a:solidFill>
                <a:srgbClr val="000000"/>
              </a:solidFill>
              <a:latin typeface="Times New Roman" charset="0"/>
              <a:ea typeface="Times New Roman" charset="0"/>
              <a:cs typeface="Times New Roman" charset="0"/>
            </a:endParaRPr>
          </a:p>
          <a:p>
            <a:pPr>
              <a:buFont typeface="Wingdings" charset="2"/>
              <a:buChar char="ü"/>
            </a:pPr>
            <a:r>
              <a:rPr lang="en-US" altLang="ja-JP" sz="2200" dirty="0">
                <a:solidFill>
                  <a:srgbClr val="000000"/>
                </a:solidFill>
                <a:latin typeface="Times New Roman" charset="0"/>
                <a:ea typeface="Times New Roman" charset="0"/>
                <a:cs typeface="Times New Roman" charset="0"/>
              </a:rPr>
              <a:t>To explain the </a:t>
            </a:r>
            <a:r>
              <a:rPr lang="en-US" altLang="ja-JP" sz="2200" b="1" dirty="0">
                <a:solidFill>
                  <a:srgbClr val="FF0000"/>
                </a:solidFill>
                <a:latin typeface="Times New Roman" charset="0"/>
                <a:ea typeface="Times New Roman" charset="0"/>
                <a:cs typeface="Times New Roman" charset="0"/>
              </a:rPr>
              <a:t>Hα</a:t>
            </a:r>
            <a:r>
              <a:rPr lang="en-US" altLang="ja-JP" sz="2200" dirty="0">
                <a:solidFill>
                  <a:srgbClr val="FF0000"/>
                </a:solidFill>
                <a:latin typeface="Times New Roman" charset="0"/>
                <a:ea typeface="Times New Roman" charset="0"/>
                <a:cs typeface="Times New Roman" charset="0"/>
              </a:rPr>
              <a:t> </a:t>
            </a:r>
            <a:r>
              <a:rPr lang="en-US" altLang="ja-JP" sz="2200" b="1" dirty="0">
                <a:solidFill>
                  <a:srgbClr val="FF0000"/>
                </a:solidFill>
                <a:latin typeface="Times New Roman" charset="0"/>
                <a:ea typeface="Times New Roman" charset="0"/>
                <a:cs typeface="Times New Roman" charset="0"/>
              </a:rPr>
              <a:t>line</a:t>
            </a:r>
            <a:r>
              <a:rPr lang="en-US" altLang="ja-JP" sz="2200" dirty="0">
                <a:solidFill>
                  <a:srgbClr val="FF0000"/>
                </a:solidFill>
                <a:latin typeface="Times New Roman" charset="0"/>
                <a:ea typeface="Times New Roman" charset="0"/>
                <a:cs typeface="Times New Roman" charset="0"/>
              </a:rPr>
              <a:t> intensity </a:t>
            </a:r>
            <a:r>
              <a:rPr lang="en-US" altLang="ja-JP" sz="2200" dirty="0">
                <a:latin typeface="Times New Roman" charset="0"/>
                <a:ea typeface="Times New Roman" charset="0"/>
                <a:cs typeface="Times New Roman" charset="0"/>
              </a:rPr>
              <a:t>of LkCa15b</a:t>
            </a:r>
            <a:endParaRPr kumimoji="1" lang="en-US" altLang="ja-JP" sz="2200" dirty="0">
              <a:latin typeface="Times New Roman" charset="0"/>
              <a:ea typeface="Times New Roman" charset="0"/>
              <a:cs typeface="Times New Roman" charset="0"/>
            </a:endParaRPr>
          </a:p>
          <a:p>
            <a:pPr>
              <a:buFont typeface="Wingdings" charset="2"/>
              <a:buChar char="ü"/>
            </a:pPr>
            <a:r>
              <a:rPr lang="en-US" altLang="ja-JP" sz="2200" dirty="0">
                <a:solidFill>
                  <a:srgbClr val="000000"/>
                </a:solidFill>
                <a:latin typeface="Times New Roman" charset="0"/>
                <a:ea typeface="Times New Roman" charset="0"/>
                <a:cs typeface="Times New Roman" charset="0"/>
              </a:rPr>
              <a:t>To constrain the condition of gas accretion</a:t>
            </a:r>
            <a:endParaRPr lang="en-US" altLang="en-US" sz="2200" dirty="0">
              <a:solidFill>
                <a:srgbClr val="000000"/>
              </a:solidFill>
              <a:latin typeface="Times New Roman" charset="0"/>
              <a:ea typeface="Times New Roman" charset="0"/>
              <a:cs typeface="Times New Roman" charset="0"/>
            </a:endParaRPr>
          </a:p>
          <a:p>
            <a:pPr marL="0" indent="0">
              <a:buNone/>
            </a:pPr>
            <a:endParaRPr kumimoji="1" lang="en-US" altLang="ja-JP" sz="2200" dirty="0">
              <a:solidFill>
                <a:srgbClr val="000000"/>
              </a:solidFill>
              <a:latin typeface="Times New Roman" charset="0"/>
              <a:ea typeface="Times New Roman" charset="0"/>
              <a:cs typeface="Times New Roman" charset="0"/>
            </a:endParaRPr>
          </a:p>
          <a:p>
            <a:pPr>
              <a:buFont typeface="Wingdings" charset="2"/>
              <a:buChar char="ü"/>
            </a:pPr>
            <a:r>
              <a:rPr lang="en-US" altLang="ja-JP" sz="2200" dirty="0">
                <a:solidFill>
                  <a:srgbClr val="000000"/>
                </a:solidFill>
                <a:latin typeface="Times New Roman" charset="0"/>
                <a:ea typeface="Times New Roman" charset="0"/>
                <a:cs typeface="Times New Roman" charset="0"/>
              </a:rPr>
              <a:t>We n</a:t>
            </a:r>
            <a:r>
              <a:rPr kumimoji="1" lang="en-US" altLang="ja-JP" sz="2200" dirty="0">
                <a:solidFill>
                  <a:srgbClr val="000000"/>
                </a:solidFill>
                <a:latin typeface="Times New Roman" charset="0"/>
                <a:ea typeface="Times New Roman" charset="0"/>
                <a:cs typeface="Times New Roman" charset="0"/>
              </a:rPr>
              <a:t>umerically calculate </a:t>
            </a:r>
            <a:r>
              <a:rPr kumimoji="1" lang="en-US" altLang="ja-JP" sz="2200" dirty="0">
                <a:solidFill>
                  <a:schemeClr val="accent3"/>
                </a:solidFill>
                <a:latin typeface="Times New Roman" charset="0"/>
                <a:ea typeface="Times New Roman" charset="0"/>
                <a:cs typeface="Times New Roman" charset="0"/>
              </a:rPr>
              <a:t>radiative cooling </a:t>
            </a:r>
            <a:r>
              <a:rPr kumimoji="1" lang="en-US" altLang="ja-JP" sz="2200" dirty="0">
                <a:solidFill>
                  <a:srgbClr val="000000"/>
                </a:solidFill>
                <a:latin typeface="Times New Roman" charset="0"/>
                <a:ea typeface="Times New Roman" charset="0"/>
                <a:cs typeface="Times New Roman" charset="0"/>
              </a:rPr>
              <a:t>with </a:t>
            </a:r>
            <a:r>
              <a:rPr kumimoji="1" lang="en-US" altLang="ja-JP" sz="2200" b="1" dirty="0">
                <a:solidFill>
                  <a:srgbClr val="002060"/>
                </a:solidFill>
                <a:latin typeface="Times New Roman" charset="0"/>
                <a:ea typeface="Times New Roman" charset="0"/>
                <a:cs typeface="Times New Roman" charset="0"/>
              </a:rPr>
              <a:t>1D flow</a:t>
            </a:r>
            <a:r>
              <a:rPr kumimoji="1" lang="en-US" altLang="ja-JP" sz="2200" dirty="0">
                <a:solidFill>
                  <a:srgbClr val="000000"/>
                </a:solidFill>
                <a:latin typeface="Times New Roman" charset="0"/>
                <a:ea typeface="Times New Roman" charset="0"/>
                <a:cs typeface="Times New Roman" charset="0"/>
              </a:rPr>
              <a:t>, </a:t>
            </a:r>
            <a:r>
              <a:rPr kumimoji="1" lang="en-US" altLang="ja-JP" sz="2200" b="1" dirty="0">
                <a:solidFill>
                  <a:srgbClr val="002060"/>
                </a:solidFill>
                <a:latin typeface="Times New Roman" charset="0"/>
                <a:ea typeface="Times New Roman" charset="0"/>
                <a:cs typeface="Times New Roman" charset="0"/>
              </a:rPr>
              <a:t>chemical reaction</a:t>
            </a:r>
            <a:r>
              <a:rPr kumimoji="1" lang="en-US" altLang="ja-JP" sz="2200" dirty="0">
                <a:solidFill>
                  <a:srgbClr val="000000"/>
                </a:solidFill>
                <a:latin typeface="Times New Roman" charset="0"/>
                <a:ea typeface="Times New Roman" charset="0"/>
                <a:cs typeface="Times New Roman" charset="0"/>
              </a:rPr>
              <a:t>, </a:t>
            </a:r>
            <a:r>
              <a:rPr kumimoji="1" lang="en-US" altLang="ja-JP" sz="2200" b="1" dirty="0">
                <a:solidFill>
                  <a:srgbClr val="002060"/>
                </a:solidFill>
                <a:latin typeface="Times New Roman" charset="0"/>
                <a:ea typeface="Times New Roman" charset="0"/>
                <a:cs typeface="Times New Roman" charset="0"/>
              </a:rPr>
              <a:t>electron transition</a:t>
            </a:r>
            <a:r>
              <a:rPr kumimoji="1" lang="en-US" altLang="ja-JP" sz="2200" dirty="0">
                <a:solidFill>
                  <a:srgbClr val="000000"/>
                </a:solidFill>
                <a:latin typeface="Times New Roman" charset="0"/>
                <a:ea typeface="Times New Roman" charset="0"/>
                <a:cs typeface="Times New Roman" charset="0"/>
              </a:rPr>
              <a:t>, and </a:t>
            </a:r>
            <a:r>
              <a:rPr kumimoji="1" lang="en-US" altLang="ja-JP" sz="2200" b="1" dirty="0">
                <a:solidFill>
                  <a:srgbClr val="002060"/>
                </a:solidFill>
                <a:latin typeface="Times New Roman" charset="0"/>
                <a:ea typeface="Times New Roman" charset="0"/>
                <a:cs typeface="Times New Roman" charset="0"/>
              </a:rPr>
              <a:t>radiative </a:t>
            </a:r>
            <a:r>
              <a:rPr kumimoji="1" lang="en-US" altLang="ja-JP" sz="2200" b="1" dirty="0" smtClean="0">
                <a:solidFill>
                  <a:srgbClr val="002060"/>
                </a:solidFill>
                <a:latin typeface="Times New Roman" charset="0"/>
                <a:ea typeface="Times New Roman" charset="0"/>
                <a:cs typeface="Times New Roman" charset="0"/>
              </a:rPr>
              <a:t>transfer.</a:t>
            </a:r>
            <a:endParaRPr lang="en-US" altLang="ja-JP" sz="2200" dirty="0">
              <a:solidFill>
                <a:srgbClr val="000000"/>
              </a:solidFill>
              <a:latin typeface="Times New Roman" charset="0"/>
              <a:ea typeface="Times New Roman" charset="0"/>
              <a:cs typeface="Times New Roman" charset="0"/>
            </a:endParaRPr>
          </a:p>
          <a:p>
            <a:pPr>
              <a:buFont typeface="Wingdings" charset="2"/>
              <a:buChar char="ü"/>
            </a:pPr>
            <a:endParaRPr lang="en-US" altLang="ja-JP" sz="2200" dirty="0">
              <a:solidFill>
                <a:srgbClr val="000000"/>
              </a:solidFill>
              <a:latin typeface="Times New Roman" charset="0"/>
              <a:ea typeface="Times New Roman" charset="0"/>
              <a:cs typeface="Times New Roman" charset="0"/>
            </a:endParaRPr>
          </a:p>
          <a:p>
            <a:pPr>
              <a:buClr>
                <a:schemeClr val="tx1"/>
              </a:buClr>
              <a:buFont typeface="Wingdings" charset="2"/>
              <a:buChar char="ü"/>
            </a:pPr>
            <a:r>
              <a:rPr lang="en-US" altLang="ja-JP" sz="2200" b="1" dirty="0">
                <a:solidFill>
                  <a:srgbClr val="FF0000"/>
                </a:solidFill>
                <a:latin typeface="Times New Roman" charset="0"/>
                <a:ea typeface="Times New Roman" charset="0"/>
                <a:cs typeface="Times New Roman" charset="0"/>
              </a:rPr>
              <a:t>Hα line</a:t>
            </a:r>
            <a:r>
              <a:rPr lang="en-US" altLang="ja-JP" sz="2200" dirty="0">
                <a:solidFill>
                  <a:srgbClr val="000000"/>
                </a:solidFill>
                <a:latin typeface="Times New Roman" charset="0"/>
                <a:ea typeface="Times New Roman" charset="0"/>
                <a:cs typeface="Times New Roman" charset="0"/>
              </a:rPr>
              <a:t> </a:t>
            </a:r>
            <a:r>
              <a:rPr lang="en-US" altLang="ja-JP" sz="2200" dirty="0">
                <a:solidFill>
                  <a:srgbClr val="FF0000"/>
                </a:solidFill>
                <a:latin typeface="Times New Roman" charset="0"/>
                <a:ea typeface="Times New Roman" charset="0"/>
                <a:cs typeface="Times New Roman" charset="0"/>
              </a:rPr>
              <a:t>intensity</a:t>
            </a:r>
            <a:r>
              <a:rPr lang="en-US" altLang="ja-JP" sz="2200" dirty="0">
                <a:solidFill>
                  <a:srgbClr val="000000"/>
                </a:solidFill>
                <a:latin typeface="Times New Roman" charset="0"/>
                <a:ea typeface="Times New Roman" charset="0"/>
                <a:cs typeface="Times New Roman" charset="0"/>
              </a:rPr>
              <a:t> from shock heated gas is strong enough to be </a:t>
            </a:r>
            <a:r>
              <a:rPr lang="en-US" altLang="ja-JP" sz="2200" dirty="0" smtClean="0">
                <a:solidFill>
                  <a:srgbClr val="000000"/>
                </a:solidFill>
                <a:latin typeface="Times New Roman" charset="0"/>
                <a:ea typeface="Times New Roman" charset="0"/>
                <a:cs typeface="Times New Roman" charset="0"/>
              </a:rPr>
              <a:t>observed.</a:t>
            </a:r>
            <a:endParaRPr lang="en-US" altLang="ja-JP" sz="2200" dirty="0">
              <a:solidFill>
                <a:srgbClr val="000000"/>
              </a:solidFill>
              <a:latin typeface="Times New Roman" charset="0"/>
              <a:ea typeface="Times New Roman" charset="0"/>
              <a:cs typeface="Times New Roman" charset="0"/>
            </a:endParaRPr>
          </a:p>
          <a:p>
            <a:pPr>
              <a:buClr>
                <a:schemeClr val="tx1"/>
              </a:buClr>
              <a:buFont typeface="Wingdings" charset="2"/>
              <a:buChar char="ü"/>
            </a:pPr>
            <a:endParaRPr lang="en-US" altLang="ja-JP" sz="2200" dirty="0">
              <a:solidFill>
                <a:srgbClr val="000000"/>
              </a:solidFill>
              <a:latin typeface="Times New Roman" charset="0"/>
              <a:ea typeface="Times New Roman" charset="0"/>
              <a:cs typeface="Times New Roman" charset="0"/>
            </a:endParaRPr>
          </a:p>
          <a:p>
            <a:pPr>
              <a:buFont typeface="Wingdings" charset="2"/>
              <a:buChar char="ü"/>
            </a:pPr>
            <a:r>
              <a:rPr lang="en-US" altLang="ja-JP" sz="2200" dirty="0">
                <a:solidFill>
                  <a:srgbClr val="000000"/>
                </a:solidFill>
                <a:latin typeface="Times New Roman" charset="0"/>
                <a:ea typeface="Times New Roman" charset="0"/>
                <a:cs typeface="Times New Roman" charset="0"/>
              </a:rPr>
              <a:t>By using our model, </a:t>
            </a:r>
            <a:r>
              <a:rPr lang="en-US" altLang="ja-JP" sz="2200" b="1" dirty="0">
                <a:solidFill>
                  <a:srgbClr val="FF0000"/>
                </a:solidFill>
                <a:latin typeface="Times New Roman" charset="0"/>
                <a:ea typeface="Times New Roman" charset="0"/>
                <a:cs typeface="Times New Roman" charset="0"/>
              </a:rPr>
              <a:t>Hα line </a:t>
            </a:r>
            <a:r>
              <a:rPr lang="en-US" altLang="ja-JP" sz="2200" dirty="0">
                <a:solidFill>
                  <a:srgbClr val="000000"/>
                </a:solidFill>
                <a:latin typeface="Times New Roman" charset="0"/>
                <a:ea typeface="Times New Roman" charset="0"/>
                <a:cs typeface="Times New Roman" charset="0"/>
              </a:rPr>
              <a:t>intensity constrains the planet mass and gas number </a:t>
            </a:r>
            <a:r>
              <a:rPr lang="en-US" altLang="ja-JP" sz="2200" dirty="0" smtClean="0">
                <a:solidFill>
                  <a:srgbClr val="000000"/>
                </a:solidFill>
                <a:latin typeface="Times New Roman" charset="0"/>
                <a:ea typeface="Times New Roman" charset="0"/>
                <a:cs typeface="Times New Roman" charset="0"/>
              </a:rPr>
              <a:t>density.</a:t>
            </a:r>
            <a:endParaRPr lang="en-US" altLang="ja-JP" sz="2200" dirty="0">
              <a:solidFill>
                <a:srgbClr val="000000"/>
              </a:solidFill>
              <a:latin typeface="Times New Roman" charset="0"/>
              <a:ea typeface="Times New Roman" charset="0"/>
              <a:cs typeface="Times New Roman" charset="0"/>
            </a:endParaRPr>
          </a:p>
        </p:txBody>
      </p:sp>
      <p:sp>
        <p:nvSpPr>
          <p:cNvPr id="8" name="テキスト ボックス 7"/>
          <p:cNvSpPr txBox="1"/>
          <p:nvPr/>
        </p:nvSpPr>
        <p:spPr>
          <a:xfrm>
            <a:off x="431800" y="1543812"/>
            <a:ext cx="1980029" cy="435825"/>
          </a:xfrm>
          <a:prstGeom prst="rect">
            <a:avLst/>
          </a:prstGeom>
          <a:noFill/>
        </p:spPr>
        <p:txBody>
          <a:bodyPr wrap="none" rtlCol="0">
            <a:spAutoFit/>
          </a:bodyPr>
          <a:lstStyle/>
          <a:p>
            <a:r>
              <a:rPr kumimoji="1" lang="en-US" altLang="ja-JP" sz="2400" b="1" u="sng" dirty="0"/>
              <a:t>Background</a:t>
            </a:r>
            <a:endParaRPr kumimoji="1" lang="ja-JP" altLang="en-US" sz="2400" b="1" u="sng" dirty="0"/>
          </a:p>
        </p:txBody>
      </p:sp>
      <p:sp>
        <p:nvSpPr>
          <p:cNvPr id="9" name="テキスト ボックス 8"/>
          <p:cNvSpPr txBox="1"/>
          <p:nvPr/>
        </p:nvSpPr>
        <p:spPr>
          <a:xfrm>
            <a:off x="431800" y="2886325"/>
            <a:ext cx="1603324" cy="435825"/>
          </a:xfrm>
          <a:prstGeom prst="rect">
            <a:avLst/>
          </a:prstGeom>
          <a:noFill/>
        </p:spPr>
        <p:txBody>
          <a:bodyPr wrap="none" rtlCol="0">
            <a:spAutoFit/>
          </a:bodyPr>
          <a:lstStyle/>
          <a:p>
            <a:r>
              <a:rPr kumimoji="1" lang="en-US" altLang="ja-JP" sz="2400" b="1" u="sng"/>
              <a:t>Purpouse</a:t>
            </a:r>
            <a:endParaRPr kumimoji="1" lang="ja-JP" altLang="en-US" sz="2400" b="1" u="sng" dirty="0"/>
          </a:p>
        </p:txBody>
      </p:sp>
      <p:sp>
        <p:nvSpPr>
          <p:cNvPr id="10" name="テキスト ボックス 9"/>
          <p:cNvSpPr txBox="1"/>
          <p:nvPr/>
        </p:nvSpPr>
        <p:spPr>
          <a:xfrm>
            <a:off x="431800" y="4094892"/>
            <a:ext cx="1277914" cy="435825"/>
          </a:xfrm>
          <a:prstGeom prst="rect">
            <a:avLst/>
          </a:prstGeom>
          <a:noFill/>
        </p:spPr>
        <p:txBody>
          <a:bodyPr wrap="none" rtlCol="0">
            <a:spAutoFit/>
          </a:bodyPr>
          <a:lstStyle/>
          <a:p>
            <a:r>
              <a:rPr kumimoji="1" lang="en-US" altLang="ja-JP" sz="2400" b="1" u="sng" dirty="0"/>
              <a:t>Method</a:t>
            </a:r>
            <a:endParaRPr kumimoji="1" lang="ja-JP" altLang="en-US" sz="2400" b="1" u="sng" dirty="0"/>
          </a:p>
        </p:txBody>
      </p:sp>
      <p:sp>
        <p:nvSpPr>
          <p:cNvPr id="11" name="テキスト ボックス 10"/>
          <p:cNvSpPr txBox="1"/>
          <p:nvPr/>
        </p:nvSpPr>
        <p:spPr>
          <a:xfrm>
            <a:off x="431800" y="5219997"/>
            <a:ext cx="1125629" cy="435825"/>
          </a:xfrm>
          <a:prstGeom prst="rect">
            <a:avLst/>
          </a:prstGeom>
          <a:noFill/>
        </p:spPr>
        <p:txBody>
          <a:bodyPr wrap="none" rtlCol="0">
            <a:spAutoFit/>
          </a:bodyPr>
          <a:lstStyle/>
          <a:p>
            <a:r>
              <a:rPr kumimoji="1" lang="en-US" altLang="ja-JP" sz="2400" b="1" u="sng" dirty="0"/>
              <a:t>Result</a:t>
            </a:r>
            <a:endParaRPr kumimoji="1" lang="ja-JP" altLang="en-US" sz="2400" b="1" u="sng" dirty="0"/>
          </a:p>
        </p:txBody>
      </p:sp>
      <p:sp>
        <p:nvSpPr>
          <p:cNvPr id="12" name="テキスト ボックス 11"/>
          <p:cNvSpPr txBox="1"/>
          <p:nvPr/>
        </p:nvSpPr>
        <p:spPr>
          <a:xfrm>
            <a:off x="431800" y="6368348"/>
            <a:ext cx="1858201" cy="435825"/>
          </a:xfrm>
          <a:prstGeom prst="rect">
            <a:avLst/>
          </a:prstGeom>
          <a:noFill/>
        </p:spPr>
        <p:txBody>
          <a:bodyPr wrap="none" rtlCol="0">
            <a:spAutoFit/>
          </a:bodyPr>
          <a:lstStyle/>
          <a:p>
            <a:r>
              <a:rPr kumimoji="1" lang="en-US" altLang="ja-JP" sz="2400" b="1" u="sng"/>
              <a:t>Conclusion</a:t>
            </a:r>
            <a:endParaRPr kumimoji="1" lang="ja-JP" altLang="en-US" sz="2400" b="1" u="sng" dirty="0"/>
          </a:p>
        </p:txBody>
      </p:sp>
    </p:spTree>
    <p:extLst>
      <p:ext uri="{BB962C8B-B14F-4D97-AF65-F5344CB8AC3E}">
        <p14:creationId xmlns:p14="http://schemas.microsoft.com/office/powerpoint/2010/main" val="17397324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kumimoji="1" lang="en-US" altLang="ja-JP" sz="4000" dirty="0"/>
              <a:t>1-</a:t>
            </a:r>
            <a:r>
              <a:rPr lang="en-US" altLang="ja-JP" sz="4000" dirty="0"/>
              <a:t>1</a:t>
            </a:r>
            <a:r>
              <a:rPr kumimoji="1" lang="en-US" altLang="ja-JP" sz="4000" dirty="0"/>
              <a:t>. </a:t>
            </a:r>
            <a:r>
              <a:rPr lang="en-US" altLang="ja-JP" sz="4000" dirty="0"/>
              <a:t>Accreting Gas Giants Observation</a:t>
            </a:r>
            <a:endParaRPr kumimoji="1" lang="ja-JP" altLang="en-US" sz="4000" dirty="0"/>
          </a:p>
        </p:txBody>
      </p:sp>
      <p:sp>
        <p:nvSpPr>
          <p:cNvPr id="49" name="テキスト ボックス 48"/>
          <p:cNvSpPr txBox="1"/>
          <p:nvPr/>
        </p:nvSpPr>
        <p:spPr>
          <a:xfrm>
            <a:off x="608197" y="1835621"/>
            <a:ext cx="4144083" cy="493084"/>
          </a:xfrm>
          <a:prstGeom prst="rect">
            <a:avLst/>
          </a:prstGeom>
          <a:noFill/>
        </p:spPr>
        <p:txBody>
          <a:bodyPr wrap="none" rtlCol="0">
            <a:spAutoFit/>
          </a:bodyPr>
          <a:lstStyle/>
          <a:p>
            <a:r>
              <a:rPr kumimoji="1" lang="en-US" altLang="ja-JP" sz="2800" u="sng" dirty="0">
                <a:latin typeface="+mn-ea"/>
                <a:ea typeface="+mn-ea"/>
              </a:rPr>
              <a:t>Image of Accreting Giant</a:t>
            </a:r>
            <a:endParaRPr kumimoji="1" lang="ja-JP" altLang="en-US" sz="2800" u="sng" dirty="0">
              <a:latin typeface="+mn-ea"/>
              <a:ea typeface="+mn-ea"/>
            </a:endParaRPr>
          </a:p>
        </p:txBody>
      </p:sp>
      <p:sp>
        <p:nvSpPr>
          <p:cNvPr id="50" name="テキスト ボックス 49"/>
          <p:cNvSpPr txBox="1"/>
          <p:nvPr/>
        </p:nvSpPr>
        <p:spPr>
          <a:xfrm>
            <a:off x="5472360" y="1584883"/>
            <a:ext cx="3600400" cy="893834"/>
          </a:xfrm>
          <a:prstGeom prst="rect">
            <a:avLst/>
          </a:prstGeom>
          <a:noFill/>
        </p:spPr>
        <p:txBody>
          <a:bodyPr wrap="square" rtlCol="0">
            <a:spAutoFit/>
          </a:bodyPr>
          <a:lstStyle/>
          <a:p>
            <a:r>
              <a:rPr kumimoji="1" lang="en-US" altLang="ja-JP" sz="2800" u="sng" dirty="0">
                <a:latin typeface="+mn-ea"/>
                <a:ea typeface="+mn-ea"/>
              </a:rPr>
              <a:t>Observational Points and Theoretical lines</a:t>
            </a:r>
            <a:endParaRPr kumimoji="1" lang="ja-JP" altLang="en-US" sz="2800" u="sng" dirty="0">
              <a:latin typeface="+mn-ea"/>
              <a:ea typeface="+mn-ea"/>
            </a:endParaRPr>
          </a:p>
        </p:txBody>
      </p:sp>
      <p:sp>
        <p:nvSpPr>
          <p:cNvPr id="67" name="正方形/長方形 66"/>
          <p:cNvSpPr/>
          <p:nvPr/>
        </p:nvSpPr>
        <p:spPr>
          <a:xfrm>
            <a:off x="6819968" y="3903526"/>
            <a:ext cx="45719" cy="55342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8" name="正方形/長方形 67"/>
          <p:cNvSpPr/>
          <p:nvPr/>
        </p:nvSpPr>
        <p:spPr>
          <a:xfrm>
            <a:off x="6740576" y="4097401"/>
            <a:ext cx="45719" cy="55342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9" name="正方形/長方形 68"/>
          <p:cNvSpPr/>
          <p:nvPr/>
        </p:nvSpPr>
        <p:spPr>
          <a:xfrm>
            <a:off x="6783048" y="4010627"/>
            <a:ext cx="45719" cy="55342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11" name="図形グループ 10"/>
          <p:cNvGrpSpPr/>
          <p:nvPr/>
        </p:nvGrpSpPr>
        <p:grpSpPr>
          <a:xfrm>
            <a:off x="1007864" y="2454636"/>
            <a:ext cx="3212082" cy="3326659"/>
            <a:chOff x="1511920" y="2454636"/>
            <a:chExt cx="3212082" cy="3326659"/>
          </a:xfrm>
        </p:grpSpPr>
        <p:pic>
          <p:nvPicPr>
            <p:cNvPr id="45" name="図 44" descr="スクリーンショット 2015-11-20 13.45.29.png"/>
            <p:cNvPicPr>
              <a:picLocks noChangeAspect="1"/>
            </p:cNvPicPr>
            <p:nvPr/>
          </p:nvPicPr>
          <p:blipFill rotWithShape="1">
            <a:blip r:embed="rId3">
              <a:extLst>
                <a:ext uri="{28A0092B-C50C-407E-A947-70E740481C1C}">
                  <a14:useLocalDpi xmlns:a14="http://schemas.microsoft.com/office/drawing/2010/main" val="0"/>
                </a:ext>
              </a:extLst>
            </a:blip>
            <a:srcRect l="49801" r="1136"/>
            <a:stretch/>
          </p:blipFill>
          <p:spPr>
            <a:xfrm>
              <a:off x="1511920" y="2454636"/>
              <a:ext cx="3212082" cy="3326659"/>
            </a:xfrm>
            <a:prstGeom prst="rect">
              <a:avLst/>
            </a:prstGeom>
          </p:spPr>
        </p:pic>
        <p:sp>
          <p:nvSpPr>
            <p:cNvPr id="46" name="テキスト ボックス 45"/>
            <p:cNvSpPr txBox="1"/>
            <p:nvPr/>
          </p:nvSpPr>
          <p:spPr>
            <a:xfrm>
              <a:off x="3697137" y="5075981"/>
              <a:ext cx="911127" cy="553177"/>
            </a:xfrm>
            <a:prstGeom prst="rect">
              <a:avLst/>
            </a:prstGeom>
            <a:solidFill>
              <a:schemeClr val="tx1"/>
            </a:solidFill>
            <a:ln>
              <a:solidFill>
                <a:schemeClr val="tx1"/>
              </a:solidFill>
            </a:ln>
          </p:spPr>
          <p:txBody>
            <a:bodyPr wrap="none" rtlCol="0">
              <a:spAutoFit/>
            </a:bodyPr>
            <a:lstStyle/>
            <a:p>
              <a:r>
                <a:rPr kumimoji="1" lang="en-US" altLang="ja-JP" sz="1600" dirty="0">
                  <a:solidFill>
                    <a:schemeClr val="bg1"/>
                  </a:solidFill>
                </a:rPr>
                <a:t>2015.11</a:t>
              </a:r>
            </a:p>
            <a:p>
              <a:r>
                <a:rPr kumimoji="1" lang="en-US" altLang="ja-JP" sz="1600" dirty="0" err="1">
                  <a:solidFill>
                    <a:schemeClr val="bg1"/>
                  </a:solidFill>
                </a:rPr>
                <a:t>sallum</a:t>
              </a:r>
              <a:r>
                <a:rPr kumimoji="1" lang="en-US" altLang="ja-JP" sz="1600" dirty="0">
                  <a:solidFill>
                    <a:schemeClr val="bg1"/>
                  </a:solidFill>
                </a:rPr>
                <a:t>+</a:t>
              </a:r>
              <a:endParaRPr kumimoji="1" lang="ja-JP" altLang="en-US" sz="1600" dirty="0">
                <a:solidFill>
                  <a:schemeClr val="bg1"/>
                </a:solidFill>
              </a:endParaRPr>
            </a:p>
          </p:txBody>
        </p:sp>
        <p:sp>
          <p:nvSpPr>
            <p:cNvPr id="53" name="テキスト ボックス 52"/>
            <p:cNvSpPr txBox="1"/>
            <p:nvPr/>
          </p:nvSpPr>
          <p:spPr>
            <a:xfrm>
              <a:off x="1511920" y="3059757"/>
              <a:ext cx="1260941" cy="435825"/>
            </a:xfrm>
            <a:prstGeom prst="rect">
              <a:avLst/>
            </a:prstGeom>
            <a:solidFill>
              <a:srgbClr val="000000"/>
            </a:solidFill>
          </p:spPr>
          <p:txBody>
            <a:bodyPr wrap="square" rtlCol="0">
              <a:spAutoFit/>
            </a:bodyPr>
            <a:lstStyle/>
            <a:p>
              <a:r>
                <a:rPr kumimoji="1" lang="en-US" altLang="ja-JP" sz="2400">
                  <a:solidFill>
                    <a:schemeClr val="accent3">
                      <a:lumMod val="40000"/>
                      <a:lumOff val="60000"/>
                    </a:schemeClr>
                  </a:solidFill>
                </a:rPr>
                <a:t>IR band</a:t>
              </a:r>
              <a:endParaRPr kumimoji="1" lang="ja-JP" altLang="en-US" sz="2400" dirty="0">
                <a:solidFill>
                  <a:schemeClr val="accent3">
                    <a:lumMod val="40000"/>
                    <a:lumOff val="60000"/>
                  </a:schemeClr>
                </a:solidFill>
              </a:endParaRPr>
            </a:p>
          </p:txBody>
        </p:sp>
        <p:sp>
          <p:nvSpPr>
            <p:cNvPr id="70" name="正方形/長方形 69"/>
            <p:cNvSpPr/>
            <p:nvPr/>
          </p:nvSpPr>
          <p:spPr>
            <a:xfrm>
              <a:off x="1660552" y="4104028"/>
              <a:ext cx="1167284" cy="363458"/>
            </a:xfrm>
            <a:prstGeom prst="rect">
              <a:avLst/>
            </a:prstGeom>
          </p:spPr>
          <p:txBody>
            <a:bodyPr wrap="none">
              <a:spAutoFit/>
            </a:bodyPr>
            <a:lstStyle/>
            <a:p>
              <a:r>
                <a:rPr lang="en-US" altLang="ja-JP" dirty="0">
                  <a:solidFill>
                    <a:schemeClr val="bg1"/>
                  </a:solidFill>
                </a:rPr>
                <a:t>LkCa15A</a:t>
              </a:r>
              <a:endParaRPr lang="ja-JP" altLang="en-US" dirty="0"/>
            </a:p>
          </p:txBody>
        </p:sp>
        <p:sp>
          <p:nvSpPr>
            <p:cNvPr id="71" name="テキスト ボックス 70"/>
            <p:cNvSpPr txBox="1"/>
            <p:nvPr/>
          </p:nvSpPr>
          <p:spPr>
            <a:xfrm>
              <a:off x="1536308" y="3873754"/>
              <a:ext cx="1415772" cy="349968"/>
            </a:xfrm>
            <a:prstGeom prst="rect">
              <a:avLst/>
            </a:prstGeom>
            <a:noFill/>
          </p:spPr>
          <p:txBody>
            <a:bodyPr wrap="none" rtlCol="0">
              <a:spAutoFit/>
            </a:bodyPr>
            <a:lstStyle/>
            <a:p>
              <a:r>
                <a:rPr kumimoji="1" lang="en-US" altLang="ja-JP" dirty="0">
                  <a:solidFill>
                    <a:srgbClr val="F2F2F2"/>
                  </a:solidFill>
                </a:rPr>
                <a:t>Central Star</a:t>
              </a:r>
              <a:endParaRPr kumimoji="1" lang="ja-JP" altLang="en-US" dirty="0">
                <a:solidFill>
                  <a:srgbClr val="F2F2F2"/>
                </a:solidFill>
              </a:endParaRPr>
            </a:p>
          </p:txBody>
        </p:sp>
        <p:cxnSp>
          <p:nvCxnSpPr>
            <p:cNvPr id="78" name="直線コネクタ 77"/>
            <p:cNvCxnSpPr/>
            <p:nvPr/>
          </p:nvCxnSpPr>
          <p:spPr>
            <a:xfrm flipV="1">
              <a:off x="1637419" y="3055622"/>
              <a:ext cx="860200" cy="4135"/>
            </a:xfrm>
            <a:prstGeom prst="line">
              <a:avLst/>
            </a:prstGeom>
            <a:ln>
              <a:solidFill>
                <a:schemeClr val="accent3">
                  <a:lumMod val="40000"/>
                  <a:lumOff val="60000"/>
                </a:schemeClr>
              </a:solidFill>
            </a:ln>
          </p:spPr>
          <p:style>
            <a:lnRef idx="2">
              <a:schemeClr val="accent1"/>
            </a:lnRef>
            <a:fillRef idx="0">
              <a:schemeClr val="accent1"/>
            </a:fillRef>
            <a:effectRef idx="1">
              <a:schemeClr val="accent1"/>
            </a:effectRef>
            <a:fontRef idx="minor">
              <a:schemeClr val="tx1"/>
            </a:fontRef>
          </p:style>
        </p:cxnSp>
      </p:grpSp>
      <p:cxnSp>
        <p:nvCxnSpPr>
          <p:cNvPr id="82" name="直線矢印コネクタ 81"/>
          <p:cNvCxnSpPr>
            <a:stCxn id="80" idx="2"/>
          </p:cNvCxnSpPr>
          <p:nvPr/>
        </p:nvCxnSpPr>
        <p:spPr>
          <a:xfrm flipH="1">
            <a:off x="8600985" y="3053042"/>
            <a:ext cx="316085" cy="229995"/>
          </a:xfrm>
          <a:prstGeom prst="straightConnector1">
            <a:avLst/>
          </a:prstGeom>
          <a:ln w="1270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86" name="直線矢印コネクタ 85"/>
          <p:cNvCxnSpPr>
            <a:stCxn id="79" idx="2"/>
          </p:cNvCxnSpPr>
          <p:nvPr/>
        </p:nvCxnSpPr>
        <p:spPr>
          <a:xfrm flipH="1">
            <a:off x="8355282" y="4953037"/>
            <a:ext cx="436488" cy="532876"/>
          </a:xfrm>
          <a:prstGeom prst="straightConnector1">
            <a:avLst/>
          </a:prstGeom>
          <a:ln w="12700" cmpd="sng">
            <a:solidFill>
              <a:srgbClr val="000000"/>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109" name="直線矢印コネクタ 108"/>
          <p:cNvCxnSpPr>
            <a:stCxn id="107" idx="2"/>
          </p:cNvCxnSpPr>
          <p:nvPr/>
        </p:nvCxnSpPr>
        <p:spPr>
          <a:xfrm flipH="1">
            <a:off x="5832400" y="3091482"/>
            <a:ext cx="130640" cy="812044"/>
          </a:xfrm>
          <a:prstGeom prst="straightConnector1">
            <a:avLst/>
          </a:prstGeom>
          <a:ln w="12700" cmpd="sng">
            <a:solidFill>
              <a:srgbClr val="000000"/>
            </a:solidFill>
            <a:prstDash val="lgDashDotDot"/>
            <a:tailEnd type="arrow"/>
          </a:ln>
        </p:spPr>
        <p:style>
          <a:lnRef idx="2">
            <a:schemeClr val="accent1"/>
          </a:lnRef>
          <a:fillRef idx="0">
            <a:schemeClr val="accent1"/>
          </a:fillRef>
          <a:effectRef idx="1">
            <a:schemeClr val="accent1"/>
          </a:effectRef>
          <a:fontRef idx="minor">
            <a:schemeClr val="tx1"/>
          </a:fontRef>
        </p:style>
      </p:cxnSp>
      <p:sp>
        <p:nvSpPr>
          <p:cNvPr id="115" name="正方形/長方形 114"/>
          <p:cNvSpPr/>
          <p:nvPr/>
        </p:nvSpPr>
        <p:spPr>
          <a:xfrm>
            <a:off x="3119599" y="2582257"/>
            <a:ext cx="1013825" cy="538287"/>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7" name="図形グループ 6"/>
          <p:cNvGrpSpPr/>
          <p:nvPr/>
        </p:nvGrpSpPr>
        <p:grpSpPr>
          <a:xfrm>
            <a:off x="2179091" y="6444133"/>
            <a:ext cx="5830616" cy="909002"/>
            <a:chOff x="2847483" y="6233301"/>
            <a:chExt cx="5830616" cy="909002"/>
          </a:xfrm>
        </p:grpSpPr>
        <p:sp>
          <p:nvSpPr>
            <p:cNvPr id="4" name="テキスト ボックス 3"/>
            <p:cNvSpPr txBox="1"/>
            <p:nvPr/>
          </p:nvSpPr>
          <p:spPr>
            <a:xfrm>
              <a:off x="2847483" y="6233301"/>
              <a:ext cx="2525050" cy="893834"/>
            </a:xfrm>
            <a:prstGeom prst="rect">
              <a:avLst/>
            </a:prstGeom>
            <a:noFill/>
          </p:spPr>
          <p:txBody>
            <a:bodyPr wrap="none" rtlCol="0">
              <a:spAutoFit/>
            </a:bodyPr>
            <a:lstStyle/>
            <a:p>
              <a:pPr marL="457200" indent="-457200">
                <a:buFont typeface="Wingdings" charset="2"/>
                <a:buChar char="ü"/>
              </a:pPr>
              <a:r>
                <a:rPr kumimoji="1" lang="en-US" altLang="ja-JP" sz="2800" dirty="0">
                  <a:solidFill>
                    <a:schemeClr val="accent3">
                      <a:lumMod val="60000"/>
                      <a:lumOff val="40000"/>
                    </a:schemeClr>
                  </a:solidFill>
                </a:rPr>
                <a:t>IR emission</a:t>
              </a:r>
            </a:p>
            <a:p>
              <a:pPr marL="457200" indent="-457200">
                <a:buFont typeface="Wingdings" charset="2"/>
                <a:buChar char="ü"/>
              </a:pPr>
              <a:r>
                <a:rPr kumimoji="1" lang="en-US" altLang="ja-JP" sz="2800" dirty="0">
                  <a:solidFill>
                    <a:srgbClr val="0000FF"/>
                  </a:solidFill>
                </a:rPr>
                <a:t>Hα line</a:t>
              </a:r>
              <a:endParaRPr kumimoji="1" lang="ja-JP" altLang="en-US" sz="2800" dirty="0">
                <a:solidFill>
                  <a:srgbClr val="0000FF"/>
                </a:solidFill>
              </a:endParaRPr>
            </a:p>
          </p:txBody>
        </p:sp>
        <p:sp>
          <p:nvSpPr>
            <p:cNvPr id="5" name="正方形/長方形 4"/>
            <p:cNvSpPr/>
            <p:nvPr/>
          </p:nvSpPr>
          <p:spPr>
            <a:xfrm>
              <a:off x="5232925" y="6248469"/>
              <a:ext cx="3445174" cy="893834"/>
            </a:xfrm>
            <a:prstGeom prst="rect">
              <a:avLst/>
            </a:prstGeom>
          </p:spPr>
          <p:txBody>
            <a:bodyPr wrap="none">
              <a:spAutoFit/>
            </a:bodyPr>
            <a:lstStyle/>
            <a:p>
              <a:r>
                <a:rPr kumimoji="1" lang="en-US" altLang="ja-JP" sz="2800" dirty="0"/>
                <a:t>⇒can be explained</a:t>
              </a:r>
            </a:p>
            <a:p>
              <a:r>
                <a:rPr kumimoji="1" lang="en-US" altLang="ja-JP" sz="2800" dirty="0"/>
                <a:t>⇒is never explained</a:t>
              </a:r>
            </a:p>
          </p:txBody>
        </p:sp>
      </p:grpSp>
      <p:grpSp>
        <p:nvGrpSpPr>
          <p:cNvPr id="14" name="図形グループ 13"/>
          <p:cNvGrpSpPr/>
          <p:nvPr/>
        </p:nvGrpSpPr>
        <p:grpSpPr>
          <a:xfrm>
            <a:off x="3125212" y="3627997"/>
            <a:ext cx="4126804" cy="1065576"/>
            <a:chOff x="3125212" y="3627997"/>
            <a:chExt cx="4126804" cy="1065576"/>
          </a:xfrm>
        </p:grpSpPr>
        <p:sp>
          <p:nvSpPr>
            <p:cNvPr id="48" name="円/楕円 47"/>
            <p:cNvSpPr/>
            <p:nvPr/>
          </p:nvSpPr>
          <p:spPr>
            <a:xfrm>
              <a:off x="3125212" y="3804317"/>
              <a:ext cx="741047" cy="889256"/>
            </a:xfrm>
            <a:prstGeom prst="ellipse">
              <a:avLst/>
            </a:prstGeom>
            <a:noFill/>
            <a:ln w="28575" cmpd="sng">
              <a:solidFill>
                <a:srgbClr val="B4ADB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13" name="図形グループ 12"/>
            <p:cNvGrpSpPr/>
            <p:nvPr/>
          </p:nvGrpSpPr>
          <p:grpSpPr>
            <a:xfrm>
              <a:off x="3866259" y="3627997"/>
              <a:ext cx="3385757" cy="620948"/>
              <a:chOff x="3866259" y="3627997"/>
              <a:chExt cx="3385757" cy="620948"/>
            </a:xfrm>
          </p:grpSpPr>
          <p:cxnSp>
            <p:nvCxnSpPr>
              <p:cNvPr id="54" name="直線矢印コネクタ 53"/>
              <p:cNvCxnSpPr>
                <a:stCxn id="48" idx="6"/>
              </p:cNvCxnSpPr>
              <p:nvPr/>
            </p:nvCxnSpPr>
            <p:spPr>
              <a:xfrm flipV="1">
                <a:off x="3866259" y="3627997"/>
                <a:ext cx="2874317" cy="620948"/>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55" name="直線矢印コネクタ 54"/>
              <p:cNvCxnSpPr>
                <a:stCxn id="48" idx="6"/>
              </p:cNvCxnSpPr>
              <p:nvPr/>
            </p:nvCxnSpPr>
            <p:spPr>
              <a:xfrm flipV="1">
                <a:off x="3866259" y="4076887"/>
                <a:ext cx="3385757" cy="17205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56" name="直線矢印コネクタ 55"/>
              <p:cNvCxnSpPr>
                <a:stCxn id="48" idx="6"/>
              </p:cNvCxnSpPr>
              <p:nvPr/>
            </p:nvCxnSpPr>
            <p:spPr>
              <a:xfrm flipV="1">
                <a:off x="3866259" y="4076887"/>
                <a:ext cx="1822125" cy="172058"/>
              </a:xfrm>
              <a:prstGeom prst="straightConnector1">
                <a:avLst/>
              </a:prstGeom>
              <a:ln>
                <a:solidFill>
                  <a:srgbClr val="3366FF"/>
                </a:solidFill>
                <a:tailEnd type="arrow"/>
              </a:ln>
            </p:spPr>
            <p:style>
              <a:lnRef idx="2">
                <a:schemeClr val="accent1"/>
              </a:lnRef>
              <a:fillRef idx="0">
                <a:schemeClr val="accent1"/>
              </a:fillRef>
              <a:effectRef idx="1">
                <a:schemeClr val="accent1"/>
              </a:effectRef>
              <a:fontRef idx="minor">
                <a:schemeClr val="tx1"/>
              </a:fontRef>
            </p:style>
          </p:cxnSp>
        </p:grpSp>
      </p:grpSp>
      <p:sp>
        <p:nvSpPr>
          <p:cNvPr id="58" name="テキスト ボックス 57"/>
          <p:cNvSpPr txBox="1"/>
          <p:nvPr/>
        </p:nvSpPr>
        <p:spPr>
          <a:xfrm>
            <a:off x="1079872" y="2555701"/>
            <a:ext cx="407233" cy="440120"/>
          </a:xfrm>
          <a:prstGeom prst="rect">
            <a:avLst/>
          </a:prstGeom>
          <a:solidFill>
            <a:schemeClr val="tx1"/>
          </a:solidFill>
        </p:spPr>
        <p:txBody>
          <a:bodyPr wrap="none" rtlCol="0">
            <a:spAutoFit/>
          </a:bodyPr>
          <a:lstStyle/>
          <a:p>
            <a:r>
              <a:rPr kumimoji="1" lang="en-US" altLang="ja-JP" sz="2400" dirty="0">
                <a:solidFill>
                  <a:srgbClr val="FF0000"/>
                </a:solidFill>
              </a:rPr>
              <a:t>L’</a:t>
            </a:r>
            <a:endParaRPr kumimoji="1" lang="ja-JP" altLang="en-US" sz="2400" dirty="0">
              <a:solidFill>
                <a:srgbClr val="FF0000"/>
              </a:solidFill>
            </a:endParaRPr>
          </a:p>
        </p:txBody>
      </p:sp>
      <p:sp>
        <p:nvSpPr>
          <p:cNvPr id="59" name="テキスト ボックス 58"/>
          <p:cNvSpPr txBox="1"/>
          <p:nvPr/>
        </p:nvSpPr>
        <p:spPr>
          <a:xfrm>
            <a:off x="1487105" y="2555701"/>
            <a:ext cx="543839" cy="440120"/>
          </a:xfrm>
          <a:prstGeom prst="rect">
            <a:avLst/>
          </a:prstGeom>
          <a:solidFill>
            <a:schemeClr val="tx1"/>
          </a:solidFill>
        </p:spPr>
        <p:txBody>
          <a:bodyPr wrap="none" rtlCol="0">
            <a:spAutoFit/>
          </a:bodyPr>
          <a:lstStyle/>
          <a:p>
            <a:r>
              <a:rPr kumimoji="1" lang="en-US" altLang="ja-JP" sz="2400" dirty="0">
                <a:solidFill>
                  <a:srgbClr val="008000"/>
                </a:solidFill>
              </a:rPr>
              <a:t>Ks</a:t>
            </a:r>
            <a:endParaRPr kumimoji="1" lang="ja-JP" altLang="en-US" sz="2400" dirty="0">
              <a:solidFill>
                <a:srgbClr val="008000"/>
              </a:solidFill>
            </a:endParaRPr>
          </a:p>
        </p:txBody>
      </p:sp>
      <p:sp>
        <p:nvSpPr>
          <p:cNvPr id="72" name="テキスト ボックス 71"/>
          <p:cNvSpPr txBox="1"/>
          <p:nvPr/>
        </p:nvSpPr>
        <p:spPr>
          <a:xfrm>
            <a:off x="2030944" y="2555701"/>
            <a:ext cx="584866" cy="440120"/>
          </a:xfrm>
          <a:prstGeom prst="rect">
            <a:avLst/>
          </a:prstGeom>
          <a:solidFill>
            <a:schemeClr val="tx1"/>
          </a:solidFill>
          <a:ln w="19050" cmpd="sng">
            <a:noFill/>
          </a:ln>
        </p:spPr>
        <p:txBody>
          <a:bodyPr wrap="none" rtlCol="0">
            <a:spAutoFit/>
          </a:bodyPr>
          <a:lstStyle/>
          <a:p>
            <a:r>
              <a:rPr kumimoji="1" lang="en-US" altLang="ja-JP" sz="2400" dirty="0">
                <a:solidFill>
                  <a:srgbClr val="3366FF"/>
                </a:solidFill>
              </a:rPr>
              <a:t>Hα</a:t>
            </a:r>
            <a:endParaRPr kumimoji="1" lang="ja-JP" altLang="en-US" sz="2400" dirty="0">
              <a:solidFill>
                <a:srgbClr val="3366FF"/>
              </a:solidFill>
            </a:endParaRPr>
          </a:p>
        </p:txBody>
      </p:sp>
      <p:grpSp>
        <p:nvGrpSpPr>
          <p:cNvPr id="9" name="図形グループ 8"/>
          <p:cNvGrpSpPr/>
          <p:nvPr/>
        </p:nvGrpSpPr>
        <p:grpSpPr>
          <a:xfrm>
            <a:off x="5476232" y="2410702"/>
            <a:ext cx="3956568" cy="4238682"/>
            <a:chOff x="5476232" y="2410702"/>
            <a:chExt cx="3956568" cy="4238682"/>
          </a:xfrm>
        </p:grpSpPr>
        <p:sp>
          <p:nvSpPr>
            <p:cNvPr id="84" name="テキスト ボックス 83"/>
            <p:cNvSpPr txBox="1"/>
            <p:nvPr/>
          </p:nvSpPr>
          <p:spPr>
            <a:xfrm>
              <a:off x="8738179" y="2410702"/>
              <a:ext cx="527709" cy="435825"/>
            </a:xfrm>
            <a:prstGeom prst="rect">
              <a:avLst/>
            </a:prstGeom>
            <a:noFill/>
          </p:spPr>
          <p:txBody>
            <a:bodyPr wrap="none" rtlCol="0">
              <a:spAutoFit/>
            </a:bodyPr>
            <a:lstStyle/>
            <a:p>
              <a:r>
                <a:rPr kumimoji="1" lang="en-US" altLang="ja-JP" sz="2400" dirty="0">
                  <a:latin typeface="Helvetica" charset="0"/>
                  <a:ea typeface="Helvetica" charset="0"/>
                  <a:cs typeface="Helvetica" charset="0"/>
                </a:rPr>
                <a:t>10</a:t>
              </a:r>
              <a:endParaRPr kumimoji="1" lang="ja-JP" altLang="en-US" sz="2400" dirty="0">
                <a:latin typeface="Helvetica" charset="0"/>
                <a:ea typeface="Helvetica" charset="0"/>
                <a:cs typeface="Helvetica" charset="0"/>
              </a:endParaRPr>
            </a:p>
          </p:txBody>
        </p:sp>
        <p:pic>
          <p:nvPicPr>
            <p:cNvPr id="74" name="図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76232" y="2479912"/>
              <a:ext cx="3812552" cy="4169472"/>
            </a:xfrm>
            <a:prstGeom prst="rect">
              <a:avLst/>
            </a:prstGeom>
          </p:spPr>
        </p:pic>
        <p:sp>
          <p:nvSpPr>
            <p:cNvPr id="75" name="テキスト ボックス 74"/>
            <p:cNvSpPr txBox="1"/>
            <p:nvPr/>
          </p:nvSpPr>
          <p:spPr>
            <a:xfrm rot="5400000">
              <a:off x="8295536" y="3968879"/>
              <a:ext cx="1620957" cy="435825"/>
            </a:xfrm>
            <a:prstGeom prst="rect">
              <a:avLst/>
            </a:prstGeom>
            <a:noFill/>
          </p:spPr>
          <p:txBody>
            <a:bodyPr wrap="none" rtlCol="0">
              <a:spAutoFit/>
            </a:bodyPr>
            <a:lstStyle/>
            <a:p>
              <a:r>
                <a:rPr kumimoji="1" lang="en-US" altLang="ja-JP" sz="2400" dirty="0">
                  <a:latin typeface="Helvetica" charset="0"/>
                  <a:ea typeface="Helvetica" charset="0"/>
                  <a:cs typeface="Helvetica" charset="0"/>
                </a:rPr>
                <a:t>Flux (</a:t>
              </a:r>
              <a:r>
                <a:rPr kumimoji="1" lang="en-US" altLang="ja-JP" sz="2400" dirty="0" err="1">
                  <a:latin typeface="Helvetica" charset="0"/>
                  <a:ea typeface="Helvetica" charset="0"/>
                  <a:cs typeface="Helvetica" charset="0"/>
                </a:rPr>
                <a:t>mJy</a:t>
              </a:r>
              <a:r>
                <a:rPr kumimoji="1" lang="en-US" altLang="ja-JP" sz="2400" dirty="0">
                  <a:latin typeface="Helvetica" charset="0"/>
                  <a:ea typeface="Helvetica" charset="0"/>
                  <a:cs typeface="Helvetica" charset="0"/>
                </a:rPr>
                <a:t>)</a:t>
              </a:r>
              <a:endParaRPr kumimoji="1" lang="ja-JP" altLang="en-US" sz="2400" dirty="0">
                <a:latin typeface="Helvetica" charset="0"/>
                <a:ea typeface="Helvetica" charset="0"/>
                <a:cs typeface="Helvetica" charset="0"/>
              </a:endParaRPr>
            </a:p>
          </p:txBody>
        </p:sp>
        <p:sp>
          <p:nvSpPr>
            <p:cNvPr id="77" name="テキスト ボックス 76"/>
            <p:cNvSpPr txBox="1"/>
            <p:nvPr/>
          </p:nvSpPr>
          <p:spPr>
            <a:xfrm>
              <a:off x="5976285" y="5777507"/>
              <a:ext cx="356188" cy="435825"/>
            </a:xfrm>
            <a:prstGeom prst="rect">
              <a:avLst/>
            </a:prstGeom>
            <a:noFill/>
          </p:spPr>
          <p:txBody>
            <a:bodyPr wrap="none" rtlCol="0">
              <a:spAutoFit/>
            </a:bodyPr>
            <a:lstStyle/>
            <a:p>
              <a:r>
                <a:rPr kumimoji="1" lang="en-US" altLang="ja-JP" sz="2400" dirty="0">
                  <a:latin typeface="Helvetica" charset="0"/>
                  <a:ea typeface="Helvetica" charset="0"/>
                  <a:cs typeface="Helvetica" charset="0"/>
                </a:rPr>
                <a:t>1</a:t>
              </a:r>
              <a:endParaRPr kumimoji="1" lang="ja-JP" altLang="en-US" sz="2400" dirty="0">
                <a:latin typeface="Helvetica" charset="0"/>
                <a:ea typeface="Helvetica" charset="0"/>
                <a:cs typeface="Helvetica" charset="0"/>
              </a:endParaRPr>
            </a:p>
          </p:txBody>
        </p:sp>
        <p:sp>
          <p:nvSpPr>
            <p:cNvPr id="81" name="テキスト ボックス 80"/>
            <p:cNvSpPr txBox="1"/>
            <p:nvPr/>
          </p:nvSpPr>
          <p:spPr>
            <a:xfrm>
              <a:off x="7915117" y="5803236"/>
              <a:ext cx="527709" cy="435825"/>
            </a:xfrm>
            <a:prstGeom prst="rect">
              <a:avLst/>
            </a:prstGeom>
            <a:noFill/>
          </p:spPr>
          <p:txBody>
            <a:bodyPr wrap="none" rtlCol="0">
              <a:spAutoFit/>
            </a:bodyPr>
            <a:lstStyle/>
            <a:p>
              <a:r>
                <a:rPr kumimoji="1" lang="en-US" altLang="ja-JP" sz="2400" dirty="0">
                  <a:latin typeface="Helvetica" charset="0"/>
                  <a:ea typeface="Helvetica" charset="0"/>
                  <a:cs typeface="Helvetica" charset="0"/>
                </a:rPr>
                <a:t>10</a:t>
              </a:r>
              <a:endParaRPr kumimoji="1" lang="ja-JP" altLang="en-US" sz="2400" dirty="0">
                <a:latin typeface="Helvetica" charset="0"/>
                <a:ea typeface="Helvetica" charset="0"/>
                <a:cs typeface="Helvetica" charset="0"/>
              </a:endParaRPr>
            </a:p>
          </p:txBody>
        </p:sp>
        <p:sp>
          <p:nvSpPr>
            <p:cNvPr id="83" name="テキスト ボックス 82"/>
            <p:cNvSpPr txBox="1"/>
            <p:nvPr/>
          </p:nvSpPr>
          <p:spPr>
            <a:xfrm>
              <a:off x="8820132" y="5531982"/>
              <a:ext cx="612668" cy="435825"/>
            </a:xfrm>
            <a:prstGeom prst="rect">
              <a:avLst/>
            </a:prstGeom>
            <a:noFill/>
          </p:spPr>
          <p:txBody>
            <a:bodyPr wrap="none" rtlCol="0">
              <a:spAutoFit/>
            </a:bodyPr>
            <a:lstStyle/>
            <a:p>
              <a:r>
                <a:rPr kumimoji="1" lang="en-US" altLang="ja-JP" sz="2400">
                  <a:latin typeface="Helvetica" charset="0"/>
                  <a:ea typeface="Helvetica" charset="0"/>
                  <a:cs typeface="Helvetica" charset="0"/>
                </a:rPr>
                <a:t>0.1</a:t>
              </a:r>
              <a:endParaRPr kumimoji="1" lang="ja-JP" altLang="en-US" sz="2400" dirty="0">
                <a:latin typeface="Helvetica" charset="0"/>
                <a:ea typeface="Helvetica" charset="0"/>
                <a:cs typeface="Helvetica" charset="0"/>
              </a:endParaRPr>
            </a:p>
          </p:txBody>
        </p:sp>
        <p:sp useBgFill="1">
          <p:nvSpPr>
            <p:cNvPr id="29" name="正方形/長方形 28"/>
            <p:cNvSpPr/>
            <p:nvPr/>
          </p:nvSpPr>
          <p:spPr>
            <a:xfrm>
              <a:off x="5688384" y="2555701"/>
              <a:ext cx="2817379" cy="6704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テキスト ボックス 75"/>
            <p:cNvSpPr txBox="1"/>
            <p:nvPr/>
          </p:nvSpPr>
          <p:spPr>
            <a:xfrm>
              <a:off x="5886007" y="6138919"/>
              <a:ext cx="2619756" cy="435825"/>
            </a:xfrm>
            <a:prstGeom prst="rect">
              <a:avLst/>
            </a:prstGeom>
            <a:noFill/>
          </p:spPr>
          <p:txBody>
            <a:bodyPr wrap="none" rtlCol="0">
              <a:spAutoFit/>
            </a:bodyPr>
            <a:lstStyle/>
            <a:p>
              <a:r>
                <a:rPr lang="en-US" altLang="ja-JP" sz="2400" dirty="0">
                  <a:latin typeface="Helvetica" charset="0"/>
                  <a:ea typeface="Helvetica" charset="0"/>
                  <a:cs typeface="Helvetica" charset="0"/>
                </a:rPr>
                <a:t>Wave length (</a:t>
              </a:r>
              <a:r>
                <a:rPr lang="en-US" altLang="ja-JP" sz="2400" dirty="0" err="1">
                  <a:latin typeface="Helvetica" charset="0"/>
                  <a:ea typeface="Helvetica" charset="0"/>
                  <a:cs typeface="Helvetica" charset="0"/>
                </a:rPr>
                <a:t>μm</a:t>
              </a:r>
              <a:r>
                <a:rPr lang="en-US" altLang="ja-JP" sz="2400" dirty="0">
                  <a:latin typeface="Helvetica" charset="0"/>
                  <a:ea typeface="Helvetica" charset="0"/>
                  <a:cs typeface="Helvetica" charset="0"/>
                </a:rPr>
                <a:t>)</a:t>
              </a:r>
              <a:endParaRPr kumimoji="1" lang="ja-JP" altLang="en-US" sz="2400" dirty="0">
                <a:latin typeface="Helvetica" charset="0"/>
                <a:ea typeface="Helvetica" charset="0"/>
                <a:cs typeface="Helvetica" charset="0"/>
              </a:endParaRPr>
            </a:p>
          </p:txBody>
        </p:sp>
      </p:grpSp>
      <p:sp>
        <p:nvSpPr>
          <p:cNvPr id="80" name="テキスト ボックス 79"/>
          <p:cNvSpPr txBox="1"/>
          <p:nvPr/>
        </p:nvSpPr>
        <p:spPr>
          <a:xfrm>
            <a:off x="7824463" y="2445440"/>
            <a:ext cx="2185214" cy="607602"/>
          </a:xfrm>
          <a:prstGeom prst="rect">
            <a:avLst/>
          </a:prstGeom>
          <a:solidFill>
            <a:schemeClr val="bg1"/>
          </a:solidFill>
          <a:ln>
            <a:solidFill>
              <a:schemeClr val="tx1"/>
            </a:solidFill>
          </a:ln>
        </p:spPr>
        <p:txBody>
          <a:bodyPr wrap="none" rtlCol="0">
            <a:spAutoFit/>
          </a:bodyPr>
          <a:lstStyle/>
          <a:p>
            <a:pPr algn="ctr"/>
            <a:r>
              <a:rPr kumimoji="1" lang="en-US" altLang="ja-JP" dirty="0"/>
              <a:t>Estimated emission</a:t>
            </a:r>
          </a:p>
          <a:p>
            <a:pPr algn="ctr"/>
            <a:r>
              <a:rPr kumimoji="1" lang="en-US" altLang="ja-JP" dirty="0"/>
              <a:t>from </a:t>
            </a:r>
            <a:r>
              <a:rPr kumimoji="1" lang="en-US" altLang="ja-JP" dirty="0">
                <a:solidFill>
                  <a:srgbClr val="00B050"/>
                </a:solidFill>
              </a:rPr>
              <a:t>accreting disk</a:t>
            </a:r>
            <a:endParaRPr kumimoji="1" lang="ja-JP" altLang="en-US" dirty="0">
              <a:solidFill>
                <a:srgbClr val="00B050"/>
              </a:solidFill>
            </a:endParaRPr>
          </a:p>
        </p:txBody>
      </p:sp>
      <p:sp>
        <p:nvSpPr>
          <p:cNvPr id="79" name="テキスト ボックス 78"/>
          <p:cNvSpPr txBox="1"/>
          <p:nvPr/>
        </p:nvSpPr>
        <p:spPr>
          <a:xfrm>
            <a:off x="7622218" y="4345435"/>
            <a:ext cx="2339103" cy="607602"/>
          </a:xfrm>
          <a:prstGeom prst="rect">
            <a:avLst/>
          </a:prstGeom>
          <a:solidFill>
            <a:srgbClr val="FFFFFF"/>
          </a:solidFill>
          <a:ln w="12700" cmpd="sng">
            <a:solidFill>
              <a:schemeClr val="tx1"/>
            </a:solidFill>
            <a:prstDash val="sysDash"/>
          </a:ln>
        </p:spPr>
        <p:txBody>
          <a:bodyPr wrap="none" rtlCol="0">
            <a:spAutoFit/>
          </a:bodyPr>
          <a:lstStyle/>
          <a:p>
            <a:pPr algn="ctr"/>
            <a:r>
              <a:rPr kumimoji="1" lang="en-US" altLang="ja-JP" dirty="0"/>
              <a:t>Estimated emission</a:t>
            </a:r>
          </a:p>
          <a:p>
            <a:pPr algn="ctr"/>
            <a:r>
              <a:rPr kumimoji="1" lang="en-US" altLang="ja-JP" dirty="0"/>
              <a:t>from </a:t>
            </a:r>
            <a:r>
              <a:rPr kumimoji="1" lang="en-US" altLang="ja-JP" dirty="0">
                <a:solidFill>
                  <a:srgbClr val="9B0014"/>
                </a:solidFill>
              </a:rPr>
              <a:t>accreting planet</a:t>
            </a:r>
            <a:endParaRPr kumimoji="1" lang="ja-JP" altLang="en-US" dirty="0">
              <a:solidFill>
                <a:srgbClr val="9B0014"/>
              </a:solidFill>
            </a:endParaRPr>
          </a:p>
        </p:txBody>
      </p:sp>
      <p:sp>
        <p:nvSpPr>
          <p:cNvPr id="107" name="テキスト ボックス 106"/>
          <p:cNvSpPr txBox="1"/>
          <p:nvPr/>
        </p:nvSpPr>
        <p:spPr>
          <a:xfrm>
            <a:off x="4365487" y="2655657"/>
            <a:ext cx="3195105" cy="435825"/>
          </a:xfrm>
          <a:prstGeom prst="rect">
            <a:avLst/>
          </a:prstGeom>
          <a:solidFill>
            <a:schemeClr val="bg1"/>
          </a:solidFill>
          <a:ln>
            <a:solidFill>
              <a:srgbClr val="000000"/>
            </a:solidFill>
            <a:prstDash val="lgDashDotDot"/>
          </a:ln>
        </p:spPr>
        <p:txBody>
          <a:bodyPr wrap="none" rtlCol="0">
            <a:spAutoFit/>
          </a:bodyPr>
          <a:lstStyle/>
          <a:p>
            <a:r>
              <a:rPr kumimoji="1" lang="en-US" altLang="ja-JP" sz="2400">
                <a:solidFill>
                  <a:srgbClr val="0070C0"/>
                </a:solidFill>
              </a:rPr>
              <a:t>Where it comes from?</a:t>
            </a:r>
          </a:p>
        </p:txBody>
      </p:sp>
    </p:spTree>
    <p:extLst>
      <p:ext uri="{BB962C8B-B14F-4D97-AF65-F5344CB8AC3E}">
        <p14:creationId xmlns:p14="http://schemas.microsoft.com/office/powerpoint/2010/main" val="2118526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blinds(horizontal)">
                                      <p:cBhvr>
                                        <p:cTn id="7" dur="500"/>
                                        <p:tgtEl>
                                          <p:spTgt spid="50"/>
                                        </p:tgtEl>
                                      </p:cBhvr>
                                    </p:animEffect>
                                  </p:childTnLst>
                                </p:cTn>
                              </p:par>
                              <p:par>
                                <p:cTn id="8" presetID="1"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linds(horizont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80"/>
                                        </p:tgtEl>
                                        <p:attrNameLst>
                                          <p:attrName>style.visibility</p:attrName>
                                        </p:attrNameLst>
                                      </p:cBhvr>
                                      <p:to>
                                        <p:strVal val="visible"/>
                                      </p:to>
                                    </p:set>
                                    <p:animEffect transition="in" filter="blinds(horizontal)">
                                      <p:cBhvr>
                                        <p:cTn id="19" dur="500"/>
                                        <p:tgtEl>
                                          <p:spTgt spid="80"/>
                                        </p:tgtEl>
                                      </p:cBhvr>
                                    </p:animEffect>
                                  </p:childTnLst>
                                </p:cTn>
                              </p:par>
                              <p:par>
                                <p:cTn id="20" presetID="3" presetClass="entr" presetSubtype="10" fill="hold" nodeType="withEffect">
                                  <p:stCondLst>
                                    <p:cond delay="0"/>
                                  </p:stCondLst>
                                  <p:childTnLst>
                                    <p:set>
                                      <p:cBhvr>
                                        <p:cTn id="21" dur="1" fill="hold">
                                          <p:stCondLst>
                                            <p:cond delay="0"/>
                                          </p:stCondLst>
                                        </p:cTn>
                                        <p:tgtEl>
                                          <p:spTgt spid="82"/>
                                        </p:tgtEl>
                                        <p:attrNameLst>
                                          <p:attrName>style.visibility</p:attrName>
                                        </p:attrNameLst>
                                      </p:cBhvr>
                                      <p:to>
                                        <p:strVal val="visible"/>
                                      </p:to>
                                    </p:set>
                                    <p:animEffect transition="in" filter="blinds(horizontal)">
                                      <p:cBhvr>
                                        <p:cTn id="22" dur="500"/>
                                        <p:tgtEl>
                                          <p:spTgt spid="82"/>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79"/>
                                        </p:tgtEl>
                                        <p:attrNameLst>
                                          <p:attrName>style.visibility</p:attrName>
                                        </p:attrNameLst>
                                      </p:cBhvr>
                                      <p:to>
                                        <p:strVal val="visible"/>
                                      </p:to>
                                    </p:set>
                                    <p:animEffect transition="in" filter="blinds(horizontal)">
                                      <p:cBhvr>
                                        <p:cTn id="25" dur="500"/>
                                        <p:tgtEl>
                                          <p:spTgt spid="79"/>
                                        </p:tgtEl>
                                      </p:cBhvr>
                                    </p:animEffect>
                                  </p:childTnLst>
                                </p:cTn>
                              </p:par>
                              <p:par>
                                <p:cTn id="26" presetID="3" presetClass="entr" presetSubtype="10" fill="hold" nodeType="with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blinds(horizontal)">
                                      <p:cBhvr>
                                        <p:cTn id="28" dur="500"/>
                                        <p:tgtEl>
                                          <p:spTgt spid="86"/>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07"/>
                                        </p:tgtEl>
                                        <p:attrNameLst>
                                          <p:attrName>style.visibility</p:attrName>
                                        </p:attrNameLst>
                                      </p:cBhvr>
                                      <p:to>
                                        <p:strVal val="visible"/>
                                      </p:to>
                                    </p:set>
                                    <p:animEffect transition="in" filter="blinds(horizontal)">
                                      <p:cBhvr>
                                        <p:cTn id="33" dur="500"/>
                                        <p:tgtEl>
                                          <p:spTgt spid="107"/>
                                        </p:tgtEl>
                                      </p:cBhvr>
                                    </p:animEffect>
                                  </p:childTnLst>
                                </p:cTn>
                              </p:par>
                              <p:par>
                                <p:cTn id="34" presetID="3" presetClass="entr" presetSubtype="10" fill="hold"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blinds(horizontal)">
                                      <p:cBhvr>
                                        <p:cTn id="36" dur="500"/>
                                        <p:tgtEl>
                                          <p:spTgt spid="7"/>
                                        </p:tgtEl>
                                      </p:cBhvr>
                                    </p:animEffect>
                                  </p:childTnLst>
                                </p:cTn>
                              </p:par>
                              <p:par>
                                <p:cTn id="37" presetID="3" presetClass="entr" presetSubtype="10" fill="hold" nodeType="withEffect">
                                  <p:stCondLst>
                                    <p:cond delay="0"/>
                                  </p:stCondLst>
                                  <p:childTnLst>
                                    <p:set>
                                      <p:cBhvr>
                                        <p:cTn id="38" dur="1" fill="hold">
                                          <p:stCondLst>
                                            <p:cond delay="0"/>
                                          </p:stCondLst>
                                        </p:cTn>
                                        <p:tgtEl>
                                          <p:spTgt spid="109"/>
                                        </p:tgtEl>
                                        <p:attrNameLst>
                                          <p:attrName>style.visibility</p:attrName>
                                        </p:attrNameLst>
                                      </p:cBhvr>
                                      <p:to>
                                        <p:strVal val="visible"/>
                                      </p:to>
                                    </p:set>
                                    <p:animEffect transition="in" filter="blinds(horizontal)">
                                      <p:cBhvr>
                                        <p:cTn id="39"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80" grpId="0" animBg="1"/>
      <p:bldP spid="79" grpId="0" animBg="1"/>
      <p:bldP spid="10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1-2</a:t>
            </a:r>
            <a:r>
              <a:rPr kumimoji="1" lang="en-US" altLang="ja-JP" dirty="0"/>
              <a:t>. Black-body temperature</a:t>
            </a:r>
            <a:r>
              <a:rPr lang="en-US" altLang="ja-JP" dirty="0"/>
              <a:t> </a:t>
            </a:r>
            <a:endParaRPr kumimoji="1" lang="ja-JP" altLang="en-US" dirty="0"/>
          </a:p>
        </p:txBody>
      </p:sp>
      <p:sp>
        <p:nvSpPr>
          <p:cNvPr id="23" name="テキスト ボックス 22"/>
          <p:cNvSpPr txBox="1"/>
          <p:nvPr/>
        </p:nvSpPr>
        <p:spPr>
          <a:xfrm>
            <a:off x="359792" y="2005422"/>
            <a:ext cx="3775393" cy="607539"/>
          </a:xfrm>
          <a:prstGeom prst="rect">
            <a:avLst/>
          </a:prstGeom>
          <a:noFill/>
        </p:spPr>
        <p:txBody>
          <a:bodyPr wrap="none" rtlCol="0">
            <a:spAutoFit/>
          </a:bodyPr>
          <a:lstStyle/>
          <a:p>
            <a:r>
              <a:rPr kumimoji="1" lang="en-US" altLang="ja-JP" sz="3600" b="1" u="sng"/>
              <a:t>Heating process</a:t>
            </a:r>
            <a:endParaRPr kumimoji="1" lang="ja-JP" altLang="en-US" sz="3600" b="1" u="sng" dirty="0"/>
          </a:p>
        </p:txBody>
      </p:sp>
      <p:sp>
        <p:nvSpPr>
          <p:cNvPr id="24" name="テキスト ボックス 23"/>
          <p:cNvSpPr txBox="1"/>
          <p:nvPr/>
        </p:nvSpPr>
        <p:spPr>
          <a:xfrm>
            <a:off x="1134584" y="2576663"/>
            <a:ext cx="2664512" cy="893834"/>
          </a:xfrm>
          <a:prstGeom prst="rect">
            <a:avLst/>
          </a:prstGeom>
          <a:noFill/>
        </p:spPr>
        <p:txBody>
          <a:bodyPr wrap="none" rtlCol="0">
            <a:spAutoFit/>
          </a:bodyPr>
          <a:lstStyle/>
          <a:p>
            <a:r>
              <a:rPr kumimoji="1" lang="en-US" altLang="ja-JP" sz="2800" dirty="0"/>
              <a:t>viscous heating</a:t>
            </a:r>
          </a:p>
          <a:p>
            <a:r>
              <a:rPr kumimoji="1" lang="en-US" altLang="ja-JP" sz="2800" dirty="0"/>
              <a:t>shock heating</a:t>
            </a:r>
            <a:endParaRPr kumimoji="1" lang="ja-JP" altLang="en-US" sz="2800" dirty="0"/>
          </a:p>
        </p:txBody>
      </p:sp>
      <p:sp>
        <p:nvSpPr>
          <p:cNvPr id="25" name="テキスト ボックス 24"/>
          <p:cNvSpPr txBox="1"/>
          <p:nvPr/>
        </p:nvSpPr>
        <p:spPr>
          <a:xfrm>
            <a:off x="3799096" y="2777038"/>
            <a:ext cx="5464958" cy="493084"/>
          </a:xfrm>
          <a:prstGeom prst="rect">
            <a:avLst/>
          </a:prstGeom>
          <a:noFill/>
        </p:spPr>
        <p:txBody>
          <a:bodyPr wrap="none" rtlCol="0">
            <a:spAutoFit/>
          </a:bodyPr>
          <a:lstStyle/>
          <a:p>
            <a:r>
              <a:rPr kumimoji="1" lang="ja-JP" altLang="en-US" sz="2800" dirty="0"/>
              <a:t>⇒</a:t>
            </a:r>
            <a:r>
              <a:rPr kumimoji="1" lang="en-US" altLang="ja-JP" sz="2800" dirty="0"/>
              <a:t> release of </a:t>
            </a:r>
            <a:r>
              <a:rPr kumimoji="1" lang="en-US" altLang="ja-JP" sz="2800" dirty="0">
                <a:solidFill>
                  <a:srgbClr val="00B0F0"/>
                </a:solidFill>
              </a:rPr>
              <a:t>gravitational energy</a:t>
            </a:r>
            <a:endParaRPr kumimoji="1" lang="ja-JP" altLang="en-US" sz="2800" dirty="0">
              <a:solidFill>
                <a:srgbClr val="00B0F0"/>
              </a:solidFill>
            </a:endParaRPr>
          </a:p>
        </p:txBody>
      </p:sp>
      <p:grpSp>
        <p:nvGrpSpPr>
          <p:cNvPr id="3" name="図形グループ 2"/>
          <p:cNvGrpSpPr/>
          <p:nvPr/>
        </p:nvGrpSpPr>
        <p:grpSpPr>
          <a:xfrm>
            <a:off x="606599" y="3856743"/>
            <a:ext cx="6528808" cy="1775512"/>
            <a:chOff x="606599" y="3856743"/>
            <a:chExt cx="6528808" cy="1775512"/>
          </a:xfrm>
        </p:grpSpPr>
        <p:sp>
          <p:nvSpPr>
            <p:cNvPr id="26" name="テキスト ボックス 25"/>
            <p:cNvSpPr txBox="1"/>
            <p:nvPr/>
          </p:nvSpPr>
          <p:spPr>
            <a:xfrm>
              <a:off x="606599" y="3856743"/>
              <a:ext cx="5884944" cy="493084"/>
            </a:xfrm>
            <a:prstGeom prst="rect">
              <a:avLst/>
            </a:prstGeom>
            <a:noFill/>
          </p:spPr>
          <p:txBody>
            <a:bodyPr wrap="none" rtlCol="0">
              <a:spAutoFit/>
            </a:bodyPr>
            <a:lstStyle/>
            <a:p>
              <a:r>
                <a:rPr kumimoji="1" lang="en-US" altLang="ja-JP" sz="2800" dirty="0"/>
                <a:t>Cooling by  the black body radiation</a:t>
              </a:r>
              <a:endParaRPr kumimoji="1" lang="ja-JP" altLang="en-US" sz="2800" dirty="0"/>
            </a:p>
          </p:txBody>
        </p:sp>
        <p:pic>
          <p:nvPicPr>
            <p:cNvPr id="29" name="図 28"/>
            <p:cNvPicPr>
              <a:picLocks noChangeAspect="1"/>
            </p:cNvPicPr>
            <p:nvPr/>
          </p:nvPicPr>
          <p:blipFill>
            <a:blip r:embed="rId3"/>
            <a:stretch>
              <a:fillRect/>
            </a:stretch>
          </p:blipFill>
          <p:spPr>
            <a:xfrm>
              <a:off x="3109507" y="4514655"/>
              <a:ext cx="4025900" cy="1117600"/>
            </a:xfrm>
            <a:prstGeom prst="rect">
              <a:avLst/>
            </a:prstGeom>
          </p:spPr>
        </p:pic>
      </p:grpSp>
      <p:pic>
        <p:nvPicPr>
          <p:cNvPr id="4" name="図 4" descr="latex-image-1.png">
            <a:extLst>
              <a:ext uri="{FF2B5EF4-FFF2-40B4-BE49-F238E27FC236}">
                <a16:creationId xmlns="" xmlns:a16="http://schemas.microsoft.com/office/drawing/2014/main" id="{CFCA82C0-6648-4CE0-B28F-3D78A12FE790}"/>
              </a:ext>
            </a:extLst>
          </p:cNvPr>
          <p:cNvPicPr>
            <a:picLocks noChangeAspect="1"/>
          </p:cNvPicPr>
          <p:nvPr/>
        </p:nvPicPr>
        <p:blipFill>
          <a:blip r:embed="rId4"/>
          <a:stretch>
            <a:fillRect/>
          </a:stretch>
        </p:blipFill>
        <p:spPr>
          <a:xfrm>
            <a:off x="4477220" y="5876925"/>
            <a:ext cx="2427676" cy="525248"/>
          </a:xfrm>
          <a:prstGeom prst="rect">
            <a:avLst/>
          </a:prstGeom>
        </p:spPr>
      </p:pic>
    </p:spTree>
    <p:extLst>
      <p:ext uri="{BB962C8B-B14F-4D97-AF65-F5344CB8AC3E}">
        <p14:creationId xmlns:p14="http://schemas.microsoft.com/office/powerpoint/2010/main" val="1132352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1-3</a:t>
            </a:r>
            <a:r>
              <a:rPr kumimoji="1" lang="en-US" altLang="ja-JP" dirty="0"/>
              <a:t>. </a:t>
            </a:r>
            <a:r>
              <a:rPr lang="en-US" altLang="ja-JP" dirty="0"/>
              <a:t>Line emission</a:t>
            </a:r>
            <a:endParaRPr kumimoji="1" lang="ja-JP" altLang="en-US" dirty="0"/>
          </a:p>
        </p:txBody>
      </p:sp>
      <p:cxnSp>
        <p:nvCxnSpPr>
          <p:cNvPr id="6" name="直線コネクタ 5"/>
          <p:cNvCxnSpPr/>
          <p:nvPr/>
        </p:nvCxnSpPr>
        <p:spPr>
          <a:xfrm>
            <a:off x="4151300" y="4478098"/>
            <a:ext cx="2068824"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 name="直線コネクタ 7"/>
          <p:cNvCxnSpPr/>
          <p:nvPr/>
        </p:nvCxnSpPr>
        <p:spPr>
          <a:xfrm>
            <a:off x="4151300" y="3558621"/>
            <a:ext cx="2068824"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9" name="直線コネクタ 8"/>
          <p:cNvCxnSpPr/>
          <p:nvPr/>
        </p:nvCxnSpPr>
        <p:spPr>
          <a:xfrm>
            <a:off x="4151300" y="3252128"/>
            <a:ext cx="2068824"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0" name="直線コネクタ 9"/>
          <p:cNvCxnSpPr/>
          <p:nvPr/>
        </p:nvCxnSpPr>
        <p:spPr>
          <a:xfrm>
            <a:off x="4151300" y="3098882"/>
            <a:ext cx="2068824"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1" name="テキスト ボックス 10"/>
          <p:cNvSpPr txBox="1"/>
          <p:nvPr/>
        </p:nvSpPr>
        <p:spPr>
          <a:xfrm>
            <a:off x="3267336" y="4248229"/>
            <a:ext cx="752040" cy="468328"/>
          </a:xfrm>
          <a:prstGeom prst="rect">
            <a:avLst/>
          </a:prstGeom>
          <a:noFill/>
        </p:spPr>
        <p:txBody>
          <a:bodyPr wrap="none" rtlCol="0">
            <a:spAutoFit/>
          </a:bodyPr>
          <a:lstStyle/>
          <a:p>
            <a:r>
              <a:rPr kumimoji="1" lang="en-US" altLang="ja-JP" sz="2400" dirty="0"/>
              <a:t>n=1</a:t>
            </a:r>
            <a:endParaRPr kumimoji="1" lang="ja-JP" altLang="en-US" sz="2400" dirty="0"/>
          </a:p>
        </p:txBody>
      </p:sp>
      <p:sp>
        <p:nvSpPr>
          <p:cNvPr id="12" name="テキスト ボックス 11"/>
          <p:cNvSpPr txBox="1"/>
          <p:nvPr/>
        </p:nvSpPr>
        <p:spPr>
          <a:xfrm>
            <a:off x="3231823" y="3328752"/>
            <a:ext cx="752040" cy="468328"/>
          </a:xfrm>
          <a:prstGeom prst="rect">
            <a:avLst/>
          </a:prstGeom>
          <a:noFill/>
        </p:spPr>
        <p:txBody>
          <a:bodyPr wrap="none" rtlCol="0">
            <a:spAutoFit/>
          </a:bodyPr>
          <a:lstStyle/>
          <a:p>
            <a:r>
              <a:rPr kumimoji="1" lang="en-US" altLang="ja-JP" sz="2400" dirty="0"/>
              <a:t>n=2</a:t>
            </a:r>
            <a:endParaRPr kumimoji="1" lang="ja-JP" altLang="en-US" sz="2400" dirty="0"/>
          </a:p>
        </p:txBody>
      </p:sp>
      <p:sp>
        <p:nvSpPr>
          <p:cNvPr id="13" name="テキスト ボックス 12"/>
          <p:cNvSpPr txBox="1"/>
          <p:nvPr/>
        </p:nvSpPr>
        <p:spPr>
          <a:xfrm>
            <a:off x="3231823" y="3022259"/>
            <a:ext cx="752040" cy="468328"/>
          </a:xfrm>
          <a:prstGeom prst="rect">
            <a:avLst/>
          </a:prstGeom>
          <a:noFill/>
        </p:spPr>
        <p:txBody>
          <a:bodyPr wrap="none" rtlCol="0">
            <a:spAutoFit/>
          </a:bodyPr>
          <a:lstStyle/>
          <a:p>
            <a:r>
              <a:rPr kumimoji="1" lang="en-US" altLang="ja-JP" sz="2400" dirty="0"/>
              <a:t>n=3</a:t>
            </a:r>
            <a:endParaRPr kumimoji="1" lang="ja-JP" altLang="en-US" sz="2400" dirty="0"/>
          </a:p>
        </p:txBody>
      </p:sp>
      <p:sp>
        <p:nvSpPr>
          <p:cNvPr id="14" name="テキスト ボックス 13"/>
          <p:cNvSpPr txBox="1"/>
          <p:nvPr/>
        </p:nvSpPr>
        <p:spPr>
          <a:xfrm>
            <a:off x="3231823" y="2715767"/>
            <a:ext cx="752040" cy="468328"/>
          </a:xfrm>
          <a:prstGeom prst="rect">
            <a:avLst/>
          </a:prstGeom>
          <a:noFill/>
        </p:spPr>
        <p:txBody>
          <a:bodyPr wrap="none" rtlCol="0">
            <a:spAutoFit/>
          </a:bodyPr>
          <a:lstStyle/>
          <a:p>
            <a:r>
              <a:rPr kumimoji="1" lang="en-US" altLang="ja-JP" sz="2400" dirty="0"/>
              <a:t>n=4</a:t>
            </a:r>
            <a:endParaRPr kumimoji="1" lang="ja-JP" altLang="en-US" sz="2400" dirty="0"/>
          </a:p>
        </p:txBody>
      </p:sp>
      <p:sp>
        <p:nvSpPr>
          <p:cNvPr id="15" name="テキスト ボックス 14"/>
          <p:cNvSpPr txBox="1"/>
          <p:nvPr/>
        </p:nvSpPr>
        <p:spPr>
          <a:xfrm rot="5400000">
            <a:off x="3290502" y="2398636"/>
            <a:ext cx="564942" cy="375809"/>
          </a:xfrm>
          <a:prstGeom prst="rect">
            <a:avLst/>
          </a:prstGeom>
          <a:noFill/>
        </p:spPr>
        <p:txBody>
          <a:bodyPr wrap="none" rtlCol="0">
            <a:spAutoFit/>
          </a:bodyPr>
          <a:lstStyle/>
          <a:p>
            <a:r>
              <a:rPr kumimoji="1" lang="ja-JP" altLang="en-US" dirty="0"/>
              <a:t>・・・</a:t>
            </a:r>
          </a:p>
        </p:txBody>
      </p:sp>
      <p:sp>
        <p:nvSpPr>
          <p:cNvPr id="17" name="テキスト ボックス 16"/>
          <p:cNvSpPr txBox="1"/>
          <p:nvPr/>
        </p:nvSpPr>
        <p:spPr>
          <a:xfrm rot="5400000">
            <a:off x="4822965" y="2398636"/>
            <a:ext cx="564942" cy="375809"/>
          </a:xfrm>
          <a:prstGeom prst="rect">
            <a:avLst/>
          </a:prstGeom>
          <a:noFill/>
          <a:effectLst/>
        </p:spPr>
        <p:txBody>
          <a:bodyPr wrap="none" rtlCol="0">
            <a:spAutoFit/>
          </a:bodyPr>
          <a:lstStyle/>
          <a:p>
            <a:r>
              <a:rPr kumimoji="1" lang="ja-JP" altLang="en-US" dirty="0">
                <a:solidFill>
                  <a:schemeClr val="tx2">
                    <a:lumMod val="60000"/>
                    <a:lumOff val="40000"/>
                  </a:schemeClr>
                </a:solidFill>
              </a:rPr>
              <a:t>・・・</a:t>
            </a:r>
          </a:p>
        </p:txBody>
      </p:sp>
      <p:sp>
        <p:nvSpPr>
          <p:cNvPr id="18" name="テキスト ボックス 17"/>
          <p:cNvSpPr txBox="1"/>
          <p:nvPr/>
        </p:nvSpPr>
        <p:spPr>
          <a:xfrm rot="10800000">
            <a:off x="2194129" y="2565871"/>
            <a:ext cx="871649" cy="2506455"/>
          </a:xfrm>
          <a:prstGeom prst="rect">
            <a:avLst/>
          </a:prstGeom>
          <a:noFill/>
        </p:spPr>
        <p:txBody>
          <a:bodyPr vert="eaVert" wrap="none" rtlCol="0">
            <a:spAutoFit/>
          </a:bodyPr>
          <a:lstStyle/>
          <a:p>
            <a:pPr algn="ctr"/>
            <a:r>
              <a:rPr kumimoji="1" lang="en-US" altLang="ja-JP" sz="2400"/>
              <a:t>Principal</a:t>
            </a:r>
          </a:p>
          <a:p>
            <a:pPr algn="ctr"/>
            <a:r>
              <a:rPr kumimoji="1" lang="en-US" altLang="ja-JP" sz="2400" dirty="0"/>
              <a:t> quantum number</a:t>
            </a:r>
            <a:endParaRPr kumimoji="1" lang="ja-JP" altLang="en-US" sz="2400" dirty="0"/>
          </a:p>
        </p:txBody>
      </p:sp>
      <p:sp>
        <p:nvSpPr>
          <p:cNvPr id="19" name="テキスト ボックス 18"/>
          <p:cNvSpPr txBox="1"/>
          <p:nvPr/>
        </p:nvSpPr>
        <p:spPr>
          <a:xfrm>
            <a:off x="6372661" y="4291902"/>
            <a:ext cx="1467068" cy="349968"/>
          </a:xfrm>
          <a:prstGeom prst="rect">
            <a:avLst/>
          </a:prstGeom>
          <a:noFill/>
        </p:spPr>
        <p:txBody>
          <a:bodyPr wrap="none" rtlCol="0">
            <a:spAutoFit/>
          </a:bodyPr>
          <a:lstStyle/>
          <a:p>
            <a:r>
              <a:rPr kumimoji="1" lang="en-US" altLang="ja-JP" dirty="0"/>
              <a:t>ground state</a:t>
            </a:r>
            <a:endParaRPr kumimoji="1" lang="ja-JP" altLang="en-US" dirty="0"/>
          </a:p>
        </p:txBody>
      </p:sp>
      <p:sp useBgFill="1">
        <p:nvSpPr>
          <p:cNvPr id="33" name="正方形/長方形 32"/>
          <p:cNvSpPr/>
          <p:nvPr/>
        </p:nvSpPr>
        <p:spPr>
          <a:xfrm>
            <a:off x="6864538" y="2111371"/>
            <a:ext cx="996100" cy="1217381"/>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5" name="図形グループ 4"/>
          <p:cNvGrpSpPr/>
          <p:nvPr/>
        </p:nvGrpSpPr>
        <p:grpSpPr>
          <a:xfrm>
            <a:off x="5374393" y="1744632"/>
            <a:ext cx="3881382" cy="2825761"/>
            <a:chOff x="5389034" y="1116514"/>
            <a:chExt cx="3881382" cy="2825761"/>
          </a:xfrm>
        </p:grpSpPr>
        <p:cxnSp>
          <p:nvCxnSpPr>
            <p:cNvPr id="21" name="直線矢印コネクタ 20"/>
            <p:cNvCxnSpPr>
              <a:stCxn id="64" idx="4"/>
              <a:endCxn id="73" idx="0"/>
            </p:cNvCxnSpPr>
            <p:nvPr/>
          </p:nvCxnSpPr>
          <p:spPr>
            <a:xfrm>
              <a:off x="5698403" y="3007126"/>
              <a:ext cx="0" cy="781903"/>
            </a:xfrm>
            <a:prstGeom prst="straightConnector1">
              <a:avLst/>
            </a:prstGeom>
            <a:ln>
              <a:solidFill>
                <a:srgbClr val="660066"/>
              </a:solidFill>
              <a:tailEnd type="arrow"/>
            </a:ln>
            <a:effectLst/>
          </p:spPr>
          <p:style>
            <a:lnRef idx="2">
              <a:schemeClr val="accent1"/>
            </a:lnRef>
            <a:fillRef idx="0">
              <a:schemeClr val="accent1"/>
            </a:fillRef>
            <a:effectRef idx="1">
              <a:schemeClr val="accent1"/>
            </a:effectRef>
            <a:fontRef idx="minor">
              <a:schemeClr val="tx1"/>
            </a:fontRef>
          </p:style>
        </p:cxnSp>
        <p:sp>
          <p:nvSpPr>
            <p:cNvPr id="22" name="Freeform 13"/>
            <p:cNvSpPr>
              <a:spLocks/>
            </p:cNvSpPr>
            <p:nvPr/>
          </p:nvSpPr>
          <p:spPr bwMode="auto">
            <a:xfrm rot="20407529">
              <a:off x="5661969" y="3141482"/>
              <a:ext cx="1610165" cy="231446"/>
            </a:xfrm>
            <a:custGeom>
              <a:avLst/>
              <a:gdLst>
                <a:gd name="T0" fmla="*/ 0 w 1432"/>
                <a:gd name="T1" fmla="*/ 45 h 45"/>
                <a:gd name="T2" fmla="*/ 51 w 1432"/>
                <a:gd name="T3" fmla="*/ 0 h 45"/>
                <a:gd name="T4" fmla="*/ 101 w 1432"/>
                <a:gd name="T5" fmla="*/ 45 h 45"/>
                <a:gd name="T6" fmla="*/ 153 w 1432"/>
                <a:gd name="T7" fmla="*/ 0 h 45"/>
                <a:gd name="T8" fmla="*/ 204 w 1432"/>
                <a:gd name="T9" fmla="*/ 45 h 45"/>
                <a:gd name="T10" fmla="*/ 255 w 1432"/>
                <a:gd name="T11" fmla="*/ 0 h 45"/>
                <a:gd name="T12" fmla="*/ 307 w 1432"/>
                <a:gd name="T13" fmla="*/ 45 h 45"/>
                <a:gd name="T14" fmla="*/ 357 w 1432"/>
                <a:gd name="T15" fmla="*/ 0 h 45"/>
                <a:gd name="T16" fmla="*/ 409 w 1432"/>
                <a:gd name="T17" fmla="*/ 45 h 45"/>
                <a:gd name="T18" fmla="*/ 460 w 1432"/>
                <a:gd name="T19" fmla="*/ 0 h 45"/>
                <a:gd name="T20" fmla="*/ 511 w 1432"/>
                <a:gd name="T21" fmla="*/ 45 h 45"/>
                <a:gd name="T22" fmla="*/ 562 w 1432"/>
                <a:gd name="T23" fmla="*/ 0 h 45"/>
                <a:gd name="T24" fmla="*/ 613 w 1432"/>
                <a:gd name="T25" fmla="*/ 45 h 45"/>
                <a:gd name="T26" fmla="*/ 664 w 1432"/>
                <a:gd name="T27" fmla="*/ 0 h 45"/>
                <a:gd name="T28" fmla="*/ 716 w 1432"/>
                <a:gd name="T29" fmla="*/ 45 h 45"/>
                <a:gd name="T30" fmla="*/ 767 w 1432"/>
                <a:gd name="T31" fmla="*/ 0 h 45"/>
                <a:gd name="T32" fmla="*/ 817 w 1432"/>
                <a:gd name="T33" fmla="*/ 45 h 45"/>
                <a:gd name="T34" fmla="*/ 869 w 1432"/>
                <a:gd name="T35" fmla="*/ 0 h 45"/>
                <a:gd name="T36" fmla="*/ 920 w 1432"/>
                <a:gd name="T37" fmla="*/ 45 h 45"/>
                <a:gd name="T38" fmla="*/ 971 w 1432"/>
                <a:gd name="T39" fmla="*/ 0 h 45"/>
                <a:gd name="T40" fmla="*/ 1022 w 1432"/>
                <a:gd name="T41" fmla="*/ 45 h 45"/>
                <a:gd name="T42" fmla="*/ 1073 w 1432"/>
                <a:gd name="T43" fmla="*/ 0 h 45"/>
                <a:gd name="T44" fmla="*/ 1125 w 1432"/>
                <a:gd name="T45" fmla="*/ 45 h 45"/>
                <a:gd name="T46" fmla="*/ 1176 w 1432"/>
                <a:gd name="T47" fmla="*/ 0 h 45"/>
                <a:gd name="T48" fmla="*/ 1226 w 1432"/>
                <a:gd name="T49" fmla="*/ 45 h 45"/>
                <a:gd name="T50" fmla="*/ 1278 w 1432"/>
                <a:gd name="T51" fmla="*/ 0 h 45"/>
                <a:gd name="T52" fmla="*/ 1329 w 1432"/>
                <a:gd name="T53" fmla="*/ 45 h 45"/>
                <a:gd name="T54" fmla="*/ 1380 w 1432"/>
                <a:gd name="T55" fmla="*/ 0 h 45"/>
                <a:gd name="T56" fmla="*/ 1432 w 1432"/>
                <a:gd name="T5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32" h="45">
                  <a:moveTo>
                    <a:pt x="0" y="45"/>
                  </a:moveTo>
                  <a:cubicBezTo>
                    <a:pt x="8" y="38"/>
                    <a:pt x="34" y="0"/>
                    <a:pt x="51" y="0"/>
                  </a:cubicBezTo>
                  <a:cubicBezTo>
                    <a:pt x="68" y="0"/>
                    <a:pt x="84" y="45"/>
                    <a:pt x="101" y="45"/>
                  </a:cubicBezTo>
                  <a:cubicBezTo>
                    <a:pt x="118" y="45"/>
                    <a:pt x="136" y="0"/>
                    <a:pt x="153" y="0"/>
                  </a:cubicBezTo>
                  <a:cubicBezTo>
                    <a:pt x="170" y="0"/>
                    <a:pt x="187" y="45"/>
                    <a:pt x="204" y="45"/>
                  </a:cubicBezTo>
                  <a:cubicBezTo>
                    <a:pt x="221" y="45"/>
                    <a:pt x="238" y="0"/>
                    <a:pt x="255" y="0"/>
                  </a:cubicBezTo>
                  <a:cubicBezTo>
                    <a:pt x="272" y="0"/>
                    <a:pt x="290" y="45"/>
                    <a:pt x="307" y="45"/>
                  </a:cubicBezTo>
                  <a:cubicBezTo>
                    <a:pt x="324" y="45"/>
                    <a:pt x="340" y="0"/>
                    <a:pt x="357" y="0"/>
                  </a:cubicBezTo>
                  <a:cubicBezTo>
                    <a:pt x="374" y="0"/>
                    <a:pt x="392" y="45"/>
                    <a:pt x="409" y="45"/>
                  </a:cubicBezTo>
                  <a:cubicBezTo>
                    <a:pt x="426" y="45"/>
                    <a:pt x="443" y="0"/>
                    <a:pt x="460" y="0"/>
                  </a:cubicBezTo>
                  <a:cubicBezTo>
                    <a:pt x="477" y="0"/>
                    <a:pt x="494" y="45"/>
                    <a:pt x="511" y="45"/>
                  </a:cubicBezTo>
                  <a:cubicBezTo>
                    <a:pt x="528" y="45"/>
                    <a:pt x="545" y="0"/>
                    <a:pt x="562" y="0"/>
                  </a:cubicBezTo>
                  <a:cubicBezTo>
                    <a:pt x="579" y="0"/>
                    <a:pt x="596" y="45"/>
                    <a:pt x="613" y="45"/>
                  </a:cubicBezTo>
                  <a:cubicBezTo>
                    <a:pt x="630" y="45"/>
                    <a:pt x="647" y="0"/>
                    <a:pt x="664" y="0"/>
                  </a:cubicBezTo>
                  <a:cubicBezTo>
                    <a:pt x="681" y="0"/>
                    <a:pt x="699" y="45"/>
                    <a:pt x="716" y="45"/>
                  </a:cubicBezTo>
                  <a:cubicBezTo>
                    <a:pt x="733" y="45"/>
                    <a:pt x="750" y="0"/>
                    <a:pt x="767" y="0"/>
                  </a:cubicBezTo>
                  <a:cubicBezTo>
                    <a:pt x="784" y="0"/>
                    <a:pt x="800" y="45"/>
                    <a:pt x="817" y="45"/>
                  </a:cubicBezTo>
                  <a:cubicBezTo>
                    <a:pt x="834" y="45"/>
                    <a:pt x="852" y="0"/>
                    <a:pt x="869" y="0"/>
                  </a:cubicBezTo>
                  <a:cubicBezTo>
                    <a:pt x="886" y="0"/>
                    <a:pt x="903" y="45"/>
                    <a:pt x="920" y="45"/>
                  </a:cubicBezTo>
                  <a:cubicBezTo>
                    <a:pt x="937" y="45"/>
                    <a:pt x="954" y="0"/>
                    <a:pt x="971" y="0"/>
                  </a:cubicBezTo>
                  <a:cubicBezTo>
                    <a:pt x="988" y="0"/>
                    <a:pt x="1005" y="45"/>
                    <a:pt x="1022" y="45"/>
                  </a:cubicBezTo>
                  <a:cubicBezTo>
                    <a:pt x="1039" y="45"/>
                    <a:pt x="1056" y="0"/>
                    <a:pt x="1073" y="0"/>
                  </a:cubicBezTo>
                  <a:cubicBezTo>
                    <a:pt x="1090" y="0"/>
                    <a:pt x="1108" y="45"/>
                    <a:pt x="1125" y="45"/>
                  </a:cubicBezTo>
                  <a:cubicBezTo>
                    <a:pt x="1142" y="45"/>
                    <a:pt x="1159" y="0"/>
                    <a:pt x="1176" y="0"/>
                  </a:cubicBezTo>
                  <a:cubicBezTo>
                    <a:pt x="1193" y="0"/>
                    <a:pt x="1209" y="45"/>
                    <a:pt x="1226" y="45"/>
                  </a:cubicBezTo>
                  <a:cubicBezTo>
                    <a:pt x="1243" y="45"/>
                    <a:pt x="1261" y="0"/>
                    <a:pt x="1278" y="0"/>
                  </a:cubicBezTo>
                  <a:cubicBezTo>
                    <a:pt x="1295" y="0"/>
                    <a:pt x="1312" y="45"/>
                    <a:pt x="1329" y="45"/>
                  </a:cubicBezTo>
                  <a:cubicBezTo>
                    <a:pt x="1346" y="45"/>
                    <a:pt x="1363" y="0"/>
                    <a:pt x="1380" y="0"/>
                  </a:cubicBezTo>
                  <a:cubicBezTo>
                    <a:pt x="1397" y="0"/>
                    <a:pt x="1423" y="38"/>
                    <a:pt x="1432" y="45"/>
                  </a:cubicBezTo>
                </a:path>
              </a:pathLst>
            </a:custGeom>
            <a:noFill/>
            <a:ln w="19050" cmpd="sng">
              <a:solidFill>
                <a:srgbClr val="660066"/>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dirty="0"/>
            </a:p>
          </p:txBody>
        </p:sp>
        <p:sp>
          <p:nvSpPr>
            <p:cNvPr id="29" name="テキスト ボックス 28"/>
            <p:cNvSpPr txBox="1"/>
            <p:nvPr/>
          </p:nvSpPr>
          <p:spPr>
            <a:xfrm>
              <a:off x="7307488" y="2792200"/>
              <a:ext cx="806757" cy="530008"/>
            </a:xfrm>
            <a:prstGeom prst="rect">
              <a:avLst/>
            </a:prstGeom>
            <a:noFill/>
          </p:spPr>
          <p:txBody>
            <a:bodyPr wrap="none" rtlCol="0">
              <a:spAutoFit/>
            </a:bodyPr>
            <a:lstStyle/>
            <a:p>
              <a:r>
                <a:rPr kumimoji="1" lang="en-US" altLang="ja-JP" sz="2800" dirty="0">
                  <a:solidFill>
                    <a:srgbClr val="660066"/>
                  </a:solidFill>
                </a:rPr>
                <a:t>Lyα</a:t>
              </a:r>
              <a:endParaRPr kumimoji="1" lang="ja-JP" altLang="en-US" sz="2800" dirty="0">
                <a:solidFill>
                  <a:srgbClr val="660066"/>
                </a:solidFill>
              </a:endParaRPr>
            </a:p>
          </p:txBody>
        </p:sp>
        <p:cxnSp>
          <p:nvCxnSpPr>
            <p:cNvPr id="31" name="直線矢印コネクタ 30"/>
            <p:cNvCxnSpPr>
              <a:stCxn id="63" idx="4"/>
              <a:endCxn id="72" idx="0"/>
            </p:cNvCxnSpPr>
            <p:nvPr/>
          </p:nvCxnSpPr>
          <p:spPr>
            <a:xfrm flipH="1">
              <a:off x="5465658" y="2704348"/>
              <a:ext cx="2876" cy="170329"/>
            </a:xfrm>
            <a:prstGeom prst="straightConnector1">
              <a:avLst/>
            </a:prstGeom>
            <a:ln>
              <a:solidFill>
                <a:srgbClr val="3366FF"/>
              </a:solidFill>
              <a:tailEnd type="arrow"/>
            </a:ln>
            <a:effectLst/>
          </p:spPr>
          <p:style>
            <a:lnRef idx="2">
              <a:schemeClr val="accent1"/>
            </a:lnRef>
            <a:fillRef idx="0">
              <a:schemeClr val="accent1"/>
            </a:fillRef>
            <a:effectRef idx="1">
              <a:schemeClr val="accent1"/>
            </a:effectRef>
            <a:fontRef idx="minor">
              <a:schemeClr val="tx1"/>
            </a:fontRef>
          </p:style>
        </p:cxnSp>
        <p:sp>
          <p:nvSpPr>
            <p:cNvPr id="32" name="Freeform 13"/>
            <p:cNvSpPr>
              <a:spLocks/>
            </p:cNvSpPr>
            <p:nvPr/>
          </p:nvSpPr>
          <p:spPr bwMode="auto">
            <a:xfrm rot="20407529">
              <a:off x="5442283" y="2237482"/>
              <a:ext cx="2351194" cy="257492"/>
            </a:xfrm>
            <a:custGeom>
              <a:avLst/>
              <a:gdLst>
                <a:gd name="T0" fmla="*/ 0 w 1432"/>
                <a:gd name="T1" fmla="*/ 45 h 45"/>
                <a:gd name="T2" fmla="*/ 51 w 1432"/>
                <a:gd name="T3" fmla="*/ 0 h 45"/>
                <a:gd name="T4" fmla="*/ 101 w 1432"/>
                <a:gd name="T5" fmla="*/ 45 h 45"/>
                <a:gd name="T6" fmla="*/ 153 w 1432"/>
                <a:gd name="T7" fmla="*/ 0 h 45"/>
                <a:gd name="T8" fmla="*/ 204 w 1432"/>
                <a:gd name="T9" fmla="*/ 45 h 45"/>
                <a:gd name="T10" fmla="*/ 255 w 1432"/>
                <a:gd name="T11" fmla="*/ 0 h 45"/>
                <a:gd name="T12" fmla="*/ 307 w 1432"/>
                <a:gd name="T13" fmla="*/ 45 h 45"/>
                <a:gd name="T14" fmla="*/ 357 w 1432"/>
                <a:gd name="T15" fmla="*/ 0 h 45"/>
                <a:gd name="T16" fmla="*/ 409 w 1432"/>
                <a:gd name="T17" fmla="*/ 45 h 45"/>
                <a:gd name="T18" fmla="*/ 460 w 1432"/>
                <a:gd name="T19" fmla="*/ 0 h 45"/>
                <a:gd name="T20" fmla="*/ 511 w 1432"/>
                <a:gd name="T21" fmla="*/ 45 h 45"/>
                <a:gd name="T22" fmla="*/ 562 w 1432"/>
                <a:gd name="T23" fmla="*/ 0 h 45"/>
                <a:gd name="T24" fmla="*/ 613 w 1432"/>
                <a:gd name="T25" fmla="*/ 45 h 45"/>
                <a:gd name="T26" fmla="*/ 664 w 1432"/>
                <a:gd name="T27" fmla="*/ 0 h 45"/>
                <a:gd name="T28" fmla="*/ 716 w 1432"/>
                <a:gd name="T29" fmla="*/ 45 h 45"/>
                <a:gd name="T30" fmla="*/ 767 w 1432"/>
                <a:gd name="T31" fmla="*/ 0 h 45"/>
                <a:gd name="T32" fmla="*/ 817 w 1432"/>
                <a:gd name="T33" fmla="*/ 45 h 45"/>
                <a:gd name="T34" fmla="*/ 869 w 1432"/>
                <a:gd name="T35" fmla="*/ 0 h 45"/>
                <a:gd name="T36" fmla="*/ 920 w 1432"/>
                <a:gd name="T37" fmla="*/ 45 h 45"/>
                <a:gd name="T38" fmla="*/ 971 w 1432"/>
                <a:gd name="T39" fmla="*/ 0 h 45"/>
                <a:gd name="T40" fmla="*/ 1022 w 1432"/>
                <a:gd name="T41" fmla="*/ 45 h 45"/>
                <a:gd name="T42" fmla="*/ 1073 w 1432"/>
                <a:gd name="T43" fmla="*/ 0 h 45"/>
                <a:gd name="T44" fmla="*/ 1125 w 1432"/>
                <a:gd name="T45" fmla="*/ 45 h 45"/>
                <a:gd name="T46" fmla="*/ 1176 w 1432"/>
                <a:gd name="T47" fmla="*/ 0 h 45"/>
                <a:gd name="T48" fmla="*/ 1226 w 1432"/>
                <a:gd name="T49" fmla="*/ 45 h 45"/>
                <a:gd name="T50" fmla="*/ 1278 w 1432"/>
                <a:gd name="T51" fmla="*/ 0 h 45"/>
                <a:gd name="T52" fmla="*/ 1329 w 1432"/>
                <a:gd name="T53" fmla="*/ 45 h 45"/>
                <a:gd name="T54" fmla="*/ 1380 w 1432"/>
                <a:gd name="T55" fmla="*/ 0 h 45"/>
                <a:gd name="T56" fmla="*/ 1432 w 1432"/>
                <a:gd name="T5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32" h="45">
                  <a:moveTo>
                    <a:pt x="0" y="45"/>
                  </a:moveTo>
                  <a:cubicBezTo>
                    <a:pt x="8" y="38"/>
                    <a:pt x="34" y="0"/>
                    <a:pt x="51" y="0"/>
                  </a:cubicBezTo>
                  <a:cubicBezTo>
                    <a:pt x="68" y="0"/>
                    <a:pt x="84" y="45"/>
                    <a:pt x="101" y="45"/>
                  </a:cubicBezTo>
                  <a:cubicBezTo>
                    <a:pt x="118" y="45"/>
                    <a:pt x="136" y="0"/>
                    <a:pt x="153" y="0"/>
                  </a:cubicBezTo>
                  <a:cubicBezTo>
                    <a:pt x="170" y="0"/>
                    <a:pt x="187" y="45"/>
                    <a:pt x="204" y="45"/>
                  </a:cubicBezTo>
                  <a:cubicBezTo>
                    <a:pt x="221" y="45"/>
                    <a:pt x="238" y="0"/>
                    <a:pt x="255" y="0"/>
                  </a:cubicBezTo>
                  <a:cubicBezTo>
                    <a:pt x="272" y="0"/>
                    <a:pt x="290" y="45"/>
                    <a:pt x="307" y="45"/>
                  </a:cubicBezTo>
                  <a:cubicBezTo>
                    <a:pt x="324" y="45"/>
                    <a:pt x="340" y="0"/>
                    <a:pt x="357" y="0"/>
                  </a:cubicBezTo>
                  <a:cubicBezTo>
                    <a:pt x="374" y="0"/>
                    <a:pt x="392" y="45"/>
                    <a:pt x="409" y="45"/>
                  </a:cubicBezTo>
                  <a:cubicBezTo>
                    <a:pt x="426" y="45"/>
                    <a:pt x="443" y="0"/>
                    <a:pt x="460" y="0"/>
                  </a:cubicBezTo>
                  <a:cubicBezTo>
                    <a:pt x="477" y="0"/>
                    <a:pt x="494" y="45"/>
                    <a:pt x="511" y="45"/>
                  </a:cubicBezTo>
                  <a:cubicBezTo>
                    <a:pt x="528" y="45"/>
                    <a:pt x="545" y="0"/>
                    <a:pt x="562" y="0"/>
                  </a:cubicBezTo>
                  <a:cubicBezTo>
                    <a:pt x="579" y="0"/>
                    <a:pt x="596" y="45"/>
                    <a:pt x="613" y="45"/>
                  </a:cubicBezTo>
                  <a:cubicBezTo>
                    <a:pt x="630" y="45"/>
                    <a:pt x="647" y="0"/>
                    <a:pt x="664" y="0"/>
                  </a:cubicBezTo>
                  <a:cubicBezTo>
                    <a:pt x="681" y="0"/>
                    <a:pt x="699" y="45"/>
                    <a:pt x="716" y="45"/>
                  </a:cubicBezTo>
                  <a:cubicBezTo>
                    <a:pt x="733" y="45"/>
                    <a:pt x="750" y="0"/>
                    <a:pt x="767" y="0"/>
                  </a:cubicBezTo>
                  <a:cubicBezTo>
                    <a:pt x="784" y="0"/>
                    <a:pt x="800" y="45"/>
                    <a:pt x="817" y="45"/>
                  </a:cubicBezTo>
                  <a:cubicBezTo>
                    <a:pt x="834" y="45"/>
                    <a:pt x="852" y="0"/>
                    <a:pt x="869" y="0"/>
                  </a:cubicBezTo>
                  <a:cubicBezTo>
                    <a:pt x="886" y="0"/>
                    <a:pt x="903" y="45"/>
                    <a:pt x="920" y="45"/>
                  </a:cubicBezTo>
                  <a:cubicBezTo>
                    <a:pt x="937" y="45"/>
                    <a:pt x="954" y="0"/>
                    <a:pt x="971" y="0"/>
                  </a:cubicBezTo>
                  <a:cubicBezTo>
                    <a:pt x="988" y="0"/>
                    <a:pt x="1005" y="45"/>
                    <a:pt x="1022" y="45"/>
                  </a:cubicBezTo>
                  <a:cubicBezTo>
                    <a:pt x="1039" y="45"/>
                    <a:pt x="1056" y="0"/>
                    <a:pt x="1073" y="0"/>
                  </a:cubicBezTo>
                  <a:cubicBezTo>
                    <a:pt x="1090" y="0"/>
                    <a:pt x="1108" y="45"/>
                    <a:pt x="1125" y="45"/>
                  </a:cubicBezTo>
                  <a:cubicBezTo>
                    <a:pt x="1142" y="45"/>
                    <a:pt x="1159" y="0"/>
                    <a:pt x="1176" y="0"/>
                  </a:cubicBezTo>
                  <a:cubicBezTo>
                    <a:pt x="1193" y="0"/>
                    <a:pt x="1209" y="45"/>
                    <a:pt x="1226" y="45"/>
                  </a:cubicBezTo>
                  <a:cubicBezTo>
                    <a:pt x="1243" y="45"/>
                    <a:pt x="1261" y="0"/>
                    <a:pt x="1278" y="0"/>
                  </a:cubicBezTo>
                  <a:cubicBezTo>
                    <a:pt x="1295" y="0"/>
                    <a:pt x="1312" y="45"/>
                    <a:pt x="1329" y="45"/>
                  </a:cubicBezTo>
                  <a:cubicBezTo>
                    <a:pt x="1346" y="45"/>
                    <a:pt x="1363" y="0"/>
                    <a:pt x="1380" y="0"/>
                  </a:cubicBezTo>
                  <a:cubicBezTo>
                    <a:pt x="1397" y="0"/>
                    <a:pt x="1423" y="38"/>
                    <a:pt x="1432" y="45"/>
                  </a:cubicBezTo>
                </a:path>
              </a:pathLst>
            </a:custGeom>
            <a:noFill/>
            <a:ln w="19050" cmpd="sng">
              <a:solidFill>
                <a:schemeClr val="tx2"/>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dirty="0">
                <a:solidFill>
                  <a:schemeClr val="accent1"/>
                </a:solidFill>
              </a:endParaRPr>
            </a:p>
          </p:txBody>
        </p:sp>
        <p:sp>
          <p:nvSpPr>
            <p:cNvPr id="34" name="テキスト ボックス 33"/>
            <p:cNvSpPr txBox="1"/>
            <p:nvPr/>
          </p:nvSpPr>
          <p:spPr>
            <a:xfrm>
              <a:off x="7161044" y="1116514"/>
              <a:ext cx="693326" cy="530008"/>
            </a:xfrm>
            <a:prstGeom prst="rect">
              <a:avLst/>
            </a:prstGeom>
            <a:noFill/>
          </p:spPr>
          <p:txBody>
            <a:bodyPr wrap="none" rtlCol="0">
              <a:spAutoFit/>
            </a:bodyPr>
            <a:lstStyle/>
            <a:p>
              <a:pPr algn="ctr"/>
              <a:r>
                <a:rPr kumimoji="1" lang="en-US" altLang="ja-JP" sz="2800" dirty="0">
                  <a:solidFill>
                    <a:schemeClr val="accent1"/>
                  </a:solidFill>
                </a:rPr>
                <a:t>Hα</a:t>
              </a:r>
              <a:endParaRPr kumimoji="1" lang="ja-JP" altLang="en-US" sz="2800" dirty="0">
                <a:solidFill>
                  <a:schemeClr val="accent1"/>
                </a:solidFill>
              </a:endParaRPr>
            </a:p>
          </p:txBody>
        </p:sp>
        <p:sp>
          <p:nvSpPr>
            <p:cNvPr id="16" name="テキスト ボックス 15"/>
            <p:cNvSpPr txBox="1"/>
            <p:nvPr/>
          </p:nvSpPr>
          <p:spPr>
            <a:xfrm>
              <a:off x="5967909" y="1494079"/>
              <a:ext cx="3302507" cy="435825"/>
            </a:xfrm>
            <a:prstGeom prst="rect">
              <a:avLst/>
            </a:prstGeom>
            <a:noFill/>
          </p:spPr>
          <p:txBody>
            <a:bodyPr wrap="none" rtlCol="0">
              <a:spAutoFit/>
            </a:bodyPr>
            <a:lstStyle/>
            <a:p>
              <a:r>
                <a:rPr kumimoji="1" lang="en-US" altLang="ja-JP" sz="2400" dirty="0">
                  <a:solidFill>
                    <a:schemeClr val="accent1"/>
                  </a:solidFill>
                </a:rPr>
                <a:t>(observed in LkCa15b)</a:t>
              </a:r>
              <a:endParaRPr kumimoji="1" lang="ja-JP" altLang="en-US" sz="2400" dirty="0">
                <a:solidFill>
                  <a:schemeClr val="accent1"/>
                </a:solidFill>
              </a:endParaRPr>
            </a:p>
          </p:txBody>
        </p:sp>
        <p:sp>
          <p:nvSpPr>
            <p:cNvPr id="63" name="円/楕円 62"/>
            <p:cNvSpPr/>
            <p:nvPr/>
          </p:nvSpPr>
          <p:spPr>
            <a:xfrm>
              <a:off x="5391911" y="2551102"/>
              <a:ext cx="153246" cy="153246"/>
            </a:xfrm>
            <a:prstGeom prst="ellipse">
              <a:avLst/>
            </a:prstGeom>
            <a:solidFill>
              <a:schemeClr val="accent5">
                <a:alpha val="58000"/>
              </a:schemeClr>
            </a:solidFill>
            <a:ln>
              <a:solidFill>
                <a:schemeClr val="tx1"/>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CCFFCC"/>
                </a:solidFill>
              </a:endParaRPr>
            </a:p>
          </p:txBody>
        </p:sp>
        <p:sp>
          <p:nvSpPr>
            <p:cNvPr id="64" name="円/楕円 63"/>
            <p:cNvSpPr/>
            <p:nvPr/>
          </p:nvSpPr>
          <p:spPr>
            <a:xfrm>
              <a:off x="5621780" y="2853880"/>
              <a:ext cx="153246" cy="153246"/>
            </a:xfrm>
            <a:prstGeom prst="ellipse">
              <a:avLst/>
            </a:prstGeom>
            <a:solidFill>
              <a:schemeClr val="accent5">
                <a:alpha val="58000"/>
              </a:schemeClr>
            </a:solidFill>
            <a:ln>
              <a:solidFill>
                <a:schemeClr val="tx1"/>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CCFFCC"/>
                </a:solidFill>
              </a:endParaRPr>
            </a:p>
          </p:txBody>
        </p:sp>
        <p:sp>
          <p:nvSpPr>
            <p:cNvPr id="72" name="円/楕円 71"/>
            <p:cNvSpPr/>
            <p:nvPr/>
          </p:nvSpPr>
          <p:spPr>
            <a:xfrm>
              <a:off x="5389034" y="2874677"/>
              <a:ext cx="153246" cy="153246"/>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CCFFCC"/>
                </a:solidFill>
              </a:endParaRPr>
            </a:p>
          </p:txBody>
        </p:sp>
        <p:sp>
          <p:nvSpPr>
            <p:cNvPr id="73" name="円/楕円 72"/>
            <p:cNvSpPr/>
            <p:nvPr/>
          </p:nvSpPr>
          <p:spPr>
            <a:xfrm>
              <a:off x="5621780" y="3789029"/>
              <a:ext cx="153246" cy="153246"/>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CCFFCC"/>
                </a:solidFill>
              </a:endParaRPr>
            </a:p>
          </p:txBody>
        </p:sp>
      </p:grpSp>
      <p:grpSp>
        <p:nvGrpSpPr>
          <p:cNvPr id="30" name="図形グループ 29"/>
          <p:cNvGrpSpPr/>
          <p:nvPr/>
        </p:nvGrpSpPr>
        <p:grpSpPr>
          <a:xfrm>
            <a:off x="2897031" y="3184095"/>
            <a:ext cx="3259623" cy="2217183"/>
            <a:chOff x="2911672" y="2555977"/>
            <a:chExt cx="3259623" cy="2217183"/>
          </a:xfrm>
        </p:grpSpPr>
        <p:sp>
          <p:nvSpPr>
            <p:cNvPr id="69" name="円/楕円 68"/>
            <p:cNvSpPr/>
            <p:nvPr/>
          </p:nvSpPr>
          <p:spPr>
            <a:xfrm>
              <a:off x="4625679" y="3773357"/>
              <a:ext cx="153246" cy="153246"/>
            </a:xfrm>
            <a:prstGeom prst="ellipse">
              <a:avLst/>
            </a:prstGeom>
            <a:solidFill>
              <a:schemeClr val="accent5">
                <a:alpha val="58000"/>
              </a:schemeClr>
            </a:solidFill>
            <a:ln>
              <a:solidFill>
                <a:schemeClr val="tx1"/>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CCFFCC"/>
                </a:solidFill>
              </a:endParaRPr>
            </a:p>
          </p:txBody>
        </p:sp>
        <p:sp>
          <p:nvSpPr>
            <p:cNvPr id="70" name="円/楕円 69"/>
            <p:cNvSpPr/>
            <p:nvPr/>
          </p:nvSpPr>
          <p:spPr>
            <a:xfrm>
              <a:off x="4242564" y="4241685"/>
              <a:ext cx="153246" cy="153246"/>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CCFFCC"/>
                </a:solidFill>
              </a:endParaRPr>
            </a:p>
          </p:txBody>
        </p:sp>
        <p:sp>
          <p:nvSpPr>
            <p:cNvPr id="71" name="円/楕円 70"/>
            <p:cNvSpPr/>
            <p:nvPr/>
          </p:nvSpPr>
          <p:spPr>
            <a:xfrm>
              <a:off x="4625679" y="2857595"/>
              <a:ext cx="153246" cy="153246"/>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CCFFCC"/>
                </a:solidFill>
              </a:endParaRPr>
            </a:p>
          </p:txBody>
        </p:sp>
        <p:cxnSp>
          <p:nvCxnSpPr>
            <p:cNvPr id="24" name="直線矢印コネクタ 23"/>
            <p:cNvCxnSpPr>
              <a:stCxn id="70" idx="7"/>
              <a:endCxn id="69" idx="3"/>
            </p:cNvCxnSpPr>
            <p:nvPr/>
          </p:nvCxnSpPr>
          <p:spPr>
            <a:xfrm flipV="1">
              <a:off x="4373367" y="3904161"/>
              <a:ext cx="274755" cy="359967"/>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5" name="テキスト ボックス 24"/>
            <p:cNvSpPr txBox="1"/>
            <p:nvPr/>
          </p:nvSpPr>
          <p:spPr>
            <a:xfrm>
              <a:off x="4625679" y="3935193"/>
              <a:ext cx="1545616" cy="493084"/>
            </a:xfrm>
            <a:prstGeom prst="rect">
              <a:avLst/>
            </a:prstGeom>
            <a:noFill/>
          </p:spPr>
          <p:txBody>
            <a:bodyPr wrap="none" rtlCol="0">
              <a:spAutoFit/>
            </a:bodyPr>
            <a:lstStyle/>
            <a:p>
              <a:r>
                <a:rPr kumimoji="1" lang="en-US" altLang="ja-JP" sz="2800" dirty="0">
                  <a:solidFill>
                    <a:srgbClr val="FF0000"/>
                  </a:solidFill>
                </a:rPr>
                <a:t>Collision</a:t>
              </a:r>
              <a:endParaRPr kumimoji="1" lang="ja-JP" altLang="en-US" sz="2800" dirty="0">
                <a:solidFill>
                  <a:srgbClr val="FF0000"/>
                </a:solidFill>
              </a:endParaRPr>
            </a:p>
          </p:txBody>
        </p:sp>
        <p:sp>
          <p:nvSpPr>
            <p:cNvPr id="26" name="テキスト ボックス 25"/>
            <p:cNvSpPr txBox="1"/>
            <p:nvPr/>
          </p:nvSpPr>
          <p:spPr>
            <a:xfrm>
              <a:off x="2911672" y="4337335"/>
              <a:ext cx="1896673" cy="435825"/>
            </a:xfrm>
            <a:prstGeom prst="rect">
              <a:avLst/>
            </a:prstGeom>
            <a:noFill/>
            <a:effectLst/>
          </p:spPr>
          <p:txBody>
            <a:bodyPr wrap="none" rtlCol="0">
              <a:spAutoFit/>
            </a:bodyPr>
            <a:lstStyle/>
            <a:p>
              <a:r>
                <a:rPr kumimoji="1" lang="en-US" altLang="ja-JP" sz="2400" dirty="0">
                  <a:solidFill>
                    <a:srgbClr val="007B44"/>
                  </a:solidFill>
                </a:rPr>
                <a:t>free electron</a:t>
              </a:r>
              <a:endParaRPr kumimoji="1" lang="ja-JP" altLang="en-US" sz="2400" dirty="0">
                <a:solidFill>
                  <a:srgbClr val="007B44"/>
                </a:solidFill>
              </a:endParaRPr>
            </a:p>
          </p:txBody>
        </p:sp>
        <p:cxnSp>
          <p:nvCxnSpPr>
            <p:cNvPr id="28" name="直線矢印コネクタ 27"/>
            <p:cNvCxnSpPr>
              <a:stCxn id="69" idx="0"/>
              <a:endCxn id="71" idx="4"/>
            </p:cNvCxnSpPr>
            <p:nvPr/>
          </p:nvCxnSpPr>
          <p:spPr>
            <a:xfrm flipV="1">
              <a:off x="4702303" y="3010841"/>
              <a:ext cx="0" cy="762516"/>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76" name="円/楕円 75"/>
            <p:cNvSpPr/>
            <p:nvPr/>
          </p:nvSpPr>
          <p:spPr>
            <a:xfrm>
              <a:off x="4855549" y="3778232"/>
              <a:ext cx="153246" cy="153246"/>
            </a:xfrm>
            <a:prstGeom prst="ellipse">
              <a:avLst/>
            </a:prstGeom>
            <a:solidFill>
              <a:schemeClr val="accent5">
                <a:alpha val="58000"/>
              </a:schemeClr>
            </a:solidFill>
            <a:ln>
              <a:solidFill>
                <a:schemeClr val="tx1"/>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CCFFCC"/>
                </a:solidFill>
              </a:endParaRPr>
            </a:p>
          </p:txBody>
        </p:sp>
        <p:sp>
          <p:nvSpPr>
            <p:cNvPr id="77" name="円/楕円 76"/>
            <p:cNvSpPr/>
            <p:nvPr/>
          </p:nvSpPr>
          <p:spPr>
            <a:xfrm>
              <a:off x="4855549" y="2555977"/>
              <a:ext cx="153246" cy="153246"/>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CCFFCC"/>
                </a:solidFill>
              </a:endParaRPr>
            </a:p>
          </p:txBody>
        </p:sp>
        <p:cxnSp>
          <p:nvCxnSpPr>
            <p:cNvPr id="78" name="直線矢印コネクタ 77"/>
            <p:cNvCxnSpPr>
              <a:stCxn id="76" idx="0"/>
              <a:endCxn id="77" idx="4"/>
            </p:cNvCxnSpPr>
            <p:nvPr/>
          </p:nvCxnSpPr>
          <p:spPr>
            <a:xfrm flipV="1">
              <a:off x="4932172" y="2709223"/>
              <a:ext cx="0" cy="1069009"/>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pSp>
      <p:sp>
        <p:nvSpPr>
          <p:cNvPr id="49" name="テキスト ボックス 48"/>
          <p:cNvSpPr txBox="1"/>
          <p:nvPr/>
        </p:nvSpPr>
        <p:spPr>
          <a:xfrm>
            <a:off x="791840" y="6109878"/>
            <a:ext cx="9425978" cy="951030"/>
          </a:xfrm>
          <a:prstGeom prst="rect">
            <a:avLst/>
          </a:prstGeom>
          <a:noFill/>
        </p:spPr>
        <p:txBody>
          <a:bodyPr wrap="none" rtlCol="0" anchor="t">
            <a:spAutoFit/>
          </a:bodyPr>
          <a:lstStyle/>
          <a:p>
            <a:pPr marL="457200" indent="-457200">
              <a:buFont typeface="Wingdings" charset="2"/>
              <a:buChar char="ü"/>
            </a:pPr>
            <a:r>
              <a:rPr kumimoji="1" lang="en-US" altLang="ja-JP" sz="2800" dirty="0"/>
              <a:t>Line emission needs much high temperature</a:t>
            </a:r>
            <a:r>
              <a:rPr lang="en-US" altLang="ja-JP" sz="2800" dirty="0">
                <a:solidFill>
                  <a:srgbClr val="000000"/>
                </a:solidFill>
                <a:cs typeface="Arial"/>
              </a:rPr>
              <a:t> </a:t>
            </a:r>
            <a:r>
              <a:rPr lang="en-US" altLang="ja-JP" sz="3200" dirty="0">
                <a:solidFill>
                  <a:srgbClr val="FF0000"/>
                </a:solidFill>
                <a:cs typeface="Arial"/>
              </a:rPr>
              <a:t>(&gt;10</a:t>
            </a:r>
            <a:r>
              <a:rPr lang="en-US" altLang="ja-JP" sz="3200" baseline="30000" dirty="0">
                <a:solidFill>
                  <a:srgbClr val="FF0000"/>
                </a:solidFill>
                <a:cs typeface="Arial"/>
              </a:rPr>
              <a:t>4</a:t>
            </a:r>
            <a:r>
              <a:rPr lang="en-US" altLang="ja-JP" sz="3200" dirty="0">
                <a:solidFill>
                  <a:srgbClr val="FF0000"/>
                </a:solidFill>
                <a:cs typeface="Arial"/>
              </a:rPr>
              <a:t>K)</a:t>
            </a:r>
          </a:p>
          <a:p>
            <a:pPr marL="457200" indent="-457200">
              <a:buFont typeface="Wingdings" charset="2"/>
              <a:buChar char="ü"/>
            </a:pPr>
            <a:r>
              <a:rPr lang="en-US" altLang="ja-JP" sz="2800" dirty="0">
                <a:solidFill>
                  <a:srgbClr val="000000"/>
                </a:solidFill>
                <a:cs typeface="Arial"/>
              </a:rPr>
              <a:t>IR emission </a:t>
            </a:r>
            <a:r>
              <a:rPr lang="en-US" altLang="ja-JP" sz="2800" dirty="0" smtClean="0">
                <a:solidFill>
                  <a:srgbClr val="000000"/>
                </a:solidFill>
                <a:cs typeface="Arial"/>
              </a:rPr>
              <a:t>means </a:t>
            </a:r>
            <a:r>
              <a:rPr lang="en-US" altLang="ja-JP" sz="2800" dirty="0">
                <a:solidFill>
                  <a:srgbClr val="000000"/>
                </a:solidFill>
                <a:cs typeface="Arial"/>
              </a:rPr>
              <a:t>lower temperature </a:t>
            </a:r>
            <a:r>
              <a:rPr lang="en-US" altLang="ja-JP" sz="2800" dirty="0">
                <a:solidFill>
                  <a:schemeClr val="tx2"/>
                </a:solidFill>
                <a:cs typeface="Arial"/>
              </a:rPr>
              <a:t>(&lt;10</a:t>
            </a:r>
            <a:r>
              <a:rPr lang="en-US" altLang="ja-JP" sz="2800" baseline="30000" dirty="0">
                <a:solidFill>
                  <a:schemeClr val="tx2"/>
                </a:solidFill>
                <a:cs typeface="Arial"/>
              </a:rPr>
              <a:t>3</a:t>
            </a:r>
            <a:r>
              <a:rPr lang="en-US" altLang="ja-JP" sz="2800" dirty="0">
                <a:solidFill>
                  <a:schemeClr val="tx2"/>
                </a:solidFill>
                <a:cs typeface="Arial"/>
              </a:rPr>
              <a:t>K)</a:t>
            </a:r>
          </a:p>
        </p:txBody>
      </p:sp>
    </p:spTree>
    <p:extLst>
      <p:ext uri="{BB962C8B-B14F-4D97-AF65-F5344CB8AC3E}">
        <p14:creationId xmlns:p14="http://schemas.microsoft.com/office/powerpoint/2010/main" val="424033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5093" y="1772340"/>
            <a:ext cx="6273571" cy="4437126"/>
          </a:xfrm>
          <a:prstGeom prst="rect">
            <a:avLst/>
          </a:prstGeom>
        </p:spPr>
      </p:pic>
      <p:sp>
        <p:nvSpPr>
          <p:cNvPr id="2" name="タイトル 1"/>
          <p:cNvSpPr>
            <a:spLocks noGrp="1"/>
          </p:cNvSpPr>
          <p:nvPr>
            <p:ph type="title"/>
          </p:nvPr>
        </p:nvSpPr>
        <p:spPr/>
        <p:txBody>
          <a:bodyPr/>
          <a:lstStyle/>
          <a:p>
            <a:r>
              <a:rPr lang="en-US" altLang="ja-JP" dirty="0"/>
              <a:t>1-4</a:t>
            </a:r>
            <a:r>
              <a:rPr kumimoji="1" lang="en-US" altLang="ja-JP" dirty="0"/>
              <a:t>. </a:t>
            </a:r>
            <a:r>
              <a:rPr lang="en-US" altLang="ja-JP" dirty="0"/>
              <a:t>Shock with Vertical Inflow</a:t>
            </a:r>
            <a:endParaRPr kumimoji="1" lang="ja-JP" altLang="en-US" dirty="0"/>
          </a:p>
        </p:txBody>
      </p:sp>
      <p:sp>
        <p:nvSpPr>
          <p:cNvPr id="33" name="テキスト ボックス 32"/>
          <p:cNvSpPr txBox="1"/>
          <p:nvPr/>
        </p:nvSpPr>
        <p:spPr>
          <a:xfrm>
            <a:off x="493673" y="5651224"/>
            <a:ext cx="1441420" cy="550279"/>
          </a:xfrm>
          <a:prstGeom prst="rect">
            <a:avLst/>
          </a:prstGeom>
          <a:noFill/>
        </p:spPr>
        <p:txBody>
          <a:bodyPr wrap="none" rtlCol="0">
            <a:spAutoFit/>
          </a:bodyPr>
          <a:lstStyle/>
          <a:p>
            <a:r>
              <a:rPr kumimoji="1" lang="en-US" altLang="ja-JP" sz="3200">
                <a:solidFill>
                  <a:srgbClr val="FF6600"/>
                </a:solidFill>
                <a:latin typeface="ヒラギノ角ゴ Pro W3"/>
                <a:ea typeface="ヒラギノ角ゴ Pro W3"/>
                <a:cs typeface="ヒラギノ角ゴ Pro W3"/>
              </a:rPr>
              <a:t>Planet</a:t>
            </a:r>
            <a:endParaRPr kumimoji="1" lang="ja-JP" altLang="en-US" sz="3200" dirty="0">
              <a:solidFill>
                <a:srgbClr val="FF6600"/>
              </a:solidFill>
              <a:latin typeface="ヒラギノ角ゴ Pro W3"/>
              <a:ea typeface="ヒラギノ角ゴ Pro W3"/>
              <a:cs typeface="ヒラギノ角ゴ Pro W3"/>
            </a:endParaRPr>
          </a:p>
        </p:txBody>
      </p:sp>
      <p:sp>
        <p:nvSpPr>
          <p:cNvPr id="40" name="テキスト ボックス 39"/>
          <p:cNvSpPr txBox="1"/>
          <p:nvPr/>
        </p:nvSpPr>
        <p:spPr>
          <a:xfrm>
            <a:off x="-12723" y="6342387"/>
            <a:ext cx="10165603" cy="893834"/>
          </a:xfrm>
          <a:prstGeom prst="rect">
            <a:avLst/>
          </a:prstGeom>
          <a:noFill/>
        </p:spPr>
        <p:txBody>
          <a:bodyPr wrap="none" rtlCol="0">
            <a:spAutoFit/>
          </a:bodyPr>
          <a:lstStyle/>
          <a:p>
            <a:pPr marL="457200" indent="-457200">
              <a:buFont typeface="Wingdings" charset="2"/>
              <a:buChar char="ü"/>
            </a:pPr>
            <a:r>
              <a:rPr kumimoji="1" lang="en-US" altLang="ja-JP" sz="2800" dirty="0"/>
              <a:t>Gas temperature reaches </a:t>
            </a:r>
            <a:r>
              <a:rPr kumimoji="1" lang="en-US" altLang="ja-JP" sz="2800" dirty="0">
                <a:solidFill>
                  <a:srgbClr val="FF0000"/>
                </a:solidFill>
              </a:rPr>
              <a:t>&gt;10</a:t>
            </a:r>
            <a:r>
              <a:rPr kumimoji="1" lang="en-US" altLang="ja-JP" sz="2800" baseline="30000" dirty="0">
                <a:solidFill>
                  <a:srgbClr val="FF0000"/>
                </a:solidFill>
              </a:rPr>
              <a:t>4</a:t>
            </a:r>
            <a:r>
              <a:rPr kumimoji="1" lang="en-US" altLang="ja-JP" sz="2800" dirty="0">
                <a:solidFill>
                  <a:srgbClr val="FF0000"/>
                </a:solidFill>
              </a:rPr>
              <a:t>K</a:t>
            </a:r>
            <a:r>
              <a:rPr kumimoji="1" lang="en-US" altLang="ja-JP" sz="2800" dirty="0"/>
              <a:t> near the planet.</a:t>
            </a:r>
          </a:p>
          <a:p>
            <a:pPr marL="457200" indent="-457200">
              <a:buFont typeface="Wingdings" charset="2"/>
              <a:buChar char="ü"/>
            </a:pPr>
            <a:r>
              <a:rPr kumimoji="1" lang="en-US" altLang="ja-JP" sz="2800" dirty="0" smtClean="0"/>
              <a:t>When this </a:t>
            </a:r>
            <a:r>
              <a:rPr kumimoji="1" lang="en-US" altLang="ja-JP" sz="2800" dirty="0"/>
              <a:t>hot gas cools rapidly, </a:t>
            </a:r>
            <a:r>
              <a:rPr kumimoji="1" lang="en-US" altLang="ja-JP" sz="2800" dirty="0" smtClean="0"/>
              <a:t>hardly </a:t>
            </a:r>
            <a:r>
              <a:rPr kumimoji="1" lang="en-US" altLang="ja-JP" sz="2800" dirty="0"/>
              <a:t>affects </a:t>
            </a:r>
            <a:r>
              <a:rPr kumimoji="1" lang="en-US" altLang="ja-JP" sz="2800" dirty="0" smtClean="0">
                <a:solidFill>
                  <a:schemeClr val="accent3"/>
                </a:solidFill>
              </a:rPr>
              <a:t>IR continuum</a:t>
            </a:r>
            <a:r>
              <a:rPr kumimoji="1" lang="en-US" altLang="ja-JP" sz="2800" dirty="0" smtClean="0"/>
              <a:t>.</a:t>
            </a:r>
            <a:endParaRPr kumimoji="1" lang="en-US" altLang="ja-JP" sz="2800" dirty="0"/>
          </a:p>
        </p:txBody>
      </p:sp>
      <p:sp>
        <p:nvSpPr>
          <p:cNvPr id="42" name="テキスト ボックス 41"/>
          <p:cNvSpPr txBox="1"/>
          <p:nvPr/>
        </p:nvSpPr>
        <p:spPr>
          <a:xfrm>
            <a:off x="6541806" y="1857960"/>
            <a:ext cx="1298753" cy="435825"/>
          </a:xfrm>
          <a:prstGeom prst="rect">
            <a:avLst/>
          </a:prstGeom>
          <a:noFill/>
        </p:spPr>
        <p:txBody>
          <a:bodyPr wrap="none" rtlCol="0">
            <a:spAutoFit/>
          </a:bodyPr>
          <a:lstStyle/>
          <a:p>
            <a:pPr algn="ctr"/>
            <a:r>
              <a:rPr kumimoji="1" lang="en-US" altLang="ja-JP" sz="2400" dirty="0"/>
              <a:t>edge on</a:t>
            </a:r>
            <a:endParaRPr kumimoji="1" lang="ja-JP" altLang="en-US" sz="2400" dirty="0"/>
          </a:p>
        </p:txBody>
      </p:sp>
      <p:sp>
        <p:nvSpPr>
          <p:cNvPr id="3" name="テキスト ボックス 2"/>
          <p:cNvSpPr txBox="1"/>
          <p:nvPr/>
        </p:nvSpPr>
        <p:spPr>
          <a:xfrm>
            <a:off x="1863085" y="1794474"/>
            <a:ext cx="1808270" cy="353174"/>
          </a:xfrm>
          <a:prstGeom prst="rect">
            <a:avLst/>
          </a:prstGeom>
          <a:noFill/>
        </p:spPr>
        <p:txBody>
          <a:bodyPr wrap="none" rtlCol="0">
            <a:spAutoFit/>
          </a:bodyPr>
          <a:lstStyle/>
          <a:p>
            <a:r>
              <a:rPr kumimoji="1" lang="en-US" altLang="ja-JP" dirty="0"/>
              <a:t>Tanigawa+2012</a:t>
            </a:r>
            <a:endParaRPr kumimoji="1" lang="ja-JP" altLang="en-US" dirty="0"/>
          </a:p>
        </p:txBody>
      </p:sp>
    </p:spTree>
    <p:extLst>
      <p:ext uri="{BB962C8B-B14F-4D97-AF65-F5344CB8AC3E}">
        <p14:creationId xmlns:p14="http://schemas.microsoft.com/office/powerpoint/2010/main" val="17379805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1-5</a:t>
            </a:r>
            <a:r>
              <a:rPr kumimoji="1" lang="en-US" altLang="ja-JP" dirty="0"/>
              <a:t>. </a:t>
            </a:r>
            <a:r>
              <a:rPr lang="en-US" altLang="ja-JP" dirty="0"/>
              <a:t>Purpose of this Study</a:t>
            </a:r>
            <a:endParaRPr kumimoji="1" lang="ja-JP" altLang="en-US" dirty="0"/>
          </a:p>
        </p:txBody>
      </p:sp>
      <p:sp>
        <p:nvSpPr>
          <p:cNvPr id="7" name="テキスト ボックス 6"/>
          <p:cNvSpPr txBox="1"/>
          <p:nvPr/>
        </p:nvSpPr>
        <p:spPr>
          <a:xfrm>
            <a:off x="215776" y="2346988"/>
            <a:ext cx="9648825" cy="4596643"/>
          </a:xfrm>
          <a:prstGeom prst="rect">
            <a:avLst/>
          </a:prstGeom>
          <a:noFill/>
        </p:spPr>
        <p:txBody>
          <a:bodyPr wrap="square" rtlCol="0">
            <a:spAutoFit/>
          </a:bodyPr>
          <a:lstStyle/>
          <a:p>
            <a:pPr marL="285750" indent="-285750">
              <a:lnSpc>
                <a:spcPct val="110000"/>
              </a:lnSpc>
              <a:buFont typeface="Arial"/>
              <a:buChar char="•"/>
            </a:pPr>
            <a:r>
              <a:rPr kumimoji="1" lang="en-US" altLang="ja-JP" sz="3200" dirty="0"/>
              <a:t>To understand </a:t>
            </a:r>
            <a:r>
              <a:rPr kumimoji="1" lang="en-US" altLang="ja-JP" sz="4000" b="1" dirty="0"/>
              <a:t>how </a:t>
            </a:r>
            <a:r>
              <a:rPr kumimoji="1" lang="en-US" altLang="ja-JP" sz="4000" b="1" dirty="0">
                <a:solidFill>
                  <a:schemeClr val="accent3"/>
                </a:solidFill>
              </a:rPr>
              <a:t>Hα line</a:t>
            </a:r>
            <a:r>
              <a:rPr kumimoji="1" lang="en-US" altLang="ja-JP" sz="4000" b="1" dirty="0"/>
              <a:t> is yielded </a:t>
            </a:r>
            <a:r>
              <a:rPr kumimoji="1" lang="en-US" altLang="ja-JP" sz="3200" dirty="0"/>
              <a:t>around accreting gas giant</a:t>
            </a:r>
            <a:r>
              <a:rPr kumimoji="1" lang="en-US" altLang="ja-JP" sz="3600" dirty="0"/>
              <a:t>.</a:t>
            </a:r>
          </a:p>
          <a:p>
            <a:pPr marL="285750" indent="-285750">
              <a:lnSpc>
                <a:spcPct val="110000"/>
              </a:lnSpc>
              <a:buFont typeface="Arial"/>
              <a:buChar char="•"/>
            </a:pPr>
            <a:endParaRPr kumimoji="1" lang="en-US" altLang="ja-JP" sz="1050" dirty="0"/>
          </a:p>
          <a:p>
            <a:pPr marL="285750" indent="-285750">
              <a:lnSpc>
                <a:spcPct val="110000"/>
              </a:lnSpc>
              <a:buFont typeface="Arial"/>
              <a:buChar char="•"/>
            </a:pPr>
            <a:r>
              <a:rPr kumimoji="1" lang="en-US" altLang="ja-JP" sz="3200" dirty="0"/>
              <a:t>To estimate </a:t>
            </a:r>
            <a:r>
              <a:rPr kumimoji="1" lang="en-US" altLang="ja-JP" sz="4000" dirty="0"/>
              <a:t>intensity of </a:t>
            </a:r>
            <a:r>
              <a:rPr kumimoji="1" lang="en-US" altLang="ja-JP" sz="4000" b="1" dirty="0">
                <a:solidFill>
                  <a:schemeClr val="accent3"/>
                </a:solidFill>
              </a:rPr>
              <a:t>Hα line</a:t>
            </a:r>
            <a:r>
              <a:rPr kumimoji="1" lang="en-US" altLang="ja-JP" sz="4000" dirty="0"/>
              <a:t> </a:t>
            </a:r>
            <a:r>
              <a:rPr kumimoji="1" lang="en-US" altLang="ja-JP" sz="3200" dirty="0"/>
              <a:t>emitted from </a:t>
            </a:r>
            <a:r>
              <a:rPr kumimoji="1" lang="en-US" altLang="ja-JP" sz="4000" b="1" dirty="0">
                <a:solidFill>
                  <a:srgbClr val="00B0F0"/>
                </a:solidFill>
              </a:rPr>
              <a:t>vertically accreting gas flow</a:t>
            </a:r>
            <a:r>
              <a:rPr kumimoji="1" lang="en-US" altLang="ja-JP" sz="4000" b="1" dirty="0"/>
              <a:t>.</a:t>
            </a:r>
          </a:p>
          <a:p>
            <a:pPr marL="285750" indent="-285750">
              <a:lnSpc>
                <a:spcPct val="110000"/>
              </a:lnSpc>
              <a:buFont typeface="Arial"/>
              <a:buChar char="•"/>
            </a:pPr>
            <a:endParaRPr kumimoji="1" lang="en-US" altLang="ja-JP" sz="1050" dirty="0"/>
          </a:p>
          <a:p>
            <a:pPr marL="285750" indent="-285750">
              <a:lnSpc>
                <a:spcPct val="110000"/>
              </a:lnSpc>
              <a:spcBef>
                <a:spcPts val="1200"/>
              </a:spcBef>
              <a:buFont typeface="Arial"/>
              <a:buChar char="•"/>
            </a:pPr>
            <a:r>
              <a:rPr kumimoji="1" lang="en-US" altLang="ja-JP" sz="3200" dirty="0"/>
              <a:t>To constrain the gas giant </a:t>
            </a:r>
            <a:r>
              <a:rPr kumimoji="1" lang="en-US" altLang="ja-JP" sz="4000" b="1" dirty="0"/>
              <a:t>forming condition</a:t>
            </a:r>
            <a:r>
              <a:rPr kumimoji="1" lang="en-US" altLang="ja-JP" sz="4000" dirty="0"/>
              <a:t> </a:t>
            </a:r>
            <a:r>
              <a:rPr kumimoji="1" lang="en-US" altLang="ja-JP" sz="3200" dirty="0"/>
              <a:t>by using</a:t>
            </a:r>
            <a:r>
              <a:rPr kumimoji="1" lang="en-US" altLang="ja-JP" sz="4000" dirty="0"/>
              <a:t> </a:t>
            </a:r>
            <a:r>
              <a:rPr kumimoji="1" lang="en-US" altLang="ja-JP" sz="4000" b="1" dirty="0"/>
              <a:t>observed </a:t>
            </a:r>
            <a:r>
              <a:rPr kumimoji="1" lang="en-US" altLang="ja-JP" sz="4000" b="1" dirty="0">
                <a:solidFill>
                  <a:schemeClr val="accent3"/>
                </a:solidFill>
              </a:rPr>
              <a:t>Hα line</a:t>
            </a:r>
            <a:r>
              <a:rPr kumimoji="1" lang="en-US" altLang="ja-JP" sz="4000" b="1" dirty="0"/>
              <a:t>.</a:t>
            </a:r>
            <a:endParaRPr kumimoji="1" lang="en-US" altLang="ja-JP" sz="1600" b="1" dirty="0"/>
          </a:p>
        </p:txBody>
      </p:sp>
    </p:spTree>
    <p:extLst>
      <p:ext uri="{BB962C8B-B14F-4D97-AF65-F5344CB8AC3E}">
        <p14:creationId xmlns:p14="http://schemas.microsoft.com/office/powerpoint/2010/main" val="11046255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右矢印 13"/>
          <p:cNvSpPr/>
          <p:nvPr/>
        </p:nvSpPr>
        <p:spPr>
          <a:xfrm>
            <a:off x="504031" y="1596049"/>
            <a:ext cx="9288809" cy="1740768"/>
          </a:xfrm>
          <a:prstGeom prst="rightArrow">
            <a:avLst/>
          </a:prstGeom>
          <a:solidFill>
            <a:schemeClr val="tx2">
              <a:lumMod val="40000"/>
              <a:lumOff val="60000"/>
              <a:alpha val="5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normAutofit/>
          </a:bodyPr>
          <a:lstStyle/>
          <a:p>
            <a:r>
              <a:rPr lang="en-US" altLang="ja-JP" dirty="0"/>
              <a:t>2</a:t>
            </a:r>
            <a:r>
              <a:rPr kumimoji="1" lang="en-US" altLang="ja-JP" dirty="0"/>
              <a:t>. </a:t>
            </a:r>
            <a:r>
              <a:rPr lang="en-US" altLang="ja-JP" dirty="0"/>
              <a:t>Model</a:t>
            </a:r>
            <a:endParaRPr kumimoji="1" lang="ja-JP" altLang="en-US" dirty="0"/>
          </a:p>
        </p:txBody>
      </p:sp>
      <p:sp>
        <p:nvSpPr>
          <p:cNvPr id="3" name="テキスト ボックス 2"/>
          <p:cNvSpPr txBox="1"/>
          <p:nvPr/>
        </p:nvSpPr>
        <p:spPr>
          <a:xfrm>
            <a:off x="719832" y="2223391"/>
            <a:ext cx="2719014" cy="435825"/>
          </a:xfrm>
          <a:prstGeom prst="rect">
            <a:avLst/>
          </a:prstGeom>
          <a:noFill/>
        </p:spPr>
        <p:txBody>
          <a:bodyPr wrap="none" rtlCol="0">
            <a:spAutoFit/>
          </a:bodyPr>
          <a:lstStyle/>
          <a:p>
            <a:r>
              <a:rPr kumimoji="1" lang="en-US" altLang="ja-JP" sz="2400" dirty="0"/>
              <a:t>vertically accreting</a:t>
            </a:r>
            <a:endParaRPr kumimoji="1" lang="ja-JP" altLang="en-US" sz="2400" dirty="0"/>
          </a:p>
        </p:txBody>
      </p:sp>
      <p:sp>
        <p:nvSpPr>
          <p:cNvPr id="4" name="テキスト ボックス 3"/>
          <p:cNvSpPr txBox="1"/>
          <p:nvPr/>
        </p:nvSpPr>
        <p:spPr>
          <a:xfrm>
            <a:off x="3780705" y="2223391"/>
            <a:ext cx="2085827" cy="435825"/>
          </a:xfrm>
          <a:prstGeom prst="rect">
            <a:avLst/>
          </a:prstGeom>
          <a:noFill/>
        </p:spPr>
        <p:txBody>
          <a:bodyPr wrap="none" rtlCol="0">
            <a:spAutoFit/>
          </a:bodyPr>
          <a:lstStyle/>
          <a:p>
            <a:r>
              <a:rPr kumimoji="1" lang="en-US" altLang="ja-JP" sz="2400">
                <a:solidFill>
                  <a:srgbClr val="FF0000"/>
                </a:solidFill>
              </a:rPr>
              <a:t>shock heating</a:t>
            </a:r>
            <a:endParaRPr kumimoji="1" lang="ja-JP" altLang="en-US" sz="2400" dirty="0">
              <a:solidFill>
                <a:srgbClr val="FF0000"/>
              </a:solidFill>
            </a:endParaRPr>
          </a:p>
        </p:txBody>
      </p:sp>
      <p:sp>
        <p:nvSpPr>
          <p:cNvPr id="5" name="テキスト ボックス 4"/>
          <p:cNvSpPr txBox="1"/>
          <p:nvPr/>
        </p:nvSpPr>
        <p:spPr>
          <a:xfrm>
            <a:off x="5904408" y="2051645"/>
            <a:ext cx="3339376" cy="779316"/>
          </a:xfrm>
          <a:prstGeom prst="rect">
            <a:avLst/>
          </a:prstGeom>
          <a:noFill/>
        </p:spPr>
        <p:txBody>
          <a:bodyPr wrap="none" rtlCol="0">
            <a:spAutoFit/>
          </a:bodyPr>
          <a:lstStyle/>
          <a:p>
            <a:pPr algn="ctr"/>
            <a:r>
              <a:rPr kumimoji="1" lang="en-US" altLang="ja-JP" sz="2400" dirty="0"/>
              <a:t>cooling</a:t>
            </a:r>
          </a:p>
          <a:p>
            <a:pPr algn="ctr"/>
            <a:r>
              <a:rPr kumimoji="1" lang="en-US" altLang="ja-JP" sz="2400" dirty="0"/>
              <a:t>(including Line cooling)</a:t>
            </a:r>
            <a:endParaRPr kumimoji="1" lang="ja-JP" altLang="en-US" sz="2400" dirty="0"/>
          </a:p>
        </p:txBody>
      </p:sp>
      <p:sp>
        <p:nvSpPr>
          <p:cNvPr id="6" name="テキスト ボックス 5"/>
          <p:cNvSpPr txBox="1"/>
          <p:nvPr/>
        </p:nvSpPr>
        <p:spPr>
          <a:xfrm>
            <a:off x="575816" y="3203773"/>
            <a:ext cx="3161443" cy="493084"/>
          </a:xfrm>
          <a:prstGeom prst="rect">
            <a:avLst/>
          </a:prstGeom>
          <a:noFill/>
        </p:spPr>
        <p:txBody>
          <a:bodyPr wrap="none" rtlCol="0">
            <a:spAutoFit/>
          </a:bodyPr>
          <a:lstStyle/>
          <a:p>
            <a:r>
              <a:rPr kumimoji="1" lang="en-US" altLang="ja-JP" sz="2800" b="1" u="sng" dirty="0" smtClean="0"/>
              <a:t>initial parameters</a:t>
            </a:r>
            <a:endParaRPr kumimoji="1" lang="ja-JP" altLang="en-US" sz="2800" b="1" u="sng" dirty="0"/>
          </a:p>
        </p:txBody>
      </p:sp>
      <p:sp>
        <p:nvSpPr>
          <p:cNvPr id="8" name="テキスト ボックス 7"/>
          <p:cNvSpPr txBox="1"/>
          <p:nvPr/>
        </p:nvSpPr>
        <p:spPr>
          <a:xfrm>
            <a:off x="1082093" y="3635821"/>
            <a:ext cx="3344185" cy="779316"/>
          </a:xfrm>
          <a:prstGeom prst="rect">
            <a:avLst/>
          </a:prstGeom>
          <a:noFill/>
        </p:spPr>
        <p:txBody>
          <a:bodyPr wrap="none" rtlCol="0">
            <a:spAutoFit/>
          </a:bodyPr>
          <a:lstStyle/>
          <a:p>
            <a:r>
              <a:rPr kumimoji="1" lang="en-US" altLang="ja-JP" sz="2400" b="1" dirty="0"/>
              <a:t>v</a:t>
            </a:r>
            <a:r>
              <a:rPr kumimoji="1" lang="en-US" altLang="ja-JP" sz="2400" b="1" baseline="-25000" dirty="0"/>
              <a:t>0</a:t>
            </a:r>
            <a:r>
              <a:rPr kumimoji="1" lang="en-US" altLang="ja-JP" sz="2400" dirty="0"/>
              <a:t>: gas velocity</a:t>
            </a:r>
          </a:p>
          <a:p>
            <a:r>
              <a:rPr kumimoji="1" lang="en-US" altLang="ja-JP" sz="2400" b="1" dirty="0"/>
              <a:t>n</a:t>
            </a:r>
            <a:r>
              <a:rPr kumimoji="1" lang="en-US" altLang="ja-JP" sz="2400" b="1" baseline="-25000" dirty="0"/>
              <a:t>0</a:t>
            </a:r>
            <a:r>
              <a:rPr kumimoji="1" lang="en-US" altLang="ja-JP" sz="2400" dirty="0"/>
              <a:t>: gas number density</a:t>
            </a:r>
            <a:endParaRPr kumimoji="1" lang="ja-JP" altLang="en-US" sz="2400" dirty="0"/>
          </a:p>
        </p:txBody>
      </p:sp>
      <p:sp>
        <p:nvSpPr>
          <p:cNvPr id="9" name="テキスト ボックス 8"/>
          <p:cNvSpPr txBox="1"/>
          <p:nvPr/>
        </p:nvSpPr>
        <p:spPr>
          <a:xfrm>
            <a:off x="5328344" y="3646793"/>
            <a:ext cx="4201792" cy="893834"/>
          </a:xfrm>
          <a:prstGeom prst="rect">
            <a:avLst/>
          </a:prstGeom>
          <a:noFill/>
        </p:spPr>
        <p:txBody>
          <a:bodyPr wrap="none" rtlCol="0">
            <a:spAutoFit/>
          </a:bodyPr>
          <a:lstStyle/>
          <a:p>
            <a:pPr algn="ctr"/>
            <a:r>
              <a:rPr kumimoji="1" lang="en-US" altLang="ja-JP" sz="2800" b="1" i="1" dirty="0"/>
              <a:t>numerically calculate</a:t>
            </a:r>
          </a:p>
          <a:p>
            <a:pPr algn="ctr"/>
            <a:r>
              <a:rPr kumimoji="1" lang="en-US" altLang="ja-JP" sz="2800" b="1" i="1" dirty="0"/>
              <a:t>the flow after the shock</a:t>
            </a:r>
            <a:endParaRPr kumimoji="1" lang="ja-JP" altLang="en-US" sz="2800" b="1" i="1" dirty="0"/>
          </a:p>
        </p:txBody>
      </p:sp>
      <p:sp>
        <p:nvSpPr>
          <p:cNvPr id="11" name="テキスト ボックス 10"/>
          <p:cNvSpPr txBox="1"/>
          <p:nvPr/>
        </p:nvSpPr>
        <p:spPr>
          <a:xfrm>
            <a:off x="549189" y="4582897"/>
            <a:ext cx="4043094" cy="493084"/>
          </a:xfrm>
          <a:prstGeom prst="rect">
            <a:avLst/>
          </a:prstGeom>
          <a:noFill/>
        </p:spPr>
        <p:txBody>
          <a:bodyPr wrap="none" rtlCol="0">
            <a:spAutoFit/>
          </a:bodyPr>
          <a:lstStyle/>
          <a:p>
            <a:r>
              <a:rPr kumimoji="1" lang="en-US" altLang="ja-JP" sz="2800" b="1" u="sng" dirty="0"/>
              <a:t>Considered processes</a:t>
            </a:r>
            <a:endParaRPr kumimoji="1" lang="ja-JP" altLang="en-US" sz="2800" b="1" u="sng" dirty="0"/>
          </a:p>
        </p:txBody>
      </p:sp>
      <p:sp>
        <p:nvSpPr>
          <p:cNvPr id="12" name="テキスト ボックス 11"/>
          <p:cNvSpPr txBox="1"/>
          <p:nvPr/>
        </p:nvSpPr>
        <p:spPr>
          <a:xfrm>
            <a:off x="863848" y="5147989"/>
            <a:ext cx="2506135" cy="2095958"/>
          </a:xfrm>
          <a:prstGeom prst="rect">
            <a:avLst/>
          </a:prstGeom>
          <a:noFill/>
        </p:spPr>
        <p:txBody>
          <a:bodyPr wrap="none" rtlCol="0">
            <a:spAutoFit/>
          </a:bodyPr>
          <a:lstStyle/>
          <a:p>
            <a:r>
              <a:rPr kumimoji="1" lang="en-US" altLang="ja-JP" sz="2000" b="1" dirty="0"/>
              <a:t>Hydrodynamics</a:t>
            </a:r>
          </a:p>
          <a:p>
            <a:endParaRPr kumimoji="1" lang="en-US" altLang="ja-JP" sz="2000" b="1" dirty="0"/>
          </a:p>
          <a:p>
            <a:r>
              <a:rPr kumimoji="1" lang="en-US" altLang="ja-JP" sz="2000" b="1" dirty="0"/>
              <a:t>Chemical Reaction</a:t>
            </a:r>
          </a:p>
          <a:p>
            <a:endParaRPr kumimoji="1" lang="en-US" altLang="ja-JP" sz="2000" b="1" dirty="0"/>
          </a:p>
          <a:p>
            <a:r>
              <a:rPr kumimoji="1" lang="en-US" altLang="ja-JP" sz="2000" b="1" dirty="0"/>
              <a:t>Electron Transition</a:t>
            </a:r>
          </a:p>
          <a:p>
            <a:endParaRPr kumimoji="1" lang="en-US" altLang="ja-JP" sz="2000" b="1" dirty="0"/>
          </a:p>
          <a:p>
            <a:r>
              <a:rPr kumimoji="1" lang="en-US" altLang="ja-JP" sz="2000" b="1" dirty="0"/>
              <a:t>Radiative Transfer</a:t>
            </a:r>
            <a:endParaRPr kumimoji="1" lang="ja-JP" altLang="en-US" sz="2000" b="1" dirty="0"/>
          </a:p>
        </p:txBody>
      </p:sp>
      <p:sp>
        <p:nvSpPr>
          <p:cNvPr id="13" name="テキスト ボックス 12"/>
          <p:cNvSpPr txBox="1"/>
          <p:nvPr/>
        </p:nvSpPr>
        <p:spPr>
          <a:xfrm>
            <a:off x="3477324" y="5140263"/>
            <a:ext cx="6495689" cy="2095958"/>
          </a:xfrm>
          <a:prstGeom prst="rect">
            <a:avLst/>
          </a:prstGeom>
          <a:noFill/>
        </p:spPr>
        <p:txBody>
          <a:bodyPr wrap="none" rtlCol="0">
            <a:spAutoFit/>
          </a:bodyPr>
          <a:lstStyle/>
          <a:p>
            <a:r>
              <a:rPr kumimoji="1" lang="en-US" altLang="ja-JP" sz="2000" dirty="0"/>
              <a:t>assuming 1D flow</a:t>
            </a:r>
          </a:p>
          <a:p>
            <a:endParaRPr kumimoji="1" lang="en-US" altLang="ja-JP" sz="2000" dirty="0"/>
          </a:p>
          <a:p>
            <a:r>
              <a:rPr kumimoji="1" lang="en-US" altLang="ja-JP" sz="2000" dirty="0"/>
              <a:t>33 chemical species composed with H, He, C, O</a:t>
            </a:r>
          </a:p>
          <a:p>
            <a:endParaRPr kumimoji="1" lang="en-US" altLang="ja-JP" sz="2000" dirty="0"/>
          </a:p>
          <a:p>
            <a:r>
              <a:rPr kumimoji="1" lang="en-US" altLang="ja-JP" sz="2000" dirty="0"/>
              <a:t>10 electron levels and ion state of hydrogen</a:t>
            </a:r>
          </a:p>
          <a:p>
            <a:endParaRPr kumimoji="1" lang="en-US" altLang="ja-JP" sz="2000" dirty="0"/>
          </a:p>
          <a:p>
            <a:r>
              <a:rPr kumimoji="1" lang="en-US" altLang="ja-JP" sz="2000" dirty="0"/>
              <a:t>emission and absorption of 55 lines and continuum of H</a:t>
            </a:r>
            <a:endParaRPr kumimoji="1" lang="ja-JP" altLang="en-US" sz="2000" dirty="0"/>
          </a:p>
        </p:txBody>
      </p:sp>
      <p:sp>
        <p:nvSpPr>
          <p:cNvPr id="15" name="テキスト ボックス 14"/>
          <p:cNvSpPr txBox="1"/>
          <p:nvPr/>
        </p:nvSpPr>
        <p:spPr>
          <a:xfrm>
            <a:off x="669889" y="1543812"/>
            <a:ext cx="2940228" cy="493084"/>
          </a:xfrm>
          <a:prstGeom prst="rect">
            <a:avLst/>
          </a:prstGeom>
          <a:noFill/>
        </p:spPr>
        <p:txBody>
          <a:bodyPr wrap="none" rtlCol="0">
            <a:spAutoFit/>
          </a:bodyPr>
          <a:lstStyle/>
          <a:p>
            <a:r>
              <a:rPr kumimoji="1" lang="en-US" altLang="ja-JP" sz="2800" b="1">
                <a:solidFill>
                  <a:schemeClr val="tx2"/>
                </a:solidFill>
              </a:rPr>
              <a:t>continuous flow</a:t>
            </a:r>
            <a:endParaRPr kumimoji="1" lang="ja-JP" altLang="en-US" sz="2800" b="1" dirty="0">
              <a:solidFill>
                <a:schemeClr val="tx2"/>
              </a:solidFill>
            </a:endParaRPr>
          </a:p>
        </p:txBody>
      </p:sp>
      <p:pic>
        <p:nvPicPr>
          <p:cNvPr id="18" name="図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0552" y="3131765"/>
            <a:ext cx="420745" cy="475488"/>
          </a:xfrm>
          <a:prstGeom prst="rect">
            <a:avLst/>
          </a:prstGeom>
        </p:spPr>
      </p:pic>
    </p:spTree>
    <p:extLst>
      <p:ext uri="{BB962C8B-B14F-4D97-AF65-F5344CB8AC3E}">
        <p14:creationId xmlns:p14="http://schemas.microsoft.com/office/powerpoint/2010/main" val="585742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1" grpId="0"/>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03808" y="179437"/>
            <a:ext cx="9072563" cy="1080121"/>
          </a:xfrm>
        </p:spPr>
        <p:txBody>
          <a:bodyPr/>
          <a:lstStyle/>
          <a:p>
            <a:r>
              <a:rPr kumimoji="1" lang="en-US" altLang="ja-JP" dirty="0" smtClean="0"/>
              <a:t>3-1. </a:t>
            </a:r>
            <a:r>
              <a:rPr lang="en-US" altLang="ja-JP" dirty="0" smtClean="0"/>
              <a:t>Temperature</a:t>
            </a:r>
            <a:endParaRPr kumimoji="1" lang="ja-JP" altLang="en-US" dirty="0"/>
          </a:p>
        </p:txBody>
      </p:sp>
      <p:sp useBgFill="1">
        <p:nvSpPr>
          <p:cNvPr id="11" name="テキスト ボックス 10"/>
          <p:cNvSpPr txBox="1"/>
          <p:nvPr/>
        </p:nvSpPr>
        <p:spPr>
          <a:xfrm>
            <a:off x="2296706" y="2152088"/>
            <a:ext cx="836600" cy="440120"/>
          </a:xfrm>
          <a:prstGeom prst="rect">
            <a:avLst/>
          </a:prstGeom>
        </p:spPr>
        <p:txBody>
          <a:bodyPr wrap="square" rtlCol="0">
            <a:spAutoFit/>
          </a:bodyPr>
          <a:lstStyle/>
          <a:p>
            <a:r>
              <a:rPr kumimoji="1" lang="en-US" altLang="ja-JP" sz="2400" dirty="0" smtClean="0"/>
              <a:t>10</a:t>
            </a:r>
            <a:r>
              <a:rPr kumimoji="1" lang="en-US" altLang="ja-JP" sz="2400" baseline="30000" dirty="0" smtClean="0"/>
              <a:t>-</a:t>
            </a:r>
            <a:r>
              <a:rPr kumimoji="1" lang="en-US" altLang="ja-JP" sz="2400" baseline="30000" dirty="0"/>
              <a:t>6</a:t>
            </a:r>
            <a:endParaRPr kumimoji="1" lang="ja-JP" altLang="en-US" sz="2400" dirty="0"/>
          </a:p>
        </p:txBody>
      </p:sp>
      <p:sp useBgFill="1">
        <p:nvSpPr>
          <p:cNvPr id="12" name="テキスト ボックス 11"/>
          <p:cNvSpPr txBox="1"/>
          <p:nvPr/>
        </p:nvSpPr>
        <p:spPr>
          <a:xfrm>
            <a:off x="2296706" y="2828595"/>
            <a:ext cx="836600" cy="440120"/>
          </a:xfrm>
          <a:prstGeom prst="rect">
            <a:avLst/>
          </a:prstGeom>
        </p:spPr>
        <p:txBody>
          <a:bodyPr wrap="square" rtlCol="0">
            <a:spAutoFit/>
          </a:bodyPr>
          <a:lstStyle/>
          <a:p>
            <a:r>
              <a:rPr kumimoji="1" lang="en-US" altLang="ja-JP" sz="2400" dirty="0" smtClean="0"/>
              <a:t>10</a:t>
            </a:r>
            <a:r>
              <a:rPr kumimoji="1" lang="en-US" altLang="ja-JP" sz="2400" baseline="30000" dirty="0" smtClean="0"/>
              <a:t>-</a:t>
            </a:r>
            <a:r>
              <a:rPr kumimoji="1" lang="en-US" altLang="ja-JP" sz="2400" baseline="30000" dirty="0"/>
              <a:t>5</a:t>
            </a:r>
            <a:endParaRPr kumimoji="1" lang="ja-JP" altLang="en-US" sz="2400" dirty="0"/>
          </a:p>
        </p:txBody>
      </p:sp>
      <p:sp useBgFill="1">
        <p:nvSpPr>
          <p:cNvPr id="13" name="テキスト ボックス 12"/>
          <p:cNvSpPr txBox="1"/>
          <p:nvPr/>
        </p:nvSpPr>
        <p:spPr>
          <a:xfrm>
            <a:off x="2295297" y="3505102"/>
            <a:ext cx="839419" cy="440120"/>
          </a:xfrm>
          <a:prstGeom prst="rect">
            <a:avLst/>
          </a:prstGeom>
        </p:spPr>
        <p:txBody>
          <a:bodyPr wrap="square" rtlCol="0">
            <a:spAutoFit/>
          </a:bodyPr>
          <a:lstStyle/>
          <a:p>
            <a:r>
              <a:rPr kumimoji="1" lang="en-US" altLang="ja-JP" sz="2400" dirty="0" smtClean="0"/>
              <a:t>10</a:t>
            </a:r>
            <a:r>
              <a:rPr kumimoji="1" lang="en-US" altLang="ja-JP" sz="2400" baseline="30000" dirty="0" smtClean="0"/>
              <a:t>-4</a:t>
            </a:r>
          </a:p>
        </p:txBody>
      </p:sp>
      <p:sp useBgFill="1">
        <p:nvSpPr>
          <p:cNvPr id="14" name="テキスト ボックス 13"/>
          <p:cNvSpPr txBox="1"/>
          <p:nvPr/>
        </p:nvSpPr>
        <p:spPr>
          <a:xfrm>
            <a:off x="2296706" y="4181609"/>
            <a:ext cx="836600" cy="440120"/>
          </a:xfrm>
          <a:prstGeom prst="rect">
            <a:avLst/>
          </a:prstGeom>
        </p:spPr>
        <p:txBody>
          <a:bodyPr wrap="square" rtlCol="0">
            <a:spAutoFit/>
          </a:bodyPr>
          <a:lstStyle/>
          <a:p>
            <a:r>
              <a:rPr kumimoji="1" lang="en-US" altLang="ja-JP" sz="2400" dirty="0" smtClean="0"/>
              <a:t>10</a:t>
            </a:r>
            <a:r>
              <a:rPr kumimoji="1" lang="en-US" altLang="ja-JP" sz="2400" baseline="30000" dirty="0" smtClean="0"/>
              <a:t>-3</a:t>
            </a:r>
            <a:endParaRPr kumimoji="1" lang="ja-JP" altLang="en-US" sz="2400" dirty="0"/>
          </a:p>
        </p:txBody>
      </p:sp>
      <p:sp useBgFill="1">
        <p:nvSpPr>
          <p:cNvPr id="15" name="テキスト ボックス 14"/>
          <p:cNvSpPr txBox="1"/>
          <p:nvPr/>
        </p:nvSpPr>
        <p:spPr>
          <a:xfrm>
            <a:off x="2296706" y="4858116"/>
            <a:ext cx="836600" cy="440120"/>
          </a:xfrm>
          <a:prstGeom prst="rect">
            <a:avLst/>
          </a:prstGeom>
        </p:spPr>
        <p:txBody>
          <a:bodyPr wrap="square" rtlCol="0">
            <a:spAutoFit/>
          </a:bodyPr>
          <a:lstStyle/>
          <a:p>
            <a:r>
              <a:rPr kumimoji="1" lang="en-US" altLang="ja-JP" sz="2400" dirty="0" smtClean="0"/>
              <a:t>10</a:t>
            </a:r>
            <a:r>
              <a:rPr kumimoji="1" lang="en-US" altLang="ja-JP" sz="2400" baseline="30000" dirty="0" smtClean="0"/>
              <a:t>-2</a:t>
            </a:r>
            <a:endParaRPr kumimoji="1" lang="ja-JP" altLang="en-US" sz="2400" dirty="0"/>
          </a:p>
        </p:txBody>
      </p:sp>
      <p:sp useBgFill="1">
        <p:nvSpPr>
          <p:cNvPr id="16" name="テキスト ボックス 15"/>
          <p:cNvSpPr txBox="1"/>
          <p:nvPr/>
        </p:nvSpPr>
        <p:spPr>
          <a:xfrm>
            <a:off x="2296706" y="5534623"/>
            <a:ext cx="836600" cy="440120"/>
          </a:xfrm>
          <a:prstGeom prst="rect">
            <a:avLst/>
          </a:prstGeom>
        </p:spPr>
        <p:txBody>
          <a:bodyPr wrap="square" rtlCol="0">
            <a:spAutoFit/>
          </a:bodyPr>
          <a:lstStyle/>
          <a:p>
            <a:r>
              <a:rPr kumimoji="1" lang="en-US" altLang="ja-JP" sz="2400" dirty="0" smtClean="0"/>
              <a:t>10</a:t>
            </a:r>
            <a:r>
              <a:rPr kumimoji="1" lang="en-US" altLang="ja-JP" sz="2400" baseline="30000" dirty="0" smtClean="0"/>
              <a:t>-1</a:t>
            </a:r>
            <a:endParaRPr kumimoji="1" lang="ja-JP" altLang="en-US" sz="2400" dirty="0"/>
          </a:p>
        </p:txBody>
      </p:sp>
      <p:sp useBgFill="1">
        <p:nvSpPr>
          <p:cNvPr id="17" name="テキスト ボックス 16"/>
          <p:cNvSpPr txBox="1"/>
          <p:nvPr/>
        </p:nvSpPr>
        <p:spPr>
          <a:xfrm>
            <a:off x="2472514" y="6211131"/>
            <a:ext cx="484985" cy="440120"/>
          </a:xfrm>
          <a:prstGeom prst="rect">
            <a:avLst/>
          </a:prstGeom>
        </p:spPr>
        <p:txBody>
          <a:bodyPr wrap="square" rtlCol="0">
            <a:spAutoFit/>
          </a:bodyPr>
          <a:lstStyle/>
          <a:p>
            <a:r>
              <a:rPr kumimoji="1" lang="en-US" altLang="ja-JP" sz="2400" dirty="0" smtClean="0"/>
              <a:t>1</a:t>
            </a:r>
            <a:endParaRPr kumimoji="1" lang="en-US" altLang="ja-JP" sz="2400" baseline="30000" dirty="0" smtClean="0"/>
          </a:p>
        </p:txBody>
      </p:sp>
      <p:sp useBgFill="1">
        <p:nvSpPr>
          <p:cNvPr id="18" name="テキスト ボックス 17"/>
          <p:cNvSpPr txBox="1"/>
          <p:nvPr/>
        </p:nvSpPr>
        <p:spPr>
          <a:xfrm rot="16200000">
            <a:off x="1336577" y="3404464"/>
            <a:ext cx="1326514" cy="493084"/>
          </a:xfrm>
          <a:prstGeom prst="rect">
            <a:avLst/>
          </a:prstGeom>
        </p:spPr>
        <p:txBody>
          <a:bodyPr vert="horz" wrap="square" rtlCol="0">
            <a:spAutoFit/>
          </a:bodyPr>
          <a:lstStyle/>
          <a:p>
            <a:r>
              <a:rPr kumimoji="1" lang="en-US" altLang="ja-JP" sz="2800" smtClean="0"/>
              <a:t>time(s</a:t>
            </a:r>
            <a:r>
              <a:rPr kumimoji="1" lang="en-US" altLang="ja-JP" sz="2800" dirty="0" smtClean="0"/>
              <a:t>)</a:t>
            </a:r>
            <a:endParaRPr kumimoji="1" lang="ja-JP" altLang="en-US" sz="2800" dirty="0"/>
          </a:p>
        </p:txBody>
      </p:sp>
      <p:sp>
        <p:nvSpPr>
          <p:cNvPr id="19" name="正方形/長方形 18"/>
          <p:cNvSpPr/>
          <p:nvPr/>
        </p:nvSpPr>
        <p:spPr>
          <a:xfrm>
            <a:off x="5654773" y="2619637"/>
            <a:ext cx="2470465" cy="475015"/>
          </a:xfrm>
          <a:prstGeom prst="rect">
            <a:avLst/>
          </a:prstGeom>
          <a:solidFill>
            <a:srgbClr val="FFFFFF"/>
          </a:solidFill>
          <a:ln w="3810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400" dirty="0"/>
          </a:p>
        </p:txBody>
      </p:sp>
      <p:sp>
        <p:nvSpPr>
          <p:cNvPr id="26" name="正方形/長方形 25"/>
          <p:cNvSpPr/>
          <p:nvPr/>
        </p:nvSpPr>
        <p:spPr>
          <a:xfrm>
            <a:off x="8064648" y="360747"/>
            <a:ext cx="1917637" cy="898810"/>
          </a:xfrm>
          <a:prstGeom prst="rect">
            <a:avLst/>
          </a:prstGeom>
          <a:ln w="38100" cmpd="sng">
            <a:noFill/>
          </a:ln>
        </p:spPr>
        <p:txBody>
          <a:bodyPr wrap="none">
            <a:spAutoFit/>
          </a:bodyPr>
          <a:lstStyle/>
          <a:p>
            <a:r>
              <a:rPr lang="en-US" altLang="ja-JP" sz="2800" dirty="0" smtClean="0"/>
              <a:t>v</a:t>
            </a:r>
            <a:r>
              <a:rPr lang="en-US" altLang="ja-JP" sz="2800" baseline="-25000" dirty="0" smtClean="0"/>
              <a:t>0</a:t>
            </a:r>
            <a:r>
              <a:rPr lang="en-US" altLang="ja-JP" sz="2800" dirty="0" smtClean="0"/>
              <a:t>=40km</a:t>
            </a:r>
            <a:r>
              <a:rPr lang="en-US" altLang="ja-JP" sz="2800" dirty="0"/>
              <a:t>/</a:t>
            </a:r>
            <a:r>
              <a:rPr lang="en-US" altLang="ja-JP" sz="2800" dirty="0" smtClean="0"/>
              <a:t>s</a:t>
            </a:r>
          </a:p>
          <a:p>
            <a:r>
              <a:rPr lang="en-US" altLang="ja-JP" sz="2800" dirty="0" smtClean="0"/>
              <a:t>n</a:t>
            </a:r>
            <a:r>
              <a:rPr lang="en-US" altLang="ja-JP" sz="2800" baseline="-25000" dirty="0" smtClean="0"/>
              <a:t>0</a:t>
            </a:r>
            <a:r>
              <a:rPr lang="en-US" altLang="ja-JP" sz="2800" dirty="0" smtClean="0"/>
              <a:t>=10</a:t>
            </a:r>
            <a:r>
              <a:rPr lang="en-US" altLang="ja-JP" sz="2800" baseline="30000" dirty="0" smtClean="0"/>
              <a:t>17</a:t>
            </a:r>
            <a:r>
              <a:rPr lang="en-US" altLang="ja-JP" sz="2800" dirty="0" smtClean="0"/>
              <a:t>m</a:t>
            </a:r>
            <a:r>
              <a:rPr lang="en-US" altLang="ja-JP" sz="2800" baseline="30000" dirty="0" smtClean="0"/>
              <a:t>-3</a:t>
            </a:r>
            <a:endParaRPr lang="ja-JP" altLang="en-US" sz="2800" dirty="0"/>
          </a:p>
        </p:txBody>
      </p:sp>
      <p:sp>
        <p:nvSpPr>
          <p:cNvPr id="9" name="テキスト ボックス 8"/>
          <p:cNvSpPr txBox="1"/>
          <p:nvPr/>
        </p:nvSpPr>
        <p:spPr>
          <a:xfrm>
            <a:off x="4431212" y="5754683"/>
            <a:ext cx="773594" cy="498085"/>
          </a:xfrm>
          <a:prstGeom prst="rect">
            <a:avLst/>
          </a:prstGeom>
          <a:noFill/>
          <a:ln w="19050" cmpd="sng">
            <a:noFill/>
          </a:ln>
        </p:spPr>
        <p:txBody>
          <a:bodyPr wrap="none" rtlCol="0">
            <a:spAutoFit/>
          </a:bodyPr>
          <a:lstStyle/>
          <a:p>
            <a:r>
              <a:rPr kumimoji="1" lang="en-US" altLang="ja-JP" sz="2800" dirty="0" smtClean="0"/>
              <a:t>~1s</a:t>
            </a:r>
            <a:endParaRPr kumimoji="1" lang="ja-JP" altLang="en-US" sz="2800" dirty="0"/>
          </a:p>
        </p:txBody>
      </p:sp>
      <p:sp useBgFill="1">
        <p:nvSpPr>
          <p:cNvPr id="5" name="テキスト ボックス 4"/>
          <p:cNvSpPr txBox="1"/>
          <p:nvPr/>
        </p:nvSpPr>
        <p:spPr>
          <a:xfrm>
            <a:off x="3803868" y="6966051"/>
            <a:ext cx="2646288" cy="493084"/>
          </a:xfrm>
          <a:prstGeom prst="rect">
            <a:avLst/>
          </a:prstGeom>
        </p:spPr>
        <p:txBody>
          <a:bodyPr vert="horz" wrap="square" rtlCol="0">
            <a:spAutoFit/>
          </a:bodyPr>
          <a:lstStyle/>
          <a:p>
            <a:r>
              <a:rPr kumimoji="1" lang="ja-JP" altLang="en-US" sz="2800" smtClean="0"/>
              <a:t>　</a:t>
            </a:r>
            <a:r>
              <a:rPr kumimoji="1" lang="en-US" altLang="ja-JP" sz="2800" dirty="0" smtClean="0"/>
              <a:t>Temperature</a:t>
            </a:r>
            <a:endParaRPr kumimoji="1" lang="ja-JP" altLang="en-US" sz="2800" dirty="0"/>
          </a:p>
        </p:txBody>
      </p:sp>
      <p:sp useBgFill="1">
        <p:nvSpPr>
          <p:cNvPr id="6" name="テキスト ボックス 5"/>
          <p:cNvSpPr txBox="1"/>
          <p:nvPr/>
        </p:nvSpPr>
        <p:spPr>
          <a:xfrm>
            <a:off x="6921001" y="6599839"/>
            <a:ext cx="833498" cy="440120"/>
          </a:xfrm>
          <a:prstGeom prst="rect">
            <a:avLst/>
          </a:prstGeom>
        </p:spPr>
        <p:txBody>
          <a:bodyPr wrap="square" rtlCol="0">
            <a:spAutoFit/>
          </a:bodyPr>
          <a:lstStyle/>
          <a:p>
            <a:r>
              <a:rPr kumimoji="1" lang="en-US" altLang="ja-JP" sz="2400" dirty="0" smtClean="0"/>
              <a:t>10</a:t>
            </a:r>
            <a:r>
              <a:rPr kumimoji="1" lang="en-US" altLang="ja-JP" sz="2400" baseline="30000" dirty="0" smtClean="0"/>
              <a:t>5</a:t>
            </a:r>
            <a:endParaRPr kumimoji="1" lang="ja-JP" altLang="en-US" sz="2400" dirty="0"/>
          </a:p>
        </p:txBody>
      </p:sp>
      <p:sp useBgFill="1">
        <p:nvSpPr>
          <p:cNvPr id="7" name="テキスト ボックス 6"/>
          <p:cNvSpPr txBox="1"/>
          <p:nvPr/>
        </p:nvSpPr>
        <p:spPr>
          <a:xfrm>
            <a:off x="4812472" y="6604929"/>
            <a:ext cx="833498" cy="440120"/>
          </a:xfrm>
          <a:prstGeom prst="rect">
            <a:avLst/>
          </a:prstGeom>
        </p:spPr>
        <p:txBody>
          <a:bodyPr wrap="square" rtlCol="0">
            <a:spAutoFit/>
          </a:bodyPr>
          <a:lstStyle/>
          <a:p>
            <a:r>
              <a:rPr kumimoji="1" lang="en-US" altLang="ja-JP" sz="2400" dirty="0" smtClean="0"/>
              <a:t>10</a:t>
            </a:r>
            <a:r>
              <a:rPr kumimoji="1" lang="en-US" altLang="ja-JP" sz="2400" baseline="30000" dirty="0" smtClean="0"/>
              <a:t>4</a:t>
            </a:r>
            <a:endParaRPr kumimoji="1" lang="ja-JP" altLang="en-US" sz="2400" dirty="0"/>
          </a:p>
        </p:txBody>
      </p:sp>
      <p:sp useBgFill="1">
        <p:nvSpPr>
          <p:cNvPr id="8" name="テキスト ボックス 7"/>
          <p:cNvSpPr txBox="1"/>
          <p:nvPr/>
        </p:nvSpPr>
        <p:spPr>
          <a:xfrm>
            <a:off x="2851550" y="6599839"/>
            <a:ext cx="833498" cy="440120"/>
          </a:xfrm>
          <a:prstGeom prst="rect">
            <a:avLst/>
          </a:prstGeom>
        </p:spPr>
        <p:txBody>
          <a:bodyPr wrap="square" rtlCol="0">
            <a:spAutoFit/>
          </a:bodyPr>
          <a:lstStyle/>
          <a:p>
            <a:r>
              <a:rPr kumimoji="1" lang="en-US" altLang="ja-JP" sz="2400" dirty="0" smtClean="0"/>
              <a:t>10</a:t>
            </a:r>
            <a:r>
              <a:rPr kumimoji="1" lang="en-US" altLang="ja-JP" sz="2400" baseline="30000" dirty="0" smtClean="0"/>
              <a:t>3</a:t>
            </a:r>
            <a:endParaRPr kumimoji="1" lang="ja-JP" altLang="en-US" sz="2400" dirty="0"/>
          </a:p>
        </p:txBody>
      </p:sp>
      <p:sp useBgFill="1">
        <p:nvSpPr>
          <p:cNvPr id="10" name="テキスト ボックス 9"/>
          <p:cNvSpPr txBox="1"/>
          <p:nvPr/>
        </p:nvSpPr>
        <p:spPr>
          <a:xfrm>
            <a:off x="2296706" y="1475581"/>
            <a:ext cx="836600" cy="440120"/>
          </a:xfrm>
          <a:prstGeom prst="rect">
            <a:avLst/>
          </a:prstGeom>
        </p:spPr>
        <p:txBody>
          <a:bodyPr wrap="square" rtlCol="0">
            <a:spAutoFit/>
          </a:bodyPr>
          <a:lstStyle/>
          <a:p>
            <a:r>
              <a:rPr kumimoji="1" lang="en-US" altLang="ja-JP" sz="2400" dirty="0" smtClean="0"/>
              <a:t>10</a:t>
            </a:r>
            <a:r>
              <a:rPr kumimoji="1" lang="en-US" altLang="ja-JP" sz="2400" baseline="30000" dirty="0"/>
              <a:t>-</a:t>
            </a:r>
            <a:r>
              <a:rPr kumimoji="1" lang="en-US" altLang="ja-JP" sz="2400" baseline="30000" dirty="0" smtClean="0"/>
              <a:t>7</a:t>
            </a:r>
            <a:endParaRPr kumimoji="1" lang="ja-JP" altLang="en-US" sz="2400" dirty="0"/>
          </a:p>
        </p:txBody>
      </p:sp>
      <p:sp>
        <p:nvSpPr>
          <p:cNvPr id="29" name="テキスト ボックス 28"/>
          <p:cNvSpPr txBox="1"/>
          <p:nvPr/>
        </p:nvSpPr>
        <p:spPr>
          <a:xfrm>
            <a:off x="6071803" y="6976283"/>
            <a:ext cx="663313" cy="498085"/>
          </a:xfrm>
          <a:prstGeom prst="rect">
            <a:avLst/>
          </a:prstGeom>
          <a:noFill/>
        </p:spPr>
        <p:txBody>
          <a:bodyPr wrap="none" rtlCol="0">
            <a:spAutoFit/>
          </a:bodyPr>
          <a:lstStyle/>
          <a:p>
            <a:r>
              <a:rPr kumimoji="1" lang="en-US" altLang="ja-JP" sz="2800" dirty="0" smtClean="0"/>
              <a:t>(K)</a:t>
            </a:r>
            <a:endParaRPr kumimoji="1" lang="ja-JP" altLang="en-US" sz="2800" dirty="0"/>
          </a:p>
        </p:txBody>
      </p:sp>
      <p:sp>
        <p:nvSpPr>
          <p:cNvPr id="31" name="テキスト ボックス 30"/>
          <p:cNvSpPr txBox="1"/>
          <p:nvPr/>
        </p:nvSpPr>
        <p:spPr>
          <a:xfrm>
            <a:off x="5211949" y="4277671"/>
            <a:ext cx="1186142" cy="498085"/>
          </a:xfrm>
          <a:prstGeom prst="rect">
            <a:avLst/>
          </a:prstGeom>
          <a:noFill/>
        </p:spPr>
        <p:txBody>
          <a:bodyPr wrap="none" rtlCol="0">
            <a:spAutoFit/>
          </a:bodyPr>
          <a:lstStyle/>
          <a:p>
            <a:r>
              <a:rPr kumimoji="1" lang="en-US" altLang="ja-JP" sz="2800" dirty="0" smtClean="0"/>
              <a:t>~10</a:t>
            </a:r>
            <a:r>
              <a:rPr kumimoji="1" lang="en-US" altLang="ja-JP" sz="2800" baseline="30000" dirty="0" smtClean="0"/>
              <a:t>-3</a:t>
            </a:r>
            <a:r>
              <a:rPr kumimoji="1" lang="en-US" altLang="ja-JP" sz="2800" dirty="0" smtClean="0"/>
              <a:t>s</a:t>
            </a:r>
            <a:endParaRPr kumimoji="1" lang="ja-JP" altLang="en-US" sz="2800" dirty="0"/>
          </a:p>
        </p:txBody>
      </p:sp>
      <p:pic>
        <p:nvPicPr>
          <p:cNvPr id="35" name="図 34"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3030" y="1755753"/>
            <a:ext cx="1914141" cy="367688"/>
          </a:xfrm>
          <a:prstGeom prst="rect">
            <a:avLst/>
          </a:prstGeom>
        </p:spPr>
      </p:pic>
      <p:pic>
        <p:nvPicPr>
          <p:cNvPr id="25" name="図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2792900" y="2030613"/>
            <a:ext cx="4818492" cy="4049108"/>
          </a:xfrm>
          <a:prstGeom prst="rect">
            <a:avLst/>
          </a:prstGeom>
        </p:spPr>
      </p:pic>
      <p:sp useBgFill="1">
        <p:nvSpPr>
          <p:cNvPr id="3" name="正方形/長方形 2"/>
          <p:cNvSpPr/>
          <p:nvPr/>
        </p:nvSpPr>
        <p:spPr>
          <a:xfrm>
            <a:off x="3268299" y="1939597"/>
            <a:ext cx="416749" cy="4325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2" name="図形グループ 21"/>
          <p:cNvGrpSpPr/>
          <p:nvPr/>
        </p:nvGrpSpPr>
        <p:grpSpPr>
          <a:xfrm>
            <a:off x="378859" y="611485"/>
            <a:ext cx="1205069" cy="6511807"/>
            <a:chOff x="7325595" y="869168"/>
            <a:chExt cx="1205069" cy="6511807"/>
          </a:xfrm>
        </p:grpSpPr>
        <p:sp>
          <p:nvSpPr>
            <p:cNvPr id="23" name="テキスト ボックス 22"/>
            <p:cNvSpPr txBox="1"/>
            <p:nvPr/>
          </p:nvSpPr>
          <p:spPr>
            <a:xfrm>
              <a:off x="7325595" y="869168"/>
              <a:ext cx="1194558" cy="779316"/>
            </a:xfrm>
            <a:prstGeom prst="rect">
              <a:avLst/>
            </a:prstGeom>
            <a:noFill/>
          </p:spPr>
          <p:txBody>
            <a:bodyPr wrap="none" rtlCol="0">
              <a:spAutoFit/>
            </a:bodyPr>
            <a:lstStyle/>
            <a:p>
              <a:pPr algn="ctr"/>
              <a:r>
                <a:rPr kumimoji="1" lang="en-US" altLang="ja-JP" sz="2400" dirty="0" smtClean="0">
                  <a:solidFill>
                    <a:srgbClr val="9C5252"/>
                  </a:solidFill>
                </a:rPr>
                <a:t>shock </a:t>
              </a:r>
            </a:p>
            <a:p>
              <a:pPr algn="ctr"/>
              <a:r>
                <a:rPr kumimoji="1" lang="en-US" altLang="ja-JP" sz="2400" dirty="0" smtClean="0">
                  <a:solidFill>
                    <a:srgbClr val="9C5252"/>
                  </a:solidFill>
                </a:rPr>
                <a:t>surface</a:t>
              </a:r>
              <a:endParaRPr kumimoji="1" lang="ja-JP" altLang="en-US" sz="2400" dirty="0">
                <a:solidFill>
                  <a:srgbClr val="9C5252"/>
                </a:solidFill>
              </a:endParaRPr>
            </a:p>
          </p:txBody>
        </p:sp>
        <p:sp>
          <p:nvSpPr>
            <p:cNvPr id="27" name="テキスト ボックス 26"/>
            <p:cNvSpPr txBox="1"/>
            <p:nvPr/>
          </p:nvSpPr>
          <p:spPr>
            <a:xfrm>
              <a:off x="8018685" y="1648484"/>
              <a:ext cx="511979" cy="353174"/>
            </a:xfrm>
            <a:prstGeom prst="rect">
              <a:avLst/>
            </a:prstGeom>
            <a:noFill/>
          </p:spPr>
          <p:txBody>
            <a:bodyPr wrap="none" rtlCol="0">
              <a:spAutoFit/>
            </a:bodyPr>
            <a:lstStyle/>
            <a:p>
              <a:r>
                <a:rPr kumimoji="1" lang="en-US" altLang="ja-JP" dirty="0" smtClean="0">
                  <a:solidFill>
                    <a:schemeClr val="accent3">
                      <a:lumMod val="50000"/>
                    </a:schemeClr>
                  </a:solidFill>
                </a:rPr>
                <a:t>t=0</a:t>
              </a:r>
              <a:endParaRPr kumimoji="1" lang="ja-JP" altLang="en-US" dirty="0">
                <a:solidFill>
                  <a:schemeClr val="accent3">
                    <a:lumMod val="50000"/>
                  </a:schemeClr>
                </a:solidFill>
              </a:endParaRPr>
            </a:p>
          </p:txBody>
        </p:sp>
        <p:sp>
          <p:nvSpPr>
            <p:cNvPr id="33" name="右矢印 32"/>
            <p:cNvSpPr/>
            <p:nvPr/>
          </p:nvSpPr>
          <p:spPr>
            <a:xfrm rot="5400000">
              <a:off x="5018420" y="4238682"/>
              <a:ext cx="5708522" cy="576064"/>
            </a:xfrm>
            <a:prstGeom prst="rightArrow">
              <a:avLst/>
            </a:prstGeom>
            <a:solidFill>
              <a:srgbClr val="3366FF"/>
            </a:solidFill>
            <a:ln>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20" name="直線コネクタ 19"/>
            <p:cNvCxnSpPr/>
            <p:nvPr/>
          </p:nvCxnSpPr>
          <p:spPr>
            <a:xfrm rot="5400000">
              <a:off x="7888515" y="1341034"/>
              <a:ext cx="0" cy="662838"/>
            </a:xfrm>
            <a:prstGeom prst="line">
              <a:avLst/>
            </a:prstGeom>
            <a:ln w="57150" cmpd="sng">
              <a:solidFill>
                <a:schemeClr val="accent2"/>
              </a:solidFill>
              <a:tailEnd type="none"/>
            </a:ln>
            <a:effectLst/>
          </p:spPr>
          <p:style>
            <a:lnRef idx="2">
              <a:schemeClr val="accent1"/>
            </a:lnRef>
            <a:fillRef idx="0">
              <a:schemeClr val="accent1"/>
            </a:fillRef>
            <a:effectRef idx="1">
              <a:schemeClr val="accent1"/>
            </a:effectRef>
            <a:fontRef idx="minor">
              <a:schemeClr val="tx1"/>
            </a:fontRef>
          </p:style>
        </p:cxnSp>
      </p:grpSp>
      <p:sp>
        <p:nvSpPr>
          <p:cNvPr id="24" name="テキスト ボックス 23"/>
          <p:cNvSpPr txBox="1"/>
          <p:nvPr/>
        </p:nvSpPr>
        <p:spPr>
          <a:xfrm rot="16200000">
            <a:off x="-387365" y="3854378"/>
            <a:ext cx="3879588" cy="435825"/>
          </a:xfrm>
          <a:prstGeom prst="rect">
            <a:avLst/>
          </a:prstGeom>
          <a:noFill/>
        </p:spPr>
        <p:txBody>
          <a:bodyPr wrap="none" rtlCol="0">
            <a:spAutoFit/>
          </a:bodyPr>
          <a:lstStyle/>
          <a:p>
            <a:pPr algn="ctr"/>
            <a:r>
              <a:rPr kumimoji="1" lang="ja-JP" altLang="en-US" sz="2400" dirty="0" smtClean="0">
                <a:solidFill>
                  <a:schemeClr val="tx2"/>
                </a:solidFill>
              </a:rPr>
              <a:t>⇄</a:t>
            </a:r>
            <a:r>
              <a:rPr kumimoji="1" lang="en-US" altLang="ja-JP" sz="2400" dirty="0" smtClean="0">
                <a:solidFill>
                  <a:schemeClr val="tx2"/>
                </a:solidFill>
              </a:rPr>
              <a:t> depth from shock surface</a:t>
            </a:r>
            <a:endParaRPr kumimoji="1" lang="ja-JP" altLang="en-US" sz="2400" dirty="0">
              <a:solidFill>
                <a:schemeClr val="tx2"/>
              </a:solidFill>
            </a:endParaRPr>
          </a:p>
        </p:txBody>
      </p:sp>
      <p:grpSp>
        <p:nvGrpSpPr>
          <p:cNvPr id="34" name="図形グループ 33"/>
          <p:cNvGrpSpPr/>
          <p:nvPr/>
        </p:nvGrpSpPr>
        <p:grpSpPr>
          <a:xfrm>
            <a:off x="6735116" y="5508029"/>
            <a:ext cx="3247169" cy="1065216"/>
            <a:chOff x="6735116" y="5508029"/>
            <a:chExt cx="3247169" cy="1065216"/>
          </a:xfrm>
        </p:grpSpPr>
        <p:sp useBgFill="1">
          <p:nvSpPr>
            <p:cNvPr id="30" name="正方形/長方形 29"/>
            <p:cNvSpPr/>
            <p:nvPr/>
          </p:nvSpPr>
          <p:spPr>
            <a:xfrm>
              <a:off x="6735116" y="5508029"/>
              <a:ext cx="3247169" cy="1065216"/>
            </a:xfrm>
            <a:prstGeom prst="rect">
              <a:avLst/>
            </a:prstGeom>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8" name="図形グループ 27"/>
            <p:cNvGrpSpPr/>
            <p:nvPr/>
          </p:nvGrpSpPr>
          <p:grpSpPr>
            <a:xfrm>
              <a:off x="6922219" y="5644532"/>
              <a:ext cx="2654152" cy="786659"/>
              <a:chOff x="7172076" y="5885209"/>
              <a:chExt cx="2654152" cy="786659"/>
            </a:xfrm>
            <a:solidFill>
              <a:schemeClr val="bg1"/>
            </a:solidFill>
          </p:grpSpPr>
          <p:pic>
            <p:nvPicPr>
              <p:cNvPr id="4" name="図 3"/>
              <p:cNvPicPr>
                <a:picLocks noChangeAspect="1"/>
              </p:cNvPicPr>
              <p:nvPr/>
            </p:nvPicPr>
            <p:blipFill>
              <a:blip r:embed="rId5"/>
              <a:stretch>
                <a:fillRect/>
              </a:stretch>
            </p:blipFill>
            <p:spPr>
              <a:xfrm>
                <a:off x="7172076" y="5885209"/>
                <a:ext cx="2044700" cy="342900"/>
              </a:xfrm>
              <a:prstGeom prst="rect">
                <a:avLst/>
              </a:prstGeom>
              <a:grpFill/>
            </p:spPr>
          </p:pic>
          <p:pic>
            <p:nvPicPr>
              <p:cNvPr id="21" name="図 20"/>
              <p:cNvPicPr>
                <a:picLocks noChangeAspect="1"/>
              </p:cNvPicPr>
              <p:nvPr/>
            </p:nvPicPr>
            <p:blipFill>
              <a:blip r:embed="rId6"/>
              <a:stretch>
                <a:fillRect/>
              </a:stretch>
            </p:blipFill>
            <p:spPr>
              <a:xfrm>
                <a:off x="7692628" y="6252768"/>
                <a:ext cx="2133600" cy="419100"/>
              </a:xfrm>
              <a:prstGeom prst="rect">
                <a:avLst/>
              </a:prstGeom>
              <a:grpFill/>
            </p:spPr>
          </p:pic>
        </p:grpSp>
      </p:grpSp>
    </p:spTree>
    <p:extLst>
      <p:ext uri="{BB962C8B-B14F-4D97-AF65-F5344CB8AC3E}">
        <p14:creationId xmlns:p14="http://schemas.microsoft.com/office/powerpoint/2010/main" val="991139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正方形/長方形 63"/>
          <p:cNvSpPr/>
          <p:nvPr/>
        </p:nvSpPr>
        <p:spPr>
          <a:xfrm>
            <a:off x="8294840" y="351165"/>
            <a:ext cx="1671902" cy="783599"/>
          </a:xfrm>
          <a:prstGeom prst="rect">
            <a:avLst/>
          </a:prstGeom>
          <a:ln w="38100" cmpd="sng">
            <a:noFill/>
          </a:ln>
        </p:spPr>
        <p:txBody>
          <a:bodyPr wrap="none">
            <a:spAutoFit/>
          </a:bodyPr>
          <a:lstStyle/>
          <a:p>
            <a:r>
              <a:rPr lang="en-US" altLang="ja-JP" sz="2400" dirty="0" smtClean="0"/>
              <a:t>v</a:t>
            </a:r>
            <a:r>
              <a:rPr lang="en-US" altLang="ja-JP" sz="2400" baseline="-25000" dirty="0" smtClean="0"/>
              <a:t>0</a:t>
            </a:r>
            <a:r>
              <a:rPr lang="en-US" altLang="ja-JP" sz="2400" dirty="0" smtClean="0"/>
              <a:t>=40km</a:t>
            </a:r>
            <a:r>
              <a:rPr lang="en-US" altLang="ja-JP" sz="2400" dirty="0"/>
              <a:t>/</a:t>
            </a:r>
            <a:r>
              <a:rPr lang="en-US" altLang="ja-JP" sz="2400" dirty="0" smtClean="0"/>
              <a:t>s</a:t>
            </a:r>
          </a:p>
          <a:p>
            <a:r>
              <a:rPr lang="en-US" altLang="ja-JP" sz="2400" dirty="0" smtClean="0"/>
              <a:t>n</a:t>
            </a:r>
            <a:r>
              <a:rPr lang="en-US" altLang="ja-JP" sz="2400" baseline="-25000" dirty="0" smtClean="0"/>
              <a:t>0</a:t>
            </a:r>
            <a:r>
              <a:rPr lang="en-US" altLang="ja-JP" sz="2400" dirty="0" smtClean="0"/>
              <a:t>=10</a:t>
            </a:r>
            <a:r>
              <a:rPr lang="en-US" altLang="ja-JP" sz="2400" baseline="30000" dirty="0" smtClean="0"/>
              <a:t>17</a:t>
            </a:r>
            <a:r>
              <a:rPr lang="en-US" altLang="ja-JP" sz="2400" dirty="0" smtClean="0"/>
              <a:t>m</a:t>
            </a:r>
            <a:r>
              <a:rPr lang="en-US" altLang="ja-JP" sz="2400" baseline="30000" dirty="0" smtClean="0"/>
              <a:t>-3</a:t>
            </a:r>
            <a:endParaRPr lang="ja-JP" altLang="en-US" sz="2400" dirty="0"/>
          </a:p>
        </p:txBody>
      </p:sp>
      <p:sp>
        <p:nvSpPr>
          <p:cNvPr id="9" name="テキスト ボックス 8"/>
          <p:cNvSpPr txBox="1"/>
          <p:nvPr/>
        </p:nvSpPr>
        <p:spPr>
          <a:xfrm>
            <a:off x="7848624" y="2093915"/>
            <a:ext cx="1745991" cy="893834"/>
          </a:xfrm>
          <a:prstGeom prst="rect">
            <a:avLst/>
          </a:prstGeom>
          <a:noFill/>
        </p:spPr>
        <p:txBody>
          <a:bodyPr wrap="none" rtlCol="0">
            <a:spAutoFit/>
          </a:bodyPr>
          <a:lstStyle/>
          <a:p>
            <a:pPr algn="ctr"/>
            <a:r>
              <a:rPr kumimoji="1" lang="en-US" altLang="ja-JP" sz="2800" u="sng" dirty="0"/>
              <a:t>S</a:t>
            </a:r>
            <a:r>
              <a:rPr kumimoji="1" lang="en-US" altLang="ja-JP" sz="2800" u="sng" dirty="0" smtClean="0"/>
              <a:t>tate of</a:t>
            </a:r>
          </a:p>
          <a:p>
            <a:pPr algn="ctr"/>
            <a:r>
              <a:rPr kumimoji="1" lang="en-US" altLang="ja-JP" sz="2800" u="sng" dirty="0" smtClean="0"/>
              <a:t>Hydrogen</a:t>
            </a:r>
            <a:endParaRPr kumimoji="1" lang="ja-JP" altLang="en-US" sz="2800" u="sng" dirty="0"/>
          </a:p>
        </p:txBody>
      </p:sp>
      <p:sp>
        <p:nvSpPr>
          <p:cNvPr id="11" name="テキスト ボックス 10"/>
          <p:cNvSpPr txBox="1"/>
          <p:nvPr/>
        </p:nvSpPr>
        <p:spPr>
          <a:xfrm>
            <a:off x="8447730" y="3102820"/>
            <a:ext cx="577402" cy="493084"/>
          </a:xfrm>
          <a:prstGeom prst="rect">
            <a:avLst/>
          </a:prstGeom>
          <a:noFill/>
        </p:spPr>
        <p:txBody>
          <a:bodyPr wrap="none" rtlCol="0">
            <a:spAutoFit/>
          </a:bodyPr>
          <a:lstStyle/>
          <a:p>
            <a:r>
              <a:rPr kumimoji="1" lang="en-US" altLang="ja-JP" sz="2800" dirty="0" smtClean="0"/>
              <a:t>H</a:t>
            </a:r>
            <a:r>
              <a:rPr kumimoji="1" lang="en-US" altLang="ja-JP" sz="2800" baseline="-25000" dirty="0" smtClean="0"/>
              <a:t>2</a:t>
            </a:r>
            <a:endParaRPr kumimoji="1" lang="ja-JP" altLang="en-US" sz="2800" baseline="-25000" dirty="0"/>
          </a:p>
        </p:txBody>
      </p:sp>
      <p:sp>
        <p:nvSpPr>
          <p:cNvPr id="12" name="テキスト ボックス 11"/>
          <p:cNvSpPr txBox="1"/>
          <p:nvPr/>
        </p:nvSpPr>
        <p:spPr>
          <a:xfrm>
            <a:off x="8928744" y="4355901"/>
            <a:ext cx="1063587" cy="353174"/>
          </a:xfrm>
          <a:prstGeom prst="rect">
            <a:avLst/>
          </a:prstGeom>
          <a:noFill/>
        </p:spPr>
        <p:txBody>
          <a:bodyPr wrap="none" rtlCol="0">
            <a:spAutoFit/>
          </a:bodyPr>
          <a:lstStyle/>
          <a:p>
            <a:r>
              <a:rPr kumimoji="1" lang="en-US" altLang="ja-JP" dirty="0" smtClean="0"/>
              <a:t>(~100%)</a:t>
            </a:r>
            <a:endParaRPr kumimoji="1" lang="ja-JP" altLang="en-US" dirty="0"/>
          </a:p>
        </p:txBody>
      </p:sp>
      <p:sp>
        <p:nvSpPr>
          <p:cNvPr id="13" name="テキスト ボックス 12"/>
          <p:cNvSpPr txBox="1"/>
          <p:nvPr/>
        </p:nvSpPr>
        <p:spPr>
          <a:xfrm>
            <a:off x="8992934" y="5524434"/>
            <a:ext cx="935209" cy="353174"/>
          </a:xfrm>
          <a:prstGeom prst="rect">
            <a:avLst/>
          </a:prstGeom>
          <a:noFill/>
        </p:spPr>
        <p:txBody>
          <a:bodyPr wrap="none" rtlCol="0">
            <a:spAutoFit/>
          </a:bodyPr>
          <a:lstStyle/>
          <a:p>
            <a:r>
              <a:rPr kumimoji="1" lang="en-US" altLang="ja-JP" dirty="0" smtClean="0"/>
              <a:t>(~10%)</a:t>
            </a:r>
            <a:endParaRPr kumimoji="1" lang="ja-JP" altLang="en-US" dirty="0"/>
          </a:p>
        </p:txBody>
      </p:sp>
      <p:pic>
        <p:nvPicPr>
          <p:cNvPr id="45" name="図 4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3694342" y="2693854"/>
            <a:ext cx="5904687" cy="2442385"/>
          </a:xfrm>
          <a:prstGeom prst="rect">
            <a:avLst/>
          </a:prstGeom>
        </p:spPr>
      </p:pic>
      <p:sp useBgFill="1">
        <p:nvSpPr>
          <p:cNvPr id="7" name="正方形/長方形 6"/>
          <p:cNvSpPr/>
          <p:nvPr/>
        </p:nvSpPr>
        <p:spPr>
          <a:xfrm>
            <a:off x="1774472" y="1987662"/>
            <a:ext cx="3998040" cy="40232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172990" y="2004774"/>
            <a:ext cx="5168351" cy="4038255"/>
          </a:xfrm>
          <a:prstGeom prst="rect">
            <a:avLst/>
          </a:prstGeom>
        </p:spPr>
      </p:pic>
      <p:sp>
        <p:nvSpPr>
          <p:cNvPr id="3" name="テキスト ボックス 2"/>
          <p:cNvSpPr txBox="1"/>
          <p:nvPr/>
        </p:nvSpPr>
        <p:spPr>
          <a:xfrm>
            <a:off x="4798167" y="2225597"/>
            <a:ext cx="737505" cy="640614"/>
          </a:xfrm>
          <a:prstGeom prst="rect">
            <a:avLst/>
          </a:prstGeom>
          <a:noFill/>
          <a:ln>
            <a:noFill/>
          </a:ln>
        </p:spPr>
        <p:txBody>
          <a:bodyPr wrap="none" rtlCol="0">
            <a:spAutoFit/>
          </a:bodyPr>
          <a:lstStyle/>
          <a:p>
            <a:r>
              <a:rPr kumimoji="1" lang="en-US" altLang="ja-JP" sz="3200" dirty="0" smtClean="0"/>
              <a:t>H</a:t>
            </a:r>
            <a:r>
              <a:rPr kumimoji="1" lang="en-US" altLang="ja-JP" sz="3200" baseline="-25000" dirty="0" smtClean="0"/>
              <a:t>2</a:t>
            </a:r>
            <a:endParaRPr kumimoji="1" lang="ja-JP" altLang="en-US" sz="3200" baseline="-25000" dirty="0"/>
          </a:p>
        </p:txBody>
      </p:sp>
      <p:sp>
        <p:nvSpPr>
          <p:cNvPr id="20" name="テキスト ボックス 19"/>
          <p:cNvSpPr txBox="1"/>
          <p:nvPr/>
        </p:nvSpPr>
        <p:spPr>
          <a:xfrm>
            <a:off x="4178514" y="2225596"/>
            <a:ext cx="560220" cy="640614"/>
          </a:xfrm>
          <a:prstGeom prst="rect">
            <a:avLst/>
          </a:prstGeom>
          <a:noFill/>
          <a:ln>
            <a:noFill/>
          </a:ln>
        </p:spPr>
        <p:txBody>
          <a:bodyPr wrap="none" rtlCol="0">
            <a:spAutoFit/>
          </a:bodyPr>
          <a:lstStyle/>
          <a:p>
            <a:r>
              <a:rPr kumimoji="1" lang="en-US" altLang="ja-JP" sz="3200" smtClean="0">
                <a:solidFill>
                  <a:srgbClr val="FF0000"/>
                </a:solidFill>
              </a:rPr>
              <a:t>H</a:t>
            </a:r>
            <a:endParaRPr kumimoji="1" lang="ja-JP" altLang="en-US" sz="3200" baseline="-25000" dirty="0">
              <a:solidFill>
                <a:srgbClr val="FF0000"/>
              </a:solidFill>
            </a:endParaRPr>
          </a:p>
        </p:txBody>
      </p:sp>
      <p:sp>
        <p:nvSpPr>
          <p:cNvPr id="21" name="テキスト ボックス 20"/>
          <p:cNvSpPr txBox="1"/>
          <p:nvPr/>
        </p:nvSpPr>
        <p:spPr>
          <a:xfrm>
            <a:off x="3010089" y="2302399"/>
            <a:ext cx="931584" cy="640614"/>
          </a:xfrm>
          <a:prstGeom prst="rect">
            <a:avLst/>
          </a:prstGeom>
          <a:noFill/>
          <a:ln>
            <a:noFill/>
          </a:ln>
        </p:spPr>
        <p:txBody>
          <a:bodyPr wrap="none" rtlCol="0">
            <a:spAutoFit/>
          </a:bodyPr>
          <a:lstStyle/>
          <a:p>
            <a:r>
              <a:rPr kumimoji="1" lang="en-US" altLang="ja-JP" sz="3200" dirty="0" smtClean="0">
                <a:solidFill>
                  <a:schemeClr val="accent2"/>
                </a:solidFill>
              </a:rPr>
              <a:t>OH</a:t>
            </a:r>
            <a:endParaRPr kumimoji="1" lang="ja-JP" altLang="en-US" sz="3200" baseline="-25000" dirty="0">
              <a:solidFill>
                <a:schemeClr val="accent2"/>
              </a:solidFill>
            </a:endParaRPr>
          </a:p>
        </p:txBody>
      </p:sp>
      <p:sp>
        <p:nvSpPr>
          <p:cNvPr id="22" name="テキスト ボックス 21"/>
          <p:cNvSpPr txBox="1"/>
          <p:nvPr/>
        </p:nvSpPr>
        <p:spPr>
          <a:xfrm>
            <a:off x="1783952" y="2205196"/>
            <a:ext cx="1108870" cy="640614"/>
          </a:xfrm>
          <a:prstGeom prst="rect">
            <a:avLst/>
          </a:prstGeom>
          <a:noFill/>
          <a:ln>
            <a:noFill/>
          </a:ln>
        </p:spPr>
        <p:txBody>
          <a:bodyPr wrap="none" rtlCol="0">
            <a:spAutoFit/>
          </a:bodyPr>
          <a:lstStyle/>
          <a:p>
            <a:r>
              <a:rPr kumimoji="1" lang="en-US" altLang="ja-JP" sz="3200" dirty="0" smtClean="0">
                <a:solidFill>
                  <a:schemeClr val="tx2"/>
                </a:solidFill>
              </a:rPr>
              <a:t>H</a:t>
            </a:r>
            <a:r>
              <a:rPr kumimoji="1" lang="en-US" altLang="ja-JP" sz="3200" baseline="-25000" dirty="0" smtClean="0">
                <a:solidFill>
                  <a:schemeClr val="tx2"/>
                </a:solidFill>
              </a:rPr>
              <a:t>2</a:t>
            </a:r>
            <a:r>
              <a:rPr kumimoji="1" lang="en-US" altLang="ja-JP" sz="3200" dirty="0" smtClean="0">
                <a:solidFill>
                  <a:schemeClr val="tx2"/>
                </a:solidFill>
              </a:rPr>
              <a:t>O</a:t>
            </a:r>
            <a:endParaRPr kumimoji="1" lang="ja-JP" altLang="en-US" sz="3200" baseline="-25000" dirty="0">
              <a:solidFill>
                <a:schemeClr val="tx2"/>
              </a:solidFill>
            </a:endParaRPr>
          </a:p>
        </p:txBody>
      </p:sp>
      <p:sp>
        <p:nvSpPr>
          <p:cNvPr id="25" name="テキスト ボックス 24"/>
          <p:cNvSpPr txBox="1"/>
          <p:nvPr/>
        </p:nvSpPr>
        <p:spPr>
          <a:xfrm>
            <a:off x="3991088" y="4923391"/>
            <a:ext cx="746835" cy="640614"/>
          </a:xfrm>
          <a:prstGeom prst="rect">
            <a:avLst/>
          </a:prstGeom>
          <a:noFill/>
          <a:ln>
            <a:noFill/>
          </a:ln>
        </p:spPr>
        <p:txBody>
          <a:bodyPr wrap="none" rtlCol="0">
            <a:spAutoFit/>
          </a:bodyPr>
          <a:lstStyle/>
          <a:p>
            <a:r>
              <a:rPr kumimoji="1" lang="en-US" altLang="ja-JP" sz="3200" dirty="0" smtClean="0">
                <a:solidFill>
                  <a:srgbClr val="00B050"/>
                </a:solidFill>
              </a:rPr>
              <a:t>H</a:t>
            </a:r>
            <a:r>
              <a:rPr kumimoji="1" lang="en-US" altLang="ja-JP" sz="3200" baseline="30000" dirty="0" smtClean="0">
                <a:solidFill>
                  <a:srgbClr val="00B050"/>
                </a:solidFill>
              </a:rPr>
              <a:t>+</a:t>
            </a:r>
            <a:endParaRPr kumimoji="1" lang="ja-JP" altLang="en-US" sz="3200" baseline="30000" dirty="0">
              <a:solidFill>
                <a:srgbClr val="00B050"/>
              </a:solidFill>
            </a:endParaRPr>
          </a:p>
        </p:txBody>
      </p:sp>
      <p:sp>
        <p:nvSpPr>
          <p:cNvPr id="26" name="テキスト ボックス 25"/>
          <p:cNvSpPr txBox="1"/>
          <p:nvPr/>
        </p:nvSpPr>
        <p:spPr>
          <a:xfrm>
            <a:off x="4525715" y="5106851"/>
            <a:ext cx="586346" cy="640614"/>
          </a:xfrm>
          <a:prstGeom prst="rect">
            <a:avLst/>
          </a:prstGeom>
          <a:noFill/>
          <a:ln>
            <a:noFill/>
          </a:ln>
        </p:spPr>
        <p:txBody>
          <a:bodyPr wrap="none" rtlCol="0">
            <a:spAutoFit/>
          </a:bodyPr>
          <a:lstStyle/>
          <a:p>
            <a:r>
              <a:rPr kumimoji="1" lang="en-US" altLang="ja-JP" sz="3200" dirty="0">
                <a:solidFill>
                  <a:schemeClr val="accent3"/>
                </a:solidFill>
              </a:rPr>
              <a:t>e</a:t>
            </a:r>
            <a:r>
              <a:rPr kumimoji="1" lang="en-US" altLang="ja-JP" sz="3200" baseline="30000" dirty="0" smtClean="0">
                <a:solidFill>
                  <a:schemeClr val="accent3"/>
                </a:solidFill>
              </a:rPr>
              <a:t>-</a:t>
            </a:r>
            <a:endParaRPr kumimoji="1" lang="ja-JP" altLang="en-US" sz="3200" baseline="30000" dirty="0">
              <a:solidFill>
                <a:schemeClr val="accent3"/>
              </a:solidFill>
            </a:endParaRPr>
          </a:p>
        </p:txBody>
      </p:sp>
      <p:sp>
        <p:nvSpPr>
          <p:cNvPr id="29" name="テキスト ボックス 28"/>
          <p:cNvSpPr txBox="1"/>
          <p:nvPr/>
        </p:nvSpPr>
        <p:spPr>
          <a:xfrm>
            <a:off x="2127280" y="4128533"/>
            <a:ext cx="931584" cy="640614"/>
          </a:xfrm>
          <a:prstGeom prst="rect">
            <a:avLst/>
          </a:prstGeom>
          <a:noFill/>
          <a:ln>
            <a:noFill/>
          </a:ln>
        </p:spPr>
        <p:txBody>
          <a:bodyPr wrap="none" rtlCol="0">
            <a:spAutoFit/>
          </a:bodyPr>
          <a:lstStyle/>
          <a:p>
            <a:r>
              <a:rPr kumimoji="1" lang="en-US" altLang="ja-JP" sz="3200" smtClean="0">
                <a:solidFill>
                  <a:srgbClr val="7030A0"/>
                </a:solidFill>
              </a:rPr>
              <a:t>CO</a:t>
            </a:r>
            <a:endParaRPr kumimoji="1" lang="ja-JP" altLang="en-US" sz="3200" baseline="-25000" dirty="0">
              <a:solidFill>
                <a:srgbClr val="7030A0"/>
              </a:solidFill>
            </a:endParaRPr>
          </a:p>
        </p:txBody>
      </p:sp>
      <p:sp useBgFill="1">
        <p:nvSpPr>
          <p:cNvPr id="28" name="正方形/長方形 27"/>
          <p:cNvSpPr/>
          <p:nvPr/>
        </p:nvSpPr>
        <p:spPr>
          <a:xfrm>
            <a:off x="579954" y="186550"/>
            <a:ext cx="7702215" cy="17920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err="1" smtClean="0"/>
              <a:t>zz</a:t>
            </a:r>
            <a:endParaRPr kumimoji="1" lang="ja-JP" altLang="en-US" dirty="0"/>
          </a:p>
        </p:txBody>
      </p:sp>
      <p:sp useBgFill="1">
        <p:nvSpPr>
          <p:cNvPr id="52" name="正方形/長方形 51"/>
          <p:cNvSpPr/>
          <p:nvPr/>
        </p:nvSpPr>
        <p:spPr>
          <a:xfrm>
            <a:off x="1774451" y="1009907"/>
            <a:ext cx="485163" cy="5035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p:cNvSpPr txBox="1"/>
          <p:nvPr/>
        </p:nvSpPr>
        <p:spPr>
          <a:xfrm>
            <a:off x="5972284" y="3829736"/>
            <a:ext cx="1214307" cy="512371"/>
          </a:xfrm>
          <a:prstGeom prst="rect">
            <a:avLst/>
          </a:prstGeom>
          <a:noFill/>
        </p:spPr>
        <p:txBody>
          <a:bodyPr wrap="none" rtlCol="0">
            <a:spAutoFit/>
          </a:bodyPr>
          <a:lstStyle/>
          <a:p>
            <a:r>
              <a:rPr kumimoji="1" lang="en-US" altLang="ja-JP" sz="2400" dirty="0" smtClean="0"/>
              <a:t>~10</a:t>
            </a:r>
            <a:r>
              <a:rPr kumimoji="1" lang="en-US" altLang="ja-JP" sz="2400" baseline="30000" dirty="0" smtClean="0"/>
              <a:t>-3</a:t>
            </a:r>
            <a:r>
              <a:rPr kumimoji="1" lang="en-US" altLang="ja-JP" sz="2400" dirty="0" smtClean="0"/>
              <a:t>s</a:t>
            </a:r>
            <a:endParaRPr kumimoji="1" lang="ja-JP" altLang="en-US" sz="2400" dirty="0"/>
          </a:p>
        </p:txBody>
      </p:sp>
      <p:sp>
        <p:nvSpPr>
          <p:cNvPr id="51" name="テキスト ボックス 50"/>
          <p:cNvSpPr txBox="1"/>
          <p:nvPr/>
        </p:nvSpPr>
        <p:spPr>
          <a:xfrm>
            <a:off x="6428254" y="5280765"/>
            <a:ext cx="1214307" cy="512371"/>
          </a:xfrm>
          <a:prstGeom prst="rect">
            <a:avLst/>
          </a:prstGeom>
          <a:noFill/>
        </p:spPr>
        <p:txBody>
          <a:bodyPr wrap="none" rtlCol="0">
            <a:spAutoFit/>
          </a:bodyPr>
          <a:lstStyle/>
          <a:p>
            <a:r>
              <a:rPr kumimoji="1" lang="en-US" altLang="ja-JP" sz="2400" dirty="0" smtClean="0"/>
              <a:t>~10</a:t>
            </a:r>
            <a:r>
              <a:rPr kumimoji="1" lang="en-US" altLang="ja-JP" sz="2400" baseline="30000" dirty="0" smtClean="0"/>
              <a:t>-2</a:t>
            </a:r>
            <a:r>
              <a:rPr kumimoji="1" lang="en-US" altLang="ja-JP" sz="2400" dirty="0" smtClean="0"/>
              <a:t>s</a:t>
            </a:r>
            <a:endParaRPr kumimoji="1" lang="ja-JP" altLang="en-US" sz="2400" dirty="0"/>
          </a:p>
        </p:txBody>
      </p:sp>
      <p:sp useBgFill="1">
        <p:nvSpPr>
          <p:cNvPr id="4" name="正方形/長方形 3"/>
          <p:cNvSpPr/>
          <p:nvPr/>
        </p:nvSpPr>
        <p:spPr>
          <a:xfrm>
            <a:off x="383889" y="1537328"/>
            <a:ext cx="1359621" cy="555487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useBgFill="1">
        <p:nvSpPr>
          <p:cNvPr id="31" name="テキスト ボックス 30"/>
          <p:cNvSpPr txBox="1"/>
          <p:nvPr/>
        </p:nvSpPr>
        <p:spPr>
          <a:xfrm>
            <a:off x="684102" y="2884647"/>
            <a:ext cx="973938" cy="512371"/>
          </a:xfrm>
          <a:prstGeom prst="rect">
            <a:avLst/>
          </a:prstGeom>
        </p:spPr>
        <p:txBody>
          <a:bodyPr wrap="square" rtlCol="0">
            <a:spAutoFit/>
          </a:bodyPr>
          <a:lstStyle/>
          <a:p>
            <a:r>
              <a:rPr kumimoji="1" lang="en-US" altLang="ja-JP" sz="2400" dirty="0" smtClean="0"/>
              <a:t>10</a:t>
            </a:r>
            <a:r>
              <a:rPr kumimoji="1" lang="en-US" altLang="ja-JP" sz="2400" baseline="30000" dirty="0" smtClean="0"/>
              <a:t>-</a:t>
            </a:r>
            <a:r>
              <a:rPr kumimoji="1" lang="en-US" altLang="ja-JP" sz="2400" baseline="30000" dirty="0"/>
              <a:t>5</a:t>
            </a:r>
            <a:endParaRPr kumimoji="1" lang="ja-JP" altLang="en-US" sz="2400" dirty="0"/>
          </a:p>
        </p:txBody>
      </p:sp>
      <p:sp useBgFill="1">
        <p:nvSpPr>
          <p:cNvPr id="32" name="テキスト ボックス 31"/>
          <p:cNvSpPr txBox="1"/>
          <p:nvPr/>
        </p:nvSpPr>
        <p:spPr>
          <a:xfrm>
            <a:off x="682462" y="3472792"/>
            <a:ext cx="977219" cy="512371"/>
          </a:xfrm>
          <a:prstGeom prst="rect">
            <a:avLst/>
          </a:prstGeom>
        </p:spPr>
        <p:txBody>
          <a:bodyPr wrap="square" rtlCol="0">
            <a:spAutoFit/>
          </a:bodyPr>
          <a:lstStyle/>
          <a:p>
            <a:r>
              <a:rPr kumimoji="1" lang="en-US" altLang="ja-JP" sz="2400" dirty="0" smtClean="0"/>
              <a:t>10</a:t>
            </a:r>
            <a:r>
              <a:rPr kumimoji="1" lang="en-US" altLang="ja-JP" sz="2400" baseline="30000" dirty="0" smtClean="0"/>
              <a:t>-4</a:t>
            </a:r>
          </a:p>
        </p:txBody>
      </p:sp>
      <p:sp useBgFill="1">
        <p:nvSpPr>
          <p:cNvPr id="33" name="テキスト ボックス 32"/>
          <p:cNvSpPr txBox="1"/>
          <p:nvPr/>
        </p:nvSpPr>
        <p:spPr>
          <a:xfrm>
            <a:off x="684102" y="4060937"/>
            <a:ext cx="973938" cy="512371"/>
          </a:xfrm>
          <a:prstGeom prst="rect">
            <a:avLst/>
          </a:prstGeom>
        </p:spPr>
        <p:txBody>
          <a:bodyPr wrap="square" rtlCol="0">
            <a:spAutoFit/>
          </a:bodyPr>
          <a:lstStyle/>
          <a:p>
            <a:r>
              <a:rPr kumimoji="1" lang="en-US" altLang="ja-JP" sz="2400" dirty="0" smtClean="0"/>
              <a:t>10</a:t>
            </a:r>
            <a:r>
              <a:rPr kumimoji="1" lang="en-US" altLang="ja-JP" sz="2400" baseline="30000" dirty="0" smtClean="0"/>
              <a:t>-3</a:t>
            </a:r>
            <a:endParaRPr kumimoji="1" lang="ja-JP" altLang="en-US" sz="2400" dirty="0"/>
          </a:p>
        </p:txBody>
      </p:sp>
      <p:sp useBgFill="1">
        <p:nvSpPr>
          <p:cNvPr id="34" name="テキスト ボックス 33"/>
          <p:cNvSpPr txBox="1"/>
          <p:nvPr/>
        </p:nvSpPr>
        <p:spPr>
          <a:xfrm>
            <a:off x="684102" y="4649082"/>
            <a:ext cx="973938" cy="512371"/>
          </a:xfrm>
          <a:prstGeom prst="rect">
            <a:avLst/>
          </a:prstGeom>
        </p:spPr>
        <p:txBody>
          <a:bodyPr wrap="square" rtlCol="0">
            <a:spAutoFit/>
          </a:bodyPr>
          <a:lstStyle/>
          <a:p>
            <a:r>
              <a:rPr kumimoji="1" lang="en-US" altLang="ja-JP" sz="2400" dirty="0" smtClean="0"/>
              <a:t>10</a:t>
            </a:r>
            <a:r>
              <a:rPr kumimoji="1" lang="en-US" altLang="ja-JP" sz="2400" baseline="30000" dirty="0" smtClean="0"/>
              <a:t>-2</a:t>
            </a:r>
            <a:endParaRPr kumimoji="1" lang="ja-JP" altLang="en-US" sz="2400" dirty="0"/>
          </a:p>
        </p:txBody>
      </p:sp>
      <p:sp useBgFill="1">
        <p:nvSpPr>
          <p:cNvPr id="35" name="テキスト ボックス 34"/>
          <p:cNvSpPr txBox="1"/>
          <p:nvPr/>
        </p:nvSpPr>
        <p:spPr>
          <a:xfrm>
            <a:off x="684102" y="5237227"/>
            <a:ext cx="973938" cy="512371"/>
          </a:xfrm>
          <a:prstGeom prst="rect">
            <a:avLst/>
          </a:prstGeom>
        </p:spPr>
        <p:txBody>
          <a:bodyPr wrap="square" rtlCol="0">
            <a:spAutoFit/>
          </a:bodyPr>
          <a:lstStyle/>
          <a:p>
            <a:r>
              <a:rPr kumimoji="1" lang="en-US" altLang="ja-JP" sz="2400" dirty="0" smtClean="0"/>
              <a:t>10</a:t>
            </a:r>
            <a:r>
              <a:rPr kumimoji="1" lang="en-US" altLang="ja-JP" sz="2400" baseline="30000" dirty="0" smtClean="0"/>
              <a:t>-1</a:t>
            </a:r>
            <a:endParaRPr kumimoji="1" lang="ja-JP" altLang="en-US" sz="2400" dirty="0"/>
          </a:p>
        </p:txBody>
      </p:sp>
      <p:sp useBgFill="1">
        <p:nvSpPr>
          <p:cNvPr id="36" name="テキスト ボックス 35"/>
          <p:cNvSpPr txBox="1"/>
          <p:nvPr/>
        </p:nvSpPr>
        <p:spPr>
          <a:xfrm>
            <a:off x="888771" y="5825373"/>
            <a:ext cx="564601" cy="512371"/>
          </a:xfrm>
          <a:prstGeom prst="rect">
            <a:avLst/>
          </a:prstGeom>
        </p:spPr>
        <p:txBody>
          <a:bodyPr wrap="square" rtlCol="0">
            <a:spAutoFit/>
          </a:bodyPr>
          <a:lstStyle/>
          <a:p>
            <a:r>
              <a:rPr kumimoji="1" lang="en-US" altLang="ja-JP" sz="2400" dirty="0" smtClean="0"/>
              <a:t>1</a:t>
            </a:r>
            <a:endParaRPr kumimoji="1" lang="en-US" altLang="ja-JP" sz="2400" baseline="30000" dirty="0" smtClean="0"/>
          </a:p>
        </p:txBody>
      </p:sp>
      <p:sp useBgFill="1">
        <p:nvSpPr>
          <p:cNvPr id="37" name="テキスト ボックス 36"/>
          <p:cNvSpPr txBox="1"/>
          <p:nvPr/>
        </p:nvSpPr>
        <p:spPr>
          <a:xfrm rot="16200000">
            <a:off x="-165772" y="3511448"/>
            <a:ext cx="1253082" cy="435825"/>
          </a:xfrm>
          <a:prstGeom prst="rect">
            <a:avLst/>
          </a:prstGeom>
        </p:spPr>
        <p:txBody>
          <a:bodyPr vert="horz" wrap="square" rtlCol="0">
            <a:spAutoFit/>
          </a:bodyPr>
          <a:lstStyle/>
          <a:p>
            <a:r>
              <a:rPr kumimoji="1" lang="en-US" altLang="ja-JP" sz="2400" dirty="0" smtClean="0"/>
              <a:t>time (s)</a:t>
            </a:r>
            <a:endParaRPr kumimoji="1" lang="ja-JP" altLang="en-US" sz="2400" dirty="0"/>
          </a:p>
        </p:txBody>
      </p:sp>
      <p:sp useBgFill="1">
        <p:nvSpPr>
          <p:cNvPr id="49" name="テキスト ボックス 48"/>
          <p:cNvSpPr txBox="1"/>
          <p:nvPr/>
        </p:nvSpPr>
        <p:spPr>
          <a:xfrm>
            <a:off x="684102" y="1708357"/>
            <a:ext cx="973938" cy="512371"/>
          </a:xfrm>
          <a:prstGeom prst="rect">
            <a:avLst/>
          </a:prstGeom>
        </p:spPr>
        <p:txBody>
          <a:bodyPr wrap="square" rtlCol="0">
            <a:spAutoFit/>
          </a:bodyPr>
          <a:lstStyle/>
          <a:p>
            <a:r>
              <a:rPr kumimoji="1" lang="en-US" altLang="ja-JP" sz="2400" dirty="0" smtClean="0"/>
              <a:t>10</a:t>
            </a:r>
            <a:r>
              <a:rPr kumimoji="1" lang="en-US" altLang="ja-JP" sz="2400" baseline="30000" dirty="0"/>
              <a:t>-</a:t>
            </a:r>
            <a:r>
              <a:rPr kumimoji="1" lang="en-US" altLang="ja-JP" sz="2400" baseline="30000" dirty="0" smtClean="0"/>
              <a:t>7</a:t>
            </a:r>
            <a:endParaRPr kumimoji="1" lang="ja-JP" altLang="en-US" sz="2400" dirty="0"/>
          </a:p>
        </p:txBody>
      </p:sp>
      <p:sp useBgFill="1">
        <p:nvSpPr>
          <p:cNvPr id="53" name="テキスト ボックス 52"/>
          <p:cNvSpPr txBox="1"/>
          <p:nvPr/>
        </p:nvSpPr>
        <p:spPr>
          <a:xfrm>
            <a:off x="684102" y="2296502"/>
            <a:ext cx="973938" cy="512371"/>
          </a:xfrm>
          <a:prstGeom prst="rect">
            <a:avLst/>
          </a:prstGeom>
        </p:spPr>
        <p:txBody>
          <a:bodyPr wrap="square" rtlCol="0">
            <a:spAutoFit/>
          </a:bodyPr>
          <a:lstStyle/>
          <a:p>
            <a:r>
              <a:rPr kumimoji="1" lang="en-US" altLang="ja-JP" sz="2400" dirty="0" smtClean="0"/>
              <a:t>10</a:t>
            </a:r>
            <a:r>
              <a:rPr kumimoji="1" lang="en-US" altLang="ja-JP" sz="2400" baseline="30000" dirty="0" smtClean="0"/>
              <a:t>-</a:t>
            </a:r>
            <a:r>
              <a:rPr kumimoji="1" lang="en-US" altLang="ja-JP" sz="2400" baseline="30000" dirty="0"/>
              <a:t>6</a:t>
            </a:r>
            <a:endParaRPr kumimoji="1" lang="ja-JP" altLang="en-US" sz="2400" dirty="0"/>
          </a:p>
        </p:txBody>
      </p:sp>
      <p:sp>
        <p:nvSpPr>
          <p:cNvPr id="15" name="正方形/長方形 14"/>
          <p:cNvSpPr/>
          <p:nvPr/>
        </p:nvSpPr>
        <p:spPr>
          <a:xfrm>
            <a:off x="8447730" y="4303795"/>
            <a:ext cx="444352" cy="493084"/>
          </a:xfrm>
          <a:prstGeom prst="rect">
            <a:avLst/>
          </a:prstGeom>
        </p:spPr>
        <p:txBody>
          <a:bodyPr wrap="none">
            <a:spAutoFit/>
          </a:bodyPr>
          <a:lstStyle/>
          <a:p>
            <a:r>
              <a:rPr kumimoji="1" lang="en-US" altLang="ja-JP" sz="2800" dirty="0">
                <a:solidFill>
                  <a:srgbClr val="FF0000"/>
                </a:solidFill>
              </a:rPr>
              <a:t>H</a:t>
            </a:r>
            <a:endParaRPr lang="ja-JP" altLang="en-US" sz="2800" dirty="0">
              <a:solidFill>
                <a:srgbClr val="FF0000"/>
              </a:solidFill>
            </a:endParaRPr>
          </a:p>
        </p:txBody>
      </p:sp>
      <p:sp>
        <p:nvSpPr>
          <p:cNvPr id="16" name="テキスト ボックス 15"/>
          <p:cNvSpPr txBox="1"/>
          <p:nvPr/>
        </p:nvSpPr>
        <p:spPr>
          <a:xfrm>
            <a:off x="8447730" y="5462344"/>
            <a:ext cx="583814" cy="493084"/>
          </a:xfrm>
          <a:prstGeom prst="rect">
            <a:avLst/>
          </a:prstGeom>
          <a:noFill/>
        </p:spPr>
        <p:txBody>
          <a:bodyPr wrap="none" rtlCol="0">
            <a:spAutoFit/>
          </a:bodyPr>
          <a:lstStyle/>
          <a:p>
            <a:r>
              <a:rPr kumimoji="1" lang="en-US" altLang="ja-JP" sz="2800" dirty="0" smtClean="0">
                <a:solidFill>
                  <a:srgbClr val="00B050"/>
                </a:solidFill>
              </a:rPr>
              <a:t>H</a:t>
            </a:r>
            <a:r>
              <a:rPr kumimoji="1" lang="en-US" altLang="ja-JP" sz="2800" baseline="30000" dirty="0" smtClean="0">
                <a:solidFill>
                  <a:srgbClr val="00B050"/>
                </a:solidFill>
              </a:rPr>
              <a:t>+</a:t>
            </a:r>
            <a:endParaRPr kumimoji="1" lang="ja-JP" altLang="en-US" sz="2800" baseline="30000" dirty="0">
              <a:solidFill>
                <a:srgbClr val="00B050"/>
              </a:solidFill>
            </a:endParaRPr>
          </a:p>
        </p:txBody>
      </p:sp>
      <p:sp>
        <p:nvSpPr>
          <p:cNvPr id="17" name="下矢印 16"/>
          <p:cNvSpPr/>
          <p:nvPr/>
        </p:nvSpPr>
        <p:spPr>
          <a:xfrm>
            <a:off x="8475825" y="3707829"/>
            <a:ext cx="366488" cy="45939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下矢印 61"/>
          <p:cNvSpPr/>
          <p:nvPr/>
        </p:nvSpPr>
        <p:spPr>
          <a:xfrm>
            <a:off x="8475824" y="4920491"/>
            <a:ext cx="416257" cy="4691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normAutofit/>
          </a:bodyPr>
          <a:lstStyle/>
          <a:p>
            <a:r>
              <a:rPr kumimoji="1" lang="en-US" altLang="ja-JP" dirty="0" smtClean="0"/>
              <a:t>3-2.</a:t>
            </a:r>
            <a:r>
              <a:rPr lang="en-US" altLang="ja-JP" dirty="0"/>
              <a:t> C</a:t>
            </a:r>
            <a:r>
              <a:rPr lang="en-US" altLang="ja-JP" dirty="0" smtClean="0"/>
              <a:t>hemical species</a:t>
            </a:r>
            <a:endParaRPr kumimoji="1" lang="ja-JP" altLang="en-US" dirty="0"/>
          </a:p>
        </p:txBody>
      </p:sp>
      <p:sp>
        <p:nvSpPr>
          <p:cNvPr id="24" name="正方形/長方形 23"/>
          <p:cNvSpPr/>
          <p:nvPr/>
        </p:nvSpPr>
        <p:spPr>
          <a:xfrm>
            <a:off x="1747290" y="1978638"/>
            <a:ext cx="5962599" cy="402379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useBgFill="1">
        <p:nvSpPr>
          <p:cNvPr id="27" name="正方形/長方形 26"/>
          <p:cNvSpPr/>
          <p:nvPr/>
        </p:nvSpPr>
        <p:spPr>
          <a:xfrm>
            <a:off x="1655936" y="6012085"/>
            <a:ext cx="6540299" cy="15153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p:cNvSpPr txBox="1"/>
          <p:nvPr/>
        </p:nvSpPr>
        <p:spPr>
          <a:xfrm>
            <a:off x="5760392" y="6527113"/>
            <a:ext cx="2189665" cy="493084"/>
          </a:xfrm>
          <a:prstGeom prst="rect">
            <a:avLst/>
          </a:prstGeom>
        </p:spPr>
        <p:txBody>
          <a:bodyPr vert="horz" wrap="square" rtlCol="0">
            <a:spAutoFit/>
          </a:bodyPr>
          <a:lstStyle/>
          <a:p>
            <a:r>
              <a:rPr kumimoji="1" lang="en-US" altLang="ja-JP" sz="2800" smtClean="0">
                <a:solidFill>
                  <a:schemeClr val="accent2"/>
                </a:solidFill>
              </a:rPr>
              <a:t>Temperature</a:t>
            </a:r>
            <a:endParaRPr kumimoji="1" lang="ja-JP" altLang="en-US" sz="2800" dirty="0">
              <a:solidFill>
                <a:schemeClr val="accent2"/>
              </a:solidFill>
            </a:endParaRPr>
          </a:p>
        </p:txBody>
      </p:sp>
      <p:sp>
        <p:nvSpPr>
          <p:cNvPr id="43" name="テキスト ボックス 42"/>
          <p:cNvSpPr txBox="1"/>
          <p:nvPr/>
        </p:nvSpPr>
        <p:spPr>
          <a:xfrm>
            <a:off x="7411750" y="6086257"/>
            <a:ext cx="580890" cy="435825"/>
          </a:xfrm>
          <a:prstGeom prst="rect">
            <a:avLst/>
          </a:prstGeom>
        </p:spPr>
        <p:txBody>
          <a:bodyPr wrap="square" rtlCol="0">
            <a:spAutoFit/>
          </a:bodyPr>
          <a:lstStyle/>
          <a:p>
            <a:r>
              <a:rPr kumimoji="1" lang="en-US" altLang="ja-JP" sz="2400" dirty="0" smtClean="0">
                <a:solidFill>
                  <a:schemeClr val="accent2"/>
                </a:solidFill>
              </a:rPr>
              <a:t>10</a:t>
            </a:r>
            <a:endParaRPr kumimoji="1" lang="ja-JP" altLang="en-US" sz="2400" dirty="0">
              <a:solidFill>
                <a:schemeClr val="accent2"/>
              </a:solidFill>
            </a:endParaRPr>
          </a:p>
        </p:txBody>
      </p:sp>
      <p:sp>
        <p:nvSpPr>
          <p:cNvPr id="50" name="テキスト ボックス 49"/>
          <p:cNvSpPr txBox="1"/>
          <p:nvPr/>
        </p:nvSpPr>
        <p:spPr>
          <a:xfrm>
            <a:off x="7810964" y="6527113"/>
            <a:ext cx="1197764" cy="493084"/>
          </a:xfrm>
          <a:prstGeom prst="rect">
            <a:avLst/>
          </a:prstGeom>
          <a:noFill/>
        </p:spPr>
        <p:txBody>
          <a:bodyPr wrap="none" rtlCol="0">
            <a:spAutoFit/>
          </a:bodyPr>
          <a:lstStyle/>
          <a:p>
            <a:r>
              <a:rPr kumimoji="1" lang="en-US" altLang="ja-JP" sz="2800" dirty="0" smtClean="0">
                <a:solidFill>
                  <a:schemeClr val="accent2"/>
                </a:solidFill>
              </a:rPr>
              <a:t>(10</a:t>
            </a:r>
            <a:r>
              <a:rPr kumimoji="1" lang="en-US" altLang="ja-JP" sz="2800" baseline="30000" dirty="0" smtClean="0">
                <a:solidFill>
                  <a:schemeClr val="accent2"/>
                </a:solidFill>
              </a:rPr>
              <a:t>4</a:t>
            </a:r>
            <a:r>
              <a:rPr kumimoji="1" lang="en-US" altLang="ja-JP" sz="2800" dirty="0" smtClean="0">
                <a:solidFill>
                  <a:schemeClr val="accent2"/>
                </a:solidFill>
              </a:rPr>
              <a:t>K)</a:t>
            </a:r>
            <a:endParaRPr kumimoji="1" lang="ja-JP" altLang="en-US" sz="2800" dirty="0">
              <a:solidFill>
                <a:schemeClr val="accent2"/>
              </a:solidFill>
            </a:endParaRPr>
          </a:p>
        </p:txBody>
      </p:sp>
      <p:sp useBgFill="1">
        <p:nvSpPr>
          <p:cNvPr id="55" name="テキスト ボックス 54"/>
          <p:cNvSpPr txBox="1"/>
          <p:nvPr/>
        </p:nvSpPr>
        <p:spPr>
          <a:xfrm>
            <a:off x="3347526" y="6098700"/>
            <a:ext cx="977219" cy="512371"/>
          </a:xfrm>
          <a:prstGeom prst="rect">
            <a:avLst/>
          </a:prstGeom>
        </p:spPr>
        <p:txBody>
          <a:bodyPr wrap="square" rtlCol="0">
            <a:spAutoFit/>
          </a:bodyPr>
          <a:lstStyle/>
          <a:p>
            <a:r>
              <a:rPr kumimoji="1" lang="en-US" altLang="ja-JP" sz="2400" dirty="0" smtClean="0"/>
              <a:t>10</a:t>
            </a:r>
            <a:r>
              <a:rPr kumimoji="1" lang="en-US" altLang="ja-JP" sz="2400" baseline="30000" dirty="0" smtClean="0"/>
              <a:t>-4</a:t>
            </a:r>
          </a:p>
        </p:txBody>
      </p:sp>
      <p:sp useBgFill="1">
        <p:nvSpPr>
          <p:cNvPr id="57" name="テキスト ボックス 56"/>
          <p:cNvSpPr txBox="1"/>
          <p:nvPr/>
        </p:nvSpPr>
        <p:spPr>
          <a:xfrm>
            <a:off x="4374218" y="6101509"/>
            <a:ext cx="973938" cy="512371"/>
          </a:xfrm>
          <a:prstGeom prst="rect">
            <a:avLst/>
          </a:prstGeom>
        </p:spPr>
        <p:txBody>
          <a:bodyPr wrap="square" rtlCol="0">
            <a:spAutoFit/>
          </a:bodyPr>
          <a:lstStyle/>
          <a:p>
            <a:r>
              <a:rPr kumimoji="1" lang="en-US" altLang="ja-JP" sz="2400" dirty="0" smtClean="0"/>
              <a:t>10</a:t>
            </a:r>
            <a:r>
              <a:rPr kumimoji="1" lang="en-US" altLang="ja-JP" sz="2400" baseline="30000" dirty="0" smtClean="0"/>
              <a:t>-2</a:t>
            </a:r>
            <a:endParaRPr kumimoji="1" lang="ja-JP" altLang="en-US" sz="2400" dirty="0"/>
          </a:p>
        </p:txBody>
      </p:sp>
      <p:sp useBgFill="1">
        <p:nvSpPr>
          <p:cNvPr id="61" name="テキスト ボックス 60"/>
          <p:cNvSpPr txBox="1"/>
          <p:nvPr/>
        </p:nvSpPr>
        <p:spPr>
          <a:xfrm>
            <a:off x="2357197" y="6101509"/>
            <a:ext cx="973938" cy="512371"/>
          </a:xfrm>
          <a:prstGeom prst="rect">
            <a:avLst/>
          </a:prstGeom>
        </p:spPr>
        <p:txBody>
          <a:bodyPr wrap="square" rtlCol="0">
            <a:spAutoFit/>
          </a:bodyPr>
          <a:lstStyle/>
          <a:p>
            <a:r>
              <a:rPr kumimoji="1" lang="en-US" altLang="ja-JP" sz="2400" dirty="0" smtClean="0"/>
              <a:t>10</a:t>
            </a:r>
            <a:r>
              <a:rPr kumimoji="1" lang="en-US" altLang="ja-JP" sz="2400" baseline="30000" dirty="0" smtClean="0"/>
              <a:t>-</a:t>
            </a:r>
            <a:r>
              <a:rPr kumimoji="1" lang="en-US" altLang="ja-JP" sz="2400" baseline="30000" dirty="0"/>
              <a:t>6</a:t>
            </a:r>
            <a:endParaRPr kumimoji="1" lang="ja-JP" altLang="en-US" sz="2400" dirty="0"/>
          </a:p>
        </p:txBody>
      </p:sp>
      <p:sp>
        <p:nvSpPr>
          <p:cNvPr id="14" name="テキスト ボックス 13"/>
          <p:cNvSpPr txBox="1"/>
          <p:nvPr/>
        </p:nvSpPr>
        <p:spPr>
          <a:xfrm>
            <a:off x="3000944" y="6518175"/>
            <a:ext cx="1643399" cy="493084"/>
          </a:xfrm>
          <a:prstGeom prst="rect">
            <a:avLst/>
          </a:prstGeom>
          <a:noFill/>
        </p:spPr>
        <p:txBody>
          <a:bodyPr wrap="none" rtlCol="0">
            <a:spAutoFit/>
          </a:bodyPr>
          <a:lstStyle/>
          <a:p>
            <a:r>
              <a:rPr kumimoji="1" lang="en-US" altLang="ja-JP" sz="2800" dirty="0" smtClean="0"/>
              <a:t>ratio to H</a:t>
            </a:r>
            <a:endParaRPr kumimoji="1" lang="ja-JP" altLang="en-US" sz="2800" dirty="0"/>
          </a:p>
        </p:txBody>
      </p:sp>
      <p:sp>
        <p:nvSpPr>
          <p:cNvPr id="44" name="テキスト ボックス 43"/>
          <p:cNvSpPr txBox="1"/>
          <p:nvPr/>
        </p:nvSpPr>
        <p:spPr>
          <a:xfrm>
            <a:off x="6569244" y="6084093"/>
            <a:ext cx="415284" cy="435825"/>
          </a:xfrm>
          <a:prstGeom prst="rect">
            <a:avLst/>
          </a:prstGeom>
        </p:spPr>
        <p:txBody>
          <a:bodyPr wrap="square" rtlCol="0">
            <a:spAutoFit/>
          </a:bodyPr>
          <a:lstStyle/>
          <a:p>
            <a:r>
              <a:rPr kumimoji="1" lang="en-US" altLang="ja-JP" sz="2400" dirty="0" smtClean="0">
                <a:solidFill>
                  <a:schemeClr val="accent2"/>
                </a:solidFill>
              </a:rPr>
              <a:t>5</a:t>
            </a:r>
            <a:endParaRPr kumimoji="1" lang="ja-JP" altLang="en-US" sz="2400" dirty="0">
              <a:solidFill>
                <a:schemeClr val="accent2"/>
              </a:solidFill>
            </a:endParaRPr>
          </a:p>
        </p:txBody>
      </p:sp>
      <p:sp useBgFill="1">
        <p:nvSpPr>
          <p:cNvPr id="47" name="テキスト ボックス 46"/>
          <p:cNvSpPr txBox="1"/>
          <p:nvPr/>
        </p:nvSpPr>
        <p:spPr>
          <a:xfrm>
            <a:off x="5544368" y="6080316"/>
            <a:ext cx="458637" cy="435825"/>
          </a:xfrm>
          <a:prstGeom prst="rect">
            <a:avLst/>
          </a:prstGeom>
        </p:spPr>
        <p:txBody>
          <a:bodyPr wrap="square" rtlCol="0">
            <a:spAutoFit/>
          </a:bodyPr>
          <a:lstStyle/>
          <a:p>
            <a:r>
              <a:rPr kumimoji="1" lang="en-US" altLang="ja-JP" sz="2400" dirty="0" smtClean="0"/>
              <a:t>1</a:t>
            </a:r>
            <a:endParaRPr kumimoji="1" lang="ja-JP" altLang="en-US" sz="2400" dirty="0"/>
          </a:p>
        </p:txBody>
      </p:sp>
    </p:spTree>
    <p:extLst>
      <p:ext uri="{BB962C8B-B14F-4D97-AF65-F5344CB8AC3E}">
        <p14:creationId xmlns:p14="http://schemas.microsoft.com/office/powerpoint/2010/main" val="4423830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3" grpId="0"/>
      <p:bldP spid="39" grpId="0"/>
      <p:bldP spid="51" grpId="0"/>
      <p:bldP spid="15" grpId="0"/>
      <p:bldP spid="16" grpId="0"/>
      <p:bldP spid="17" grpId="0" animBg="1"/>
      <p:bldP spid="62"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エグゼクティブ">
  <a:themeElements>
    <a:clrScheme name="エグゼクティブ">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エグゼクティブ">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エグゼクティブ">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lnDef>
      <a:spPr>
        <a:ln>
          <a:solidFill>
            <a:srgbClr val="3366FF"/>
          </a:solidFill>
          <a:headEnd type="none"/>
          <a:tailEnd type="none"/>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エグゼクティブ.thmx</Template>
  <TotalTime>84230</TotalTime>
  <Words>2843</Words>
  <Application>Microsoft Macintosh PowerPoint</Application>
  <PresentationFormat>ユーザー設定</PresentationFormat>
  <Paragraphs>456</Paragraphs>
  <Slides>16</Slides>
  <Notes>16</Notes>
  <HiddenSlides>2</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16</vt:i4>
      </vt:variant>
    </vt:vector>
  </HeadingPairs>
  <TitlesOfParts>
    <vt:vector size="29" baseType="lpstr">
      <vt:lpstr>Century Gothic</vt:lpstr>
      <vt:lpstr>Courier New</vt:lpstr>
      <vt:lpstr>Helvetica</vt:lpstr>
      <vt:lpstr>HGS明朝E</vt:lpstr>
      <vt:lpstr>ＭＳ Ｐゴシック</vt:lpstr>
      <vt:lpstr>ＭＳ Ｐ明朝</vt:lpstr>
      <vt:lpstr>ＭＳ ゴシック</vt:lpstr>
      <vt:lpstr>Palatino Linotype</vt:lpstr>
      <vt:lpstr>Times New Roman</vt:lpstr>
      <vt:lpstr>Wingdings</vt:lpstr>
      <vt:lpstr>ヒラギノ角ゴ Pro W3</vt:lpstr>
      <vt:lpstr>Arial</vt:lpstr>
      <vt:lpstr>エグゼクティブ</vt:lpstr>
      <vt:lpstr> Theoretical Estimate of Intensity of Hydrogen line emission from accreting gas giants</vt:lpstr>
      <vt:lpstr>1-1. Accreting Gas Giants Observation</vt:lpstr>
      <vt:lpstr>1-2. Black-body temperature </vt:lpstr>
      <vt:lpstr>1-3. Line emission</vt:lpstr>
      <vt:lpstr>1-4. Shock with Vertical Inflow</vt:lpstr>
      <vt:lpstr>1-5. Purpose of this Study</vt:lpstr>
      <vt:lpstr>2. Model</vt:lpstr>
      <vt:lpstr>3-1. Temperature</vt:lpstr>
      <vt:lpstr>3-2. Chemical species</vt:lpstr>
      <vt:lpstr>3-3.Line Enery Flux</vt:lpstr>
      <vt:lpstr>3-3-1. SED</vt:lpstr>
      <vt:lpstr>3-3-2.Line Energy Flux within 5 Doppler width</vt:lpstr>
      <vt:lpstr>3-4.Hα Intensity with v0</vt:lpstr>
      <vt:lpstr>3-5. Hα Luminosity</vt:lpstr>
      <vt:lpstr>4-1. LkCa15b</vt:lpstr>
      <vt:lpstr>Summary</vt:lpstr>
    </vt:vector>
  </TitlesOfParts>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cp:lastModifiedBy>青山雄彦</cp:lastModifiedBy>
  <cp:revision>2373</cp:revision>
  <cp:lastPrinted>1601-01-01T00:00:00Z</cp:lastPrinted>
  <dcterms:created xsi:type="dcterms:W3CDTF">2013-07-10T15:35:54Z</dcterms:created>
  <dcterms:modified xsi:type="dcterms:W3CDTF">2017-11-29T23:10:26Z</dcterms:modified>
</cp:coreProperties>
</file>