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  <p:sldId id="304" r:id="rId50"/>
    <p:sldId id="305" r:id="rId51"/>
    <p:sldId id="306" r:id="rId52"/>
    <p:sldId id="307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B0FDD60-AE7D-4A43-B03F-4DFDAFB61585}">
          <p14:sldIdLst>
            <p14:sldId id="256"/>
            <p14:sldId id="257"/>
          </p14:sldIdLst>
        </p14:section>
        <p14:section name="Why Massive Fields?" id="{E570C1CE-4000-4625-9BEF-386FDBF20CF2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</p14:sldIdLst>
        </p14:section>
        <p14:section name="Physics of Massive Fields" id="{520398F7-C9D6-416E-9667-870106E78003}">
          <p14:sldIdLst>
            <p14:sldId id="270"/>
            <p14:sldId id="268"/>
            <p14:sldId id="269"/>
            <p14:sldId id="271"/>
            <p14:sldId id="272"/>
            <p14:sldId id="273"/>
            <p14:sldId id="274"/>
            <p14:sldId id="275"/>
            <p14:sldId id="277"/>
            <p14:sldId id="276"/>
            <p14:sldId id="278"/>
            <p14:sldId id="279"/>
          </p14:sldIdLst>
        </p14:section>
        <p14:section name="Collider" id="{82C19AAE-E36F-4DBC-AD74-29AF4C0A71F5}">
          <p14:sldIdLst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  <p14:section name="Evolution history" id="{4668B0BD-D372-4E80-BFD6-F40D2D1C650F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Quanta" id="{F60AF5C1-7642-40B5-BAB9-B96D7A41366A}">
          <p14:sldIdLst>
            <p14:sldId id="299"/>
            <p14:sldId id="300"/>
            <p14:sldId id="301"/>
          </p14:sldIdLst>
        </p14:section>
        <p14:section name="Which Model" id="{546C9C95-061B-4BD3-A626-98285A95DBD9}">
          <p14:sldIdLst>
            <p14:sldId id="303"/>
            <p14:sldId id="302"/>
            <p14:sldId id="304"/>
            <p14:sldId id="305"/>
            <p14:sldId id="306"/>
            <p14:sldId id="307"/>
            <p14:sldId id="309"/>
          </p14:sldIdLst>
        </p14:section>
        <p14:section name="Summary" id="{9848EB37-856D-4C44-A3CC-3B8A9B96351B}">
          <p14:sldIdLst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0" autoAdjust="0"/>
    <p:restoredTop sz="94660"/>
  </p:normalViewPr>
  <p:slideViewPr>
    <p:cSldViewPr snapToGrid="0">
      <p:cViewPr varScale="1">
        <p:scale>
          <a:sx n="91" d="100"/>
          <a:sy n="91" d="100"/>
        </p:scale>
        <p:origin x="61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E1A7-F665-4C87-9107-6789F57AE02F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9E793-D326-43C4-B420-E41927215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3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4C86-4767-4D71-84B5-31466C82F1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Planck: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0.7%; CMB S4: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0.2%; LSS (</a:t>
                </a:r>
                <a:r>
                  <a:rPr lang="en-US" altLang="zh-CN" dirty="0" err="1"/>
                  <a:t>SphereX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0.2%;</a:t>
                </a:r>
                <a:r>
                  <a:rPr lang="en-US" altLang="zh-CN" baseline="0" dirty="0"/>
                  <a:t> Combined with 21cm: may reach 0.01%</a:t>
                </a:r>
                <a:r>
                  <a:rPr lang="en-US" altLang="zh-CN" dirty="0"/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Planck: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0.7%; CMB S4: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0.2%; LSS (</a:t>
                </a:r>
                <a:r>
                  <a:rPr lang="en-US" altLang="zh-CN" dirty="0" err="1"/>
                  <a:t>SphereX</a:t>
                </a:r>
                <a:r>
                  <a:rPr lang="en-US" altLang="zh-CN" dirty="0"/>
                  <a:t>)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0.2%;</a:t>
                </a:r>
                <a:r>
                  <a:rPr lang="en-US" altLang="zh-CN" baseline="0" dirty="0"/>
                  <a:t> Combined with 21cm: may reach 0.01%</a:t>
                </a:r>
                <a:r>
                  <a:rPr lang="en-US" altLang="zh-CN" dirty="0"/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9E793-D326-43C4-B420-E41927215D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5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Planck: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0.7%; CMB S4: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0.2%; LSS (</a:t>
                </a:r>
                <a:r>
                  <a:rPr lang="en-US" altLang="zh-CN" dirty="0" err="1"/>
                  <a:t>SphereX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0.2%;</a:t>
                </a:r>
                <a:r>
                  <a:rPr lang="en-US" altLang="zh-CN" baseline="0" dirty="0"/>
                  <a:t> Combined with 21cm: may reach 0.01%</a:t>
                </a:r>
                <a:r>
                  <a:rPr lang="en-US" altLang="zh-CN" dirty="0"/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Planck: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0.7%; CMB S4: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0.2%; LSS (</a:t>
                </a:r>
                <a:r>
                  <a:rPr lang="en-US" altLang="zh-CN" dirty="0" err="1"/>
                  <a:t>SphereX</a:t>
                </a:r>
                <a:r>
                  <a:rPr lang="en-US" altLang="zh-CN" dirty="0"/>
                  <a:t>)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0.2%;</a:t>
                </a:r>
                <a:r>
                  <a:rPr lang="en-US" altLang="zh-CN" baseline="0" dirty="0"/>
                  <a:t> Combined with 21cm: may reach 0.01%</a:t>
                </a:r>
                <a:r>
                  <a:rPr lang="en-US" altLang="zh-CN" dirty="0"/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9E793-D326-43C4-B420-E41927215D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Planck: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0.7%; CMB S4: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0.2%; LSS (</a:t>
                </a:r>
                <a:r>
                  <a:rPr lang="en-US" altLang="zh-CN" dirty="0" err="1"/>
                  <a:t>SphereX</a:t>
                </a:r>
                <a:r>
                  <a:rPr lang="en-US" altLang="zh-CN" dirty="0"/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b="0" i="0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</m:oMath>
                </a14:m>
                <a:r>
                  <a:rPr lang="en-US" altLang="zh-CN" dirty="0"/>
                  <a:t>ns = 0.2%;</a:t>
                </a:r>
                <a:r>
                  <a:rPr lang="en-US" altLang="zh-CN" baseline="0" dirty="0"/>
                  <a:t> Combined with 21cm: may reach 0.01%</a:t>
                </a:r>
                <a:r>
                  <a:rPr lang="en-US" altLang="zh-CN" dirty="0"/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Planck: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0.7%; CMB S4: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0.2%; LSS (</a:t>
                </a:r>
                <a:r>
                  <a:rPr lang="en-US" altLang="zh-CN" dirty="0" err="1"/>
                  <a:t>SphereX</a:t>
                </a:r>
                <a:r>
                  <a:rPr lang="en-US" altLang="zh-CN" dirty="0"/>
                  <a:t>) </a:t>
                </a:r>
                <a:r>
                  <a:rPr lang="en-US" altLang="zh-CN" sz="1200" b="0" i="0" dirty="0">
                    <a:latin typeface="Cambria Math" panose="02040503050406030204" pitchFamily="18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Δ</a:t>
                </a:r>
                <a:r>
                  <a:rPr lang="en-US" altLang="zh-CN" dirty="0"/>
                  <a:t>ns = 0.2%;</a:t>
                </a:r>
                <a:r>
                  <a:rPr lang="en-US" altLang="zh-CN" baseline="0" dirty="0"/>
                  <a:t> Combined with 21cm: may reach 0.01%</a:t>
                </a:r>
                <a:r>
                  <a:rPr lang="en-US" altLang="zh-CN" dirty="0"/>
                  <a:t> 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9E793-D326-43C4-B420-E41927215D5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48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4C86-4767-4D71-84B5-31466C82F1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4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4C86-4767-4D71-84B5-31466C82F1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34C86-4767-4D71-84B5-31466C82F1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6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1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2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3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8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0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06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062F-74A5-4F35-862B-7FE43737DE02}" type="datetimeFigureOut">
              <a:rPr lang="en-US" smtClean="0"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9A51-D01A-434F-8A09-BE378D43A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24.gif"/><Relationship Id="rId4" Type="http://schemas.openxmlformats.org/officeDocument/2006/relationships/image" Target="../media/image120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image" Target="../media/image560.png"/><Relationship Id="rId4" Type="http://schemas.openxmlformats.org/officeDocument/2006/relationships/image" Target="../media/image4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3.png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4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tmp"/><Relationship Id="rId4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2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tmp"/><Relationship Id="rId4" Type="http://schemas.openxmlformats.org/officeDocument/2006/relationships/image" Target="../media/image45.png"/><Relationship Id="rId9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2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6.tmp"/><Relationship Id="rId4" Type="http://schemas.openxmlformats.org/officeDocument/2006/relationships/image" Target="../media/image47.png"/><Relationship Id="rId9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0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20" b="3257"/>
          <a:stretch/>
        </p:blipFill>
        <p:spPr>
          <a:xfrm>
            <a:off x="0" y="3745066"/>
            <a:ext cx="9144000" cy="318847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29418" y="2105561"/>
            <a:ext cx="64874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Yi Wang  </a:t>
            </a:r>
            <a:r>
              <a:rPr lang="zh-CN" altLang="en-US" sz="2000" dirty="0">
                <a:latin typeface="Open Sans" panose="020B0606030504020204" pitchFamily="34" charset="0"/>
                <a:ea typeface="微软雅黑 Light" panose="020B0502040204020203" pitchFamily="34" charset="-122"/>
                <a:cs typeface="Open Sans" panose="020B0606030504020204" pitchFamily="34" charset="0"/>
              </a:rPr>
              <a:t>王一</a:t>
            </a: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2017.12.13</a:t>
            </a:r>
          </a:p>
          <a:p>
            <a:pPr algn="r">
              <a:lnSpc>
                <a:spcPct val="200000"/>
              </a:lnSpc>
            </a:pPr>
            <a:r>
              <a:rPr lang="en-US" altLang="zh-CN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Hong Kong University of Science and Technology</a:t>
            </a:r>
            <a:endParaRPr lang="zh-CN" altLang="en-US" sz="20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0976" y="1215614"/>
            <a:ext cx="6545383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30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Inflation as a Cosmological Collider</a:t>
            </a:r>
          </a:p>
        </p:txBody>
      </p:sp>
    </p:spTree>
    <p:extLst>
      <p:ext uri="{BB962C8B-B14F-4D97-AF65-F5344CB8AC3E}">
        <p14:creationId xmlns:p14="http://schemas.microsoft.com/office/powerpoint/2010/main" val="21460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-problem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Accidental (GUT)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Study one, denoted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blipFill>
                <a:blip r:embed="rId4"/>
                <a:stretch>
                  <a:fillRect l="-3115" t="-1354" r="-1639" b="-2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84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B73E5F1-AFBB-4EC0-A9EA-7D2433AA4D41}"/>
              </a:ext>
            </a:extLst>
          </p:cNvPr>
          <p:cNvSpPr txBox="1"/>
          <p:nvPr/>
        </p:nvSpPr>
        <p:spPr>
          <a:xfrm>
            <a:off x="82034" y="0"/>
            <a:ext cx="4247509" cy="66941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Massive fields: Long history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e.g.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Inflation, Linde, </a:t>
            </a:r>
            <a:r>
              <a:rPr lang="en-US" altLang="zh-CN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astro-ph</a:t>
            </a: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/9307002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Induced effective potential,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Yamaguchi &amp; Yokoyama, hep-</a:t>
            </a:r>
            <a:r>
              <a:rPr lang="en-US" altLang="zh-CN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/0512318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Particle productions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zh-CN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Giudice</a:t>
            </a: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Riotto, </a:t>
            </a:r>
            <a:r>
              <a:rPr lang="en-US" altLang="zh-CN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Zaffaroni</a:t>
            </a: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hep-</a:t>
            </a:r>
            <a:r>
              <a:rPr lang="en-US" altLang="zh-CN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</a:t>
            </a: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/0408155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Romano, Sasaki, 0809.5142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Barnaby, Huang, 0909.0751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QSFI &amp; Related References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(2009 - 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The characteristic features on cosmological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correlations by those massive fields</a:t>
            </a:r>
          </a:p>
        </p:txBody>
      </p:sp>
    </p:spTree>
    <p:extLst>
      <p:ext uri="{BB962C8B-B14F-4D97-AF65-F5344CB8AC3E}">
        <p14:creationId xmlns:p14="http://schemas.microsoft.com/office/powerpoint/2010/main" val="2388244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B73E5F1-AFBB-4EC0-A9EA-7D2433AA4D41}"/>
              </a:ext>
            </a:extLst>
          </p:cNvPr>
          <p:cNvSpPr txBox="1"/>
          <p:nvPr/>
        </p:nvSpPr>
        <p:spPr>
          <a:xfrm>
            <a:off x="82034" y="0"/>
            <a:ext cx="5108450" cy="70019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QSFI &amp; Related References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X. Chen &amp; YW  0909.0496, 0911.3380, 1205.0160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D. Baumann &amp; D. Green 1109.0292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T. Noumi, M. Yamaguchi &amp; D. Yokoyama 1211.1624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J. Gong, M. Sasaki, S. Pi 1205.0161, 1306.3691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X. </a:t>
            </a:r>
            <a:r>
              <a:rPr lang="en-US" altLang="zh-CN" sz="1300" dirty="0" err="1">
                <a:solidFill>
                  <a:prstClr val="black"/>
                </a:solidFill>
              </a:rPr>
              <a:t>Chen,YW</a:t>
            </a:r>
            <a:r>
              <a:rPr lang="en-US" altLang="zh-CN" sz="1300" dirty="0">
                <a:solidFill>
                  <a:prstClr val="black"/>
                </a:solidFill>
              </a:rPr>
              <a:t> &amp; Xianyu 1604.07841, 1610.06597, 1612.08122, 1703.10166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N. </a:t>
            </a:r>
            <a:r>
              <a:rPr lang="en-US" altLang="zh-CN" sz="1300" dirty="0" err="1">
                <a:solidFill>
                  <a:prstClr val="black"/>
                </a:solidFill>
              </a:rPr>
              <a:t>Arkani-Hamed</a:t>
            </a:r>
            <a:r>
              <a:rPr lang="en-US" altLang="zh-CN" sz="1300" dirty="0">
                <a:solidFill>
                  <a:prstClr val="black"/>
                </a:solidFill>
              </a:rPr>
              <a:t> &amp; J. Maldacena 1503.08043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J. Maldacena 1508.01082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DE" altLang="zh-CN" sz="1300" dirty="0">
                <a:solidFill>
                  <a:prstClr val="black"/>
                </a:solidFill>
              </a:rPr>
              <a:t>R. Flauger, M. Mirbabayi, L. Senatore, E. Silverstein 1606.00513</a:t>
            </a:r>
            <a:endParaRPr lang="en-US" altLang="zh-CN" sz="13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X. Chen, M. H. </a:t>
            </a:r>
            <a:r>
              <a:rPr lang="en-US" altLang="zh-CN" sz="1300" dirty="0" err="1">
                <a:solidFill>
                  <a:prstClr val="black"/>
                </a:solidFill>
              </a:rPr>
              <a:t>Namjoo</a:t>
            </a:r>
            <a:r>
              <a:rPr lang="en-US" altLang="zh-CN" sz="1300" dirty="0">
                <a:solidFill>
                  <a:prstClr val="black"/>
                </a:solidFill>
              </a:rPr>
              <a:t> &amp; YW 1509.03930, 1601.06228, 1608.01299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J. Liu, C. Sou &amp; YW 1608.07909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H. Jiang &amp; YW 1703.04477, X. Tong, YW &amp; S. Zhou 1708.01709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H. An, M. </a:t>
            </a:r>
            <a:r>
              <a:rPr lang="en-US" altLang="zh-CN" sz="1300" dirty="0" err="1">
                <a:solidFill>
                  <a:prstClr val="black"/>
                </a:solidFill>
              </a:rPr>
              <a:t>McAneny</a:t>
            </a:r>
            <a:r>
              <a:rPr lang="en-US" altLang="zh-CN" sz="1300" dirty="0">
                <a:solidFill>
                  <a:prstClr val="black"/>
                </a:solidFill>
              </a:rPr>
              <a:t>, A. K. Ridgway, M. B. Wise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	1706.09971, 1711.02667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1300" dirty="0">
                <a:solidFill>
                  <a:prstClr val="black"/>
                </a:solidFill>
              </a:rPr>
              <a:t>S. Kumar, R. </a:t>
            </a:r>
            <a:r>
              <a:rPr lang="en-US" altLang="zh-CN" sz="1300" dirty="0" err="1">
                <a:solidFill>
                  <a:prstClr val="black"/>
                </a:solidFill>
              </a:rPr>
              <a:t>Sundrum</a:t>
            </a:r>
            <a:r>
              <a:rPr lang="en-US" altLang="zh-CN" sz="1300" dirty="0">
                <a:solidFill>
                  <a:prstClr val="black"/>
                </a:solidFill>
              </a:rPr>
              <a:t>, 1711.03988 … …</a:t>
            </a:r>
          </a:p>
        </p:txBody>
      </p:sp>
    </p:spTree>
    <p:extLst>
      <p:ext uri="{BB962C8B-B14F-4D97-AF65-F5344CB8AC3E}">
        <p14:creationId xmlns:p14="http://schemas.microsoft.com/office/powerpoint/2010/main" val="3607016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-problem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Accidental (GUT)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Study one, denoted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blipFill>
                <a:blip r:embed="rId4"/>
                <a:stretch>
                  <a:fillRect l="-3115" t="-1354" r="-1639" b="-2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65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5D930-BF27-434E-AC4D-A82184441791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5D930-BF27-434E-AC4D-A82184441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2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300C0-E033-4E8D-B1AA-220DFE63C01A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-problem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Accidental (GUT)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Study one, denoted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300C0-E033-4E8D-B1AA-220DFE63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blipFill>
                <a:blip r:embed="rId3"/>
                <a:stretch>
                  <a:fillRect l="-3115" t="-1354" r="-1639" b="-2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4C35E458-28A2-4ED3-BDBE-4196816F5BC7}"/>
              </a:ext>
            </a:extLst>
          </p:cNvPr>
          <p:cNvSpPr/>
          <p:nvPr/>
        </p:nvSpPr>
        <p:spPr>
          <a:xfrm>
            <a:off x="4646543" y="1505779"/>
            <a:ext cx="407504" cy="4313582"/>
          </a:xfrm>
          <a:prstGeom prst="rightBrace">
            <a:avLst>
              <a:gd name="adj1" fmla="val 32723"/>
              <a:gd name="adj2" fmla="val 29493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/>
              <p:nvPr/>
            </p:nvSpPr>
            <p:spPr>
              <a:xfrm>
                <a:off x="5645542" y="1958009"/>
                <a:ext cx="2313710" cy="1660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EFT interaction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𝜕𝜙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2" y="1958009"/>
                <a:ext cx="2313710" cy="1660326"/>
              </a:xfrm>
              <a:prstGeom prst="rect">
                <a:avLst/>
              </a:prstGeom>
              <a:blipFill>
                <a:blip r:embed="rId4"/>
                <a:stretch>
                  <a:fillRect l="-3947" t="-2930" r="-3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32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5D930-BF27-434E-AC4D-A82184441791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235D930-BF27-434E-AC4D-A82184441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2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300C0-E033-4E8D-B1AA-220DFE63C01A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-problem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Accidental (GUT)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Study one, denoted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35300C0-E033-4E8D-B1AA-220DFE63C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712876" cy="3600986"/>
              </a:xfrm>
              <a:prstGeom prst="rect">
                <a:avLst/>
              </a:prstGeom>
              <a:blipFill>
                <a:blip r:embed="rId3"/>
                <a:stretch>
                  <a:fillRect l="-3115" t="-1354" r="-1639" b="-28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号 4">
            <a:extLst>
              <a:ext uri="{FF2B5EF4-FFF2-40B4-BE49-F238E27FC236}">
                <a16:creationId xmlns:a16="http://schemas.microsoft.com/office/drawing/2014/main" id="{4C35E458-28A2-4ED3-BDBE-4196816F5BC7}"/>
              </a:ext>
            </a:extLst>
          </p:cNvPr>
          <p:cNvSpPr/>
          <p:nvPr/>
        </p:nvSpPr>
        <p:spPr>
          <a:xfrm>
            <a:off x="4646543" y="1505779"/>
            <a:ext cx="407504" cy="4313582"/>
          </a:xfrm>
          <a:prstGeom prst="rightBrace">
            <a:avLst>
              <a:gd name="adj1" fmla="val 32723"/>
              <a:gd name="adj2" fmla="val 29493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/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EFT interaction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ℒ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𝜕𝜙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Thus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b="0" dirty="0">
                    <a:latin typeface="Open Sans" panose="020B0606030504020204" pitchFamily="34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𝛿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 there may be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⊃</m:t>
                        </m:r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′′′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blipFill>
                <a:blip r:embed="rId4"/>
                <a:stretch>
                  <a:fillRect l="-3341" t="-1141" r="-2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84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7E8BDD5-0EEA-4293-9F2D-AF546E4FA728}"/>
                  </a:ext>
                </a:extLst>
              </p:cNvPr>
              <p:cNvSpPr txBox="1"/>
              <p:nvPr/>
            </p:nvSpPr>
            <p:spPr>
              <a:xfrm>
                <a:off x="1217542" y="749352"/>
                <a:ext cx="651672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3pt correlations (non-G)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induced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Example:</a:t>
                </a:r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7E8BDD5-0EEA-4293-9F2D-AF546E4FA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42" y="749352"/>
                <a:ext cx="6516720" cy="1354217"/>
              </a:xfrm>
              <a:prstGeom prst="rect">
                <a:avLst/>
              </a:prstGeom>
              <a:blipFill>
                <a:blip r:embed="rId2"/>
                <a:stretch>
                  <a:fillRect l="-1029" t="-3604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7CFA1F-C369-4D4D-BBF7-B7A92BE6566A}"/>
              </a:ext>
            </a:extLst>
          </p:cNvPr>
          <p:cNvGrpSpPr/>
          <p:nvPr/>
        </p:nvGrpSpPr>
        <p:grpSpPr>
          <a:xfrm>
            <a:off x="2922674" y="2341339"/>
            <a:ext cx="3185971" cy="2081743"/>
            <a:chOff x="3160643" y="1923895"/>
            <a:chExt cx="3185971" cy="2081743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A3D389-119B-4160-AE52-E403430F23A5}"/>
                </a:ext>
              </a:extLst>
            </p:cNvPr>
            <p:cNvCxnSpPr/>
            <p:nvPr/>
          </p:nvCxnSpPr>
          <p:spPr>
            <a:xfrm>
              <a:off x="3160643" y="2902226"/>
              <a:ext cx="8249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6DFCDE9-D28E-4827-B3D7-BBE04471D28A}"/>
                </a:ext>
              </a:extLst>
            </p:cNvPr>
            <p:cNvCxnSpPr/>
            <p:nvPr/>
          </p:nvCxnSpPr>
          <p:spPr>
            <a:xfrm>
              <a:off x="3985591" y="2902226"/>
              <a:ext cx="824948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9F98924-D946-4888-A3F5-B6EF4AE88E5B}"/>
                </a:ext>
              </a:extLst>
            </p:cNvPr>
            <p:cNvCxnSpPr/>
            <p:nvPr/>
          </p:nvCxnSpPr>
          <p:spPr>
            <a:xfrm flipV="1">
              <a:off x="4810539" y="2176670"/>
              <a:ext cx="889552" cy="725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F263092-D192-4029-ACAA-8CE084C173D2}"/>
                </a:ext>
              </a:extLst>
            </p:cNvPr>
            <p:cNvCxnSpPr>
              <a:cxnSpLocks/>
            </p:cNvCxnSpPr>
            <p:nvPr/>
          </p:nvCxnSpPr>
          <p:spPr>
            <a:xfrm>
              <a:off x="4810539" y="2897256"/>
              <a:ext cx="889552" cy="725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53AC824-4E87-48AD-9858-7919173076A9}"/>
                    </a:ext>
                  </a:extLst>
                </p:cNvPr>
                <p:cNvSpPr txBox="1"/>
                <p:nvPr/>
              </p:nvSpPr>
              <p:spPr>
                <a:xfrm>
                  <a:off x="3249855" y="2937687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53AC824-4E87-48AD-9858-791917307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855" y="2937687"/>
                  <a:ext cx="646523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CA20F9B-6286-4EB4-A7C9-532F148E2DB5}"/>
                    </a:ext>
                  </a:extLst>
                </p:cNvPr>
                <p:cNvSpPr txBox="1"/>
                <p:nvPr/>
              </p:nvSpPr>
              <p:spPr>
                <a:xfrm>
                  <a:off x="4089583" y="2937686"/>
                  <a:ext cx="616964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𝛿𝜎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CA20F9B-6286-4EB4-A7C9-532F148E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83" y="2937686"/>
                  <a:ext cx="616964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9C1F5C-9E0B-49E0-8BB5-B6B89E35BCC6}"/>
                    </a:ext>
                  </a:extLst>
                </p:cNvPr>
                <p:cNvSpPr txBox="1"/>
                <p:nvPr/>
              </p:nvSpPr>
              <p:spPr>
                <a:xfrm>
                  <a:off x="5700091" y="1923895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9C1F5C-9E0B-49E0-8BB5-B6B89E35B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091" y="1923895"/>
                  <a:ext cx="646523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E4121E-EE6B-482A-B79C-DAEA6E574240}"/>
                    </a:ext>
                  </a:extLst>
                </p:cNvPr>
                <p:cNvSpPr txBox="1"/>
                <p:nvPr/>
              </p:nvSpPr>
              <p:spPr>
                <a:xfrm>
                  <a:off x="5700091" y="3390085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E4121E-EE6B-482A-B79C-DAEA6E574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091" y="3390085"/>
                  <a:ext cx="64652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304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7E8BDD5-0EEA-4293-9F2D-AF546E4FA728}"/>
                  </a:ext>
                </a:extLst>
              </p:cNvPr>
              <p:cNvSpPr txBox="1"/>
              <p:nvPr/>
            </p:nvSpPr>
            <p:spPr>
              <a:xfrm>
                <a:off x="1217542" y="749352"/>
                <a:ext cx="651672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3pt correlations (non-G)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induced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Example:</a:t>
                </a:r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7E8BDD5-0EEA-4293-9F2D-AF546E4FA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42" y="749352"/>
                <a:ext cx="6516720" cy="1354217"/>
              </a:xfrm>
              <a:prstGeom prst="rect">
                <a:avLst/>
              </a:prstGeom>
              <a:blipFill>
                <a:blip r:embed="rId2"/>
                <a:stretch>
                  <a:fillRect l="-1029" t="-3604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7CFA1F-C369-4D4D-BBF7-B7A92BE6566A}"/>
              </a:ext>
            </a:extLst>
          </p:cNvPr>
          <p:cNvGrpSpPr/>
          <p:nvPr/>
        </p:nvGrpSpPr>
        <p:grpSpPr>
          <a:xfrm>
            <a:off x="2922674" y="2341339"/>
            <a:ext cx="3185971" cy="2081743"/>
            <a:chOff x="3160643" y="1923895"/>
            <a:chExt cx="3185971" cy="2081743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A3D389-119B-4160-AE52-E403430F23A5}"/>
                </a:ext>
              </a:extLst>
            </p:cNvPr>
            <p:cNvCxnSpPr/>
            <p:nvPr/>
          </p:nvCxnSpPr>
          <p:spPr>
            <a:xfrm>
              <a:off x="3160643" y="2902226"/>
              <a:ext cx="8249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6DFCDE9-D28E-4827-B3D7-BBE04471D28A}"/>
                </a:ext>
              </a:extLst>
            </p:cNvPr>
            <p:cNvCxnSpPr/>
            <p:nvPr/>
          </p:nvCxnSpPr>
          <p:spPr>
            <a:xfrm>
              <a:off x="3985591" y="2902226"/>
              <a:ext cx="824948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9F98924-D946-4888-A3F5-B6EF4AE88E5B}"/>
                </a:ext>
              </a:extLst>
            </p:cNvPr>
            <p:cNvCxnSpPr/>
            <p:nvPr/>
          </p:nvCxnSpPr>
          <p:spPr>
            <a:xfrm flipV="1">
              <a:off x="4810539" y="2176670"/>
              <a:ext cx="889552" cy="725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F263092-D192-4029-ACAA-8CE084C173D2}"/>
                </a:ext>
              </a:extLst>
            </p:cNvPr>
            <p:cNvCxnSpPr>
              <a:cxnSpLocks/>
            </p:cNvCxnSpPr>
            <p:nvPr/>
          </p:nvCxnSpPr>
          <p:spPr>
            <a:xfrm>
              <a:off x="4810539" y="2897256"/>
              <a:ext cx="889552" cy="725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53AC824-4E87-48AD-9858-7919173076A9}"/>
                    </a:ext>
                  </a:extLst>
                </p:cNvPr>
                <p:cNvSpPr txBox="1"/>
                <p:nvPr/>
              </p:nvSpPr>
              <p:spPr>
                <a:xfrm>
                  <a:off x="3249855" y="2937687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53AC824-4E87-48AD-9858-791917307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855" y="2937687"/>
                  <a:ext cx="646523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CA20F9B-6286-4EB4-A7C9-532F148E2DB5}"/>
                    </a:ext>
                  </a:extLst>
                </p:cNvPr>
                <p:cNvSpPr txBox="1"/>
                <p:nvPr/>
              </p:nvSpPr>
              <p:spPr>
                <a:xfrm>
                  <a:off x="4089583" y="2937686"/>
                  <a:ext cx="616964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𝛿𝜎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CA20F9B-6286-4EB4-A7C9-532F148E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83" y="2937686"/>
                  <a:ext cx="616964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9C1F5C-9E0B-49E0-8BB5-B6B89E35BCC6}"/>
                    </a:ext>
                  </a:extLst>
                </p:cNvPr>
                <p:cNvSpPr txBox="1"/>
                <p:nvPr/>
              </p:nvSpPr>
              <p:spPr>
                <a:xfrm>
                  <a:off x="5700091" y="1923895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9C1F5C-9E0B-49E0-8BB5-B6B89E35B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091" y="1923895"/>
                  <a:ext cx="646523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E4121E-EE6B-482A-B79C-DAEA6E574240}"/>
                    </a:ext>
                  </a:extLst>
                </p:cNvPr>
                <p:cNvSpPr txBox="1"/>
                <p:nvPr/>
              </p:nvSpPr>
              <p:spPr>
                <a:xfrm>
                  <a:off x="5700091" y="3390085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E4121E-EE6B-482A-B79C-DAEA6E574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091" y="3390085"/>
                  <a:ext cx="64652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7D8CF86F-2F0B-42F8-B4BD-7CA3621B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02" y="4661621"/>
            <a:ext cx="1528876" cy="1552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34FA86-35A1-4708-8262-E66A784CC3CB}"/>
                  </a:ext>
                </a:extLst>
              </p:cNvPr>
              <p:cNvSpPr txBox="1"/>
              <p:nvPr/>
            </p:nvSpPr>
            <p:spPr>
              <a:xfrm>
                <a:off x="3851614" y="4661620"/>
                <a:ext cx="616964" cy="6155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𝛿𝜎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734FA86-35A1-4708-8262-E66A784CC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614" y="4661620"/>
                <a:ext cx="61696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34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7E8BDD5-0EEA-4293-9F2D-AF546E4FA728}"/>
                  </a:ext>
                </a:extLst>
              </p:cNvPr>
              <p:cNvSpPr txBox="1"/>
              <p:nvPr/>
            </p:nvSpPr>
            <p:spPr>
              <a:xfrm>
                <a:off x="1217542" y="749352"/>
                <a:ext cx="6516720" cy="1354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3pt correlations (non-G) of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induced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Example:</a:t>
                </a:r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7E8BDD5-0EEA-4293-9F2D-AF546E4FA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42" y="749352"/>
                <a:ext cx="6516720" cy="1354217"/>
              </a:xfrm>
              <a:prstGeom prst="rect">
                <a:avLst/>
              </a:prstGeom>
              <a:blipFill>
                <a:blip r:embed="rId2"/>
                <a:stretch>
                  <a:fillRect l="-1029" t="-3604" b="-18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7CFA1F-C369-4D4D-BBF7-B7A92BE6566A}"/>
              </a:ext>
            </a:extLst>
          </p:cNvPr>
          <p:cNvGrpSpPr/>
          <p:nvPr/>
        </p:nvGrpSpPr>
        <p:grpSpPr>
          <a:xfrm>
            <a:off x="2922674" y="2341339"/>
            <a:ext cx="3185971" cy="2081743"/>
            <a:chOff x="3160643" y="1923895"/>
            <a:chExt cx="3185971" cy="2081743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1A3D389-119B-4160-AE52-E403430F23A5}"/>
                </a:ext>
              </a:extLst>
            </p:cNvPr>
            <p:cNvCxnSpPr/>
            <p:nvPr/>
          </p:nvCxnSpPr>
          <p:spPr>
            <a:xfrm>
              <a:off x="3160643" y="2902226"/>
              <a:ext cx="824948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46DFCDE9-D28E-4827-B3D7-BBE04471D28A}"/>
                </a:ext>
              </a:extLst>
            </p:cNvPr>
            <p:cNvCxnSpPr/>
            <p:nvPr/>
          </p:nvCxnSpPr>
          <p:spPr>
            <a:xfrm>
              <a:off x="3985591" y="2902226"/>
              <a:ext cx="824948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9F98924-D946-4888-A3F5-B6EF4AE88E5B}"/>
                </a:ext>
              </a:extLst>
            </p:cNvPr>
            <p:cNvCxnSpPr/>
            <p:nvPr/>
          </p:nvCxnSpPr>
          <p:spPr>
            <a:xfrm flipV="1">
              <a:off x="4810539" y="2176670"/>
              <a:ext cx="889552" cy="725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F263092-D192-4029-ACAA-8CE084C173D2}"/>
                </a:ext>
              </a:extLst>
            </p:cNvPr>
            <p:cNvCxnSpPr>
              <a:cxnSpLocks/>
            </p:cNvCxnSpPr>
            <p:nvPr/>
          </p:nvCxnSpPr>
          <p:spPr>
            <a:xfrm>
              <a:off x="4810539" y="2897256"/>
              <a:ext cx="889552" cy="72555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53AC824-4E87-48AD-9858-7919173076A9}"/>
                    </a:ext>
                  </a:extLst>
                </p:cNvPr>
                <p:cNvSpPr txBox="1"/>
                <p:nvPr/>
              </p:nvSpPr>
              <p:spPr>
                <a:xfrm>
                  <a:off x="3249855" y="2937687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753AC824-4E87-48AD-9858-7919173076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9855" y="2937687"/>
                  <a:ext cx="646523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CA20F9B-6286-4EB4-A7C9-532F148E2DB5}"/>
                    </a:ext>
                  </a:extLst>
                </p:cNvPr>
                <p:cNvSpPr txBox="1"/>
                <p:nvPr/>
              </p:nvSpPr>
              <p:spPr>
                <a:xfrm>
                  <a:off x="4089583" y="2937686"/>
                  <a:ext cx="616964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𝛿𝜎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CA20F9B-6286-4EB4-A7C9-532F148E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583" y="2937686"/>
                  <a:ext cx="616964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9C1F5C-9E0B-49E0-8BB5-B6B89E35BCC6}"/>
                    </a:ext>
                  </a:extLst>
                </p:cNvPr>
                <p:cNvSpPr txBox="1"/>
                <p:nvPr/>
              </p:nvSpPr>
              <p:spPr>
                <a:xfrm>
                  <a:off x="5700091" y="1923895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C59C1F5C-9E0B-49E0-8BB5-B6B89E35BC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091" y="1923895"/>
                  <a:ext cx="646523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E4121E-EE6B-482A-B79C-DAEA6E574240}"/>
                    </a:ext>
                  </a:extLst>
                </p:cNvPr>
                <p:cNvSpPr txBox="1"/>
                <p:nvPr/>
              </p:nvSpPr>
              <p:spPr>
                <a:xfrm>
                  <a:off x="5700091" y="3390085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E6E4121E-EE6B-482A-B79C-DAEA6E5742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0091" y="3390085"/>
                  <a:ext cx="64652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C617B084-0109-4BCF-95B4-F3E98BD7A5D4}"/>
              </a:ext>
            </a:extLst>
          </p:cNvPr>
          <p:cNvSpPr txBox="1"/>
          <p:nvPr/>
        </p:nvSpPr>
        <p:spPr>
          <a:xfrm>
            <a:off x="6242343" y="5179303"/>
            <a:ext cx="28562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clock!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Tells physical time.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386" name="Picture 2" descr="http://phyw.people.ust.hk/img/psit_faster.gif">
            <a:extLst>
              <a:ext uri="{FF2B5EF4-FFF2-40B4-BE49-F238E27FC236}">
                <a16:creationId xmlns:a16="http://schemas.microsoft.com/office/drawing/2014/main" id="{79D2403E-DCEA-411B-8B17-A2BD6DAD06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7" y="4736832"/>
            <a:ext cx="54864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24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256E349-140F-4B61-B1CD-D4A85818D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4" y="2810109"/>
            <a:ext cx="5924290" cy="2035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645308-952A-4DF3-B08D-3B8936F25D0D}"/>
                  </a:ext>
                </a:extLst>
              </p:cNvPr>
              <p:cNvSpPr txBox="1"/>
              <p:nvPr/>
            </p:nvSpPr>
            <p:spPr>
              <a:xfrm>
                <a:off x="3638940" y="2798083"/>
                <a:ext cx="5251453" cy="47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curvature mode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𝑖𝑘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, at resonance record the phase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E645308-952A-4DF3-B08D-3B8936F2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940" y="2798083"/>
                <a:ext cx="5251453" cy="474425"/>
              </a:xfrm>
              <a:prstGeom prst="rect">
                <a:avLst/>
              </a:prstGeom>
              <a:blipFill>
                <a:blip r:embed="rId3"/>
                <a:stretch>
                  <a:fillRect l="-1045" r="-581" b="-2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手杖形箭头 7">
            <a:extLst>
              <a:ext uri="{FF2B5EF4-FFF2-40B4-BE49-F238E27FC236}">
                <a16:creationId xmlns:a16="http://schemas.microsoft.com/office/drawing/2014/main" id="{ECC83C39-0395-43B1-B4B3-E85A3BC5FEFA}"/>
              </a:ext>
            </a:extLst>
          </p:cNvPr>
          <p:cNvSpPr/>
          <p:nvPr/>
        </p:nvSpPr>
        <p:spPr>
          <a:xfrm rot="5400000" flipV="1">
            <a:off x="291864" y="2490245"/>
            <a:ext cx="1031100" cy="339853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72EADD2-AD47-4182-B312-B5B20FC4C454}"/>
                  </a:ext>
                </a:extLst>
              </p:cNvPr>
              <p:cNvSpPr txBox="1"/>
              <p:nvPr/>
            </p:nvSpPr>
            <p:spPr>
              <a:xfrm>
                <a:off x="1080606" y="1884919"/>
                <a:ext cx="4996199" cy="474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massive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time dependent phase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𝑖𝑚𝑡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𝑖𝑚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72EADD2-AD47-4182-B312-B5B20FC4C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06" y="1884919"/>
                <a:ext cx="4996199" cy="474553"/>
              </a:xfrm>
              <a:prstGeom prst="rect">
                <a:avLst/>
              </a:prstGeom>
              <a:blipFill>
                <a:blip r:embed="rId4"/>
                <a:stretch>
                  <a:fillRect l="-976" b="-20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72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C5741E-2DFF-4410-8C1C-BBA78150768C}"/>
              </a:ext>
            </a:extLst>
          </p:cNvPr>
          <p:cNvSpPr/>
          <p:nvPr/>
        </p:nvSpPr>
        <p:spPr>
          <a:xfrm>
            <a:off x="-1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Collider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1127522" y="1175365"/>
            <a:ext cx="4592916" cy="2242186"/>
          </a:xfrm>
          <a:prstGeom prst="rect">
            <a:avLst/>
          </a:prstGeom>
        </p:spPr>
      </p:pic>
      <p:pic>
        <p:nvPicPr>
          <p:cNvPr id="20" name="图片 19" descr="屏幕剪辑">
            <a:extLst>
              <a:ext uri="{FF2B5EF4-FFF2-40B4-BE49-F238E27FC236}">
                <a16:creationId xmlns:a16="http://schemas.microsoft.com/office/drawing/2014/main" id="{3AF2591F-A1BC-46A3-ACCF-82C193383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7966"/>
          <a:stretch/>
        </p:blipFill>
        <p:spPr>
          <a:xfrm>
            <a:off x="-4670" y="-1"/>
            <a:ext cx="2246853" cy="459291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2302888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Inflate 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FA9BD6-7104-4418-BEB6-421576BDE145}"/>
              </a:ext>
            </a:extLst>
          </p:cNvPr>
          <p:cNvSpPr/>
          <p:nvPr/>
        </p:nvSpPr>
        <p:spPr>
          <a:xfrm>
            <a:off x="4600419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Quanta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4DC731C-8AFB-4CBB-9B60-E7AE99459CA6}"/>
              </a:ext>
            </a:extLst>
          </p:cNvPr>
          <p:cNvSpPr/>
          <p:nvPr/>
        </p:nvSpPr>
        <p:spPr>
          <a:xfrm>
            <a:off x="6897947" y="4592913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 descr="https://media1.britannica.com/eb-media/50/190450-131-527BAEF7.jpg">
            <a:extLst>
              <a:ext uri="{FF2B5EF4-FFF2-40B4-BE49-F238E27FC236}">
                <a16:creationId xmlns:a16="http://schemas.microsoft.com/office/drawing/2014/main" id="{6F31B273-3621-4C58-A13C-5994B5992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4432"/>
          <a:stretch/>
        </p:blipFill>
        <p:spPr bwMode="auto">
          <a:xfrm rot="16200000">
            <a:off x="3425058" y="1175365"/>
            <a:ext cx="4592914" cy="22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1BC4FD3-B727-413C-A23B-40B12D8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7950" y="-2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r:id="rId6" imgW="8368200" imgH="7555320" progId="">
                  <p:embed/>
                </p:oleObj>
              </mc:Choice>
              <mc:Fallback>
                <p:oleObj r:id="rId6" imgW="8368200" imgH="7555320" progId="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1BC4FD3-B727-413C-A23B-40B12D8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7950" y="-2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907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3" y="1925489"/>
            <a:ext cx="8572500" cy="1114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237" y="3625702"/>
            <a:ext cx="6986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Correlation between the density fluctuation and a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4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5128FA-3EFE-488D-AC28-BB3A3414BA05}"/>
              </a:ext>
            </a:extLst>
          </p:cNvPr>
          <p:cNvSpPr txBox="1"/>
          <p:nvPr/>
        </p:nvSpPr>
        <p:spPr>
          <a:xfrm>
            <a:off x="578069" y="373117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/>
              <a:t>Shape of the signal</a:t>
            </a:r>
            <a:endParaRPr lang="zh-CN" altLang="en-US" sz="2400" b="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355F29-82B1-421B-A06F-E8796260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41" y="1511930"/>
            <a:ext cx="6208574" cy="4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4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C455C41-B74C-433C-BD71-FE94207A01F7}"/>
                  </a:ext>
                </a:extLst>
              </p:cNvPr>
              <p:cNvSpPr txBox="1"/>
              <p:nvPr/>
            </p:nvSpPr>
            <p:spPr>
              <a:xfrm>
                <a:off x="578069" y="373117"/>
                <a:ext cx="7487627" cy="792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b="0" dirty="0"/>
                  <a:t>Size of the signal (very challenging task)</a:t>
                </a:r>
              </a:p>
              <a:p>
                <a:pPr algn="l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𝑁𝐿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coupling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Boltzmann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dirty="0"/>
                  <a:t> </a:t>
                </a:r>
              </a:p>
              <a:p>
                <a:pPr algn="l">
                  <a:lnSpc>
                    <a:spcPct val="200000"/>
                  </a:lnSpc>
                </a:pP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coupling</m:t>
                        </m:r>
                      </m:e>
                    </m:d>
                  </m:oMath>
                </a14:m>
                <a:r>
                  <a:rPr lang="en-US" altLang="zh-CN" sz="2400" b="0" dirty="0"/>
                  <a:t> 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/>
                  <a:t>	- </a:t>
                </a:r>
                <a:r>
                  <a:rPr lang="en-US" altLang="zh-CN" sz="2400" b="0" dirty="0"/>
                  <a:t>Worst case is gravitational (order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400" b="0" dirty="0"/>
                  <a:t>)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/>
                  <a:t>	- Efficient reheating indicates stronger couplings</a:t>
                </a:r>
                <a:endParaRPr lang="en-US" altLang="zh-CN" sz="2400" b="0" dirty="0"/>
              </a:p>
              <a:p>
                <a:pPr algn="l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Boltzmann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b="0" dirty="0"/>
                  <a:t> </a:t>
                </a:r>
                <a:r>
                  <a:rPr lang="en-US" altLang="zh-CN" sz="24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dirty="0"/>
                  <a:t>: not suppressed. In large m limit:</a:t>
                </a:r>
                <a:endParaRPr lang="en-US" altLang="zh-CN" sz="2400" b="0" dirty="0"/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/>
                  <a:t>	- Minimal case: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altLang="zh-CN" sz="2400" dirty="0"/>
                  <a:t>	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/>
                  <a:t>	- </a:t>
                </a:r>
                <a:r>
                  <a:rPr lang="en-US" altLang="zh-CN" sz="2400" dirty="0" err="1"/>
                  <a:t>Monodromy</a:t>
                </a:r>
                <a:r>
                  <a:rPr lang="en-US" altLang="zh-CN" sz="24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rad>
                      </m:sup>
                    </m:s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	- Inflation at a temperature: </a:t>
                </a:r>
              </a:p>
              <a:p>
                <a:r>
                  <a:rPr lang="en-US" altLang="zh-CN" sz="2400" dirty="0"/>
                  <a:t>		</a:t>
                </a:r>
                <a:r>
                  <a:rPr lang="en-US" altLang="zh-CN" dirty="0"/>
                  <a:t>Equilibrium crossing Xi Tong, YW, Siyi Zhou, in prep,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/>
                  <a:t> (?)</a:t>
                </a:r>
              </a:p>
              <a:p>
                <a:pPr algn="l">
                  <a:lnSpc>
                    <a:spcPct val="200000"/>
                  </a:lnSpc>
                </a:pPr>
                <a:endParaRPr lang="en-US" altLang="zh-CN" sz="2400" b="0" dirty="0"/>
              </a:p>
              <a:p>
                <a:pPr algn="l">
                  <a:lnSpc>
                    <a:spcPct val="200000"/>
                  </a:lnSpc>
                </a:pPr>
                <a:endParaRPr lang="zh-CN" altLang="en-US" sz="2400" b="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FC455C41-B74C-433C-BD71-FE94207A0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69" y="373117"/>
                <a:ext cx="7487627" cy="7928581"/>
              </a:xfrm>
              <a:prstGeom prst="rect">
                <a:avLst/>
              </a:prstGeom>
              <a:blipFill>
                <a:blip r:embed="rId2"/>
                <a:stretch>
                  <a:fillRect l="-1303" r="-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9F32F33E-A17B-46E2-B272-B86DEAAA1BA7}"/>
              </a:ext>
            </a:extLst>
          </p:cNvPr>
          <p:cNvSpPr/>
          <p:nvPr/>
        </p:nvSpPr>
        <p:spPr>
          <a:xfrm>
            <a:off x="4734910" y="5147964"/>
            <a:ext cx="360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dirty="0">
                <a:solidFill>
                  <a:prstClr val="black"/>
                </a:solidFill>
              </a:rPr>
              <a:t>R. Flauger, M. Mirbabayi, L. Senatore, E. Silverstein 1606.00513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B8A86CB-83ED-49EC-9451-D4783827CA86}"/>
              </a:ext>
            </a:extLst>
          </p:cNvPr>
          <p:cNvSpPr txBox="1"/>
          <p:nvPr/>
        </p:nvSpPr>
        <p:spPr>
          <a:xfrm>
            <a:off x="4734910" y="4501633"/>
            <a:ext cx="3118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0" dirty="0"/>
              <a:t>X. Chen &amp; YW 09, </a:t>
            </a:r>
          </a:p>
          <a:p>
            <a:pPr algn="l"/>
            <a:r>
              <a:rPr lang="en-US" altLang="zh-CN" b="0" dirty="0" err="1"/>
              <a:t>Arkani-Hamed</a:t>
            </a:r>
            <a:r>
              <a:rPr lang="en-US" altLang="zh-CN" b="0" dirty="0"/>
              <a:t> &amp; Maldacena 15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99446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62903437-3EE1-4EC1-B097-8556D67CF4AB}"/>
              </a:ext>
            </a:extLst>
          </p:cNvPr>
          <p:cNvGrpSpPr/>
          <p:nvPr/>
        </p:nvGrpSpPr>
        <p:grpSpPr>
          <a:xfrm>
            <a:off x="603017" y="1634430"/>
            <a:ext cx="7937965" cy="3607609"/>
            <a:chOff x="625785" y="1868685"/>
            <a:chExt cx="7937965" cy="3607609"/>
          </a:xfrm>
        </p:grpSpPr>
        <p:grpSp>
          <p:nvGrpSpPr>
            <p:cNvPr id="3" name="0fa18ad7-bea0-4fa6-ab90-32c11e91706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C657FBD-4FB1-4983-A97B-7E1BF7197903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25785" y="1868685"/>
              <a:ext cx="7937965" cy="3607609"/>
              <a:chOff x="834380" y="1257914"/>
              <a:chExt cx="10583953" cy="4810143"/>
            </a:xfrm>
          </p:grpSpPr>
          <p:grpSp>
            <p:nvGrpSpPr>
              <p:cNvPr id="4" name="iṥļîďê">
                <a:extLst>
                  <a:ext uri="{FF2B5EF4-FFF2-40B4-BE49-F238E27FC236}">
                    <a16:creationId xmlns:a16="http://schemas.microsoft.com/office/drawing/2014/main" id="{4EF8135B-A230-4980-8D88-45D009FD3800}"/>
                  </a:ext>
                </a:extLst>
              </p:cNvPr>
              <p:cNvGrpSpPr/>
              <p:nvPr/>
            </p:nvGrpSpPr>
            <p:grpSpPr>
              <a:xfrm>
                <a:off x="923155" y="2006601"/>
                <a:ext cx="10495178" cy="3173445"/>
                <a:chOff x="923155" y="1264510"/>
                <a:chExt cx="10495178" cy="4657623"/>
              </a:xfrm>
            </p:grpSpPr>
            <p:sp>
              <p:nvSpPr>
                <p:cNvPr id="52" name="ísḷídè">
                  <a:extLst>
                    <a:ext uri="{FF2B5EF4-FFF2-40B4-BE49-F238E27FC236}">
                      <a16:creationId xmlns:a16="http://schemas.microsoft.com/office/drawing/2014/main" id="{B66E669D-574F-4125-9F62-1B2722D2E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155" y="4394432"/>
                  <a:ext cx="2533747" cy="1527700"/>
                </a:xfrm>
                <a:prstGeom prst="rect">
                  <a:avLst/>
                </a:prstGeom>
                <a:solidFill>
                  <a:schemeClr val="accent5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ïsḷïḑé">
                  <a:extLst>
                    <a:ext uri="{FF2B5EF4-FFF2-40B4-BE49-F238E27FC236}">
                      <a16:creationId xmlns:a16="http://schemas.microsoft.com/office/drawing/2014/main" id="{8B9C7517-FD10-4EC8-918A-4987A3DEF2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574" y="5220384"/>
                  <a:ext cx="695538" cy="701749"/>
                </a:xfrm>
                <a:custGeom>
                  <a:avLst/>
                  <a:gdLst>
                    <a:gd name="T0" fmla="*/ 0 w 21600"/>
                    <a:gd name="T1" fmla="*/ 0 h 21600"/>
                    <a:gd name="T2" fmla="*/ 1422400 w 21600"/>
                    <a:gd name="T3" fmla="*/ 0 h 21600"/>
                    <a:gd name="T4" fmla="*/ 1422400 w 21600"/>
                    <a:gd name="T5" fmla="*/ 143510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î$ľide">
                  <a:extLst>
                    <a:ext uri="{FF2B5EF4-FFF2-40B4-BE49-F238E27FC236}">
                      <a16:creationId xmlns:a16="http://schemas.microsoft.com/office/drawing/2014/main" id="{AD9216D2-AF1A-4654-8451-9ADFC6E6C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574" y="3692684"/>
                  <a:ext cx="2533747" cy="1527700"/>
                </a:xfrm>
                <a:prstGeom prst="rect">
                  <a:avLst/>
                </a:prstGeom>
                <a:solidFill>
                  <a:schemeClr val="accent4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îṥļíḓe">
                  <a:extLst>
                    <a:ext uri="{FF2B5EF4-FFF2-40B4-BE49-F238E27FC236}">
                      <a16:creationId xmlns:a16="http://schemas.microsoft.com/office/drawing/2014/main" id="{55D1928A-578A-46B5-B3F3-ECDC64CE2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1993" y="4518636"/>
                  <a:ext cx="695538" cy="701749"/>
                </a:xfrm>
                <a:custGeom>
                  <a:avLst/>
                  <a:gdLst>
                    <a:gd name="T0" fmla="*/ 0 w 21600"/>
                    <a:gd name="T1" fmla="*/ 0 h 21600"/>
                    <a:gd name="T2" fmla="*/ 1422400 w 21600"/>
                    <a:gd name="T3" fmla="*/ 0 h 21600"/>
                    <a:gd name="T4" fmla="*/ 1422400 w 21600"/>
                    <a:gd name="T5" fmla="*/ 143510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íś1íďe">
                  <a:extLst>
                    <a:ext uri="{FF2B5EF4-FFF2-40B4-BE49-F238E27FC236}">
                      <a16:creationId xmlns:a16="http://schemas.microsoft.com/office/drawing/2014/main" id="{B17F13E8-C6B1-46D6-A9C4-FF64EC8F82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8203" y="2990935"/>
                  <a:ext cx="2533747" cy="1527700"/>
                </a:xfrm>
                <a:prstGeom prst="rect">
                  <a:avLst/>
                </a:prstGeom>
                <a:solidFill>
                  <a:schemeClr val="accent2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îş1ïḓè">
                  <a:extLst>
                    <a:ext uri="{FF2B5EF4-FFF2-40B4-BE49-F238E27FC236}">
                      <a16:creationId xmlns:a16="http://schemas.microsoft.com/office/drawing/2014/main" id="{58589E12-6C48-4F7A-B4B3-BD723FEC7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0201" y="3816887"/>
                  <a:ext cx="695538" cy="701749"/>
                </a:xfrm>
                <a:custGeom>
                  <a:avLst/>
                  <a:gdLst>
                    <a:gd name="T0" fmla="*/ 0 w 21600"/>
                    <a:gd name="T1" fmla="*/ 0 h 21600"/>
                    <a:gd name="T2" fmla="*/ 1422400 w 21600"/>
                    <a:gd name="T3" fmla="*/ 0 h 21600"/>
                    <a:gd name="T4" fmla="*/ 1422400 w 21600"/>
                    <a:gd name="T5" fmla="*/ 143510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8" name="ï$ḷíḋe">
                  <a:extLst>
                    <a:ext uri="{FF2B5EF4-FFF2-40B4-BE49-F238E27FC236}">
                      <a16:creationId xmlns:a16="http://schemas.microsoft.com/office/drawing/2014/main" id="{EBC0927C-20E7-4935-A59D-EF20959C21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0201" y="2295397"/>
                  <a:ext cx="2533747" cy="1527700"/>
                </a:xfrm>
                <a:prstGeom prst="rect">
                  <a:avLst/>
                </a:prstGeom>
                <a:solidFill>
                  <a:schemeClr val="accent6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9" name="íŝḻidè">
                  <a:extLst>
                    <a:ext uri="{FF2B5EF4-FFF2-40B4-BE49-F238E27FC236}">
                      <a16:creationId xmlns:a16="http://schemas.microsoft.com/office/drawing/2014/main" id="{B63457AB-382B-4DF8-9FDC-EF8490022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8410" y="3108928"/>
                  <a:ext cx="695538" cy="701749"/>
                </a:xfrm>
                <a:custGeom>
                  <a:avLst/>
                  <a:gdLst>
                    <a:gd name="T0" fmla="*/ 0 w 21600"/>
                    <a:gd name="T1" fmla="*/ 0 h 21600"/>
                    <a:gd name="T2" fmla="*/ 1422400 w 21600"/>
                    <a:gd name="T3" fmla="*/ 0 h 21600"/>
                    <a:gd name="T4" fmla="*/ 1422400 w 21600"/>
                    <a:gd name="T5" fmla="*/ 143510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:p14="http://schemas.microsoft.com/office/powerpoint/2010/main" xmlns:lc="http://schemas.openxmlformats.org/drawingml/2006/lockedCanvas" xmlns="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0" name="išlíḋe">
                  <a:extLst>
                    <a:ext uri="{FF2B5EF4-FFF2-40B4-BE49-F238E27FC236}">
                      <a16:creationId xmlns:a16="http://schemas.microsoft.com/office/drawing/2014/main" id="{E324F79F-A221-4F0D-903F-79533E593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88410" y="1264510"/>
                  <a:ext cx="3129923" cy="2179768"/>
                </a:xfrm>
                <a:prstGeom prst="rightArrow">
                  <a:avLst>
                    <a:gd name="adj1" fmla="val 69463"/>
                    <a:gd name="adj2" fmla="val 28319"/>
                  </a:avLst>
                </a:prstGeom>
                <a:solidFill>
                  <a:schemeClr val="accent3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A7F7531-5FB5-46C6-BF66-E05283057CB6}"/>
                  </a:ext>
                </a:extLst>
              </p:cNvPr>
              <p:cNvCxnSpPr/>
              <p:nvPr/>
            </p:nvCxnSpPr>
            <p:spPr>
              <a:xfrm flipV="1">
                <a:off x="1929725" y="3556296"/>
                <a:ext cx="0" cy="416262"/>
              </a:xfrm>
              <a:prstGeom prst="line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iṡļîḑé">
                <a:extLst>
                  <a:ext uri="{FF2B5EF4-FFF2-40B4-BE49-F238E27FC236}">
                    <a16:creationId xmlns:a16="http://schemas.microsoft.com/office/drawing/2014/main" id="{5E6353F8-DF8F-47EA-B55C-FD9C66F5E89A}"/>
                  </a:ext>
                </a:extLst>
              </p:cNvPr>
              <p:cNvGrpSpPr/>
              <p:nvPr/>
            </p:nvGrpSpPr>
            <p:grpSpPr>
              <a:xfrm>
                <a:off x="834380" y="2526727"/>
                <a:ext cx="2286698" cy="1066327"/>
                <a:chOff x="773668" y="2564691"/>
                <a:chExt cx="2286698" cy="1066327"/>
              </a:xfrm>
            </p:grpSpPr>
            <p:sp>
              <p:nvSpPr>
                <p:cNvPr id="50" name="í$ľîḋê">
                  <a:extLst>
                    <a:ext uri="{FF2B5EF4-FFF2-40B4-BE49-F238E27FC236}">
                      <a16:creationId xmlns:a16="http://schemas.microsoft.com/office/drawing/2014/main" id="{A277DCC9-FA10-4CBC-813F-16FCCCFBF00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73668" y="2564691"/>
                  <a:ext cx="2286698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accent5"/>
                      </a:solidFill>
                    </a:rPr>
                    <a:t>COBE</a:t>
                  </a:r>
                  <a:endParaRPr lang="zh-CN" altLang="en-US" b="1" dirty="0">
                    <a:solidFill>
                      <a:schemeClr val="accent5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íṥ1îḍé">
                      <a:extLst>
                        <a:ext uri="{FF2B5EF4-FFF2-40B4-BE49-F238E27FC236}">
                          <a16:creationId xmlns:a16="http://schemas.microsoft.com/office/drawing/2014/main" id="{6E9F003A-0248-44ED-90CF-71B4FDA4777D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73668" y="2964294"/>
                      <a:ext cx="2286698" cy="666724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anchor="t" anchorCtr="1">
                      <a:normAutofit/>
                    </a:bodyPr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b="1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altLang="zh-CN" sz="1000" dirty="0"/>
                        <a:t>(1990s)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1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0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000"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</m:sub>
                            </m:sSub>
                            <m:r>
                              <a:rPr lang="en-US" altLang="zh-CN" sz="1000">
                                <a:latin typeface="Cambria Math" panose="02040503050406030204" pitchFamily="18" charset="0"/>
                              </a:rPr>
                              <m:t> ~ 2000</m:t>
                            </m:r>
                          </m:oMath>
                        </m:oMathPara>
                      </a14:m>
                      <a:endParaRPr lang="zh-CN" altLang="en-US" sz="1000" dirty="0"/>
                    </a:p>
                  </p:txBody>
                </p:sp>
              </mc:Choice>
              <mc:Fallback xmlns="">
                <p:sp>
                  <p:nvSpPr>
                    <p:cNvPr id="51" name="íṥ1îḍé">
                      <a:extLst>
                        <a:ext uri="{FF2B5EF4-FFF2-40B4-BE49-F238E27FC236}">
                          <a16:creationId xmlns:a16="http://schemas.microsoft.com/office/drawing/2014/main" id="{6E9F003A-0248-44ED-90CF-71B4FDA4777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3668" y="2964294"/>
                      <a:ext cx="2286698" cy="66672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42A6595-709D-4A7A-A8A0-1C1B1B4ECE56}"/>
                  </a:ext>
                </a:extLst>
              </p:cNvPr>
              <p:cNvCxnSpPr/>
              <p:nvPr/>
            </p:nvCxnSpPr>
            <p:spPr>
              <a:xfrm flipV="1">
                <a:off x="3854798" y="2818608"/>
                <a:ext cx="0" cy="704145"/>
              </a:xfrm>
              <a:prstGeom prst="line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DCD69D5C-5FD9-4A21-95FC-9BF43B120CB0}"/>
                  </a:ext>
                </a:extLst>
              </p:cNvPr>
              <p:cNvCxnSpPr/>
              <p:nvPr/>
            </p:nvCxnSpPr>
            <p:spPr>
              <a:xfrm>
                <a:off x="7532508" y="3993740"/>
                <a:ext cx="0" cy="704145"/>
              </a:xfrm>
              <a:prstGeom prst="line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6F4DF0E-123A-414E-9580-FDCF55E355B7}"/>
                  </a:ext>
                </a:extLst>
              </p:cNvPr>
              <p:cNvCxnSpPr/>
              <p:nvPr/>
            </p:nvCxnSpPr>
            <p:spPr>
              <a:xfrm>
                <a:off x="9913238" y="3341805"/>
                <a:ext cx="0" cy="704145"/>
              </a:xfrm>
              <a:prstGeom prst="line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676D988-8E70-40D2-87D3-1FA0183B42FC}"/>
                  </a:ext>
                </a:extLst>
              </p:cNvPr>
              <p:cNvCxnSpPr/>
              <p:nvPr/>
            </p:nvCxnSpPr>
            <p:spPr>
              <a:xfrm flipV="1">
                <a:off x="5764093" y="2369674"/>
                <a:ext cx="0" cy="704145"/>
              </a:xfrm>
              <a:prstGeom prst="line">
                <a:avLst/>
              </a:prstGeom>
              <a:ln>
                <a:solidFill>
                  <a:schemeClr val="tx2">
                    <a:lumMod val="50000"/>
                    <a:lumOff val="50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íSḷíḑê">
                <a:extLst>
                  <a:ext uri="{FF2B5EF4-FFF2-40B4-BE49-F238E27FC236}">
                    <a16:creationId xmlns:a16="http://schemas.microsoft.com/office/drawing/2014/main" id="{4CE820E9-EB38-4E86-B33A-B3A09B5D0987}"/>
                  </a:ext>
                </a:extLst>
              </p:cNvPr>
              <p:cNvGrpSpPr/>
              <p:nvPr/>
            </p:nvGrpSpPr>
            <p:grpSpPr>
              <a:xfrm>
                <a:off x="1837189" y="4471792"/>
                <a:ext cx="361718" cy="416524"/>
                <a:chOff x="4565651" y="4991101"/>
                <a:chExt cx="209550" cy="241300"/>
              </a:xfrm>
              <a:solidFill>
                <a:schemeClr val="bg2"/>
              </a:solidFill>
            </p:grpSpPr>
            <p:sp>
              <p:nvSpPr>
                <p:cNvPr id="46" name="islîḋe">
                  <a:extLst>
                    <a:ext uri="{FF2B5EF4-FFF2-40B4-BE49-F238E27FC236}">
                      <a16:creationId xmlns:a16="http://schemas.microsoft.com/office/drawing/2014/main" id="{2D2CE930-BE6C-497C-97FC-892A1632D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10101" y="4991101"/>
                  <a:ext cx="120650" cy="60325"/>
                </a:xfrm>
                <a:custGeom>
                  <a:avLst/>
                  <a:gdLst>
                    <a:gd name="T0" fmla="*/ 32 w 32"/>
                    <a:gd name="T1" fmla="*/ 8 h 16"/>
                    <a:gd name="T2" fmla="*/ 24 w 32"/>
                    <a:gd name="T3" fmla="*/ 8 h 16"/>
                    <a:gd name="T4" fmla="*/ 16 w 32"/>
                    <a:gd name="T5" fmla="*/ 0 h 16"/>
                    <a:gd name="T6" fmla="*/ 8 w 32"/>
                    <a:gd name="T7" fmla="*/ 8 h 16"/>
                    <a:gd name="T8" fmla="*/ 0 w 32"/>
                    <a:gd name="T9" fmla="*/ 8 h 16"/>
                    <a:gd name="T10" fmla="*/ 0 w 32"/>
                    <a:gd name="T11" fmla="*/ 16 h 16"/>
                    <a:gd name="T12" fmla="*/ 32 w 32"/>
                    <a:gd name="T13" fmla="*/ 16 h 16"/>
                    <a:gd name="T14" fmla="*/ 32 w 32"/>
                    <a:gd name="T15" fmla="*/ 8 h 16"/>
                    <a:gd name="T16" fmla="*/ 16 w 32"/>
                    <a:gd name="T17" fmla="*/ 12 h 16"/>
                    <a:gd name="T18" fmla="*/ 12 w 32"/>
                    <a:gd name="T19" fmla="*/ 8 h 16"/>
                    <a:gd name="T20" fmla="*/ 16 w 32"/>
                    <a:gd name="T21" fmla="*/ 4 h 16"/>
                    <a:gd name="T22" fmla="*/ 20 w 32"/>
                    <a:gd name="T23" fmla="*/ 8 h 16"/>
                    <a:gd name="T24" fmla="*/ 16 w 32"/>
                    <a:gd name="T25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16">
                      <a:moveTo>
                        <a:pt x="32" y="8"/>
                      </a:move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4"/>
                        <a:pt x="20" y="0"/>
                        <a:pt x="16" y="0"/>
                      </a:cubicBezTo>
                      <a:cubicBezTo>
                        <a:pt x="12" y="0"/>
                        <a:pt x="8" y="4"/>
                        <a:pt x="8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lnTo>
                        <a:pt x="32" y="8"/>
                      </a:lnTo>
                      <a:close/>
                      <a:moveTo>
                        <a:pt x="16" y="12"/>
                      </a:moveTo>
                      <a:cubicBezTo>
                        <a:pt x="14" y="12"/>
                        <a:pt x="12" y="10"/>
                        <a:pt x="12" y="8"/>
                      </a:cubicBezTo>
                      <a:cubicBezTo>
                        <a:pt x="12" y="6"/>
                        <a:pt x="14" y="4"/>
                        <a:pt x="16" y="4"/>
                      </a:cubicBezTo>
                      <a:cubicBezTo>
                        <a:pt x="18" y="4"/>
                        <a:pt x="20" y="6"/>
                        <a:pt x="20" y="8"/>
                      </a:cubicBezTo>
                      <a:cubicBezTo>
                        <a:pt x="20" y="10"/>
                        <a:pt x="18" y="12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isļïḑé">
                  <a:extLst>
                    <a:ext uri="{FF2B5EF4-FFF2-40B4-BE49-F238E27FC236}">
                      <a16:creationId xmlns:a16="http://schemas.microsoft.com/office/drawing/2014/main" id="{19B902E7-116F-4F2B-BD50-483898ACE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5651" y="5021263"/>
                  <a:ext cx="209550" cy="211138"/>
                </a:xfrm>
                <a:custGeom>
                  <a:avLst/>
                  <a:gdLst>
                    <a:gd name="T0" fmla="*/ 113 w 132"/>
                    <a:gd name="T1" fmla="*/ 0 h 133"/>
                    <a:gd name="T2" fmla="*/ 113 w 132"/>
                    <a:gd name="T3" fmla="*/ 29 h 133"/>
                    <a:gd name="T4" fmla="*/ 19 w 132"/>
                    <a:gd name="T5" fmla="*/ 29 h 133"/>
                    <a:gd name="T6" fmla="*/ 19 w 132"/>
                    <a:gd name="T7" fmla="*/ 0 h 133"/>
                    <a:gd name="T8" fmla="*/ 0 w 132"/>
                    <a:gd name="T9" fmla="*/ 0 h 133"/>
                    <a:gd name="T10" fmla="*/ 0 w 132"/>
                    <a:gd name="T11" fmla="*/ 133 h 133"/>
                    <a:gd name="T12" fmla="*/ 132 w 132"/>
                    <a:gd name="T13" fmla="*/ 133 h 133"/>
                    <a:gd name="T14" fmla="*/ 132 w 132"/>
                    <a:gd name="T15" fmla="*/ 0 h 133"/>
                    <a:gd name="T16" fmla="*/ 113 w 132"/>
                    <a:gd name="T17" fmla="*/ 0 h 133"/>
                    <a:gd name="T18" fmla="*/ 61 w 132"/>
                    <a:gd name="T19" fmla="*/ 111 h 133"/>
                    <a:gd name="T20" fmla="*/ 54 w 132"/>
                    <a:gd name="T21" fmla="*/ 107 h 133"/>
                    <a:gd name="T22" fmla="*/ 28 w 132"/>
                    <a:gd name="T23" fmla="*/ 78 h 133"/>
                    <a:gd name="T24" fmla="*/ 42 w 132"/>
                    <a:gd name="T25" fmla="*/ 66 h 133"/>
                    <a:gd name="T26" fmla="*/ 61 w 132"/>
                    <a:gd name="T27" fmla="*/ 85 h 133"/>
                    <a:gd name="T28" fmla="*/ 99 w 132"/>
                    <a:gd name="T29" fmla="*/ 47 h 133"/>
                    <a:gd name="T30" fmla="*/ 113 w 132"/>
                    <a:gd name="T31" fmla="*/ 62 h 133"/>
                    <a:gd name="T32" fmla="*/ 61 w 132"/>
                    <a:gd name="T33" fmla="*/ 11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2" h="133">
                      <a:moveTo>
                        <a:pt x="113" y="0"/>
                      </a:moveTo>
                      <a:lnTo>
                        <a:pt x="113" y="29"/>
                      </a:lnTo>
                      <a:lnTo>
                        <a:pt x="19" y="29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133"/>
                      </a:lnTo>
                      <a:lnTo>
                        <a:pt x="132" y="133"/>
                      </a:lnTo>
                      <a:lnTo>
                        <a:pt x="132" y="0"/>
                      </a:lnTo>
                      <a:lnTo>
                        <a:pt x="113" y="0"/>
                      </a:lnTo>
                      <a:close/>
                      <a:moveTo>
                        <a:pt x="61" y="111"/>
                      </a:moveTo>
                      <a:lnTo>
                        <a:pt x="54" y="107"/>
                      </a:lnTo>
                      <a:lnTo>
                        <a:pt x="28" y="78"/>
                      </a:lnTo>
                      <a:lnTo>
                        <a:pt x="42" y="66"/>
                      </a:lnTo>
                      <a:lnTo>
                        <a:pt x="61" y="85"/>
                      </a:lnTo>
                      <a:lnTo>
                        <a:pt x="99" y="47"/>
                      </a:lnTo>
                      <a:lnTo>
                        <a:pt x="113" y="62"/>
                      </a:lnTo>
                      <a:lnTo>
                        <a:pt x="61" y="1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/>
                </a:p>
              </p:txBody>
            </p:sp>
          </p:grpSp>
          <p:grpSp>
            <p:nvGrpSpPr>
              <p:cNvPr id="13" name="i$lîḍè">
                <a:extLst>
                  <a:ext uri="{FF2B5EF4-FFF2-40B4-BE49-F238E27FC236}">
                    <a16:creationId xmlns:a16="http://schemas.microsoft.com/office/drawing/2014/main" id="{01E5487E-460E-4B87-AD5A-6B4FE594DA4F}"/>
                  </a:ext>
                </a:extLst>
              </p:cNvPr>
              <p:cNvGrpSpPr/>
              <p:nvPr/>
            </p:nvGrpSpPr>
            <p:grpSpPr>
              <a:xfrm>
                <a:off x="5655571" y="3593054"/>
                <a:ext cx="428012" cy="379504"/>
                <a:chOff x="5888038" y="1852613"/>
                <a:chExt cx="476250" cy="422276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34" name="iś1ïdé">
                  <a:extLst>
                    <a:ext uri="{FF2B5EF4-FFF2-40B4-BE49-F238E27FC236}">
                      <a16:creationId xmlns:a16="http://schemas.microsoft.com/office/drawing/2014/main" id="{A425FD33-1C33-406E-99F0-474697ACEF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6163" y="2046288"/>
                  <a:ext cx="107950" cy="555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ïŝľíḑè">
                  <a:extLst>
                    <a:ext uri="{FF2B5EF4-FFF2-40B4-BE49-F238E27FC236}">
                      <a16:creationId xmlns:a16="http://schemas.microsoft.com/office/drawing/2014/main" id="{B68E43FD-932C-46AF-AB5A-BF28202EE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11863" y="1952626"/>
                  <a:ext cx="87313" cy="65088"/>
                </a:xfrm>
                <a:custGeom>
                  <a:avLst/>
                  <a:gdLst>
                    <a:gd name="T0" fmla="*/ 55 w 55"/>
                    <a:gd name="T1" fmla="*/ 0 h 41"/>
                    <a:gd name="T2" fmla="*/ 0 w 55"/>
                    <a:gd name="T3" fmla="*/ 0 h 41"/>
                    <a:gd name="T4" fmla="*/ 5 w 55"/>
                    <a:gd name="T5" fmla="*/ 41 h 41"/>
                    <a:gd name="T6" fmla="*/ 55 w 55"/>
                    <a:gd name="T7" fmla="*/ 41 h 41"/>
                    <a:gd name="T8" fmla="*/ 55 w 55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55" y="0"/>
                      </a:moveTo>
                      <a:lnTo>
                        <a:pt x="0" y="0"/>
                      </a:lnTo>
                      <a:lnTo>
                        <a:pt x="5" y="41"/>
                      </a:lnTo>
                      <a:lnTo>
                        <a:pt x="55" y="41"/>
                      </a:lnTo>
                      <a:lnTo>
                        <a:pt x="5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ïśļídê">
                  <a:extLst>
                    <a:ext uri="{FF2B5EF4-FFF2-40B4-BE49-F238E27FC236}">
                      <a16:creationId xmlns:a16="http://schemas.microsoft.com/office/drawing/2014/main" id="{AF0AF55B-18B5-4775-9C4C-E12D0EA12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21388" y="2046288"/>
                  <a:ext cx="77788" cy="55563"/>
                </a:xfrm>
                <a:custGeom>
                  <a:avLst/>
                  <a:gdLst>
                    <a:gd name="T0" fmla="*/ 49 w 49"/>
                    <a:gd name="T1" fmla="*/ 35 h 35"/>
                    <a:gd name="T2" fmla="*/ 49 w 49"/>
                    <a:gd name="T3" fmla="*/ 0 h 35"/>
                    <a:gd name="T4" fmla="*/ 0 w 49"/>
                    <a:gd name="T5" fmla="*/ 0 h 35"/>
                    <a:gd name="T6" fmla="*/ 4 w 49"/>
                    <a:gd name="T7" fmla="*/ 35 h 35"/>
                    <a:gd name="T8" fmla="*/ 49 w 49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35">
                      <a:moveTo>
                        <a:pt x="49" y="35"/>
                      </a:moveTo>
                      <a:lnTo>
                        <a:pt x="49" y="0"/>
                      </a:lnTo>
                      <a:lnTo>
                        <a:pt x="0" y="0"/>
                      </a:lnTo>
                      <a:lnTo>
                        <a:pt x="4" y="35"/>
                      </a:lnTo>
                      <a:lnTo>
                        <a:pt x="49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ïṧliḍe">
                  <a:extLst>
                    <a:ext uri="{FF2B5EF4-FFF2-40B4-BE49-F238E27FC236}">
                      <a16:creationId xmlns:a16="http://schemas.microsoft.com/office/drawing/2014/main" id="{0A927C07-D711-49DE-B575-48240BBB2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1866901"/>
                  <a:ext cx="95250" cy="55563"/>
                </a:xfrm>
                <a:custGeom>
                  <a:avLst/>
                  <a:gdLst>
                    <a:gd name="T0" fmla="*/ 60 w 60"/>
                    <a:gd name="T1" fmla="*/ 0 h 35"/>
                    <a:gd name="T2" fmla="*/ 0 w 60"/>
                    <a:gd name="T3" fmla="*/ 0 h 35"/>
                    <a:gd name="T4" fmla="*/ 3 w 60"/>
                    <a:gd name="T5" fmla="*/ 35 h 35"/>
                    <a:gd name="T6" fmla="*/ 60 w 60"/>
                    <a:gd name="T7" fmla="*/ 35 h 35"/>
                    <a:gd name="T8" fmla="*/ 60 w 60"/>
                    <a:gd name="T9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35">
                      <a:moveTo>
                        <a:pt x="60" y="0"/>
                      </a:moveTo>
                      <a:lnTo>
                        <a:pt x="0" y="0"/>
                      </a:lnTo>
                      <a:lnTo>
                        <a:pt x="3" y="35"/>
                      </a:lnTo>
                      <a:lnTo>
                        <a:pt x="60" y="35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îṥliḑe">
                  <a:extLst>
                    <a:ext uri="{FF2B5EF4-FFF2-40B4-BE49-F238E27FC236}">
                      <a16:creationId xmlns:a16="http://schemas.microsoft.com/office/drawing/2014/main" id="{8E0E37E3-7288-4D0E-9A5C-DA1CF03B34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1100" y="2046288"/>
                  <a:ext cx="68263" cy="55563"/>
                </a:xfrm>
                <a:custGeom>
                  <a:avLst/>
                  <a:gdLst>
                    <a:gd name="T0" fmla="*/ 0 w 43"/>
                    <a:gd name="T1" fmla="*/ 35 h 35"/>
                    <a:gd name="T2" fmla="*/ 37 w 43"/>
                    <a:gd name="T3" fmla="*/ 35 h 35"/>
                    <a:gd name="T4" fmla="*/ 43 w 43"/>
                    <a:gd name="T5" fmla="*/ 0 h 35"/>
                    <a:gd name="T6" fmla="*/ 0 w 43"/>
                    <a:gd name="T7" fmla="*/ 0 h 35"/>
                    <a:gd name="T8" fmla="*/ 0 w 43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5">
                      <a:moveTo>
                        <a:pt x="0" y="35"/>
                      </a:moveTo>
                      <a:lnTo>
                        <a:pt x="37" y="35"/>
                      </a:lnTo>
                      <a:lnTo>
                        <a:pt x="43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ïšlïďe">
                  <a:extLst>
                    <a:ext uri="{FF2B5EF4-FFF2-40B4-BE49-F238E27FC236}">
                      <a16:creationId xmlns:a16="http://schemas.microsoft.com/office/drawing/2014/main" id="{6E759AA5-3ACC-4F21-A75E-C90504D94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6163" y="1866901"/>
                  <a:ext cx="107950" cy="555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ïṥlîḓe">
                  <a:extLst>
                    <a:ext uri="{FF2B5EF4-FFF2-40B4-BE49-F238E27FC236}">
                      <a16:creationId xmlns:a16="http://schemas.microsoft.com/office/drawing/2014/main" id="{A6FA7A21-C9A2-4924-9428-592392953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26163" y="1952626"/>
                  <a:ext cx="107950" cy="650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ïṧļïḓe">
                  <a:extLst>
                    <a:ext uri="{FF2B5EF4-FFF2-40B4-BE49-F238E27FC236}">
                      <a16:creationId xmlns:a16="http://schemas.microsoft.com/office/drawing/2014/main" id="{07B956AF-7939-42C9-B26D-E5E725400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1100" y="1866901"/>
                  <a:ext cx="103188" cy="55563"/>
                </a:xfrm>
                <a:custGeom>
                  <a:avLst/>
                  <a:gdLst>
                    <a:gd name="T0" fmla="*/ 0 w 65"/>
                    <a:gd name="T1" fmla="*/ 35 h 35"/>
                    <a:gd name="T2" fmla="*/ 58 w 65"/>
                    <a:gd name="T3" fmla="*/ 35 h 35"/>
                    <a:gd name="T4" fmla="*/ 65 w 65"/>
                    <a:gd name="T5" fmla="*/ 0 h 35"/>
                    <a:gd name="T6" fmla="*/ 0 w 65"/>
                    <a:gd name="T7" fmla="*/ 0 h 35"/>
                    <a:gd name="T8" fmla="*/ 0 w 65"/>
                    <a:gd name="T9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35">
                      <a:moveTo>
                        <a:pt x="0" y="35"/>
                      </a:moveTo>
                      <a:lnTo>
                        <a:pt x="58" y="35"/>
                      </a:lnTo>
                      <a:lnTo>
                        <a:pt x="65" y="0"/>
                      </a:lnTo>
                      <a:lnTo>
                        <a:pt x="0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îŝ1îḓê">
                  <a:extLst>
                    <a:ext uri="{FF2B5EF4-FFF2-40B4-BE49-F238E27FC236}">
                      <a16:creationId xmlns:a16="http://schemas.microsoft.com/office/drawing/2014/main" id="{6FE12D39-6831-4162-925C-8B8F78000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1100" y="1952626"/>
                  <a:ext cx="87313" cy="65088"/>
                </a:xfrm>
                <a:custGeom>
                  <a:avLst/>
                  <a:gdLst>
                    <a:gd name="T0" fmla="*/ 0 w 55"/>
                    <a:gd name="T1" fmla="*/ 41 h 41"/>
                    <a:gd name="T2" fmla="*/ 47 w 55"/>
                    <a:gd name="T3" fmla="*/ 41 h 41"/>
                    <a:gd name="T4" fmla="*/ 55 w 55"/>
                    <a:gd name="T5" fmla="*/ 0 h 41"/>
                    <a:gd name="T6" fmla="*/ 0 w 55"/>
                    <a:gd name="T7" fmla="*/ 0 h 41"/>
                    <a:gd name="T8" fmla="*/ 0 w 55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41">
                      <a:moveTo>
                        <a:pt x="0" y="41"/>
                      </a:moveTo>
                      <a:lnTo>
                        <a:pt x="47" y="41"/>
                      </a:ln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íšḻïḍè">
                  <a:extLst>
                    <a:ext uri="{FF2B5EF4-FFF2-40B4-BE49-F238E27FC236}">
                      <a16:creationId xmlns:a16="http://schemas.microsoft.com/office/drawing/2014/main" id="{29B6867A-A10E-4127-9F2A-B2F503A94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88038" y="1852613"/>
                  <a:ext cx="431800" cy="306388"/>
                </a:xfrm>
                <a:custGeom>
                  <a:avLst/>
                  <a:gdLst>
                    <a:gd name="T0" fmla="*/ 54 w 272"/>
                    <a:gd name="T1" fmla="*/ 0 h 193"/>
                    <a:gd name="T2" fmla="*/ 0 w 272"/>
                    <a:gd name="T3" fmla="*/ 0 h 193"/>
                    <a:gd name="T4" fmla="*/ 0 w 272"/>
                    <a:gd name="T5" fmla="*/ 18 h 193"/>
                    <a:gd name="T6" fmla="*/ 38 w 272"/>
                    <a:gd name="T7" fmla="*/ 18 h 193"/>
                    <a:gd name="T8" fmla="*/ 53 w 272"/>
                    <a:gd name="T9" fmla="*/ 193 h 193"/>
                    <a:gd name="T10" fmla="*/ 272 w 272"/>
                    <a:gd name="T11" fmla="*/ 193 h 193"/>
                    <a:gd name="T12" fmla="*/ 272 w 272"/>
                    <a:gd name="T13" fmla="*/ 176 h 193"/>
                    <a:gd name="T14" fmla="*/ 69 w 272"/>
                    <a:gd name="T15" fmla="*/ 176 h 193"/>
                    <a:gd name="T16" fmla="*/ 54 w 272"/>
                    <a:gd name="T17" fmla="*/ 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72" h="193">
                      <a:moveTo>
                        <a:pt x="54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38" y="18"/>
                      </a:lnTo>
                      <a:lnTo>
                        <a:pt x="53" y="193"/>
                      </a:lnTo>
                      <a:lnTo>
                        <a:pt x="272" y="193"/>
                      </a:lnTo>
                      <a:lnTo>
                        <a:pt x="272" y="176"/>
                      </a:lnTo>
                      <a:lnTo>
                        <a:pt x="69" y="176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íṧ1iḍé">
                  <a:extLst>
                    <a:ext uri="{FF2B5EF4-FFF2-40B4-BE49-F238E27FC236}">
                      <a16:creationId xmlns:a16="http://schemas.microsoft.com/office/drawing/2014/main" id="{A09071DF-3635-49A6-BAF3-3B43A5F91F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2175" y="2187576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i$ľîḍé">
                  <a:extLst>
                    <a:ext uri="{FF2B5EF4-FFF2-40B4-BE49-F238E27FC236}">
                      <a16:creationId xmlns:a16="http://schemas.microsoft.com/office/drawing/2014/main" id="{BCA3E3FE-93BF-43D7-9358-0C9E05255F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24588" y="2187576"/>
                  <a:ext cx="87313" cy="873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4" name="îṡ1ïḍé">
                <a:extLst>
                  <a:ext uri="{FF2B5EF4-FFF2-40B4-BE49-F238E27FC236}">
                    <a16:creationId xmlns:a16="http://schemas.microsoft.com/office/drawing/2014/main" id="{CC39F641-0006-44A1-813E-3861B40918FE}"/>
                  </a:ext>
                </a:extLst>
              </p:cNvPr>
              <p:cNvSpPr/>
              <p:nvPr/>
            </p:nvSpPr>
            <p:spPr>
              <a:xfrm>
                <a:off x="7410572" y="2961648"/>
                <a:ext cx="438459" cy="385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1" y="15188"/>
                    </a:moveTo>
                    <a:cubicBezTo>
                      <a:pt x="8905" y="14174"/>
                      <a:pt x="8222" y="13317"/>
                      <a:pt x="8222" y="11485"/>
                    </a:cubicBezTo>
                    <a:cubicBezTo>
                      <a:pt x="8222" y="10385"/>
                      <a:pt x="8875" y="10744"/>
                      <a:pt x="9161" y="8730"/>
                    </a:cubicBezTo>
                    <a:cubicBezTo>
                      <a:pt x="9279" y="7894"/>
                      <a:pt x="9855" y="8716"/>
                      <a:pt x="9966" y="6808"/>
                    </a:cubicBezTo>
                    <a:cubicBezTo>
                      <a:pt x="9966" y="6047"/>
                      <a:pt x="9651" y="5858"/>
                      <a:pt x="9651" y="5858"/>
                    </a:cubicBezTo>
                    <a:cubicBezTo>
                      <a:pt x="9651" y="5858"/>
                      <a:pt x="9811" y="4733"/>
                      <a:pt x="9873" y="3867"/>
                    </a:cubicBezTo>
                    <a:cubicBezTo>
                      <a:pt x="9951" y="2788"/>
                      <a:pt x="9396" y="0"/>
                      <a:pt x="6431" y="0"/>
                    </a:cubicBezTo>
                    <a:cubicBezTo>
                      <a:pt x="3466" y="0"/>
                      <a:pt x="2909" y="2788"/>
                      <a:pt x="2987" y="3867"/>
                    </a:cubicBezTo>
                    <a:cubicBezTo>
                      <a:pt x="3050" y="4733"/>
                      <a:pt x="3210" y="5858"/>
                      <a:pt x="3210" y="5858"/>
                    </a:cubicBezTo>
                    <a:cubicBezTo>
                      <a:pt x="3210" y="5858"/>
                      <a:pt x="2895" y="6047"/>
                      <a:pt x="2895" y="6808"/>
                    </a:cubicBezTo>
                    <a:cubicBezTo>
                      <a:pt x="3005" y="8716"/>
                      <a:pt x="3582" y="7894"/>
                      <a:pt x="3700" y="8730"/>
                    </a:cubicBezTo>
                    <a:cubicBezTo>
                      <a:pt x="3987" y="10744"/>
                      <a:pt x="4639" y="10385"/>
                      <a:pt x="4639" y="11485"/>
                    </a:cubicBezTo>
                    <a:cubicBezTo>
                      <a:pt x="4639" y="13317"/>
                      <a:pt x="3956" y="14174"/>
                      <a:pt x="1819" y="15188"/>
                    </a:cubicBezTo>
                    <a:cubicBezTo>
                      <a:pt x="1169" y="15497"/>
                      <a:pt x="0" y="15976"/>
                      <a:pt x="0" y="17129"/>
                    </a:cubicBezTo>
                    <a:lnTo>
                      <a:pt x="0" y="21600"/>
                    </a:lnTo>
                    <a:lnTo>
                      <a:pt x="15005" y="21600"/>
                    </a:lnTo>
                    <a:cubicBezTo>
                      <a:pt x="15005" y="21600"/>
                      <a:pt x="15005" y="18955"/>
                      <a:pt x="15005" y="18248"/>
                    </a:cubicBezTo>
                    <a:cubicBezTo>
                      <a:pt x="15005" y="17196"/>
                      <a:pt x="13184" y="16207"/>
                      <a:pt x="11041" y="15188"/>
                    </a:cubicBezTo>
                    <a:close/>
                    <a:moveTo>
                      <a:pt x="21600" y="21600"/>
                    </a:moveTo>
                    <a:cubicBezTo>
                      <a:pt x="21600" y="21600"/>
                      <a:pt x="21557" y="16953"/>
                      <a:pt x="21307" y="16471"/>
                    </a:cubicBezTo>
                    <a:cubicBezTo>
                      <a:pt x="20935" y="15754"/>
                      <a:pt x="20071" y="15261"/>
                      <a:pt x="18463" y="14498"/>
                    </a:cubicBezTo>
                    <a:cubicBezTo>
                      <a:pt x="16861" y="13736"/>
                      <a:pt x="16349" y="13094"/>
                      <a:pt x="16349" y="11720"/>
                    </a:cubicBezTo>
                    <a:cubicBezTo>
                      <a:pt x="16349" y="10894"/>
                      <a:pt x="16838" y="11164"/>
                      <a:pt x="17053" y="9653"/>
                    </a:cubicBezTo>
                    <a:cubicBezTo>
                      <a:pt x="17142" y="9026"/>
                      <a:pt x="17574" y="9643"/>
                      <a:pt x="17657" y="8212"/>
                    </a:cubicBezTo>
                    <a:cubicBezTo>
                      <a:pt x="17657" y="7642"/>
                      <a:pt x="17420" y="7499"/>
                      <a:pt x="17420" y="7499"/>
                    </a:cubicBezTo>
                    <a:cubicBezTo>
                      <a:pt x="17420" y="7499"/>
                      <a:pt x="17541" y="6656"/>
                      <a:pt x="17588" y="6006"/>
                    </a:cubicBezTo>
                    <a:cubicBezTo>
                      <a:pt x="17646" y="5197"/>
                      <a:pt x="17229" y="3106"/>
                      <a:pt x="15005" y="3106"/>
                    </a:cubicBezTo>
                    <a:cubicBezTo>
                      <a:pt x="12781" y="3106"/>
                      <a:pt x="12365" y="5197"/>
                      <a:pt x="12422" y="6006"/>
                    </a:cubicBezTo>
                    <a:cubicBezTo>
                      <a:pt x="12469" y="6656"/>
                      <a:pt x="12589" y="7499"/>
                      <a:pt x="12589" y="7499"/>
                    </a:cubicBezTo>
                    <a:cubicBezTo>
                      <a:pt x="12589" y="7499"/>
                      <a:pt x="12353" y="7642"/>
                      <a:pt x="12353" y="8212"/>
                    </a:cubicBezTo>
                    <a:cubicBezTo>
                      <a:pt x="12437" y="9643"/>
                      <a:pt x="12868" y="9026"/>
                      <a:pt x="12957" y="9653"/>
                    </a:cubicBezTo>
                    <a:cubicBezTo>
                      <a:pt x="13173" y="11164"/>
                      <a:pt x="13662" y="10894"/>
                      <a:pt x="13662" y="11720"/>
                    </a:cubicBezTo>
                    <a:cubicBezTo>
                      <a:pt x="13662" y="12655"/>
                      <a:pt x="13424" y="13250"/>
                      <a:pt x="12768" y="13776"/>
                    </a:cubicBezTo>
                    <a:cubicBezTo>
                      <a:pt x="16268" y="15766"/>
                      <a:pt x="16737" y="16172"/>
                      <a:pt x="16737" y="17952"/>
                    </a:cubicBezTo>
                    <a:lnTo>
                      <a:pt x="16737" y="21600"/>
                    </a:lnTo>
                    <a:cubicBezTo>
                      <a:pt x="16737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5" name="iṧľiḍe">
                <a:extLst>
                  <a:ext uri="{FF2B5EF4-FFF2-40B4-BE49-F238E27FC236}">
                    <a16:creationId xmlns:a16="http://schemas.microsoft.com/office/drawing/2014/main" id="{AC276851-EB39-4C55-87FB-38C5B1473EAC}"/>
                  </a:ext>
                </a:extLst>
              </p:cNvPr>
              <p:cNvGrpSpPr/>
              <p:nvPr/>
            </p:nvGrpSpPr>
            <p:grpSpPr>
              <a:xfrm>
                <a:off x="9518700" y="2549391"/>
                <a:ext cx="412195" cy="414930"/>
                <a:chOff x="3098800" y="1265238"/>
                <a:chExt cx="717550" cy="722313"/>
              </a:xfrm>
              <a:solidFill>
                <a:schemeClr val="bg1"/>
              </a:solidFill>
              <a:effectLst/>
            </p:grpSpPr>
            <p:sp>
              <p:nvSpPr>
                <p:cNvPr id="28" name="íṣḷiḑê">
                  <a:extLst>
                    <a:ext uri="{FF2B5EF4-FFF2-40B4-BE49-F238E27FC236}">
                      <a16:creationId xmlns:a16="http://schemas.microsoft.com/office/drawing/2014/main" id="{5E27924C-10FC-4E21-BCBC-F9BF81560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8800" y="1265238"/>
                  <a:ext cx="717550" cy="560388"/>
                </a:xfrm>
                <a:custGeom>
                  <a:avLst/>
                  <a:gdLst>
                    <a:gd name="T0" fmla="*/ 0 w 191"/>
                    <a:gd name="T1" fmla="*/ 0 h 149"/>
                    <a:gd name="T2" fmla="*/ 0 w 191"/>
                    <a:gd name="T3" fmla="*/ 133 h 149"/>
                    <a:gd name="T4" fmla="*/ 14 w 191"/>
                    <a:gd name="T5" fmla="*/ 149 h 149"/>
                    <a:gd name="T6" fmla="*/ 177 w 191"/>
                    <a:gd name="T7" fmla="*/ 149 h 149"/>
                    <a:gd name="T8" fmla="*/ 191 w 191"/>
                    <a:gd name="T9" fmla="*/ 133 h 149"/>
                    <a:gd name="T10" fmla="*/ 191 w 191"/>
                    <a:gd name="T11" fmla="*/ 0 h 149"/>
                    <a:gd name="T12" fmla="*/ 0 w 191"/>
                    <a:gd name="T13" fmla="*/ 0 h 149"/>
                    <a:gd name="T14" fmla="*/ 177 w 191"/>
                    <a:gd name="T15" fmla="*/ 119 h 149"/>
                    <a:gd name="T16" fmla="*/ 165 w 191"/>
                    <a:gd name="T17" fmla="*/ 133 h 149"/>
                    <a:gd name="T18" fmla="*/ 26 w 191"/>
                    <a:gd name="T19" fmla="*/ 133 h 149"/>
                    <a:gd name="T20" fmla="*/ 14 w 191"/>
                    <a:gd name="T21" fmla="*/ 119 h 149"/>
                    <a:gd name="T22" fmla="*/ 14 w 191"/>
                    <a:gd name="T23" fmla="*/ 31 h 149"/>
                    <a:gd name="T24" fmla="*/ 177 w 191"/>
                    <a:gd name="T25" fmla="*/ 31 h 149"/>
                    <a:gd name="T26" fmla="*/ 177 w 191"/>
                    <a:gd name="T27" fmla="*/ 11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1" h="149">
                      <a:moveTo>
                        <a:pt x="0" y="0"/>
                      </a:moveTo>
                      <a:cubicBezTo>
                        <a:pt x="0" y="133"/>
                        <a:pt x="0" y="133"/>
                        <a:pt x="0" y="133"/>
                      </a:cubicBezTo>
                      <a:cubicBezTo>
                        <a:pt x="0" y="142"/>
                        <a:pt x="6" y="149"/>
                        <a:pt x="14" y="149"/>
                      </a:cubicBezTo>
                      <a:cubicBezTo>
                        <a:pt x="177" y="149"/>
                        <a:pt x="177" y="149"/>
                        <a:pt x="177" y="149"/>
                      </a:cubicBezTo>
                      <a:cubicBezTo>
                        <a:pt x="185" y="149"/>
                        <a:pt x="191" y="142"/>
                        <a:pt x="191" y="133"/>
                      </a:cubicBezTo>
                      <a:cubicBezTo>
                        <a:pt x="191" y="0"/>
                        <a:pt x="191" y="0"/>
                        <a:pt x="191" y="0"/>
                      </a:cubicBezTo>
                      <a:lnTo>
                        <a:pt x="0" y="0"/>
                      </a:lnTo>
                      <a:close/>
                      <a:moveTo>
                        <a:pt x="177" y="119"/>
                      </a:moveTo>
                      <a:cubicBezTo>
                        <a:pt x="177" y="127"/>
                        <a:pt x="172" y="133"/>
                        <a:pt x="165" y="133"/>
                      </a:cubicBezTo>
                      <a:cubicBezTo>
                        <a:pt x="26" y="133"/>
                        <a:pt x="26" y="133"/>
                        <a:pt x="26" y="133"/>
                      </a:cubicBezTo>
                      <a:cubicBezTo>
                        <a:pt x="20" y="133"/>
                        <a:pt x="14" y="127"/>
                        <a:pt x="14" y="119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77" y="31"/>
                        <a:pt x="177" y="31"/>
                        <a:pt x="177" y="31"/>
                      </a:cubicBezTo>
                      <a:lnTo>
                        <a:pt x="177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iś1íḍe">
                  <a:extLst>
                    <a:ext uri="{FF2B5EF4-FFF2-40B4-BE49-F238E27FC236}">
                      <a16:creationId xmlns:a16="http://schemas.microsoft.com/office/drawing/2014/main" id="{2A7B5FE3-EE03-46E9-9742-3351FDA40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0888" y="1795463"/>
                  <a:ext cx="333375" cy="192088"/>
                </a:xfrm>
                <a:custGeom>
                  <a:avLst/>
                  <a:gdLst>
                    <a:gd name="T0" fmla="*/ 87 w 89"/>
                    <a:gd name="T1" fmla="*/ 40 h 51"/>
                    <a:gd name="T2" fmla="*/ 49 w 89"/>
                    <a:gd name="T3" fmla="*/ 2 h 51"/>
                    <a:gd name="T4" fmla="*/ 45 w 89"/>
                    <a:gd name="T5" fmla="*/ 0 h 51"/>
                    <a:gd name="T6" fmla="*/ 45 w 89"/>
                    <a:gd name="T7" fmla="*/ 0 h 51"/>
                    <a:gd name="T8" fmla="*/ 44 w 89"/>
                    <a:gd name="T9" fmla="*/ 0 h 51"/>
                    <a:gd name="T10" fmla="*/ 41 w 89"/>
                    <a:gd name="T11" fmla="*/ 2 h 51"/>
                    <a:gd name="T12" fmla="*/ 2 w 89"/>
                    <a:gd name="T13" fmla="*/ 40 h 51"/>
                    <a:gd name="T14" fmla="*/ 2 w 89"/>
                    <a:gd name="T15" fmla="*/ 47 h 51"/>
                    <a:gd name="T16" fmla="*/ 9 w 89"/>
                    <a:gd name="T17" fmla="*/ 47 h 51"/>
                    <a:gd name="T18" fmla="*/ 40 w 89"/>
                    <a:gd name="T19" fmla="*/ 16 h 51"/>
                    <a:gd name="T20" fmla="*/ 40 w 89"/>
                    <a:gd name="T21" fmla="*/ 46 h 51"/>
                    <a:gd name="T22" fmla="*/ 45 w 89"/>
                    <a:gd name="T23" fmla="*/ 51 h 51"/>
                    <a:gd name="T24" fmla="*/ 50 w 89"/>
                    <a:gd name="T25" fmla="*/ 46 h 51"/>
                    <a:gd name="T26" fmla="*/ 50 w 89"/>
                    <a:gd name="T27" fmla="*/ 16 h 51"/>
                    <a:gd name="T28" fmla="*/ 80 w 89"/>
                    <a:gd name="T29" fmla="*/ 47 h 51"/>
                    <a:gd name="T30" fmla="*/ 87 w 89"/>
                    <a:gd name="T31" fmla="*/ 47 h 51"/>
                    <a:gd name="T32" fmla="*/ 87 w 89"/>
                    <a:gd name="T33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" h="51">
                      <a:moveTo>
                        <a:pt x="87" y="4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8" y="1"/>
                        <a:pt x="46" y="0"/>
                        <a:pt x="45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5" y="0"/>
                        <a:pt x="45" y="0"/>
                        <a:pt x="44" y="0"/>
                      </a:cubicBezTo>
                      <a:cubicBezTo>
                        <a:pt x="43" y="0"/>
                        <a:pt x="42" y="1"/>
                        <a:pt x="41" y="2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0" y="42"/>
                        <a:pt x="0" y="45"/>
                        <a:pt x="2" y="47"/>
                      </a:cubicBezTo>
                      <a:cubicBezTo>
                        <a:pt x="4" y="49"/>
                        <a:pt x="7" y="49"/>
                        <a:pt x="9" y="47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40" y="49"/>
                        <a:pt x="42" y="51"/>
                        <a:pt x="45" y="51"/>
                      </a:cubicBezTo>
                      <a:cubicBezTo>
                        <a:pt x="47" y="51"/>
                        <a:pt x="50" y="49"/>
                        <a:pt x="50" y="4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2" y="49"/>
                        <a:pt x="85" y="49"/>
                        <a:pt x="87" y="47"/>
                      </a:cubicBezTo>
                      <a:cubicBezTo>
                        <a:pt x="89" y="45"/>
                        <a:pt x="89" y="42"/>
                        <a:pt x="87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iš1ïdê">
                  <a:extLst>
                    <a:ext uri="{FF2B5EF4-FFF2-40B4-BE49-F238E27FC236}">
                      <a16:creationId xmlns:a16="http://schemas.microsoft.com/office/drawing/2014/main" id="{8A238644-4EDF-4380-BFBD-9E1DF449F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2463" y="1438276"/>
                  <a:ext cx="255588" cy="269875"/>
                </a:xfrm>
                <a:custGeom>
                  <a:avLst/>
                  <a:gdLst>
                    <a:gd name="T0" fmla="*/ 35 w 68"/>
                    <a:gd name="T1" fmla="*/ 36 h 72"/>
                    <a:gd name="T2" fmla="*/ 68 w 68"/>
                    <a:gd name="T3" fmla="*/ 31 h 72"/>
                    <a:gd name="T4" fmla="*/ 61 w 68"/>
                    <a:gd name="T5" fmla="*/ 15 h 72"/>
                    <a:gd name="T6" fmla="*/ 16 w 68"/>
                    <a:gd name="T7" fmla="*/ 11 h 72"/>
                    <a:gd name="T8" fmla="*/ 12 w 68"/>
                    <a:gd name="T9" fmla="*/ 56 h 72"/>
                    <a:gd name="T10" fmla="*/ 56 w 68"/>
                    <a:gd name="T11" fmla="*/ 61 h 72"/>
                    <a:gd name="T12" fmla="*/ 35 w 68"/>
                    <a:gd name="T13" fmla="*/ 3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8" h="72">
                      <a:moveTo>
                        <a:pt x="35" y="36"/>
                      </a:moveTo>
                      <a:cubicBezTo>
                        <a:pt x="68" y="31"/>
                        <a:pt x="68" y="31"/>
                        <a:pt x="68" y="31"/>
                      </a:cubicBezTo>
                      <a:cubicBezTo>
                        <a:pt x="67" y="25"/>
                        <a:pt x="65" y="20"/>
                        <a:pt x="61" y="15"/>
                      </a:cubicBezTo>
                      <a:cubicBezTo>
                        <a:pt x="49" y="1"/>
                        <a:pt x="29" y="0"/>
                        <a:pt x="16" y="11"/>
                      </a:cubicBezTo>
                      <a:cubicBezTo>
                        <a:pt x="2" y="23"/>
                        <a:pt x="0" y="43"/>
                        <a:pt x="12" y="56"/>
                      </a:cubicBezTo>
                      <a:cubicBezTo>
                        <a:pt x="23" y="70"/>
                        <a:pt x="43" y="72"/>
                        <a:pt x="56" y="61"/>
                      </a:cubicBezTo>
                      <a:lnTo>
                        <a:pt x="35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iṣlïďé">
                  <a:extLst>
                    <a:ext uri="{FF2B5EF4-FFF2-40B4-BE49-F238E27FC236}">
                      <a16:creationId xmlns:a16="http://schemas.microsoft.com/office/drawing/2014/main" id="{A12F5796-838A-41D7-BD1E-A87569DB95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438" y="1501776"/>
                  <a:ext cx="211138" cy="269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îşlîdè">
                  <a:extLst>
                    <a:ext uri="{FF2B5EF4-FFF2-40B4-BE49-F238E27FC236}">
                      <a16:creationId xmlns:a16="http://schemas.microsoft.com/office/drawing/2014/main" id="{B5ACD591-3C2D-4953-A7C0-015E7FCBB1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438" y="1565276"/>
                  <a:ext cx="211138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îṡľiḑê">
                  <a:extLst>
                    <a:ext uri="{FF2B5EF4-FFF2-40B4-BE49-F238E27FC236}">
                      <a16:creationId xmlns:a16="http://schemas.microsoft.com/office/drawing/2014/main" id="{95BEE355-151F-4FBC-8D85-1EAAFC6368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438" y="1625601"/>
                  <a:ext cx="134938" cy="222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íSḻíḋé">
                <a:extLst>
                  <a:ext uri="{FF2B5EF4-FFF2-40B4-BE49-F238E27FC236}">
                    <a16:creationId xmlns:a16="http://schemas.microsoft.com/office/drawing/2014/main" id="{0AE7DFD7-0F65-4EBD-940E-4746E9EAE09E}"/>
                  </a:ext>
                </a:extLst>
              </p:cNvPr>
              <p:cNvGrpSpPr/>
              <p:nvPr/>
            </p:nvGrpSpPr>
            <p:grpSpPr>
              <a:xfrm>
                <a:off x="2691154" y="1263372"/>
                <a:ext cx="2286698" cy="1380324"/>
                <a:chOff x="767216" y="2180431"/>
                <a:chExt cx="2286698" cy="1380324"/>
              </a:xfrm>
            </p:grpSpPr>
            <p:sp>
              <p:nvSpPr>
                <p:cNvPr id="26" name="î$lide">
                  <a:extLst>
                    <a:ext uri="{FF2B5EF4-FFF2-40B4-BE49-F238E27FC236}">
                      <a16:creationId xmlns:a16="http://schemas.microsoft.com/office/drawing/2014/main" id="{FA3FA56B-69EF-446A-B1DF-5DEC16310F8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216" y="2180431"/>
                  <a:ext cx="2286698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accent4">
                          <a:lumMod val="100000"/>
                        </a:schemeClr>
                      </a:solidFill>
                    </a:rPr>
                    <a:t>WMAP</a:t>
                  </a:r>
                  <a:endParaRPr lang="zh-CN" altLang="en-US" b="1" dirty="0">
                    <a:solidFill>
                      <a:schemeClr val="accent4">
                        <a:lumMod val="10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îŝḷíḍé">
                      <a:extLst>
                        <a:ext uri="{FF2B5EF4-FFF2-40B4-BE49-F238E27FC236}">
                          <a16:creationId xmlns:a16="http://schemas.microsoft.com/office/drawing/2014/main" id="{E346FFE2-A126-4B15-ADF0-751F17DB5E7B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67216" y="2583944"/>
                      <a:ext cx="2286698" cy="976811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anchor="t" anchorCtr="1">
                      <a:normAutofit fontScale="92500"/>
                    </a:bodyPr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1yr</a:t>
                      </a:r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(2003)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</m:sub>
                            </m:sSub>
                            <m: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 ~ </m:t>
                            </m:r>
                            <m: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00</m:t>
                            </m:r>
                          </m:oMath>
                        </m:oMathPara>
                      </a14:m>
                      <a:endParaRPr lang="en-US" altLang="zh-CN" sz="1100" dirty="0"/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7yr (2010)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</m:sub>
                            </m:sSub>
                            <m: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 ~ 20</m:t>
                            </m:r>
                          </m:oMath>
                        </m:oMathPara>
                      </a14:m>
                      <a:endParaRPr lang="zh-CN" altLang="en-US" sz="1100" dirty="0"/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1100" dirty="0"/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100" dirty="0"/>
                    </a:p>
                  </p:txBody>
                </p:sp>
              </mc:Choice>
              <mc:Fallback xmlns="">
                <p:sp>
                  <p:nvSpPr>
                    <p:cNvPr id="27" name="îŝḷíḍé">
                      <a:extLst>
                        <a:ext uri="{FF2B5EF4-FFF2-40B4-BE49-F238E27FC236}">
                          <a16:creationId xmlns:a16="http://schemas.microsoft.com/office/drawing/2014/main" id="{E346FFE2-A126-4B15-ADF0-751F17DB5E7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216" y="2583944"/>
                      <a:ext cx="2286698" cy="97681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1653" b="-495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işliḋe">
                <a:extLst>
                  <a:ext uri="{FF2B5EF4-FFF2-40B4-BE49-F238E27FC236}">
                    <a16:creationId xmlns:a16="http://schemas.microsoft.com/office/drawing/2014/main" id="{A3B0F39D-2CB0-4823-B274-EBC6489F4AF1}"/>
                  </a:ext>
                </a:extLst>
              </p:cNvPr>
              <p:cNvGrpSpPr/>
              <p:nvPr/>
            </p:nvGrpSpPr>
            <p:grpSpPr>
              <a:xfrm>
                <a:off x="4632065" y="1257914"/>
                <a:ext cx="2286698" cy="1052915"/>
                <a:chOff x="624323" y="2576747"/>
                <a:chExt cx="2286698" cy="1052915"/>
              </a:xfrm>
            </p:grpSpPr>
            <p:sp>
              <p:nvSpPr>
                <p:cNvPr id="24" name="íṧliḓê">
                  <a:extLst>
                    <a:ext uri="{FF2B5EF4-FFF2-40B4-BE49-F238E27FC236}">
                      <a16:creationId xmlns:a16="http://schemas.microsoft.com/office/drawing/2014/main" id="{95B46DF5-A07A-4D88-BDBE-AB98C3B9F71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4323" y="2576747"/>
                  <a:ext cx="2286698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accent2">
                          <a:lumMod val="100000"/>
                        </a:schemeClr>
                      </a:solidFill>
                    </a:rPr>
                    <a:t>PLANCK</a:t>
                  </a:r>
                  <a:endParaRPr lang="zh-CN" altLang="en-US" b="1" dirty="0">
                    <a:solidFill>
                      <a:schemeClr val="accent2">
                        <a:lumMod val="10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íṥḷíḑé">
                      <a:extLst>
                        <a:ext uri="{FF2B5EF4-FFF2-40B4-BE49-F238E27FC236}">
                          <a16:creationId xmlns:a16="http://schemas.microsoft.com/office/drawing/2014/main" id="{FD9CA22A-59B6-4B24-913D-7A6837CD924F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624323" y="2962938"/>
                      <a:ext cx="2286698" cy="666724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anchor="t" anchorCtr="1">
                      <a:normAutofit/>
                    </a:bodyPr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(2013)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11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1100">
                                    <a:latin typeface="Cambria Math" panose="02040503050406030204" pitchFamily="18" charset="0"/>
                                  </a:rPr>
                                  <m:t>𝑁𝐿</m:t>
                                </m:r>
                              </m:sub>
                            </m:sSub>
                            <m:r>
                              <a:rPr lang="en-US" altLang="zh-CN" sz="1100">
                                <a:latin typeface="Cambria Math" panose="02040503050406030204" pitchFamily="18" charset="0"/>
                              </a:rPr>
                              <m:t> ~ </m:t>
                            </m:r>
                            <m:r>
                              <a:rPr lang="en-US" altLang="zh-CN" sz="11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zh-CN" altLang="en-US" sz="1100" dirty="0"/>
                    </a:p>
                  </p:txBody>
                </p:sp>
              </mc:Choice>
              <mc:Fallback xmlns="">
                <p:sp>
                  <p:nvSpPr>
                    <p:cNvPr id="25" name="íṥḷíḑé">
                      <a:extLst>
                        <a:ext uri="{FF2B5EF4-FFF2-40B4-BE49-F238E27FC236}">
                          <a16:creationId xmlns:a16="http://schemas.microsoft.com/office/drawing/2014/main" id="{FD9CA22A-59B6-4B24-913D-7A6837CD92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323" y="2962938"/>
                      <a:ext cx="2286698" cy="66672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60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iSļïḍe">
                <a:extLst>
                  <a:ext uri="{FF2B5EF4-FFF2-40B4-BE49-F238E27FC236}">
                    <a16:creationId xmlns:a16="http://schemas.microsoft.com/office/drawing/2014/main" id="{407DB0CD-7F1C-47D7-9768-C90B7F527751}"/>
                  </a:ext>
                </a:extLst>
              </p:cNvPr>
              <p:cNvGrpSpPr/>
              <p:nvPr/>
            </p:nvGrpSpPr>
            <p:grpSpPr>
              <a:xfrm>
                <a:off x="6316699" y="4877788"/>
                <a:ext cx="2286698" cy="1190269"/>
                <a:chOff x="183948" y="2536846"/>
                <a:chExt cx="2286698" cy="1190269"/>
              </a:xfrm>
            </p:grpSpPr>
            <p:sp>
              <p:nvSpPr>
                <p:cNvPr id="22" name="îṥlîḑe">
                  <a:extLst>
                    <a:ext uri="{FF2B5EF4-FFF2-40B4-BE49-F238E27FC236}">
                      <a16:creationId xmlns:a16="http://schemas.microsoft.com/office/drawing/2014/main" id="{78E4FCF2-EC21-4B18-84F8-6B8059F520E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83948" y="2536846"/>
                  <a:ext cx="2286698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accent6">
                          <a:lumMod val="100000"/>
                        </a:schemeClr>
                      </a:solidFill>
                    </a:rPr>
                    <a:t>Large Scale Structure</a:t>
                  </a:r>
                  <a:endParaRPr lang="zh-CN" altLang="en-US" b="1" dirty="0">
                    <a:solidFill>
                      <a:schemeClr val="accent6">
                        <a:lumMod val="10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îšlídê">
                      <a:extLst>
                        <a:ext uri="{FF2B5EF4-FFF2-40B4-BE49-F238E27FC236}">
                          <a16:creationId xmlns:a16="http://schemas.microsoft.com/office/drawing/2014/main" id="{952236D6-BDA8-46B0-A1C1-11AAE162E57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83948" y="2942799"/>
                      <a:ext cx="2286698" cy="784316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anchor="t" anchorCtr="1">
                      <a:normAutofit lnSpcReduction="10000"/>
                    </a:bodyPr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For example: </a:t>
                      </a:r>
                      <a:r>
                        <a:rPr lang="en-US" altLang="zh-CN" sz="1100" dirty="0" err="1"/>
                        <a:t>SphereX</a:t>
                      </a:r>
                      <a:endParaRPr lang="en-US" altLang="zh-CN" sz="1100" dirty="0"/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http://spherex.caltech.edu/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10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100">
                                  <a:latin typeface="Cambria Math" panose="02040503050406030204" pitchFamily="18" charset="0"/>
                                </a:rPr>
                                <m:t>𝑁𝐿</m:t>
                              </m:r>
                            </m:sub>
                          </m:sSub>
                          <m:r>
                            <a:rPr lang="en-US" altLang="zh-CN" sz="1100">
                              <a:latin typeface="Cambria Math" panose="02040503050406030204" pitchFamily="18" charset="0"/>
                            </a:rPr>
                            <m:t> ~ </m:t>
                          </m:r>
                          <m:r>
                            <a:rPr lang="en-US" altLang="zh-CN" sz="1100" b="0" i="0" smtClean="0">
                              <a:latin typeface="Cambria Math" panose="02040503050406030204" pitchFamily="18" charset="0"/>
                            </a:rPr>
                            <m:t>0.5</m:t>
                          </m:r>
                        </m:oMath>
                      </a14:m>
                      <a:r>
                        <a:rPr lang="zh-CN" altLang="en-US" sz="1100" dirty="0"/>
                        <a:t> </a:t>
                      </a:r>
                      <a:r>
                        <a:rPr lang="en-US" altLang="zh-CN" sz="1100" dirty="0"/>
                        <a:t>?</a:t>
                      </a:r>
                      <a:endParaRPr lang="zh-CN" altLang="en-US" sz="1100" dirty="0"/>
                    </a:p>
                  </p:txBody>
                </p:sp>
              </mc:Choice>
              <mc:Fallback xmlns="">
                <p:sp>
                  <p:nvSpPr>
                    <p:cNvPr id="23" name="îšlídê">
                      <a:extLst>
                        <a:ext uri="{FF2B5EF4-FFF2-40B4-BE49-F238E27FC236}">
                          <a16:creationId xmlns:a16="http://schemas.microsoft.com/office/drawing/2014/main" id="{952236D6-BDA8-46B0-A1C1-11AAE162E57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3948" y="2942799"/>
                      <a:ext cx="2286698" cy="78431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418" t="-6186" r="-1064" b="-92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îŝḻîḍé">
                <a:extLst>
                  <a:ext uri="{FF2B5EF4-FFF2-40B4-BE49-F238E27FC236}">
                    <a16:creationId xmlns:a16="http://schemas.microsoft.com/office/drawing/2014/main" id="{9BD61594-9156-4A48-9C69-4649867B2E7E}"/>
                  </a:ext>
                </a:extLst>
              </p:cNvPr>
              <p:cNvGrpSpPr/>
              <p:nvPr/>
            </p:nvGrpSpPr>
            <p:grpSpPr>
              <a:xfrm>
                <a:off x="8806599" y="4149080"/>
                <a:ext cx="2286698" cy="1749492"/>
                <a:chOff x="792721" y="2748850"/>
                <a:chExt cx="2286698" cy="1749492"/>
              </a:xfrm>
            </p:grpSpPr>
            <p:sp>
              <p:nvSpPr>
                <p:cNvPr id="20" name="îşļiḋe">
                  <a:extLst>
                    <a:ext uri="{FF2B5EF4-FFF2-40B4-BE49-F238E27FC236}">
                      <a16:creationId xmlns:a16="http://schemas.microsoft.com/office/drawing/2014/main" id="{CBA7412B-005C-4E22-A938-DEB3323DC61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2721" y="2748850"/>
                  <a:ext cx="2286698" cy="215444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accent3">
                          <a:lumMod val="100000"/>
                        </a:schemeClr>
                      </a:solidFill>
                    </a:rPr>
                    <a:t>21 cm Cosmology</a:t>
                  </a:r>
                  <a:endParaRPr lang="zh-CN" altLang="en-US" b="1" dirty="0">
                    <a:solidFill>
                      <a:schemeClr val="accent3">
                        <a:lumMod val="100000"/>
                      </a:schemeClr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ïśļïde">
                      <a:extLst>
                        <a:ext uri="{FF2B5EF4-FFF2-40B4-BE49-F238E27FC236}">
                          <a16:creationId xmlns:a16="http://schemas.microsoft.com/office/drawing/2014/main" id="{F7D3A046-A1A3-4A21-97DF-A646DC5C78C9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92721" y="3192898"/>
                      <a:ext cx="2286698" cy="1305444"/>
                    </a:xfrm>
                    <a:prstGeom prst="rect">
                      <a:avLst/>
                    </a:prstGeom>
                  </p:spPr>
                  <p:txBody>
                    <a:bodyPr wrap="square" lIns="0" tIns="0" rIns="0" bIns="0" anchor="t" anchorCtr="1">
                      <a:normAutofit/>
                    </a:bodyPr>
                    <a:lstStyle/>
                    <a:p>
                      <a:pPr algn="ctr">
                        <a:lnSpc>
                          <a:spcPct val="120000"/>
                        </a:lnSpc>
                      </a:pP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10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altLang="zh-CN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1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1100">
                                  <a:latin typeface="Cambria Math" panose="02040503050406030204" pitchFamily="18" charset="0"/>
                                </a:rPr>
                                <m:t>𝑁𝐿</m:t>
                              </m:r>
                            </m:sub>
                          </m:sSub>
                          <m:r>
                            <a:rPr lang="en-US" altLang="zh-CN" sz="1100">
                              <a:latin typeface="Cambria Math" panose="02040503050406030204" pitchFamily="18" charset="0"/>
                            </a:rPr>
                            <m:t> ~ </m:t>
                          </m:r>
                          <m:sSup>
                            <m:sSupPr>
                              <m:ctrlP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100" b="0" i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oMath>
                      </a14:m>
                      <a:r>
                        <a:rPr lang="en-US" altLang="zh-CN" sz="1100" dirty="0"/>
                        <a:t> ?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See e.g. 1610.06559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 err="1"/>
                        <a:t>Meerburg</a:t>
                      </a:r>
                      <a:r>
                        <a:rPr lang="en-US" altLang="zh-CN" sz="1100" dirty="0"/>
                        <a:t>, </a:t>
                      </a:r>
                      <a:r>
                        <a:rPr lang="en-US" altLang="zh-CN" sz="1100" dirty="0" err="1"/>
                        <a:t>Münchmeyer</a:t>
                      </a:r>
                      <a:r>
                        <a:rPr lang="en-US" altLang="zh-CN" sz="1100" dirty="0"/>
                        <a:t>,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100" dirty="0"/>
                        <a:t> Muñoz and Chen</a:t>
                      </a:r>
                      <a:endParaRPr lang="zh-CN" altLang="en-US" sz="1100" dirty="0"/>
                    </a:p>
                  </p:txBody>
                </p:sp>
              </mc:Choice>
              <mc:Fallback xmlns="">
                <p:sp>
                  <p:nvSpPr>
                    <p:cNvPr id="21" name="ïśļïde">
                      <a:extLst>
                        <a:ext uri="{FF2B5EF4-FFF2-40B4-BE49-F238E27FC236}">
                          <a16:creationId xmlns:a16="http://schemas.microsoft.com/office/drawing/2014/main" id="{F7D3A046-A1A3-4A21-97DF-A646DC5C78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2721" y="3192898"/>
                      <a:ext cx="2286698" cy="1305444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248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1026" name="Picture 2" descr="Image result for cobe satellite">
              <a:extLst>
                <a:ext uri="{FF2B5EF4-FFF2-40B4-BE49-F238E27FC236}">
                  <a16:creationId xmlns:a16="http://schemas.microsoft.com/office/drawing/2014/main" id="{AD3FDA40-310E-4130-B9F1-4248ADA4F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812" y="4198640"/>
              <a:ext cx="904963" cy="4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wmap">
              <a:extLst>
                <a:ext uri="{FF2B5EF4-FFF2-40B4-BE49-F238E27FC236}">
                  <a16:creationId xmlns:a16="http://schemas.microsoft.com/office/drawing/2014/main" id="{E197FFEC-1EB0-4C47-A63D-27AABBB93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687" y="3851803"/>
              <a:ext cx="904963" cy="45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F7D9365-4CB9-4006-8540-968372E89949}"/>
                </a:ext>
              </a:extLst>
            </p:cNvPr>
            <p:cNvSpPr/>
            <p:nvPr/>
          </p:nvSpPr>
          <p:spPr>
            <a:xfrm>
              <a:off x="3867736" y="3477042"/>
              <a:ext cx="904108" cy="451412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7F85BDE-3FD1-4654-AF23-CAF463AC4748}"/>
                </a:ext>
              </a:extLst>
            </p:cNvPr>
            <p:cNvSpPr/>
            <p:nvPr/>
          </p:nvSpPr>
          <p:spPr>
            <a:xfrm>
              <a:off x="5201858" y="3129431"/>
              <a:ext cx="904108" cy="451412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4F2FD7A-EC03-404C-8A10-AAF41D4F8D25}"/>
                </a:ext>
              </a:extLst>
            </p:cNvPr>
            <p:cNvSpPr/>
            <p:nvPr/>
          </p:nvSpPr>
          <p:spPr>
            <a:xfrm>
              <a:off x="6996117" y="2766844"/>
              <a:ext cx="904108" cy="451412"/>
            </a:xfrm>
            <a:prstGeom prst="ellipse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9488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C5741E-2DFF-4410-8C1C-BBA78150768C}"/>
              </a:ext>
            </a:extLst>
          </p:cNvPr>
          <p:cNvSpPr/>
          <p:nvPr/>
        </p:nvSpPr>
        <p:spPr>
          <a:xfrm>
            <a:off x="-1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Collider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1127522" y="1175365"/>
            <a:ext cx="4592916" cy="2242186"/>
          </a:xfrm>
          <a:prstGeom prst="rect">
            <a:avLst/>
          </a:prstGeom>
        </p:spPr>
      </p:pic>
      <p:pic>
        <p:nvPicPr>
          <p:cNvPr id="20" name="图片 19" descr="屏幕剪辑">
            <a:extLst>
              <a:ext uri="{FF2B5EF4-FFF2-40B4-BE49-F238E27FC236}">
                <a16:creationId xmlns:a16="http://schemas.microsoft.com/office/drawing/2014/main" id="{3AF2591F-A1BC-46A3-ACCF-82C193383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7966"/>
          <a:stretch/>
        </p:blipFill>
        <p:spPr>
          <a:xfrm>
            <a:off x="-4670" y="-1"/>
            <a:ext cx="2246853" cy="459291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2302888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Inflate 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FA9BD6-7104-4418-BEB6-421576BDE145}"/>
              </a:ext>
            </a:extLst>
          </p:cNvPr>
          <p:cNvSpPr/>
          <p:nvPr/>
        </p:nvSpPr>
        <p:spPr>
          <a:xfrm>
            <a:off x="4600419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Quanta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4DC731C-8AFB-4CBB-9B60-E7AE99459CA6}"/>
              </a:ext>
            </a:extLst>
          </p:cNvPr>
          <p:cNvSpPr/>
          <p:nvPr/>
        </p:nvSpPr>
        <p:spPr>
          <a:xfrm>
            <a:off x="6897947" y="4592913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 descr="https://media1.britannica.com/eb-media/50/190450-131-527BAEF7.jpg">
            <a:extLst>
              <a:ext uri="{FF2B5EF4-FFF2-40B4-BE49-F238E27FC236}">
                <a16:creationId xmlns:a16="http://schemas.microsoft.com/office/drawing/2014/main" id="{6F31B273-3621-4C58-A13C-5994B5992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4432"/>
          <a:stretch/>
        </p:blipFill>
        <p:spPr bwMode="auto">
          <a:xfrm rot="16200000">
            <a:off x="3425058" y="1175365"/>
            <a:ext cx="4592914" cy="22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1BC4FD3-B727-413C-A23B-40B12D8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7950" y="-2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r:id="rId6" imgW="8368200" imgH="7555320" progId="">
                  <p:embed/>
                </p:oleObj>
              </mc:Choice>
              <mc:Fallback>
                <p:oleObj r:id="rId6" imgW="8368200" imgH="7555320" progId="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1BC4FD3-B727-413C-A23B-40B12D8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7950" y="-2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24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C5741E-2DFF-4410-8C1C-BBA78150768C}"/>
              </a:ext>
            </a:extLst>
          </p:cNvPr>
          <p:cNvSpPr/>
          <p:nvPr/>
        </p:nvSpPr>
        <p:spPr>
          <a:xfrm>
            <a:off x="-302" y="2"/>
            <a:ext cx="224715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Q1. Collider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图片 19" descr="屏幕剪辑">
            <a:extLst>
              <a:ext uri="{FF2B5EF4-FFF2-40B4-BE49-F238E27FC236}">
                <a16:creationId xmlns:a16="http://schemas.microsoft.com/office/drawing/2014/main" id="{3AF2591F-A1BC-46A3-ACCF-82C193383E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7966"/>
          <a:stretch/>
        </p:blipFill>
        <p:spPr>
          <a:xfrm>
            <a:off x="0" y="2265085"/>
            <a:ext cx="2246853" cy="45929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8E26E9A-ACAD-4692-8E8A-D1B305A59DC3}"/>
              </a:ext>
            </a:extLst>
          </p:cNvPr>
          <p:cNvSpPr txBox="1"/>
          <p:nvPr/>
        </p:nvSpPr>
        <p:spPr>
          <a:xfrm>
            <a:off x="2792971" y="2011290"/>
            <a:ext cx="57000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HEP: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physics at high energies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high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energy can we achieve?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98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A64AC86B-3516-4709-8517-758DA74F6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57" y="802078"/>
            <a:ext cx="7109433" cy="36587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8615A7C-10F6-4F6A-BB5E-1B47F948C93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017931" y="2489783"/>
              <a:ext cx="6859655" cy="1488504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1881556630"/>
                        </a:ext>
                      </a:extLst>
                    </a:gridCol>
                    <a:gridCol w="964096">
                      <a:extLst>
                        <a:ext uri="{9D8B030D-6E8A-4147-A177-3AD203B41FA5}">
                          <a16:colId xmlns:a16="http://schemas.microsoft.com/office/drawing/2014/main" val="3101546518"/>
                        </a:ext>
                      </a:extLst>
                    </a:gridCol>
                    <a:gridCol w="970027">
                      <a:extLst>
                        <a:ext uri="{9D8B030D-6E8A-4147-A177-3AD203B41FA5}">
                          <a16:colId xmlns:a16="http://schemas.microsoft.com/office/drawing/2014/main" val="2897764236"/>
                        </a:ext>
                      </a:extLst>
                    </a:gridCol>
                    <a:gridCol w="1663843">
                      <a:extLst>
                        <a:ext uri="{9D8B030D-6E8A-4147-A177-3AD203B41FA5}">
                          <a16:colId xmlns:a16="http://schemas.microsoft.com/office/drawing/2014/main" val="3680522233"/>
                        </a:ext>
                      </a:extLst>
                    </a:gridCol>
                    <a:gridCol w="1699589">
                      <a:extLst>
                        <a:ext uri="{9D8B030D-6E8A-4147-A177-3AD203B41FA5}">
                          <a16:colId xmlns:a16="http://schemas.microsoft.com/office/drawing/2014/main" val="40425317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Hubble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𝑽</m:t>
                                    </m:r>
                                  </m:e>
                                  <m:sup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18908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0.967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GeV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2.0×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GeV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9086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Starobinsky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0.965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1.5×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GeV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7.9×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GeV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8350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Moduli (KMIII)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0.961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mtClean="0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.3×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 9 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GeV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CN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dirty="0"/>
                            <a:t>GeV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68445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5">
                <a:extLst>
                  <a:ext uri="{FF2B5EF4-FFF2-40B4-BE49-F238E27FC236}">
                    <a16:creationId xmlns:a16="http://schemas.microsoft.com/office/drawing/2014/main" id="{78615A7C-10F6-4F6A-BB5E-1B47F948C9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046944"/>
                  </p:ext>
                </p:extLst>
              </p:nvPr>
            </p:nvGraphicFramePr>
            <p:xfrm>
              <a:off x="1017931" y="2489783"/>
              <a:ext cx="6859655" cy="1495808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562100">
                      <a:extLst>
                        <a:ext uri="{9D8B030D-6E8A-4147-A177-3AD203B41FA5}">
                          <a16:colId xmlns:a16="http://schemas.microsoft.com/office/drawing/2014/main" val="1881556630"/>
                        </a:ext>
                      </a:extLst>
                    </a:gridCol>
                    <a:gridCol w="964096">
                      <a:extLst>
                        <a:ext uri="{9D8B030D-6E8A-4147-A177-3AD203B41FA5}">
                          <a16:colId xmlns:a16="http://schemas.microsoft.com/office/drawing/2014/main" val="3101546518"/>
                        </a:ext>
                      </a:extLst>
                    </a:gridCol>
                    <a:gridCol w="970027">
                      <a:extLst>
                        <a:ext uri="{9D8B030D-6E8A-4147-A177-3AD203B41FA5}">
                          <a16:colId xmlns:a16="http://schemas.microsoft.com/office/drawing/2014/main" val="2897764236"/>
                        </a:ext>
                      </a:extLst>
                    </a:gridCol>
                    <a:gridCol w="1663843">
                      <a:extLst>
                        <a:ext uri="{9D8B030D-6E8A-4147-A177-3AD203B41FA5}">
                          <a16:colId xmlns:a16="http://schemas.microsoft.com/office/drawing/2014/main" val="3680522233"/>
                        </a:ext>
                      </a:extLst>
                    </a:gridCol>
                    <a:gridCol w="1699589">
                      <a:extLst>
                        <a:ext uri="{9D8B030D-6E8A-4147-A177-3AD203B41FA5}">
                          <a16:colId xmlns:a16="http://schemas.microsoft.com/office/drawing/2014/main" val="4042531785"/>
                        </a:ext>
                      </a:extLst>
                    </a:gridCol>
                  </a:tblGrid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3291" t="-8065" r="-453165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61635" t="-8065" r="-350314" b="-3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Hubble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4301" t="-8065" r="-1434" b="-3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890846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89" t="-109836" r="-340078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0.967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9854" t="-109836" r="-103285" b="-2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4301" t="-109836" r="-1434" b="-2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908614"/>
                      </a:ext>
                    </a:extLst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/>
                            <a:t>Starobinsky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0.965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0.003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9854" t="-206452" r="-103285" b="-1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4301" t="-206452" r="-1434" b="-12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8350730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Moduli (KMIII)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0.961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61635" t="-311475" r="-35031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09854" t="-311475" r="-103285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04301" t="-311475" r="-1434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684454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454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3421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2094400-058B-4A53-B282-83A5E1DF243A}"/>
              </a:ext>
            </a:extLst>
          </p:cNvPr>
          <p:cNvSpPr txBox="1"/>
          <p:nvPr/>
        </p:nvSpPr>
        <p:spPr>
          <a:xfrm>
            <a:off x="947912" y="573502"/>
            <a:ext cx="3438955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cs typeface="Times New Roman" panose="02020603050405020304" pitchFamily="18" charset="0"/>
              </a:rPr>
              <a:t>A “cosmological collider”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6AB09D-680C-401E-B6CB-9AF0F993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64169" y="1749214"/>
            <a:ext cx="9079831" cy="77325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977E134-A3DF-4EAE-864E-14CD0DD131FB}"/>
              </a:ext>
            </a:extLst>
          </p:cNvPr>
          <p:cNvSpPr txBox="1"/>
          <p:nvPr/>
        </p:nvSpPr>
        <p:spPr>
          <a:xfrm>
            <a:off x="2667389" y="6496380"/>
            <a:ext cx="6534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dirty="0">
                <a:cs typeface="Times New Roman" panose="02020603050405020304" pitchFamily="18" charset="0"/>
              </a:rPr>
              <a:t>X. Chen, YW 09; </a:t>
            </a:r>
            <a:r>
              <a:rPr lang="en-GB" altLang="zh-CN" dirty="0" err="1">
                <a:cs typeface="Times New Roman" panose="02020603050405020304" pitchFamily="18" charset="0"/>
              </a:rPr>
              <a:t>Arkani-Hamed</a:t>
            </a:r>
            <a:r>
              <a:rPr lang="en-GB" altLang="zh-CN" dirty="0">
                <a:cs typeface="Times New Roman" panose="02020603050405020304" pitchFamily="18" charset="0"/>
              </a:rPr>
              <a:t>, Maldacena 15 (with formula above)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ABF540F0-C4A5-4E8E-8406-CAA6892368BF}"/>
              </a:ext>
            </a:extLst>
          </p:cNvPr>
          <p:cNvSpPr txBox="1"/>
          <p:nvPr/>
        </p:nvSpPr>
        <p:spPr>
          <a:xfrm>
            <a:off x="947912" y="2809827"/>
            <a:ext cx="4536050" cy="3276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altLang="zh-CN" sz="2000" dirty="0">
                <a:latin typeface="+mn-lt"/>
              </a:rPr>
              <a:t>Observational consequence: </a:t>
            </a:r>
          </a:p>
          <a:p>
            <a:pPr algn="l"/>
            <a:endParaRPr lang="en-US" altLang="zh-CN" sz="2000" dirty="0">
              <a:latin typeface="+mn-lt"/>
            </a:endParaRPr>
          </a:p>
          <a:p>
            <a:pPr algn="l"/>
            <a:r>
              <a:rPr lang="en-US" altLang="zh-CN" sz="2000" dirty="0">
                <a:latin typeface="+mn-lt"/>
              </a:rPr>
              <a:t>scale-independent</a:t>
            </a:r>
          </a:p>
          <a:p>
            <a:pPr algn="l"/>
            <a:endParaRPr lang="en-US" altLang="zh-CN" sz="2000" dirty="0">
              <a:latin typeface="+mn-lt"/>
            </a:endParaRPr>
          </a:p>
          <a:p>
            <a:pPr algn="l"/>
            <a:r>
              <a:rPr lang="en-US" altLang="zh-CN" sz="2000" dirty="0">
                <a:latin typeface="+mn-lt"/>
              </a:rPr>
              <a:t>shape-dependent</a:t>
            </a:r>
          </a:p>
          <a:p>
            <a:pPr algn="l"/>
            <a:endParaRPr lang="en-US" altLang="zh-CN" sz="2000" dirty="0">
              <a:latin typeface="+mn-lt"/>
            </a:endParaRPr>
          </a:p>
          <a:p>
            <a:pPr algn="l"/>
            <a:r>
              <a:rPr lang="en-US" altLang="zh-CN" sz="2000" dirty="0">
                <a:latin typeface="+mn-lt"/>
              </a:rPr>
              <a:t>oscillations on shape of non-Gaussianities</a:t>
            </a:r>
            <a:endParaRPr lang="en-US" sz="2000" dirty="0">
              <a:latin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AC27F478-06F0-445A-93B7-22B046AA8402}"/>
              </a:ext>
            </a:extLst>
          </p:cNvPr>
          <p:cNvSpPr/>
          <p:nvPr/>
        </p:nvSpPr>
        <p:spPr>
          <a:xfrm rot="5400000">
            <a:off x="4009422" y="2971516"/>
            <a:ext cx="675564" cy="1978926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BDB7BB74-64CA-4FA9-A9A0-E7C607E6CB57}"/>
              </a:ext>
            </a:extLst>
          </p:cNvPr>
          <p:cNvSpPr/>
          <p:nvPr/>
        </p:nvSpPr>
        <p:spPr>
          <a:xfrm rot="5400000">
            <a:off x="3850002" y="3428913"/>
            <a:ext cx="359391" cy="105276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id="{40CE3A7A-74AD-423A-8BC9-487FE2BB25BB}"/>
              </a:ext>
            </a:extLst>
          </p:cNvPr>
          <p:cNvSpPr/>
          <p:nvPr/>
        </p:nvSpPr>
        <p:spPr>
          <a:xfrm rot="5400000">
            <a:off x="3704426" y="4557129"/>
            <a:ext cx="359391" cy="1052762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5EB609FD-CDA7-4959-953E-CDFAF580347E}"/>
              </a:ext>
            </a:extLst>
          </p:cNvPr>
          <p:cNvSpPr/>
          <p:nvPr/>
        </p:nvSpPr>
        <p:spPr>
          <a:xfrm rot="5400000">
            <a:off x="4426816" y="3837013"/>
            <a:ext cx="361662" cy="2495269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09C148F7-7F31-4B09-A272-C0EF5E9BBF50}"/>
              </a:ext>
            </a:extLst>
          </p:cNvPr>
          <p:cNvSpPr/>
          <p:nvPr/>
        </p:nvSpPr>
        <p:spPr>
          <a:xfrm rot="17820299">
            <a:off x="8100339" y="2632692"/>
            <a:ext cx="526618" cy="26370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1267AA-7432-4034-81AE-CC6D769C7AD2}"/>
              </a:ext>
            </a:extLst>
          </p:cNvPr>
          <p:cNvSpPr txBox="1"/>
          <p:nvPr/>
        </p:nvSpPr>
        <p:spPr>
          <a:xfrm>
            <a:off x="6831669" y="3059015"/>
            <a:ext cx="2272995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“Prove” string theory?</a:t>
            </a:r>
          </a:p>
        </p:txBody>
      </p:sp>
    </p:spTree>
    <p:extLst>
      <p:ext uri="{BB962C8B-B14F-4D97-AF65-F5344CB8AC3E}">
        <p14:creationId xmlns:p14="http://schemas.microsoft.com/office/powerpoint/2010/main" val="3704432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EF0821-8E6C-4E2F-9DE3-EF0C5C049B8C}"/>
              </a:ext>
            </a:extLst>
          </p:cNvPr>
          <p:cNvSpPr txBox="1"/>
          <p:nvPr/>
        </p:nvSpPr>
        <p:spPr>
          <a:xfrm>
            <a:off x="3892418" y="2223738"/>
            <a:ext cx="330289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What if a particle is detected?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E289ACD-B4E2-466C-86C7-6BDBACCD1F8F}"/>
              </a:ext>
            </a:extLst>
          </p:cNvPr>
          <p:cNvSpPr/>
          <p:nvPr/>
        </p:nvSpPr>
        <p:spPr>
          <a:xfrm>
            <a:off x="-302" y="2"/>
            <a:ext cx="224715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Q1. Collider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图片 3" descr="屏幕剪辑">
            <a:extLst>
              <a:ext uri="{FF2B5EF4-FFF2-40B4-BE49-F238E27FC236}">
                <a16:creationId xmlns:a16="http://schemas.microsoft.com/office/drawing/2014/main" id="{6475C360-F53D-4EB3-93D5-4AD6B428A3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7966"/>
          <a:stretch/>
        </p:blipFill>
        <p:spPr>
          <a:xfrm>
            <a:off x="0" y="2265085"/>
            <a:ext cx="2246853" cy="459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87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1EF0821-8E6C-4E2F-9DE3-EF0C5C049B8C}"/>
              </a:ext>
            </a:extLst>
          </p:cNvPr>
          <p:cNvSpPr txBox="1"/>
          <p:nvPr/>
        </p:nvSpPr>
        <p:spPr>
          <a:xfrm>
            <a:off x="3892418" y="2223738"/>
            <a:ext cx="34320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What if a particle is detected?</a:t>
            </a:r>
          </a:p>
          <a:p>
            <a:r>
              <a:rPr lang="en-US" dirty="0"/>
              <a:t>Is it a Standard Model particle?</a:t>
            </a:r>
          </a:p>
          <a:p>
            <a:r>
              <a:rPr lang="en-US" dirty="0"/>
              <a:t>Or BSM physics is involved?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E820C99-CE79-4F07-9C84-5975EF22672B}"/>
              </a:ext>
            </a:extLst>
          </p:cNvPr>
          <p:cNvGrpSpPr/>
          <p:nvPr/>
        </p:nvGrpSpPr>
        <p:grpSpPr>
          <a:xfrm>
            <a:off x="-302" y="2"/>
            <a:ext cx="2247155" cy="6857998"/>
            <a:chOff x="-302" y="2"/>
            <a:chExt cx="2247155" cy="685799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7E289ACD-B4E2-466C-86C7-6BDBACCD1F8F}"/>
                </a:ext>
              </a:extLst>
            </p:cNvPr>
            <p:cNvSpPr/>
            <p:nvPr/>
          </p:nvSpPr>
          <p:spPr>
            <a:xfrm>
              <a:off x="-302" y="2"/>
              <a:ext cx="2247155" cy="2265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Q1. Collider</a:t>
              </a:r>
              <a:endPara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4" name="图片 3" descr="屏幕剪辑">
              <a:extLst>
                <a:ext uri="{FF2B5EF4-FFF2-40B4-BE49-F238E27FC236}">
                  <a16:creationId xmlns:a16="http://schemas.microsoft.com/office/drawing/2014/main" id="{6475C360-F53D-4EB3-93D5-4AD6B428A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" b="7966"/>
            <a:stretch/>
          </p:blipFill>
          <p:spPr>
            <a:xfrm>
              <a:off x="0" y="2265085"/>
              <a:ext cx="2246853" cy="4592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43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02206F-9E30-4E71-AE02-F335D5D4C915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2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3B02206F-9E30-4E71-AE02-F335D5D4C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2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316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EAC2C30-408D-4EF4-89C7-06D54744FA8F}"/>
              </a:ext>
            </a:extLst>
          </p:cNvPr>
          <p:cNvSpPr txBox="1"/>
          <p:nvPr/>
        </p:nvSpPr>
        <p:spPr>
          <a:xfrm>
            <a:off x="2803121" y="870818"/>
            <a:ext cx="5093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So one needs to first study the SM background </a:t>
            </a:r>
          </a:p>
          <a:p>
            <a:r>
              <a:rPr lang="en-US" dirty="0"/>
              <a:t>– mass spectrum of SM particles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FB7BCA-AD59-4D91-B14C-5E8BEFEE939C}"/>
                  </a:ext>
                </a:extLst>
              </p:cNvPr>
              <p:cNvSpPr txBox="1"/>
              <p:nvPr/>
            </p:nvSpPr>
            <p:spPr>
              <a:xfrm>
                <a:off x="2803121" y="2158265"/>
                <a:ext cx="5628079" cy="3817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lnSpc>
                    <a:spcPct val="150000"/>
                  </a:lnSpc>
                  <a:defRPr sz="2000"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Aren’t they known already? </a:t>
                </a:r>
              </a:p>
              <a:p>
                <a:r>
                  <a:rPr lang="en-US" altLang="zh-CN" dirty="0"/>
                  <a:t>For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=125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altLang="zh-CN" dirty="0"/>
                  <a:t>?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During inflation, roughly: </a:t>
                </a:r>
              </a:p>
              <a:p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,		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>
                        <a:latin typeface="Cambria Math" panose="02040503050406030204" pitchFamily="18" charset="0"/>
                      </a:rPr>
                      <m:t> ⊃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,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  <m:sup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begChr m:val="〈"/>
                        <m:endChr m:val="〉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Similarly for W, Z. However, </a:t>
                </a:r>
              </a:p>
              <a:p>
                <a:r>
                  <a:rPr lang="en-US" altLang="zh-CN" dirty="0"/>
                  <a:t>(curvature radius)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, </a:t>
                </a:r>
              </a:p>
              <a:p>
                <a:r>
                  <a:rPr lang="en-US" altLang="zh-CN" dirty="0"/>
                  <a:t>thus flat space thermal field theory is not </a:t>
                </a:r>
                <a:r>
                  <a:rPr lang="en-US" altLang="zh-CN"/>
                  <a:t>enough.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7FB7BCA-AD59-4D91-B14C-5E8BEFEE9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21" y="2158265"/>
                <a:ext cx="5628079" cy="3817712"/>
              </a:xfrm>
              <a:prstGeom prst="rect">
                <a:avLst/>
              </a:prstGeom>
              <a:blipFill>
                <a:blip r:embed="rId2"/>
                <a:stretch>
                  <a:fillRect l="-1192" b="-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E4E2C3A5-543C-4833-B12B-5CE99A64F3E1}"/>
              </a:ext>
            </a:extLst>
          </p:cNvPr>
          <p:cNvGrpSpPr/>
          <p:nvPr/>
        </p:nvGrpSpPr>
        <p:grpSpPr>
          <a:xfrm>
            <a:off x="-302" y="2"/>
            <a:ext cx="2247155" cy="6857998"/>
            <a:chOff x="-302" y="2"/>
            <a:chExt cx="2247155" cy="685799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D4E05D0-6F0B-4F51-88F7-CBEA8E48470D}"/>
                </a:ext>
              </a:extLst>
            </p:cNvPr>
            <p:cNvSpPr/>
            <p:nvPr/>
          </p:nvSpPr>
          <p:spPr>
            <a:xfrm>
              <a:off x="-302" y="2"/>
              <a:ext cx="2247155" cy="2265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Q1. Collider</a:t>
              </a:r>
              <a:endPara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图片 5" descr="屏幕剪辑">
              <a:extLst>
                <a:ext uri="{FF2B5EF4-FFF2-40B4-BE49-F238E27FC236}">
                  <a16:creationId xmlns:a16="http://schemas.microsoft.com/office/drawing/2014/main" id="{5FD3968E-DE63-42BC-960C-C00DFB2A0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" b="7966"/>
            <a:stretch/>
          </p:blipFill>
          <p:spPr>
            <a:xfrm>
              <a:off x="0" y="2265085"/>
              <a:ext cx="2246853" cy="4592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3059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248D27-668C-4EFE-A4CA-D3D076C215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82081" y="1804175"/>
            <a:ext cx="4132632" cy="42339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819299F-91E9-4F66-B0BC-61FCBB1DC9DF}"/>
              </a:ext>
            </a:extLst>
          </p:cNvPr>
          <p:cNvSpPr txBox="1"/>
          <p:nvPr/>
        </p:nvSpPr>
        <p:spPr>
          <a:xfrm>
            <a:off x="3265547" y="907310"/>
            <a:ext cx="47003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Higgs mass: tree </a:t>
            </a:r>
            <a:r>
              <a:rPr lang="en-US" altLang="zh-CN"/>
              <a:t>vs quantum-corrected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A86853-3A12-402F-B9F8-83D1D9875EF3}"/>
              </a:ext>
            </a:extLst>
          </p:cNvPr>
          <p:cNvSpPr txBox="1"/>
          <p:nvPr/>
        </p:nvSpPr>
        <p:spPr>
          <a:xfrm>
            <a:off x="4793176" y="6519446"/>
            <a:ext cx="438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X. Chen, YW, Z. Z. Xianyu, 1610.06597, 1612.08122</a:t>
            </a:r>
            <a:endParaRPr lang="zh-CN" altLang="en-US" sz="16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66F0018-03AA-446C-9180-26F4CAACA742}"/>
              </a:ext>
            </a:extLst>
          </p:cNvPr>
          <p:cNvGrpSpPr/>
          <p:nvPr/>
        </p:nvGrpSpPr>
        <p:grpSpPr>
          <a:xfrm>
            <a:off x="-302" y="2"/>
            <a:ext cx="2247155" cy="6857998"/>
            <a:chOff x="-302" y="2"/>
            <a:chExt cx="2247155" cy="685799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1E6FE96-B310-478F-BA57-9CAEE7E5A9EB}"/>
                </a:ext>
              </a:extLst>
            </p:cNvPr>
            <p:cNvSpPr/>
            <p:nvPr/>
          </p:nvSpPr>
          <p:spPr>
            <a:xfrm>
              <a:off x="-302" y="2"/>
              <a:ext cx="2247155" cy="2265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Q1. Collider</a:t>
              </a:r>
              <a:endPara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" name="图片 6" descr="屏幕剪辑">
              <a:extLst>
                <a:ext uri="{FF2B5EF4-FFF2-40B4-BE49-F238E27FC236}">
                  <a16:creationId xmlns:a16="http://schemas.microsoft.com/office/drawing/2014/main" id="{E1211729-F53F-4990-936F-13DD6F122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" b="7966"/>
            <a:stretch/>
          </p:blipFill>
          <p:spPr>
            <a:xfrm>
              <a:off x="0" y="2265085"/>
              <a:ext cx="2246853" cy="4592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436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CC34DFA-AF2F-4C70-AB9E-5ED3A493847F}"/>
              </a:ext>
            </a:extLst>
          </p:cNvPr>
          <p:cNvSpPr txBox="1"/>
          <p:nvPr/>
        </p:nvSpPr>
        <p:spPr>
          <a:xfrm>
            <a:off x="4475345" y="632591"/>
            <a:ext cx="24048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2000"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full </a:t>
            </a:r>
            <a:r>
              <a:rPr lang="en-US" altLang="zh-CN"/>
              <a:t>SM spectrum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4AEB4A-E641-41FB-B350-8D92FF6C5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70" y="1258784"/>
            <a:ext cx="5250277" cy="48446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9C9CB7D-10A6-4527-9CA9-78B8927F546F}"/>
              </a:ext>
            </a:extLst>
          </p:cNvPr>
          <p:cNvSpPr txBox="1"/>
          <p:nvPr/>
        </p:nvSpPr>
        <p:spPr>
          <a:xfrm>
            <a:off x="4793176" y="6519446"/>
            <a:ext cx="4386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X. Chen, YW, Z. Z. Xianyu, 1610.06597, 1612.08122</a:t>
            </a:r>
            <a:endParaRPr lang="zh-CN" altLang="en-US" sz="16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B9C302D-93F6-48F6-ABAF-3D3E4E5B7880}"/>
              </a:ext>
            </a:extLst>
          </p:cNvPr>
          <p:cNvGrpSpPr/>
          <p:nvPr/>
        </p:nvGrpSpPr>
        <p:grpSpPr>
          <a:xfrm>
            <a:off x="-302" y="2"/>
            <a:ext cx="2247155" cy="6857998"/>
            <a:chOff x="-302" y="2"/>
            <a:chExt cx="2247155" cy="685799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126AF23-D51E-4927-AE0E-03ED10D08F9E}"/>
                </a:ext>
              </a:extLst>
            </p:cNvPr>
            <p:cNvSpPr/>
            <p:nvPr/>
          </p:nvSpPr>
          <p:spPr>
            <a:xfrm>
              <a:off x="-302" y="2"/>
              <a:ext cx="2247155" cy="2265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Q1. Collider</a:t>
              </a:r>
              <a:endPara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" name="图片 6" descr="屏幕剪辑">
              <a:extLst>
                <a:ext uri="{FF2B5EF4-FFF2-40B4-BE49-F238E27FC236}">
                  <a16:creationId xmlns:a16="http://schemas.microsoft.com/office/drawing/2014/main" id="{09B788C5-707E-4739-923D-D740277BF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" b="7966"/>
            <a:stretch/>
          </p:blipFill>
          <p:spPr>
            <a:xfrm>
              <a:off x="0" y="2265085"/>
              <a:ext cx="2246853" cy="4592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8746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4B9C302D-93F6-48F6-ABAF-3D3E4E5B7880}"/>
              </a:ext>
            </a:extLst>
          </p:cNvPr>
          <p:cNvGrpSpPr/>
          <p:nvPr/>
        </p:nvGrpSpPr>
        <p:grpSpPr>
          <a:xfrm>
            <a:off x="-302" y="2"/>
            <a:ext cx="2247155" cy="6857998"/>
            <a:chOff x="-302" y="2"/>
            <a:chExt cx="2247155" cy="685799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126AF23-D51E-4927-AE0E-03ED10D08F9E}"/>
                </a:ext>
              </a:extLst>
            </p:cNvPr>
            <p:cNvSpPr/>
            <p:nvPr/>
          </p:nvSpPr>
          <p:spPr>
            <a:xfrm>
              <a:off x="-302" y="2"/>
              <a:ext cx="2247155" cy="2265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Q1. Collider</a:t>
              </a:r>
              <a:endPara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" name="图片 6" descr="屏幕剪辑">
              <a:extLst>
                <a:ext uri="{FF2B5EF4-FFF2-40B4-BE49-F238E27FC236}">
                  <a16:creationId xmlns:a16="http://schemas.microsoft.com/office/drawing/2014/main" id="{09B788C5-707E-4739-923D-D740277BF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" b="7966"/>
            <a:stretch/>
          </p:blipFill>
          <p:spPr>
            <a:xfrm>
              <a:off x="0" y="2265085"/>
              <a:ext cx="2246853" cy="4592915"/>
            </a:xfrm>
            <a:prstGeom prst="rect">
              <a:avLst/>
            </a:prstGeom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1C8BFF9-2A41-4E46-9490-5D4CD5A030B4}"/>
              </a:ext>
            </a:extLst>
          </p:cNvPr>
          <p:cNvSpPr txBox="1"/>
          <p:nvPr/>
        </p:nvSpPr>
        <p:spPr>
          <a:xfrm>
            <a:off x="2923646" y="1992385"/>
            <a:ext cx="55755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If Higgs has negative mass squared during inflation,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cs typeface="Times New Roman" panose="02020603050405020304" pitchFamily="18" charset="0"/>
              </a:rPr>
              <a:t>EW broken during inflation</a:t>
            </a:r>
          </a:p>
          <a:p>
            <a:pPr lvl="1"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</a:rPr>
              <a:t>X. Chen, YW, Z. Z. Xianyu, 1612.08122</a:t>
            </a: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>
                <a:cs typeface="Times New Roman" panose="02020603050405020304" pitchFamily="18" charset="0"/>
              </a:rPr>
              <a:t>Can have inflaton-Higgs mixing at tree-level</a:t>
            </a: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solidFill>
                  <a:prstClr val="black"/>
                </a:solidFill>
              </a:rPr>
              <a:t>	S. Kumar, R. </a:t>
            </a:r>
            <a:r>
              <a:rPr lang="en-US" altLang="zh-CN" sz="1600" dirty="0" err="1">
                <a:solidFill>
                  <a:prstClr val="black"/>
                </a:solidFill>
              </a:rPr>
              <a:t>Sundrum</a:t>
            </a:r>
            <a:r>
              <a:rPr lang="en-US" altLang="zh-CN" sz="1600" dirty="0">
                <a:solidFill>
                  <a:prstClr val="black"/>
                </a:solidFill>
              </a:rPr>
              <a:t>, 1711.03988</a:t>
            </a:r>
            <a:endParaRPr lang="zh-CN" altLang="en-US" sz="1600" dirty="0">
              <a:solidFill>
                <a:prstClr val="black"/>
              </a:solidFill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49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06EB6ED-4D16-4059-BD43-34648B49B82A}"/>
              </a:ext>
            </a:extLst>
          </p:cNvPr>
          <p:cNvSpPr txBox="1"/>
          <p:nvPr/>
        </p:nvSpPr>
        <p:spPr>
          <a:xfrm>
            <a:off x="2655632" y="2701833"/>
            <a:ext cx="6133602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cs typeface="Times New Roman" panose="02020603050405020304" pitchFamily="18" charset="0"/>
              </a:rPr>
              <a:t>Predictions for BSM physics on the cosmological collider?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F6B211-B49D-490C-A218-C30D100051E6}"/>
              </a:ext>
            </a:extLst>
          </p:cNvPr>
          <p:cNvGrpSpPr/>
          <p:nvPr/>
        </p:nvGrpSpPr>
        <p:grpSpPr>
          <a:xfrm>
            <a:off x="-302" y="2"/>
            <a:ext cx="2247155" cy="6857998"/>
            <a:chOff x="-302" y="2"/>
            <a:chExt cx="2247155" cy="685799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90B1171-50F1-4A84-84DA-F8BC678349FE}"/>
                </a:ext>
              </a:extLst>
            </p:cNvPr>
            <p:cNvSpPr/>
            <p:nvPr/>
          </p:nvSpPr>
          <p:spPr>
            <a:xfrm>
              <a:off x="-302" y="2"/>
              <a:ext cx="2247155" cy="226508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Q1. Collider</a:t>
              </a:r>
              <a:endParaRPr lang="zh-CN" altLang="en-US" sz="240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5" name="图片 4" descr="屏幕剪辑">
              <a:extLst>
                <a:ext uri="{FF2B5EF4-FFF2-40B4-BE49-F238E27FC236}">
                  <a16:creationId xmlns:a16="http://schemas.microsoft.com/office/drawing/2014/main" id="{9877327C-9AA1-40FA-84C1-6876241AE3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5" b="7966"/>
            <a:stretch/>
          </p:blipFill>
          <p:spPr>
            <a:xfrm>
              <a:off x="0" y="2265085"/>
              <a:ext cx="2246853" cy="4592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6781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909BE4-E2AF-4E9E-AAB5-435CC86C0DDC}"/>
              </a:ext>
            </a:extLst>
          </p:cNvPr>
          <p:cNvSpPr txBox="1"/>
          <p:nvPr/>
        </p:nvSpPr>
        <p:spPr>
          <a:xfrm>
            <a:off x="3035597" y="2115880"/>
            <a:ext cx="54922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Cosmic inflation is the leading theory</a:t>
            </a:r>
          </a:p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primordial universe</a:t>
            </a:r>
          </a:p>
        </p:txBody>
      </p:sp>
    </p:spTree>
    <p:extLst>
      <p:ext uri="{BB962C8B-B14F-4D97-AF65-F5344CB8AC3E}">
        <p14:creationId xmlns:p14="http://schemas.microsoft.com/office/powerpoint/2010/main" val="2755561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图片 2" descr="屏幕剪辑">
            <a:extLst>
              <a:ext uri="{FF2B5EF4-FFF2-40B4-BE49-F238E27FC236}">
                <a16:creationId xmlns:a16="http://schemas.microsoft.com/office/drawing/2014/main" id="{5402B35F-18C3-4DB8-A5C8-90104C34E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77" y="513960"/>
            <a:ext cx="6488423" cy="18899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D27DFF5-A7C8-4EB9-A918-12BCC4D5774E}"/>
              </a:ext>
            </a:extLst>
          </p:cNvPr>
          <p:cNvSpPr txBox="1"/>
          <p:nvPr/>
        </p:nvSpPr>
        <p:spPr>
          <a:xfrm>
            <a:off x="4795631" y="2635229"/>
            <a:ext cx="1459478" cy="1649373"/>
          </a:xfrm>
          <a:prstGeom prst="irregularSeal1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vs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图片 4" descr="屏幕剪辑">
            <a:extLst>
              <a:ext uri="{FF2B5EF4-FFF2-40B4-BE49-F238E27FC236}">
                <a16:creationId xmlns:a16="http://schemas.microsoft.com/office/drawing/2014/main" id="{51346408-89EB-4ECF-90A1-4CA69257E1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1" y="4561542"/>
            <a:ext cx="6459279" cy="17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71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909BE4-E2AF-4E9E-AAB5-435CC86C0DDC}"/>
              </a:ext>
            </a:extLst>
          </p:cNvPr>
          <p:cNvSpPr txBox="1"/>
          <p:nvPr/>
        </p:nvSpPr>
        <p:spPr>
          <a:xfrm>
            <a:off x="2419232" y="1690578"/>
            <a:ext cx="656942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have heard that</a:t>
            </a:r>
          </a:p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“we have understood our universe very well”</a:t>
            </a:r>
          </a:p>
          <a:p>
            <a:pPr algn="ctr">
              <a:spcAft>
                <a:spcPts val="1200"/>
              </a:spcAft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15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C909BE4-E2AF-4E9E-AAB5-435CC86C0DDC}"/>
              </a:ext>
            </a:extLst>
          </p:cNvPr>
          <p:cNvSpPr txBox="1"/>
          <p:nvPr/>
        </p:nvSpPr>
        <p:spPr>
          <a:xfrm>
            <a:off x="2411217" y="1690578"/>
            <a:ext cx="6585457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may have heard that</a:t>
            </a:r>
          </a:p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“we have understood our universe very well”</a:t>
            </a:r>
          </a:p>
          <a:p>
            <a:pPr algn="ctr">
              <a:spcAft>
                <a:spcPts val="1200"/>
              </a:spcAft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you don’t even know</a:t>
            </a:r>
          </a:p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whether</a:t>
            </a:r>
            <a:r>
              <a:rPr lang="zh-CN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zh-CN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primordial universe</a:t>
            </a:r>
          </a:p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expanding or contracting !?</a:t>
            </a:r>
          </a:p>
        </p:txBody>
      </p:sp>
    </p:spTree>
    <p:extLst>
      <p:ext uri="{BB962C8B-B14F-4D97-AF65-F5344CB8AC3E}">
        <p14:creationId xmlns:p14="http://schemas.microsoft.com/office/powerpoint/2010/main" val="2957537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266" name="Picture 2" descr="Image result for cmb spectrum">
            <a:extLst>
              <a:ext uri="{FF2B5EF4-FFF2-40B4-BE49-F238E27FC236}">
                <a16:creationId xmlns:a16="http://schemas.microsoft.com/office/drawing/2014/main" id="{6DACBD95-7E25-4D43-B29A-5F8270F88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480506"/>
            <a:ext cx="6264166" cy="37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3EF7222-C780-46E2-9060-F0BD8AECEE61}"/>
                  </a:ext>
                </a:extLst>
              </p:cNvPr>
              <p:cNvSpPr txBox="1"/>
              <p:nvPr/>
            </p:nvSpPr>
            <p:spPr>
              <a:xfrm>
                <a:off x="2800244" y="4482662"/>
                <a:ext cx="5495030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2400" b="0" dirty="0"/>
                  <a:t>We know fluctuations w.r.</a:t>
                </a:r>
                <a:r>
                  <a:rPr lang="en-US" altLang="zh-CN" sz="2400" dirty="0"/>
                  <a:t>t. “scales” well.</a:t>
                </a:r>
              </a:p>
              <a:p>
                <a:pPr algn="l">
                  <a:lnSpc>
                    <a:spcPct val="150000"/>
                  </a:lnSpc>
                </a:pPr>
                <a:r>
                  <a:rPr lang="en-US" altLang="zh-CN" sz="2400" dirty="0"/>
                  <a:t>scales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=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conformal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time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at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Hubble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crossing</a:t>
                </a:r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~−1/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en-US" altLang="zh-CN" sz="2400" b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3EF7222-C780-46E2-9060-F0BD8AECE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44" y="4482662"/>
                <a:ext cx="5495030" cy="1754326"/>
              </a:xfrm>
              <a:prstGeom prst="rect">
                <a:avLst/>
              </a:prstGeom>
              <a:blipFill>
                <a:blip r:embed="rId4"/>
                <a:stretch>
                  <a:fillRect l="-1663" r="-6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86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24207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2420727" cy="461665"/>
              </a:xfrm>
              <a:prstGeom prst="rect">
                <a:avLst/>
              </a:prstGeom>
              <a:blipFill>
                <a:blip r:embed="rId4"/>
                <a:stretch>
                  <a:fillRect l="-3769"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697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2" descr="“stack pictures”的图片搜索结果">
            <a:extLst>
              <a:ext uri="{FF2B5EF4-FFF2-40B4-BE49-F238E27FC236}">
                <a16:creationId xmlns:a16="http://schemas.microsoft.com/office/drawing/2014/main" id="{9EDB7992-5445-446A-899C-EEB3296F0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33" y="3563155"/>
            <a:ext cx="52482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0320476-E64F-4898-A96D-FF84EEA53AC0}"/>
              </a:ext>
            </a:extLst>
          </p:cNvPr>
          <p:cNvSpPr txBox="1"/>
          <p:nvPr/>
        </p:nvSpPr>
        <p:spPr>
          <a:xfrm>
            <a:off x="2893028" y="1411632"/>
            <a:ext cx="571528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Lack of knowledge about physical time</a:t>
            </a:r>
          </a:p>
          <a:p>
            <a:pPr>
              <a:spcAft>
                <a:spcPts val="1200"/>
              </a:spcAft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Observations like stacked films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01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244" y="277832"/>
            <a:ext cx="1741480" cy="701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" y="3151839"/>
            <a:ext cx="7982068" cy="2741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/>
              <p:cNvSpPr txBox="1"/>
              <p:nvPr/>
            </p:nvSpPr>
            <p:spPr>
              <a:xfrm>
                <a:off x="-219042" y="175283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kern="12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400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sz="2400" b="0" i="1" kern="12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042" y="175283"/>
                <a:ext cx="18288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384505" y="2610649"/>
                <a:ext cx="6257098" cy="810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curvature mode, tells conformal time at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505" y="2610649"/>
                <a:ext cx="6257098" cy="810863"/>
              </a:xfrm>
              <a:prstGeom prst="rect">
                <a:avLst/>
              </a:prstGeom>
              <a:blipFill>
                <a:blip r:embed="rId5"/>
                <a:stretch>
                  <a:fillRect l="-1461" b="-6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手杖形箭头 7"/>
          <p:cNvSpPr/>
          <p:nvPr/>
        </p:nvSpPr>
        <p:spPr>
          <a:xfrm rot="6773093" flipV="1">
            <a:off x="-306688" y="2407661"/>
            <a:ext cx="2144166" cy="405976"/>
          </a:xfrm>
          <a:prstGeom prst="utur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1529075" y="1378943"/>
                <a:ext cx="51363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massive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curvature, tells physical time</a:t>
                </a:r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075" y="1378943"/>
                <a:ext cx="5136342" cy="646331"/>
              </a:xfrm>
              <a:prstGeom prst="rect">
                <a:avLst/>
              </a:prstGeom>
              <a:blipFill>
                <a:blip r:embed="rId6"/>
                <a:stretch>
                  <a:fillRect l="-1900" r="-59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76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-1175365" y="3440449"/>
            <a:ext cx="4592916" cy="224218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-1" y="1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Q2. Inflate </a:t>
            </a:r>
          </a:p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5A7C1D-ED69-4CA9-A55D-55EA4EC97B2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26" y="724360"/>
            <a:ext cx="6203874" cy="551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9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" y="2136566"/>
            <a:ext cx="9093200" cy="18614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B2A6B21-9564-45CF-9DE7-5B2028A9A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44" y="277832"/>
            <a:ext cx="1741480" cy="7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16FA9BD6-7104-4418-BEB6-421576BDE145}"/>
              </a:ext>
            </a:extLst>
          </p:cNvPr>
          <p:cNvSpPr/>
          <p:nvPr/>
        </p:nvSpPr>
        <p:spPr>
          <a:xfrm>
            <a:off x="0" y="0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Q3. Quanta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 descr="https://media1.britannica.com/eb-media/50/190450-131-527BAEF7.jpg">
            <a:extLst>
              <a:ext uri="{FF2B5EF4-FFF2-40B4-BE49-F238E27FC236}">
                <a16:creationId xmlns:a16="http://schemas.microsoft.com/office/drawing/2014/main" id="{6F31B273-3621-4C58-A13C-5994B5992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4432"/>
          <a:stretch/>
        </p:blipFill>
        <p:spPr bwMode="auto">
          <a:xfrm rot="16200000">
            <a:off x="-1175364" y="3440447"/>
            <a:ext cx="4592914" cy="22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061BFD-8F6D-4D12-BD0E-4F675EC7D6DD}"/>
              </a:ext>
            </a:extLst>
          </p:cNvPr>
          <p:cNvSpPr txBox="1"/>
          <p:nvPr/>
        </p:nvSpPr>
        <p:spPr>
          <a:xfrm>
            <a:off x="3011497" y="2004014"/>
            <a:ext cx="57473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 primordial fluctuations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originate from their quantum vacuum?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391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16FA9BD6-7104-4418-BEB6-421576BDE145}"/>
              </a:ext>
            </a:extLst>
          </p:cNvPr>
          <p:cNvSpPr/>
          <p:nvPr/>
        </p:nvSpPr>
        <p:spPr>
          <a:xfrm>
            <a:off x="0" y="0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Q3. Quanta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 descr="https://media1.britannica.com/eb-media/50/190450-131-527BAEF7.jpg">
            <a:extLst>
              <a:ext uri="{FF2B5EF4-FFF2-40B4-BE49-F238E27FC236}">
                <a16:creationId xmlns:a16="http://schemas.microsoft.com/office/drawing/2014/main" id="{6F31B273-3621-4C58-A13C-5994B5992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4432"/>
          <a:stretch/>
        </p:blipFill>
        <p:spPr bwMode="auto">
          <a:xfrm rot="16200000">
            <a:off x="-1175364" y="3440447"/>
            <a:ext cx="4592914" cy="22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061BFD-8F6D-4D12-BD0E-4F675EC7D6DD}"/>
              </a:ext>
            </a:extLst>
          </p:cNvPr>
          <p:cNvSpPr txBox="1"/>
          <p:nvPr/>
        </p:nvSpPr>
        <p:spPr>
          <a:xfrm>
            <a:off x="3011497" y="2004014"/>
            <a:ext cx="57473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the primordial fluctuations</a:t>
            </a: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originate from their quantum vacuum?</a:t>
            </a:r>
          </a:p>
          <a:p>
            <a:pPr>
              <a:spcAft>
                <a:spcPts val="1200"/>
              </a:spcAft>
            </a:pPr>
            <a:endParaRPr lang="en-US" altLang="zh-CN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likely. But how to </a:t>
            </a:r>
            <a:r>
              <a:rPr lang="en-US" altLang="zh-CN" sz="24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</a:t>
            </a: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that?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317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2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709413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Study one, denoted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zh-CN" alt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709413" cy="2554545"/>
              </a:xfrm>
              <a:prstGeom prst="rect">
                <a:avLst/>
              </a:prstGeom>
              <a:blipFill>
                <a:blip r:embed="rId3"/>
                <a:stretch>
                  <a:fillRect l="-3120" t="-1909" b="-4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43597C58-3A1A-4B79-A514-F8F65E9C4D90}"/>
              </a:ext>
            </a:extLst>
          </p:cNvPr>
          <p:cNvSpPr/>
          <p:nvPr/>
        </p:nvSpPr>
        <p:spPr>
          <a:xfrm>
            <a:off x="6901814" y="0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Q3. Quanta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6" descr="https://media1.britannica.com/eb-media/50/190450-131-527BAEF7.jpg">
            <a:extLst>
              <a:ext uri="{FF2B5EF4-FFF2-40B4-BE49-F238E27FC236}">
                <a16:creationId xmlns:a16="http://schemas.microsoft.com/office/drawing/2014/main" id="{D2B8713B-7F6E-4B89-A1DE-F91FB1495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4432"/>
          <a:stretch/>
        </p:blipFill>
        <p:spPr bwMode="auto">
          <a:xfrm rot="16200000">
            <a:off x="5726450" y="3440447"/>
            <a:ext cx="4592914" cy="22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2167C029-ACEB-4B9B-AA97-798581FA9473}"/>
              </a:ext>
            </a:extLst>
          </p:cNvPr>
          <p:cNvSpPr/>
          <p:nvPr/>
        </p:nvSpPr>
        <p:spPr>
          <a:xfrm>
            <a:off x="931569" y="3979154"/>
            <a:ext cx="6634371" cy="155158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Quantum-classical transition</a:t>
            </a:r>
          </a:p>
          <a:p>
            <a:pPr algn="ctr"/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horizon crossing.</a:t>
            </a:r>
          </a:p>
          <a:p>
            <a:pPr algn="ctr"/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(cosmic expansion becomes non-adiabatic)</a:t>
            </a:r>
          </a:p>
          <a:p>
            <a:pPr algn="ctr"/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Decoherence.</a:t>
            </a:r>
            <a:endParaRPr lang="zh-CN" altLang="en-US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对话气泡: 椭圆形 8">
                <a:extLst>
                  <a:ext uri="{FF2B5EF4-FFF2-40B4-BE49-F238E27FC236}">
                    <a16:creationId xmlns:a16="http://schemas.microsoft.com/office/drawing/2014/main" id="{42749ED3-517E-46BD-B580-832BD70D4ADE}"/>
                  </a:ext>
                </a:extLst>
              </p:cNvPr>
              <p:cNvSpPr/>
              <p:nvPr/>
            </p:nvSpPr>
            <p:spPr>
              <a:xfrm>
                <a:off x="1763971" y="1461669"/>
                <a:ext cx="4824759" cy="1606826"/>
              </a:xfrm>
              <a:prstGeom prst="wedgeEllipseCallout">
                <a:avLst>
                  <a:gd name="adj1" fmla="val -32062"/>
                  <a:gd name="adj2" fmla="val -589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Almost no increase of particle number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endParaRPr lang="en-US" altLang="zh-CN" b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n-US" altLang="zh-CN" dirty="0">
                    <a:latin typeface="Open Sans" panose="020B0606030504020204" pitchFamily="34" charset="0"/>
                    <a:cs typeface="Open Sans" panose="020B0606030504020204" pitchFamily="34" charset="0"/>
                  </a:rPr>
                  <a:t>(cosmic expansion is adiabatic)</a:t>
                </a:r>
                <a:endParaRPr lang="zh-CN" altLang="en-US" dirty="0">
                  <a:latin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9" name="对话气泡: 椭圆形 8">
                <a:extLst>
                  <a:ext uri="{FF2B5EF4-FFF2-40B4-BE49-F238E27FC236}">
                    <a16:creationId xmlns:a16="http://schemas.microsoft.com/office/drawing/2014/main" id="{42749ED3-517E-46BD-B580-832BD70D4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71" y="1461669"/>
                <a:ext cx="4824759" cy="1606826"/>
              </a:xfrm>
              <a:prstGeom prst="wedgeEllipseCallout">
                <a:avLst>
                  <a:gd name="adj1" fmla="val -32062"/>
                  <a:gd name="adj2" fmla="val -58908"/>
                </a:avLst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1B5224F8-FBD4-46FD-9E52-0AB466AEE9A6}"/>
              </a:ext>
            </a:extLst>
          </p:cNvPr>
          <p:cNvSpPr/>
          <p:nvPr/>
        </p:nvSpPr>
        <p:spPr>
          <a:xfrm>
            <a:off x="0" y="6514730"/>
            <a:ext cx="617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 Maldacena 1508.01082,  J. Liu, C. Sou &amp; YW 1608.07909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890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4DC731C-8AFB-4CBB-9B60-E7AE99459CA6}"/>
              </a:ext>
            </a:extLst>
          </p:cNvPr>
          <p:cNvSpPr/>
          <p:nvPr/>
        </p:nvSpPr>
        <p:spPr>
          <a:xfrm>
            <a:off x="0" y="-2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Q4. 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1BC4FD3-B727-413C-A23B-40B12D8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65087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r:id="rId3" imgW="8368200" imgH="7555320" progId="">
                  <p:embed/>
                </p:oleObj>
              </mc:Choice>
              <mc:Fallback>
                <p:oleObj r:id="rId3" imgW="8368200" imgH="7555320" progId="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1BC4FD3-B727-413C-A23B-40B12D8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5087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92AF66F-B749-45DA-9EAE-22409DC4CEBB}"/>
              </a:ext>
            </a:extLst>
          </p:cNvPr>
          <p:cNvSpPr txBox="1"/>
          <p:nvPr/>
        </p:nvSpPr>
        <p:spPr>
          <a:xfrm>
            <a:off x="2953264" y="2199503"/>
            <a:ext cx="55672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0" dirty="0"/>
              <a:t>Too many models</a:t>
            </a:r>
          </a:p>
          <a:p>
            <a:pPr algn="l">
              <a:lnSpc>
                <a:spcPct val="150000"/>
              </a:lnSpc>
            </a:pPr>
            <a:endParaRPr lang="en-US" altLang="zh-CN" sz="2400" dirty="0"/>
          </a:p>
          <a:p>
            <a:pPr algn="l">
              <a:lnSpc>
                <a:spcPct val="150000"/>
              </a:lnSpc>
            </a:pPr>
            <a:r>
              <a:rPr lang="en-US" altLang="zh-CN" sz="2400" b="0" dirty="0"/>
              <a:t>But still hope to distinguish </a:t>
            </a:r>
            <a:r>
              <a:rPr lang="en-US" altLang="zh-CN" sz="2400" b="1" dirty="0">
                <a:solidFill>
                  <a:schemeClr val="accent1"/>
                </a:solidFill>
              </a:rPr>
              <a:t>simple</a:t>
            </a:r>
            <a:r>
              <a:rPr lang="en-US" altLang="zh-CN" sz="2400" b="0" dirty="0"/>
              <a:t> models</a:t>
            </a:r>
            <a:endParaRPr lang="zh-CN" alt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49824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4DC731C-8AFB-4CBB-9B60-E7AE99459CA6}"/>
              </a:ext>
            </a:extLst>
          </p:cNvPr>
          <p:cNvSpPr/>
          <p:nvPr/>
        </p:nvSpPr>
        <p:spPr>
          <a:xfrm>
            <a:off x="0" y="-2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Q4. 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1BC4FD3-B727-413C-A23B-40B12D8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65087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r:id="rId3" imgW="8368200" imgH="7555320" progId="">
                  <p:embed/>
                </p:oleObj>
              </mc:Choice>
              <mc:Fallback>
                <p:oleObj r:id="rId3" imgW="8368200" imgH="7555320" progId="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1BC4FD3-B727-413C-A23B-40B12D8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5087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3592711-1641-48C9-AD8C-9525BA41C17C}"/>
              </a:ext>
            </a:extLst>
          </p:cNvPr>
          <p:cNvSpPr txBox="1"/>
          <p:nvPr/>
        </p:nvSpPr>
        <p:spPr>
          <a:xfrm>
            <a:off x="4873150" y="3088153"/>
            <a:ext cx="30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ns-r diagram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图片 4" descr="屏幕剪辑">
            <a:extLst>
              <a:ext uri="{FF2B5EF4-FFF2-40B4-BE49-F238E27FC236}">
                <a16:creationId xmlns:a16="http://schemas.microsoft.com/office/drawing/2014/main" id="{BC67D95A-95DB-4652-9591-81FBF989D8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655" y="1211648"/>
            <a:ext cx="6166907" cy="46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22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4DC731C-8AFB-4CBB-9B60-E7AE99459CA6}"/>
              </a:ext>
            </a:extLst>
          </p:cNvPr>
          <p:cNvSpPr/>
          <p:nvPr/>
        </p:nvSpPr>
        <p:spPr>
          <a:xfrm>
            <a:off x="0" y="-2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Q4. 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1BC4FD3-B727-413C-A23B-40B12D8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65087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3" imgW="8368200" imgH="7555320" progId="">
                  <p:embed/>
                </p:oleObj>
              </mc:Choice>
              <mc:Fallback>
                <p:oleObj r:id="rId3" imgW="8368200" imgH="7555320" progId="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1BC4FD3-B727-413C-A23B-40B12D8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5087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C3592711-1641-48C9-AD8C-9525BA41C17C}"/>
              </a:ext>
            </a:extLst>
          </p:cNvPr>
          <p:cNvSpPr txBox="1"/>
          <p:nvPr/>
        </p:nvSpPr>
        <p:spPr>
          <a:xfrm>
            <a:off x="3651721" y="2452005"/>
            <a:ext cx="4188718" cy="111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the ns-r diagram reliable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telling “which model”?</a:t>
            </a:r>
            <a:endParaRPr lang="zh-CN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21818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218189" cy="984885"/>
              </a:xfrm>
              <a:prstGeom prst="rect">
                <a:avLst/>
              </a:prstGeom>
              <a:blipFill>
                <a:blip r:embed="rId4"/>
                <a:stretch>
                  <a:fillRect l="-3598" t="-4348" r="-1894" b="-16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427BAE80-6C0F-4E99-BD6D-C163D3A6BF59}"/>
              </a:ext>
            </a:extLst>
          </p:cNvPr>
          <p:cNvSpPr/>
          <p:nvPr/>
        </p:nvSpPr>
        <p:spPr>
          <a:xfrm>
            <a:off x="1172817" y="1981328"/>
            <a:ext cx="3312360" cy="1219072"/>
          </a:xfrm>
          <a:prstGeom prst="wedgeEllipseCallout">
            <a:avLst>
              <a:gd name="adj1" fmla="val -34325"/>
              <a:gd name="adj2" fmla="val -514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86CB0D3-0599-401F-A750-8F93C96A77EA}"/>
                  </a:ext>
                </a:extLst>
              </p:cNvPr>
              <p:cNvSpPr txBox="1"/>
              <p:nvPr/>
            </p:nvSpPr>
            <p:spPr>
              <a:xfrm>
                <a:off x="1528353" y="2243781"/>
                <a:ext cx="2793778" cy="679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SM uplift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86CB0D3-0599-401F-A750-8F93C96A7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353" y="2243781"/>
                <a:ext cx="2793778" cy="679353"/>
              </a:xfrm>
              <a:prstGeom prst="rect">
                <a:avLst/>
              </a:prstGeom>
              <a:blipFill>
                <a:blip r:embed="rId5"/>
                <a:stretch>
                  <a:fillRect l="-1965" t="-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6283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/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EFT interaction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ℒ</m:t>
                    </m:r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𝜕𝜙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Thus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b="0" dirty="0">
                    <a:latin typeface="Open Sans" panose="020B0606030504020204" pitchFamily="34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𝛿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 there may be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⊃</m:t>
                        </m:r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′′′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blipFill>
                <a:blip r:embed="rId3"/>
                <a:stretch>
                  <a:fillRect l="-3341" t="-1141" r="-2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A2EF7-5C6F-41C6-8D7D-DE05B179D75A}"/>
                  </a:ext>
                </a:extLst>
              </p:cNvPr>
              <p:cNvSpPr txBox="1"/>
              <p:nvPr/>
            </p:nvSpPr>
            <p:spPr>
              <a:xfrm>
                <a:off x="623800" y="445234"/>
                <a:ext cx="6468950" cy="5963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Observed 2pt correlation (power spectrum):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</m:e>
                        </m:acc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𝜖</m:t>
                        </m:r>
                      </m:e>
                    </m:rad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≃3600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very large 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Even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𝜖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Potentially observable change of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/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−1)/(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−1)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effect!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A2EF7-5C6F-41C6-8D7D-DE05B179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0" y="445234"/>
                <a:ext cx="6468950" cy="5963364"/>
              </a:xfrm>
              <a:prstGeom prst="rect">
                <a:avLst/>
              </a:prstGeom>
              <a:blipFill>
                <a:blip r:embed="rId4"/>
                <a:stretch>
                  <a:fillRect l="-1412" t="-818" r="-565" b="-1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C04FE85-C45D-40F6-84D7-1E6E06770788}"/>
              </a:ext>
            </a:extLst>
          </p:cNvPr>
          <p:cNvGrpSpPr/>
          <p:nvPr/>
        </p:nvGrpSpPr>
        <p:grpSpPr>
          <a:xfrm>
            <a:off x="5400354" y="4784682"/>
            <a:ext cx="2786083" cy="797488"/>
            <a:chOff x="5400354" y="4585899"/>
            <a:chExt cx="2786083" cy="797488"/>
          </a:xfrm>
        </p:grpSpPr>
        <p:pic>
          <p:nvPicPr>
            <p:cNvPr id="5" name="图片 4" descr="屏幕剪辑">
              <a:extLst>
                <a:ext uri="{FF2B5EF4-FFF2-40B4-BE49-F238E27FC236}">
                  <a16:creationId xmlns:a16="http://schemas.microsoft.com/office/drawing/2014/main" id="{68B11B35-A74C-4740-83BA-6A9804735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354" y="4873796"/>
              <a:ext cx="2786083" cy="509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D0B500-4D9A-4102-B35F-CEDEA5648A44}"/>
                    </a:ext>
                  </a:extLst>
                </p:cNvPr>
                <p:cNvSpPr txBox="1"/>
                <p:nvPr/>
              </p:nvSpPr>
              <p:spPr>
                <a:xfrm>
                  <a:off x="5501424" y="4585899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D0B500-4D9A-4102-B35F-CEDEA5648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24" y="4585899"/>
                  <a:ext cx="64652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D29D60-95D9-4512-B851-AC76861E8602}"/>
                    </a:ext>
                  </a:extLst>
                </p:cNvPr>
                <p:cNvSpPr txBox="1"/>
                <p:nvPr/>
              </p:nvSpPr>
              <p:spPr>
                <a:xfrm>
                  <a:off x="7447837" y="4585899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D29D60-95D9-4512-B851-AC76861E8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837" y="4585899"/>
                  <a:ext cx="646523" cy="6155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06149BE-A6C8-4493-A220-CFA3315E2125}"/>
                    </a:ext>
                  </a:extLst>
                </p:cNvPr>
                <p:cNvSpPr txBox="1"/>
                <p:nvPr/>
              </p:nvSpPr>
              <p:spPr>
                <a:xfrm>
                  <a:off x="6484913" y="4585899"/>
                  <a:ext cx="616964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𝛿𝜎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06149BE-A6C8-4493-A220-CFA3315E21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913" y="4585899"/>
                  <a:ext cx="616964" cy="6155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159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/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EFT interaction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ℒ</m:t>
                    </m:r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𝜕𝜙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Thus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b="0" dirty="0">
                    <a:latin typeface="Open Sans" panose="020B0606030504020204" pitchFamily="34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𝛿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 there may be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⊃</m:t>
                        </m:r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′′′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blipFill>
                <a:blip r:embed="rId3"/>
                <a:stretch>
                  <a:fillRect l="-3341" t="-1141" r="-2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A2EF7-5C6F-41C6-8D7D-DE05B179D75A}"/>
                  </a:ext>
                </a:extLst>
              </p:cNvPr>
              <p:cNvSpPr txBox="1"/>
              <p:nvPr/>
            </p:nvSpPr>
            <p:spPr>
              <a:xfrm>
                <a:off x="623800" y="445234"/>
                <a:ext cx="6468950" cy="5963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Observed 2pt correlation (power spectrum):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</m:e>
                        </m:acc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𝜖</m:t>
                        </m:r>
                      </m:e>
                    </m:rad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≃3600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very large 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1" dirty="0">
                    <a:solidFill>
                      <a:schemeClr val="accent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Even</a:t>
                </a: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𝜖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Potentially observable change of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/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−1)/(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−1)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effect!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A2EF7-5C6F-41C6-8D7D-DE05B179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0" y="445234"/>
                <a:ext cx="6468950" cy="5963364"/>
              </a:xfrm>
              <a:prstGeom prst="rect">
                <a:avLst/>
              </a:prstGeom>
              <a:blipFill>
                <a:blip r:embed="rId4"/>
                <a:stretch>
                  <a:fillRect l="-1412" t="-818" r="-565" b="-1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C04FE85-C45D-40F6-84D7-1E6E06770788}"/>
              </a:ext>
            </a:extLst>
          </p:cNvPr>
          <p:cNvGrpSpPr/>
          <p:nvPr/>
        </p:nvGrpSpPr>
        <p:grpSpPr>
          <a:xfrm>
            <a:off x="5400354" y="4784682"/>
            <a:ext cx="2786083" cy="797488"/>
            <a:chOff x="5400354" y="4585899"/>
            <a:chExt cx="2786083" cy="797488"/>
          </a:xfrm>
        </p:grpSpPr>
        <p:pic>
          <p:nvPicPr>
            <p:cNvPr id="5" name="图片 4" descr="屏幕剪辑">
              <a:extLst>
                <a:ext uri="{FF2B5EF4-FFF2-40B4-BE49-F238E27FC236}">
                  <a16:creationId xmlns:a16="http://schemas.microsoft.com/office/drawing/2014/main" id="{68B11B35-A74C-4740-83BA-6A9804735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354" y="4873796"/>
              <a:ext cx="2786083" cy="509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D0B500-4D9A-4102-B35F-CEDEA5648A44}"/>
                    </a:ext>
                  </a:extLst>
                </p:cNvPr>
                <p:cNvSpPr txBox="1"/>
                <p:nvPr/>
              </p:nvSpPr>
              <p:spPr>
                <a:xfrm>
                  <a:off x="5501424" y="4585899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D0B500-4D9A-4102-B35F-CEDEA5648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24" y="4585899"/>
                  <a:ext cx="64652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D29D60-95D9-4512-B851-AC76861E8602}"/>
                    </a:ext>
                  </a:extLst>
                </p:cNvPr>
                <p:cNvSpPr txBox="1"/>
                <p:nvPr/>
              </p:nvSpPr>
              <p:spPr>
                <a:xfrm>
                  <a:off x="7447837" y="4585899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D29D60-95D9-4512-B851-AC76861E8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837" y="4585899"/>
                  <a:ext cx="646523" cy="6155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06149BE-A6C8-4493-A220-CFA3315E2125}"/>
                    </a:ext>
                  </a:extLst>
                </p:cNvPr>
                <p:cNvSpPr txBox="1"/>
                <p:nvPr/>
              </p:nvSpPr>
              <p:spPr>
                <a:xfrm>
                  <a:off x="6484913" y="4585899"/>
                  <a:ext cx="616964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𝛿𝜎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06149BE-A6C8-4493-A220-CFA3315E21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913" y="4585899"/>
                  <a:ext cx="616964" cy="6155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椭圆形 2">
                <a:extLst>
                  <a:ext uri="{FF2B5EF4-FFF2-40B4-BE49-F238E27FC236}">
                    <a16:creationId xmlns:a16="http://schemas.microsoft.com/office/drawing/2014/main" id="{299BFD4B-B297-4CFA-B2CD-CB8564E4B417}"/>
                  </a:ext>
                </a:extLst>
              </p:cNvPr>
              <p:cNvSpPr/>
              <p:nvPr/>
            </p:nvSpPr>
            <p:spPr>
              <a:xfrm>
                <a:off x="4578974" y="3175000"/>
                <a:ext cx="4318000" cy="2842459"/>
              </a:xfrm>
              <a:prstGeom prst="wedgeEllipseCallout">
                <a:avLst>
                  <a:gd name="adj1" fmla="val -49160"/>
                  <a:gd name="adj2" fmla="val 4439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And many possible enhancement factors: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Larger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 algn="dist"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Multi-field (all positive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IR growth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≾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CN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string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extra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对话气泡: 椭圆形 2">
                <a:extLst>
                  <a:ext uri="{FF2B5EF4-FFF2-40B4-BE49-F238E27FC236}">
                    <a16:creationId xmlns:a16="http://schemas.microsoft.com/office/drawing/2014/main" id="{299BFD4B-B297-4CFA-B2CD-CB8564E4B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74" y="3175000"/>
                <a:ext cx="4318000" cy="2842459"/>
              </a:xfrm>
              <a:prstGeom prst="wedgeEllipseCallout">
                <a:avLst>
                  <a:gd name="adj1" fmla="val -49160"/>
                  <a:gd name="adj2" fmla="val 44394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150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/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EFT interaction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ℒ</m:t>
                    </m:r>
                    <m:r>
                      <a:rPr lang="en-US" altLang="zh-CN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𝜕𝜙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Thus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b="0" dirty="0">
                    <a:latin typeface="Open Sans" panose="020B0606030504020204" pitchFamily="34" charset="0"/>
                    <a:ea typeface="Cambria Math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⊃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r>
                          <a:rPr lang="en-US" altLang="zh-CN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Λ</m:t>
                        </m:r>
                      </m:den>
                    </m:f>
                    <m:sSup>
                      <m:sSupPr>
                        <m:ctrlP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𝜕</m:t>
                            </m:r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𝛿</m:t>
                            </m:r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And there may be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ℒ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⊃</m:t>
                        </m:r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Open Sans" panose="020B0606030504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𝑉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′′′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𝛿</m:t>
                    </m:r>
                    <m:sSup>
                      <m:sSupPr>
                        <m:ctrlP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sz="2400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0A2E8B0-0C4A-4619-871F-42FC56FB1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2" y="1958009"/>
                <a:ext cx="2738507" cy="4273286"/>
              </a:xfrm>
              <a:prstGeom prst="rect">
                <a:avLst/>
              </a:prstGeom>
              <a:blipFill>
                <a:blip r:embed="rId3"/>
                <a:stretch>
                  <a:fillRect l="-3341" t="-1141" r="-26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A2EF7-5C6F-41C6-8D7D-DE05B179D75A}"/>
                  </a:ext>
                </a:extLst>
              </p:cNvPr>
              <p:cNvSpPr txBox="1"/>
              <p:nvPr/>
            </p:nvSpPr>
            <p:spPr>
              <a:xfrm>
                <a:off x="623800" y="445234"/>
                <a:ext cx="6468950" cy="64865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Observed 2pt correlation (power spectrum):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−2</m:t>
                        </m:r>
                        <m:acc>
                          <m:accPr>
                            <m:chr m:val="̇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𝐻</m:t>
                            </m:r>
                          </m:e>
                        </m:acc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Open Sans" panose="020B0606030504020204" pitchFamily="34" charset="0"/>
                                <a:cs typeface="Open Sans" panose="020B0606030504020204" pitchFamily="34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𝜖</m:t>
                        </m:r>
                      </m:e>
                    </m:rad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≃3600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very large compared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still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𝜖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𝐻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</m:t>
                    </m:r>
                    <m:acc>
                      <m:accPr>
                        <m:chr m:val="̇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</m:ctrlPr>
                      </m:acc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Open Sans" panose="020B0606030504020204" pitchFamily="34" charset="0"/>
                          </a:rPr>
                          <m:t>𝜙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Open Sans" panose="020B0606030504020204" pitchFamily="34" charset="0"/>
                      </a:rPr>
                      <m:t>𝛿𝜎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(i.e.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≥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)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Potentially observable change of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/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𝑟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Δ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−1)/(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−1)</m:t>
                    </m:r>
                  </m:oMath>
                </a14:m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Observable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effect!</a:t>
                </a: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A2EF7-5C6F-41C6-8D7D-DE05B179D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0" y="445234"/>
                <a:ext cx="6468950" cy="6486584"/>
              </a:xfrm>
              <a:prstGeom prst="rect">
                <a:avLst/>
              </a:prstGeom>
              <a:blipFill>
                <a:blip r:embed="rId4"/>
                <a:stretch>
                  <a:fillRect l="-1412" t="-752" r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FC04FE85-C45D-40F6-84D7-1E6E06770788}"/>
              </a:ext>
            </a:extLst>
          </p:cNvPr>
          <p:cNvGrpSpPr/>
          <p:nvPr/>
        </p:nvGrpSpPr>
        <p:grpSpPr>
          <a:xfrm>
            <a:off x="5400354" y="4784682"/>
            <a:ext cx="2786083" cy="797488"/>
            <a:chOff x="5400354" y="4585899"/>
            <a:chExt cx="2786083" cy="797488"/>
          </a:xfrm>
        </p:grpSpPr>
        <p:pic>
          <p:nvPicPr>
            <p:cNvPr id="5" name="图片 4" descr="屏幕剪辑">
              <a:extLst>
                <a:ext uri="{FF2B5EF4-FFF2-40B4-BE49-F238E27FC236}">
                  <a16:creationId xmlns:a16="http://schemas.microsoft.com/office/drawing/2014/main" id="{68B11B35-A74C-4740-83BA-6A9804735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0354" y="4873796"/>
              <a:ext cx="2786083" cy="509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D0B500-4D9A-4102-B35F-CEDEA5648A44}"/>
                    </a:ext>
                  </a:extLst>
                </p:cNvPr>
                <p:cNvSpPr txBox="1"/>
                <p:nvPr/>
              </p:nvSpPr>
              <p:spPr>
                <a:xfrm>
                  <a:off x="5501424" y="4585899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7D0B500-4D9A-4102-B35F-CEDEA5648A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424" y="4585899"/>
                  <a:ext cx="646523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D29D60-95D9-4512-B851-AC76861E8602}"/>
                    </a:ext>
                  </a:extLst>
                </p:cNvPr>
                <p:cNvSpPr txBox="1"/>
                <p:nvPr/>
              </p:nvSpPr>
              <p:spPr>
                <a:xfrm>
                  <a:off x="7447837" y="4585899"/>
                  <a:ext cx="646523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𝛿𝜙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6DD29D60-95D9-4512-B851-AC76861E86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7837" y="4585899"/>
                  <a:ext cx="646523" cy="6155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06149BE-A6C8-4493-A220-CFA3315E2125}"/>
                    </a:ext>
                  </a:extLst>
                </p:cNvPr>
                <p:cNvSpPr txBox="1"/>
                <p:nvPr/>
              </p:nvSpPr>
              <p:spPr>
                <a:xfrm>
                  <a:off x="6484913" y="4585899"/>
                  <a:ext cx="616964" cy="61555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Open Sans" panose="020B0606030504020204" pitchFamily="34" charset="0"/>
                            <a:cs typeface="Open Sans" panose="020B0606030504020204" pitchFamily="34" charset="0"/>
                          </a:rPr>
                          <m:t>𝛿𝜎</m:t>
                        </m:r>
                      </m:oMath>
                    </m:oMathPara>
                  </a14:m>
                  <a:endParaRPr lang="zh-CN" altLang="en-US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06149BE-A6C8-4493-A220-CFA3315E21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4913" y="4585899"/>
                  <a:ext cx="616964" cy="61555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对话气泡: 椭圆形 2">
                <a:extLst>
                  <a:ext uri="{FF2B5EF4-FFF2-40B4-BE49-F238E27FC236}">
                    <a16:creationId xmlns:a16="http://schemas.microsoft.com/office/drawing/2014/main" id="{299BFD4B-B297-4CFA-B2CD-CB8564E4B417}"/>
                  </a:ext>
                </a:extLst>
              </p:cNvPr>
              <p:cNvSpPr/>
              <p:nvPr/>
            </p:nvSpPr>
            <p:spPr>
              <a:xfrm>
                <a:off x="4578974" y="3175000"/>
                <a:ext cx="4318000" cy="2842459"/>
              </a:xfrm>
              <a:prstGeom prst="wedgeEllipseCallout">
                <a:avLst>
                  <a:gd name="adj1" fmla="val -49160"/>
                  <a:gd name="adj2" fmla="val 4439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And many possible enhancement factors: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Larger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 algn="dist"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Multi-field (all positive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𝜁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IR growth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≾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CN" b="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string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extra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对话气泡: 椭圆形 2">
                <a:extLst>
                  <a:ext uri="{FF2B5EF4-FFF2-40B4-BE49-F238E27FC236}">
                    <a16:creationId xmlns:a16="http://schemas.microsoft.com/office/drawing/2014/main" id="{299BFD4B-B297-4CFA-B2CD-CB8564E4B4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74" y="3175000"/>
                <a:ext cx="4318000" cy="2842459"/>
              </a:xfrm>
              <a:prstGeom prst="wedgeEllipseCallout">
                <a:avLst>
                  <a:gd name="adj1" fmla="val -49160"/>
                  <a:gd name="adj2" fmla="val 44394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3CF79F2F-BCB1-42BA-842D-8A06FC4A1694}"/>
              </a:ext>
            </a:extLst>
          </p:cNvPr>
          <p:cNvSpPr/>
          <p:nvPr/>
        </p:nvSpPr>
        <p:spPr>
          <a:xfrm>
            <a:off x="5773250" y="1576552"/>
            <a:ext cx="2754917" cy="148195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So quite likely to affect </a:t>
            </a:r>
          </a:p>
          <a:p>
            <a:pPr algn="ctr"/>
            <a:r>
              <a:rPr lang="en-US" altLang="zh-CN" dirty="0"/>
              <a:t>“which model”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C39498-4D15-427F-8964-DC242A82AC46}"/>
              </a:ext>
            </a:extLst>
          </p:cNvPr>
          <p:cNvSpPr txBox="1"/>
          <p:nvPr/>
        </p:nvSpPr>
        <p:spPr>
          <a:xfrm>
            <a:off x="7056158" y="214936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endParaRPr lang="zh-CN" altLang="en-US" sz="2400" b="0" i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092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3E4467A-EB16-405D-9420-F40E0598C13A}"/>
              </a:ext>
            </a:extLst>
          </p:cNvPr>
          <p:cNvSpPr/>
          <p:nvPr/>
        </p:nvSpPr>
        <p:spPr>
          <a:xfrm>
            <a:off x="0" y="-2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Q4. 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3818DDE0-79B3-4F02-962D-CF62A101E5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265087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r:id="rId3" imgW="8368200" imgH="7555320" progId="">
                  <p:embed/>
                </p:oleObj>
              </mc:Choice>
              <mc:Fallback>
                <p:oleObj r:id="rId3" imgW="8368200" imgH="7555320" progId="">
                  <p:embed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3818DDE0-79B3-4F02-962D-CF62A101E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265087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5C03AEF4-864F-4FB5-8471-3EEA8B93BAE9}"/>
              </a:ext>
            </a:extLst>
          </p:cNvPr>
          <p:cNvSpPr/>
          <p:nvPr/>
        </p:nvSpPr>
        <p:spPr>
          <a:xfrm>
            <a:off x="4271384" y="6396335"/>
            <a:ext cx="4872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H. Jiang &amp; YW 1703.04477,  X. Tong, YW, S. Zhou, 1708.01709</a:t>
            </a:r>
          </a:p>
          <a:p>
            <a:pPr algn="r"/>
            <a:r>
              <a:rPr lang="en-US" altLang="zh-C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also H. An, M. </a:t>
            </a:r>
            <a:r>
              <a:rPr lang="en-US" altLang="zh-CN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McAneny</a:t>
            </a:r>
            <a:r>
              <a:rPr lang="en-US" altLang="zh-CN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 K. Ridgway, M. B. Wise 1706.09971</a:t>
            </a:r>
            <a:endParaRPr lang="zh-CN" alt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15BC45-3FAE-4E1E-A88D-C0419A91B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773525"/>
            <a:ext cx="6591300" cy="531094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862147-564B-432B-9E6A-F9431CC00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1346" y="461664"/>
            <a:ext cx="3473934" cy="84988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9B4AA1B-F0CE-4486-B277-6F5236ED2294}"/>
                  </a:ext>
                </a:extLst>
              </p:cNvPr>
              <p:cNvSpPr txBox="1"/>
              <p:nvPr/>
            </p:nvSpPr>
            <p:spPr>
              <a:xfrm>
                <a:off x="6047961" y="1438739"/>
                <a:ext cx="30249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(Original: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−1= −2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9B4AA1B-F0CE-4486-B277-6F5236ED2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961" y="1438739"/>
                <a:ext cx="3024995" cy="369332"/>
              </a:xfrm>
              <a:prstGeom prst="rect">
                <a:avLst/>
              </a:prstGeom>
              <a:blipFill>
                <a:blip r:embed="rId7"/>
                <a:stretch>
                  <a:fillRect l="-1613" t="-8197" r="-1008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9242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5C5741E-2DFF-4410-8C1C-BBA78150768C}"/>
              </a:ext>
            </a:extLst>
          </p:cNvPr>
          <p:cNvSpPr/>
          <p:nvPr/>
        </p:nvSpPr>
        <p:spPr>
          <a:xfrm>
            <a:off x="-1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Collider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图片 15" descr="图片包含 事情&#10;&#10;已生成高可信度的说明">
            <a:extLst>
              <a:ext uri="{FF2B5EF4-FFF2-40B4-BE49-F238E27FC236}">
                <a16:creationId xmlns:a16="http://schemas.microsoft.com/office/drawing/2014/main" id="{C7E290F8-7210-4591-87B3-E94E3CF893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23903"/>
          <a:stretch/>
        </p:blipFill>
        <p:spPr>
          <a:xfrm rot="16200000">
            <a:off x="1127522" y="1175365"/>
            <a:ext cx="4592916" cy="2242186"/>
          </a:xfrm>
          <a:prstGeom prst="rect">
            <a:avLst/>
          </a:prstGeom>
        </p:spPr>
      </p:pic>
      <p:pic>
        <p:nvPicPr>
          <p:cNvPr id="20" name="图片 19" descr="屏幕剪辑">
            <a:extLst>
              <a:ext uri="{FF2B5EF4-FFF2-40B4-BE49-F238E27FC236}">
                <a16:creationId xmlns:a16="http://schemas.microsoft.com/office/drawing/2014/main" id="{3AF2591F-A1BC-46A3-ACCF-82C193383E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b="7966"/>
          <a:stretch/>
        </p:blipFill>
        <p:spPr>
          <a:xfrm>
            <a:off x="-4670" y="-1"/>
            <a:ext cx="2246853" cy="4592915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9E82297C-C500-422B-AF80-61121A9F43CE}"/>
              </a:ext>
            </a:extLst>
          </p:cNvPr>
          <p:cNvSpPr/>
          <p:nvPr/>
        </p:nvSpPr>
        <p:spPr>
          <a:xfrm>
            <a:off x="2302888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Inflate or Not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6FA9BD6-7104-4418-BEB6-421576BDE145}"/>
              </a:ext>
            </a:extLst>
          </p:cNvPr>
          <p:cNvSpPr/>
          <p:nvPr/>
        </p:nvSpPr>
        <p:spPr>
          <a:xfrm>
            <a:off x="4600419" y="4592917"/>
            <a:ext cx="2242185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Quanta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4DC731C-8AFB-4CBB-9B60-E7AE99459CA6}"/>
              </a:ext>
            </a:extLst>
          </p:cNvPr>
          <p:cNvSpPr/>
          <p:nvPr/>
        </p:nvSpPr>
        <p:spPr>
          <a:xfrm>
            <a:off x="6897947" y="4592913"/>
            <a:ext cx="2246054" cy="22650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Which Model</a:t>
            </a:r>
            <a:endParaRPr lang="zh-CN" altLang="en-US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 descr="https://media1.britannica.com/eb-media/50/190450-131-527BAEF7.jpg">
            <a:extLst>
              <a:ext uri="{FF2B5EF4-FFF2-40B4-BE49-F238E27FC236}">
                <a16:creationId xmlns:a16="http://schemas.microsoft.com/office/drawing/2014/main" id="{6F31B273-3621-4C58-A13C-5994B5992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4432"/>
          <a:stretch/>
        </p:blipFill>
        <p:spPr bwMode="auto">
          <a:xfrm rot="16200000">
            <a:off x="3425058" y="1175365"/>
            <a:ext cx="4592914" cy="22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E1BC4FD3-B727-413C-A23B-40B12D855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7950" y="-2"/>
          <a:ext cx="2246050" cy="459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r:id="rId6" imgW="8368200" imgH="7555320" progId="">
                  <p:embed/>
                </p:oleObj>
              </mc:Choice>
              <mc:Fallback>
                <p:oleObj r:id="rId6" imgW="8368200" imgH="7555320" progId="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E1BC4FD3-B727-413C-A23B-40B12D855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97950" y="-2"/>
                        <a:ext cx="2246050" cy="459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6707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s rating cf defender">
            <a:extLst>
              <a:ext uri="{FF2B5EF4-FFF2-40B4-BE49-F238E27FC236}">
                <a16:creationId xmlns:a16="http://schemas.microsoft.com/office/drawing/2014/main" id="{D7DC918F-A2AB-47DE-B612-689D2CEFC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740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8813637-6c93-4d66-b036-831d7a807c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1035D21-7A1B-4BCA-8A6F-4880A9DDAE4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145" y="1744226"/>
            <a:ext cx="4021767" cy="3218297"/>
            <a:chOff x="2669541" y="576204"/>
            <a:chExt cx="7047266" cy="5639369"/>
          </a:xfrm>
        </p:grpSpPr>
        <p:sp>
          <p:nvSpPr>
            <p:cNvPr id="4" name="îṥḷíḋê">
              <a:extLst>
                <a:ext uri="{FF2B5EF4-FFF2-40B4-BE49-F238E27FC236}">
                  <a16:creationId xmlns:a16="http://schemas.microsoft.com/office/drawing/2014/main" id="{E108CEEF-AE3F-429A-87ED-5392233AF03A}"/>
                </a:ext>
              </a:extLst>
            </p:cNvPr>
            <p:cNvSpPr/>
            <p:nvPr/>
          </p:nvSpPr>
          <p:spPr>
            <a:xfrm>
              <a:off x="4037089" y="1031012"/>
              <a:ext cx="4111784" cy="474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iŝ1ídê">
              <a:extLst>
                <a:ext uri="{FF2B5EF4-FFF2-40B4-BE49-F238E27FC236}">
                  <a16:creationId xmlns:a16="http://schemas.microsoft.com/office/drawing/2014/main" id="{D596170B-6A79-4BCD-B903-AAE63C59D0D1}"/>
                </a:ext>
              </a:extLst>
            </p:cNvPr>
            <p:cNvSpPr/>
            <p:nvPr/>
          </p:nvSpPr>
          <p:spPr>
            <a:xfrm>
              <a:off x="4152225" y="1216231"/>
              <a:ext cx="3934232" cy="3329714"/>
            </a:xfrm>
            <a:custGeom>
              <a:avLst/>
              <a:gdLst>
                <a:gd name="connsiteX0" fmla="*/ 0 w 20941"/>
                <a:gd name="connsiteY0" fmla="*/ 4037 h 21600"/>
                <a:gd name="connsiteX1" fmla="*/ 3896 w 20941"/>
                <a:gd name="connsiteY1" fmla="*/ 13467 h 21600"/>
                <a:gd name="connsiteX2" fmla="*/ 10946 w 20941"/>
                <a:gd name="connsiteY2" fmla="*/ 21600 h 21600"/>
                <a:gd name="connsiteX3" fmla="*/ 18556 w 20941"/>
                <a:gd name="connsiteY3" fmla="*/ 13693 h 21600"/>
                <a:gd name="connsiteX4" fmla="*/ 20941 w 20941"/>
                <a:gd name="connsiteY4" fmla="*/ 4536 h 21600"/>
                <a:gd name="connsiteX5" fmla="*/ 10919 w 20941"/>
                <a:gd name="connsiteY5" fmla="*/ 0 h 21600"/>
                <a:gd name="connsiteX6" fmla="*/ 0 w 20941"/>
                <a:gd name="connsiteY6" fmla="*/ 4037 h 21600"/>
                <a:gd name="connsiteX0" fmla="*/ 0 w 20941"/>
                <a:gd name="connsiteY0" fmla="*/ 5576 h 23139"/>
                <a:gd name="connsiteX1" fmla="*/ 3896 w 20941"/>
                <a:gd name="connsiteY1" fmla="*/ 15006 h 23139"/>
                <a:gd name="connsiteX2" fmla="*/ 10946 w 20941"/>
                <a:gd name="connsiteY2" fmla="*/ 23139 h 23139"/>
                <a:gd name="connsiteX3" fmla="*/ 18556 w 20941"/>
                <a:gd name="connsiteY3" fmla="*/ 15232 h 23139"/>
                <a:gd name="connsiteX4" fmla="*/ 20941 w 20941"/>
                <a:gd name="connsiteY4" fmla="*/ 6075 h 23139"/>
                <a:gd name="connsiteX5" fmla="*/ 10956 w 20941"/>
                <a:gd name="connsiteY5" fmla="*/ 0 h 23139"/>
                <a:gd name="connsiteX6" fmla="*/ 0 w 20941"/>
                <a:gd name="connsiteY6" fmla="*/ 5576 h 23139"/>
                <a:gd name="connsiteX0" fmla="*/ 0 w 22479"/>
                <a:gd name="connsiteY0" fmla="*/ 5576 h 23139"/>
                <a:gd name="connsiteX1" fmla="*/ 3896 w 22479"/>
                <a:gd name="connsiteY1" fmla="*/ 15006 h 23139"/>
                <a:gd name="connsiteX2" fmla="*/ 10946 w 22479"/>
                <a:gd name="connsiteY2" fmla="*/ 23139 h 23139"/>
                <a:gd name="connsiteX3" fmla="*/ 18556 w 22479"/>
                <a:gd name="connsiteY3" fmla="*/ 15232 h 23139"/>
                <a:gd name="connsiteX4" fmla="*/ 22479 w 22479"/>
                <a:gd name="connsiteY4" fmla="*/ 5322 h 23139"/>
                <a:gd name="connsiteX5" fmla="*/ 10956 w 22479"/>
                <a:gd name="connsiteY5" fmla="*/ 0 h 23139"/>
                <a:gd name="connsiteX6" fmla="*/ 0 w 22479"/>
                <a:gd name="connsiteY6" fmla="*/ 5576 h 23139"/>
                <a:gd name="connsiteX0" fmla="*/ 205 w 22684"/>
                <a:gd name="connsiteY0" fmla="*/ 5576 h 23139"/>
                <a:gd name="connsiteX1" fmla="*/ 0 w 22684"/>
                <a:gd name="connsiteY1" fmla="*/ 17167 h 23139"/>
                <a:gd name="connsiteX2" fmla="*/ 11151 w 22684"/>
                <a:gd name="connsiteY2" fmla="*/ 23139 h 23139"/>
                <a:gd name="connsiteX3" fmla="*/ 18761 w 22684"/>
                <a:gd name="connsiteY3" fmla="*/ 15232 h 23139"/>
                <a:gd name="connsiteX4" fmla="*/ 22684 w 22684"/>
                <a:gd name="connsiteY4" fmla="*/ 5322 h 23139"/>
                <a:gd name="connsiteX5" fmla="*/ 11161 w 22684"/>
                <a:gd name="connsiteY5" fmla="*/ 0 h 23139"/>
                <a:gd name="connsiteX6" fmla="*/ 205 w 22684"/>
                <a:gd name="connsiteY6" fmla="*/ 5576 h 23139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761 w 22684"/>
                <a:gd name="connsiteY3" fmla="*/ 15232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7589 w 22684"/>
                <a:gd name="connsiteY3" fmla="*/ 14479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87 w 22684"/>
                <a:gd name="connsiteY2" fmla="*/ 16297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39 w 22684"/>
                <a:gd name="connsiteY2" fmla="*/ 15264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39 w 22684"/>
                <a:gd name="connsiteY2" fmla="*/ 15264 h 17167"/>
                <a:gd name="connsiteX3" fmla="*/ 19509 w 22684"/>
                <a:gd name="connsiteY3" fmla="*/ 15684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4" h="17167" extrusionOk="0">
                  <a:moveTo>
                    <a:pt x="205" y="5576"/>
                  </a:moveTo>
                  <a:cubicBezTo>
                    <a:pt x="137" y="9440"/>
                    <a:pt x="68" y="13303"/>
                    <a:pt x="0" y="17167"/>
                  </a:cubicBezTo>
                  <a:lnTo>
                    <a:pt x="11139" y="15264"/>
                  </a:lnTo>
                  <a:lnTo>
                    <a:pt x="19509" y="15684"/>
                  </a:lnTo>
                  <a:lnTo>
                    <a:pt x="22684" y="5322"/>
                  </a:lnTo>
                  <a:lnTo>
                    <a:pt x="11161" y="0"/>
                  </a:lnTo>
                  <a:lnTo>
                    <a:pt x="205" y="5576"/>
                  </a:lnTo>
                  <a:close/>
                </a:path>
              </a:pathLst>
            </a:custGeom>
            <a:solidFill>
              <a:schemeClr val="tx2"/>
            </a:solidFill>
            <a:ln w="889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í$1ídê">
              <a:extLst>
                <a:ext uri="{FF2B5EF4-FFF2-40B4-BE49-F238E27FC236}">
                  <a16:creationId xmlns:a16="http://schemas.microsoft.com/office/drawing/2014/main" id="{91E8B2BC-C73E-4FE0-BD5E-55921CF7FDA9}"/>
                </a:ext>
              </a:extLst>
            </p:cNvPr>
            <p:cNvSpPr/>
            <p:nvPr/>
          </p:nvSpPr>
          <p:spPr>
            <a:xfrm>
              <a:off x="4069257" y="2223568"/>
              <a:ext cx="4067181" cy="2366170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ṧḷïdê">
              <a:extLst>
                <a:ext uri="{FF2B5EF4-FFF2-40B4-BE49-F238E27FC236}">
                  <a16:creationId xmlns:a16="http://schemas.microsoft.com/office/drawing/2014/main" id="{8FAB19E7-A98F-46CB-8593-DB0674A02CFE}"/>
                </a:ext>
              </a:extLst>
            </p:cNvPr>
            <p:cNvSpPr/>
            <p:nvPr/>
          </p:nvSpPr>
          <p:spPr>
            <a:xfrm flipH="1">
              <a:off x="4069464" y="2226570"/>
              <a:ext cx="4067181" cy="2366170"/>
            </a:xfrm>
            <a:prstGeom prst="line">
              <a:avLst/>
            </a:prstGeom>
            <a:solidFill>
              <a:srgbClr val="09BAF7"/>
            </a:solidFill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ṩľídè">
              <a:extLst>
                <a:ext uri="{FF2B5EF4-FFF2-40B4-BE49-F238E27FC236}">
                  <a16:creationId xmlns:a16="http://schemas.microsoft.com/office/drawing/2014/main" id="{51E44478-C6C7-4926-ABD2-9ADE8FD256F9}"/>
                </a:ext>
              </a:extLst>
            </p:cNvPr>
            <p:cNvSpPr/>
            <p:nvPr/>
          </p:nvSpPr>
          <p:spPr>
            <a:xfrm>
              <a:off x="6093988" y="1060642"/>
              <a:ext cx="1952" cy="4736727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ṩľïde">
              <a:extLst>
                <a:ext uri="{FF2B5EF4-FFF2-40B4-BE49-F238E27FC236}">
                  <a16:creationId xmlns:a16="http://schemas.microsoft.com/office/drawing/2014/main" id="{B51D9F54-EC8B-4C42-9C04-BE3F6C6633DE}"/>
                </a:ext>
              </a:extLst>
            </p:cNvPr>
            <p:cNvSpPr/>
            <p:nvPr/>
          </p:nvSpPr>
          <p:spPr>
            <a:xfrm>
              <a:off x="7986337" y="2178666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ṧḻïḋe">
              <a:extLst>
                <a:ext uri="{FF2B5EF4-FFF2-40B4-BE49-F238E27FC236}">
                  <a16:creationId xmlns:a16="http://schemas.microsoft.com/office/drawing/2014/main" id="{E9DC88CA-EFAB-4574-90B6-CCC95F7E5087}"/>
                </a:ext>
              </a:extLst>
            </p:cNvPr>
            <p:cNvSpPr/>
            <p:nvPr/>
          </p:nvSpPr>
          <p:spPr>
            <a:xfrm>
              <a:off x="7423893" y="4153233"/>
              <a:ext cx="168652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sḷíḓé">
              <a:extLst>
                <a:ext uri="{FF2B5EF4-FFF2-40B4-BE49-F238E27FC236}">
                  <a16:creationId xmlns:a16="http://schemas.microsoft.com/office/drawing/2014/main" id="{D4441E28-8FFB-4922-ADC9-0BA20873755F}"/>
                </a:ext>
              </a:extLst>
            </p:cNvPr>
            <p:cNvSpPr/>
            <p:nvPr/>
          </p:nvSpPr>
          <p:spPr>
            <a:xfrm>
              <a:off x="6006073" y="4118421"/>
              <a:ext cx="168652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îšḷíďè">
              <a:extLst>
                <a:ext uri="{FF2B5EF4-FFF2-40B4-BE49-F238E27FC236}">
                  <a16:creationId xmlns:a16="http://schemas.microsoft.com/office/drawing/2014/main" id="{78A24E5E-253F-4DCB-B94D-55158E7F852B}"/>
                </a:ext>
              </a:extLst>
            </p:cNvPr>
            <p:cNvSpPr/>
            <p:nvPr/>
          </p:nvSpPr>
          <p:spPr>
            <a:xfrm>
              <a:off x="4079074" y="4447472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ṧļïḋê">
              <a:extLst>
                <a:ext uri="{FF2B5EF4-FFF2-40B4-BE49-F238E27FC236}">
                  <a16:creationId xmlns:a16="http://schemas.microsoft.com/office/drawing/2014/main" id="{6604DE33-808D-4A8E-80E8-FFB43759745D}"/>
                </a:ext>
              </a:extLst>
            </p:cNvPr>
            <p:cNvSpPr/>
            <p:nvPr/>
          </p:nvSpPr>
          <p:spPr>
            <a:xfrm>
              <a:off x="4152018" y="2241876"/>
              <a:ext cx="168651" cy="16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îṧļîďé">
              <a:extLst>
                <a:ext uri="{FF2B5EF4-FFF2-40B4-BE49-F238E27FC236}">
                  <a16:creationId xmlns:a16="http://schemas.microsoft.com/office/drawing/2014/main" id="{C7717D1A-7238-4199-BAB3-61BF4342C852}"/>
                </a:ext>
              </a:extLst>
            </p:cNvPr>
            <p:cNvSpPr/>
            <p:nvPr/>
          </p:nvSpPr>
          <p:spPr>
            <a:xfrm>
              <a:off x="6006075" y="1172437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ṩ1ïḍè">
              <a:extLst>
                <a:ext uri="{FF2B5EF4-FFF2-40B4-BE49-F238E27FC236}">
                  <a16:creationId xmlns:a16="http://schemas.microsoft.com/office/drawing/2014/main" id="{A8FE1569-82BA-4099-9B3F-38AAAE245495}"/>
                </a:ext>
              </a:extLst>
            </p:cNvPr>
            <p:cNvSpPr/>
            <p:nvPr/>
          </p:nvSpPr>
          <p:spPr>
            <a:xfrm>
              <a:off x="2669541" y="2044488"/>
              <a:ext cx="1285661" cy="2817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Confirming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Known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Physics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ï$ļîďê">
              <a:extLst>
                <a:ext uri="{FF2B5EF4-FFF2-40B4-BE49-F238E27FC236}">
                  <a16:creationId xmlns:a16="http://schemas.microsoft.com/office/drawing/2014/main" id="{8EEA54E6-9765-4EF4-AFCE-63C0BEE5212F}"/>
                </a:ext>
              </a:extLst>
            </p:cNvPr>
            <p:cNvSpPr/>
            <p:nvPr/>
          </p:nvSpPr>
          <p:spPr>
            <a:xfrm>
              <a:off x="2669541" y="4480267"/>
              <a:ext cx="1285661" cy="2817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Non-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degeneracy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ïṣļîḓè">
              <a:extLst>
                <a:ext uri="{FF2B5EF4-FFF2-40B4-BE49-F238E27FC236}">
                  <a16:creationId xmlns:a16="http://schemas.microsoft.com/office/drawing/2014/main" id="{CF3CC763-5995-4489-AD44-7D89DFB3523C}"/>
                </a:ext>
              </a:extLst>
            </p:cNvPr>
            <p:cNvSpPr/>
            <p:nvPr/>
          </p:nvSpPr>
          <p:spPr>
            <a:xfrm>
              <a:off x="5467287" y="5933858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Strength of Signal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î$ļidè">
              <a:extLst>
                <a:ext uri="{FF2B5EF4-FFF2-40B4-BE49-F238E27FC236}">
                  <a16:creationId xmlns:a16="http://schemas.microsoft.com/office/drawing/2014/main" id="{0AB3EEFD-CEDF-459F-9E96-697379264D44}"/>
                </a:ext>
              </a:extLst>
            </p:cNvPr>
            <p:cNvSpPr/>
            <p:nvPr/>
          </p:nvSpPr>
          <p:spPr>
            <a:xfrm>
              <a:off x="5455505" y="576204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Probing New Physics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îšľiḋè">
              <a:extLst>
                <a:ext uri="{FF2B5EF4-FFF2-40B4-BE49-F238E27FC236}">
                  <a16:creationId xmlns:a16="http://schemas.microsoft.com/office/drawing/2014/main" id="{CF5F0EC0-9A3C-455B-8A91-2EE059763778}"/>
                </a:ext>
              </a:extLst>
            </p:cNvPr>
            <p:cNvSpPr/>
            <p:nvPr/>
          </p:nvSpPr>
          <p:spPr>
            <a:xfrm>
              <a:off x="8431146" y="2047922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Probing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Expansion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History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îsliďè">
              <a:extLst>
                <a:ext uri="{FF2B5EF4-FFF2-40B4-BE49-F238E27FC236}">
                  <a16:creationId xmlns:a16="http://schemas.microsoft.com/office/drawing/2014/main" id="{A70FFE92-672D-4FD4-93A4-C8A3E163321C}"/>
                </a:ext>
              </a:extLst>
            </p:cNvPr>
            <p:cNvSpPr/>
            <p:nvPr/>
          </p:nvSpPr>
          <p:spPr>
            <a:xfrm>
              <a:off x="8363666" y="4475396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Free of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Foreground</a:t>
              </a:r>
            </a:p>
          </p:txBody>
        </p:sp>
        <p:sp>
          <p:nvSpPr>
            <p:cNvPr id="21" name="îṥľíḍé">
              <a:extLst>
                <a:ext uri="{FF2B5EF4-FFF2-40B4-BE49-F238E27FC236}">
                  <a16:creationId xmlns:a16="http://schemas.microsoft.com/office/drawing/2014/main" id="{9923EE8F-CD77-4866-8085-7390B3CA7694}"/>
                </a:ext>
              </a:extLst>
            </p:cNvPr>
            <p:cNvSpPr/>
            <p:nvPr/>
          </p:nvSpPr>
          <p:spPr>
            <a:xfrm>
              <a:off x="5450151" y="2762122"/>
              <a:ext cx="1285661" cy="128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QSF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08813637-6c93-4d66-b036-831d7a807c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8B8245A-2339-4BFC-B809-F0FF3F37AD5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786233" y="488631"/>
            <a:ext cx="2346532" cy="2720084"/>
            <a:chOff x="4037089" y="1031012"/>
            <a:chExt cx="4111784" cy="4766357"/>
          </a:xfrm>
        </p:grpSpPr>
        <p:sp>
          <p:nvSpPr>
            <p:cNvPr id="42" name="îṥḷíḋê">
              <a:extLst>
                <a:ext uri="{FF2B5EF4-FFF2-40B4-BE49-F238E27FC236}">
                  <a16:creationId xmlns:a16="http://schemas.microsoft.com/office/drawing/2014/main" id="{A6A6258B-8BB4-438C-9728-56FC26736FA5}"/>
                </a:ext>
              </a:extLst>
            </p:cNvPr>
            <p:cNvSpPr/>
            <p:nvPr/>
          </p:nvSpPr>
          <p:spPr>
            <a:xfrm>
              <a:off x="4037089" y="1031012"/>
              <a:ext cx="4111784" cy="474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3" name="iŝ1ídê">
              <a:extLst>
                <a:ext uri="{FF2B5EF4-FFF2-40B4-BE49-F238E27FC236}">
                  <a16:creationId xmlns:a16="http://schemas.microsoft.com/office/drawing/2014/main" id="{F0D6D248-ECE4-4035-B9CE-56114D0DAC96}"/>
                </a:ext>
              </a:extLst>
            </p:cNvPr>
            <p:cNvSpPr/>
            <p:nvPr/>
          </p:nvSpPr>
          <p:spPr>
            <a:xfrm>
              <a:off x="4187778" y="1441614"/>
              <a:ext cx="3506364" cy="3302752"/>
            </a:xfrm>
            <a:custGeom>
              <a:avLst/>
              <a:gdLst>
                <a:gd name="connsiteX0" fmla="*/ 0 w 20941"/>
                <a:gd name="connsiteY0" fmla="*/ 4037 h 21600"/>
                <a:gd name="connsiteX1" fmla="*/ 3896 w 20941"/>
                <a:gd name="connsiteY1" fmla="*/ 13467 h 21600"/>
                <a:gd name="connsiteX2" fmla="*/ 10946 w 20941"/>
                <a:gd name="connsiteY2" fmla="*/ 21600 h 21600"/>
                <a:gd name="connsiteX3" fmla="*/ 18556 w 20941"/>
                <a:gd name="connsiteY3" fmla="*/ 13693 h 21600"/>
                <a:gd name="connsiteX4" fmla="*/ 20941 w 20941"/>
                <a:gd name="connsiteY4" fmla="*/ 4536 h 21600"/>
                <a:gd name="connsiteX5" fmla="*/ 10919 w 20941"/>
                <a:gd name="connsiteY5" fmla="*/ 0 h 21600"/>
                <a:gd name="connsiteX6" fmla="*/ 0 w 20941"/>
                <a:gd name="connsiteY6" fmla="*/ 4037 h 21600"/>
                <a:gd name="connsiteX0" fmla="*/ 0 w 20941"/>
                <a:gd name="connsiteY0" fmla="*/ 5576 h 23139"/>
                <a:gd name="connsiteX1" fmla="*/ 3896 w 20941"/>
                <a:gd name="connsiteY1" fmla="*/ 15006 h 23139"/>
                <a:gd name="connsiteX2" fmla="*/ 10946 w 20941"/>
                <a:gd name="connsiteY2" fmla="*/ 23139 h 23139"/>
                <a:gd name="connsiteX3" fmla="*/ 18556 w 20941"/>
                <a:gd name="connsiteY3" fmla="*/ 15232 h 23139"/>
                <a:gd name="connsiteX4" fmla="*/ 20941 w 20941"/>
                <a:gd name="connsiteY4" fmla="*/ 6075 h 23139"/>
                <a:gd name="connsiteX5" fmla="*/ 10956 w 20941"/>
                <a:gd name="connsiteY5" fmla="*/ 0 h 23139"/>
                <a:gd name="connsiteX6" fmla="*/ 0 w 20941"/>
                <a:gd name="connsiteY6" fmla="*/ 5576 h 23139"/>
                <a:gd name="connsiteX0" fmla="*/ 0 w 22479"/>
                <a:gd name="connsiteY0" fmla="*/ 5576 h 23139"/>
                <a:gd name="connsiteX1" fmla="*/ 3896 w 22479"/>
                <a:gd name="connsiteY1" fmla="*/ 15006 h 23139"/>
                <a:gd name="connsiteX2" fmla="*/ 10946 w 22479"/>
                <a:gd name="connsiteY2" fmla="*/ 23139 h 23139"/>
                <a:gd name="connsiteX3" fmla="*/ 18556 w 22479"/>
                <a:gd name="connsiteY3" fmla="*/ 15232 h 23139"/>
                <a:gd name="connsiteX4" fmla="*/ 22479 w 22479"/>
                <a:gd name="connsiteY4" fmla="*/ 5322 h 23139"/>
                <a:gd name="connsiteX5" fmla="*/ 10956 w 22479"/>
                <a:gd name="connsiteY5" fmla="*/ 0 h 23139"/>
                <a:gd name="connsiteX6" fmla="*/ 0 w 22479"/>
                <a:gd name="connsiteY6" fmla="*/ 5576 h 23139"/>
                <a:gd name="connsiteX0" fmla="*/ 205 w 22684"/>
                <a:gd name="connsiteY0" fmla="*/ 5576 h 23139"/>
                <a:gd name="connsiteX1" fmla="*/ 0 w 22684"/>
                <a:gd name="connsiteY1" fmla="*/ 17167 h 23139"/>
                <a:gd name="connsiteX2" fmla="*/ 11151 w 22684"/>
                <a:gd name="connsiteY2" fmla="*/ 23139 h 23139"/>
                <a:gd name="connsiteX3" fmla="*/ 18761 w 22684"/>
                <a:gd name="connsiteY3" fmla="*/ 15232 h 23139"/>
                <a:gd name="connsiteX4" fmla="*/ 22684 w 22684"/>
                <a:gd name="connsiteY4" fmla="*/ 5322 h 23139"/>
                <a:gd name="connsiteX5" fmla="*/ 11161 w 22684"/>
                <a:gd name="connsiteY5" fmla="*/ 0 h 23139"/>
                <a:gd name="connsiteX6" fmla="*/ 205 w 22684"/>
                <a:gd name="connsiteY6" fmla="*/ 5576 h 23139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761 w 22684"/>
                <a:gd name="connsiteY3" fmla="*/ 15232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7589 w 22684"/>
                <a:gd name="connsiteY3" fmla="*/ 14479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87 w 22684"/>
                <a:gd name="connsiteY2" fmla="*/ 16297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8190"/>
                <a:gd name="connsiteX1" fmla="*/ 0 w 22684"/>
                <a:gd name="connsiteY1" fmla="*/ 17167 h 18190"/>
                <a:gd name="connsiteX2" fmla="*/ 11043 w 22684"/>
                <a:gd name="connsiteY2" fmla="*/ 18190 h 18190"/>
                <a:gd name="connsiteX3" fmla="*/ 18980 w 22684"/>
                <a:gd name="connsiteY3" fmla="*/ 15297 h 18190"/>
                <a:gd name="connsiteX4" fmla="*/ 22684 w 22684"/>
                <a:gd name="connsiteY4" fmla="*/ 5322 h 18190"/>
                <a:gd name="connsiteX5" fmla="*/ 11161 w 22684"/>
                <a:gd name="connsiteY5" fmla="*/ 0 h 18190"/>
                <a:gd name="connsiteX6" fmla="*/ 205 w 22684"/>
                <a:gd name="connsiteY6" fmla="*/ 5576 h 18190"/>
                <a:gd name="connsiteX0" fmla="*/ 2 w 22481"/>
                <a:gd name="connsiteY0" fmla="*/ 5576 h 18190"/>
                <a:gd name="connsiteX1" fmla="*/ 2732 w 22481"/>
                <a:gd name="connsiteY1" fmla="*/ 15876 h 18190"/>
                <a:gd name="connsiteX2" fmla="*/ 10840 w 22481"/>
                <a:gd name="connsiteY2" fmla="*/ 18190 h 18190"/>
                <a:gd name="connsiteX3" fmla="*/ 18777 w 22481"/>
                <a:gd name="connsiteY3" fmla="*/ 15297 h 18190"/>
                <a:gd name="connsiteX4" fmla="*/ 22481 w 22481"/>
                <a:gd name="connsiteY4" fmla="*/ 5322 h 18190"/>
                <a:gd name="connsiteX5" fmla="*/ 10958 w 22481"/>
                <a:gd name="connsiteY5" fmla="*/ 0 h 18190"/>
                <a:gd name="connsiteX6" fmla="*/ 2 w 22481"/>
                <a:gd name="connsiteY6" fmla="*/ 5576 h 18190"/>
                <a:gd name="connsiteX0" fmla="*/ 2 w 22481"/>
                <a:gd name="connsiteY0" fmla="*/ 5576 h 18190"/>
                <a:gd name="connsiteX1" fmla="*/ 2732 w 22481"/>
                <a:gd name="connsiteY1" fmla="*/ 15876 h 18190"/>
                <a:gd name="connsiteX2" fmla="*/ 10840 w 22481"/>
                <a:gd name="connsiteY2" fmla="*/ 18190 h 18190"/>
                <a:gd name="connsiteX3" fmla="*/ 18777 w 22481"/>
                <a:gd name="connsiteY3" fmla="*/ 15297 h 18190"/>
                <a:gd name="connsiteX4" fmla="*/ 22481 w 22481"/>
                <a:gd name="connsiteY4" fmla="*/ 5322 h 18190"/>
                <a:gd name="connsiteX5" fmla="*/ 10958 w 22481"/>
                <a:gd name="connsiteY5" fmla="*/ 0 h 18190"/>
                <a:gd name="connsiteX6" fmla="*/ 2 w 22481"/>
                <a:gd name="connsiteY6" fmla="*/ 5576 h 18190"/>
                <a:gd name="connsiteX0" fmla="*/ 0 w 22479"/>
                <a:gd name="connsiteY0" fmla="*/ 5576 h 18190"/>
                <a:gd name="connsiteX1" fmla="*/ 2730 w 22479"/>
                <a:gd name="connsiteY1" fmla="*/ 15876 h 18190"/>
                <a:gd name="connsiteX2" fmla="*/ 10838 w 22479"/>
                <a:gd name="connsiteY2" fmla="*/ 18190 h 18190"/>
                <a:gd name="connsiteX3" fmla="*/ 18775 w 22479"/>
                <a:gd name="connsiteY3" fmla="*/ 15297 h 18190"/>
                <a:gd name="connsiteX4" fmla="*/ 22479 w 22479"/>
                <a:gd name="connsiteY4" fmla="*/ 5322 h 18190"/>
                <a:gd name="connsiteX5" fmla="*/ 10956 w 22479"/>
                <a:gd name="connsiteY5" fmla="*/ 0 h 18190"/>
                <a:gd name="connsiteX6" fmla="*/ 0 w 22479"/>
                <a:gd name="connsiteY6" fmla="*/ 5576 h 18190"/>
                <a:gd name="connsiteX0" fmla="*/ 0 w 22479"/>
                <a:gd name="connsiteY0" fmla="*/ 5576 h 18190"/>
                <a:gd name="connsiteX1" fmla="*/ 2730 w 22479"/>
                <a:gd name="connsiteY1" fmla="*/ 15876 h 18190"/>
                <a:gd name="connsiteX2" fmla="*/ 10838 w 22479"/>
                <a:gd name="connsiteY2" fmla="*/ 18190 h 18190"/>
                <a:gd name="connsiteX3" fmla="*/ 18775 w 22479"/>
                <a:gd name="connsiteY3" fmla="*/ 15297 h 18190"/>
                <a:gd name="connsiteX4" fmla="*/ 22479 w 22479"/>
                <a:gd name="connsiteY4" fmla="*/ 5322 h 18190"/>
                <a:gd name="connsiteX5" fmla="*/ 10956 w 22479"/>
                <a:gd name="connsiteY5" fmla="*/ 0 h 18190"/>
                <a:gd name="connsiteX6" fmla="*/ 0 w 22479"/>
                <a:gd name="connsiteY6" fmla="*/ 5576 h 18190"/>
                <a:gd name="connsiteX0" fmla="*/ 0 w 22479"/>
                <a:gd name="connsiteY0" fmla="*/ 5576 h 18190"/>
                <a:gd name="connsiteX1" fmla="*/ 2730 w 22479"/>
                <a:gd name="connsiteY1" fmla="*/ 15876 h 18190"/>
                <a:gd name="connsiteX2" fmla="*/ 10838 w 22479"/>
                <a:gd name="connsiteY2" fmla="*/ 18190 h 18190"/>
                <a:gd name="connsiteX3" fmla="*/ 18775 w 22479"/>
                <a:gd name="connsiteY3" fmla="*/ 15297 h 18190"/>
                <a:gd name="connsiteX4" fmla="*/ 22479 w 22479"/>
                <a:gd name="connsiteY4" fmla="*/ 5322 h 18190"/>
                <a:gd name="connsiteX5" fmla="*/ 10956 w 22479"/>
                <a:gd name="connsiteY5" fmla="*/ 0 h 18190"/>
                <a:gd name="connsiteX6" fmla="*/ 0 w 22479"/>
                <a:gd name="connsiteY6" fmla="*/ 5576 h 18190"/>
                <a:gd name="connsiteX0" fmla="*/ 0 w 20217"/>
                <a:gd name="connsiteY0" fmla="*/ 5576 h 18190"/>
                <a:gd name="connsiteX1" fmla="*/ 2730 w 20217"/>
                <a:gd name="connsiteY1" fmla="*/ 15876 h 18190"/>
                <a:gd name="connsiteX2" fmla="*/ 10838 w 20217"/>
                <a:gd name="connsiteY2" fmla="*/ 18190 h 18190"/>
                <a:gd name="connsiteX3" fmla="*/ 18775 w 20217"/>
                <a:gd name="connsiteY3" fmla="*/ 15297 h 18190"/>
                <a:gd name="connsiteX4" fmla="*/ 20217 w 20217"/>
                <a:gd name="connsiteY4" fmla="*/ 6527 h 18190"/>
                <a:gd name="connsiteX5" fmla="*/ 10956 w 20217"/>
                <a:gd name="connsiteY5" fmla="*/ 0 h 18190"/>
                <a:gd name="connsiteX6" fmla="*/ 0 w 20217"/>
                <a:gd name="connsiteY6" fmla="*/ 5576 h 18190"/>
                <a:gd name="connsiteX0" fmla="*/ 0 w 20217"/>
                <a:gd name="connsiteY0" fmla="*/ 4414 h 17028"/>
                <a:gd name="connsiteX1" fmla="*/ 2730 w 20217"/>
                <a:gd name="connsiteY1" fmla="*/ 14714 h 17028"/>
                <a:gd name="connsiteX2" fmla="*/ 10838 w 20217"/>
                <a:gd name="connsiteY2" fmla="*/ 17028 h 17028"/>
                <a:gd name="connsiteX3" fmla="*/ 18775 w 20217"/>
                <a:gd name="connsiteY3" fmla="*/ 14135 h 17028"/>
                <a:gd name="connsiteX4" fmla="*/ 20217 w 20217"/>
                <a:gd name="connsiteY4" fmla="*/ 5365 h 17028"/>
                <a:gd name="connsiteX5" fmla="*/ 10956 w 20217"/>
                <a:gd name="connsiteY5" fmla="*/ 0 h 17028"/>
                <a:gd name="connsiteX6" fmla="*/ 0 w 20217"/>
                <a:gd name="connsiteY6" fmla="*/ 4414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217" h="17028" extrusionOk="0">
                  <a:moveTo>
                    <a:pt x="0" y="4414"/>
                  </a:moveTo>
                  <a:cubicBezTo>
                    <a:pt x="943" y="8407"/>
                    <a:pt x="1595" y="11151"/>
                    <a:pt x="2730" y="14714"/>
                  </a:cubicBezTo>
                  <a:lnTo>
                    <a:pt x="10838" y="17028"/>
                  </a:lnTo>
                  <a:lnTo>
                    <a:pt x="18775" y="14135"/>
                  </a:lnTo>
                  <a:lnTo>
                    <a:pt x="20217" y="5365"/>
                  </a:lnTo>
                  <a:lnTo>
                    <a:pt x="10956" y="0"/>
                  </a:lnTo>
                  <a:lnTo>
                    <a:pt x="0" y="4414"/>
                  </a:lnTo>
                  <a:close/>
                </a:path>
              </a:pathLst>
            </a:custGeom>
            <a:solidFill>
              <a:schemeClr val="tx2"/>
            </a:solidFill>
            <a:ln w="889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44" name="í$1ídê">
              <a:extLst>
                <a:ext uri="{FF2B5EF4-FFF2-40B4-BE49-F238E27FC236}">
                  <a16:creationId xmlns:a16="http://schemas.microsoft.com/office/drawing/2014/main" id="{E2EBBD63-8A30-495D-9D23-F0A341330F84}"/>
                </a:ext>
              </a:extLst>
            </p:cNvPr>
            <p:cNvSpPr/>
            <p:nvPr/>
          </p:nvSpPr>
          <p:spPr>
            <a:xfrm>
              <a:off x="4069257" y="2223568"/>
              <a:ext cx="4067181" cy="2366170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iṧḷïdê">
              <a:extLst>
                <a:ext uri="{FF2B5EF4-FFF2-40B4-BE49-F238E27FC236}">
                  <a16:creationId xmlns:a16="http://schemas.microsoft.com/office/drawing/2014/main" id="{414DA407-42A2-4CB4-9386-ACD6D0AF3A97}"/>
                </a:ext>
              </a:extLst>
            </p:cNvPr>
            <p:cNvSpPr/>
            <p:nvPr/>
          </p:nvSpPr>
          <p:spPr>
            <a:xfrm flipH="1">
              <a:off x="4069464" y="2226570"/>
              <a:ext cx="4067181" cy="2366170"/>
            </a:xfrm>
            <a:prstGeom prst="line">
              <a:avLst/>
            </a:prstGeom>
            <a:solidFill>
              <a:srgbClr val="09BAF7"/>
            </a:solidFill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ïṩľídè">
              <a:extLst>
                <a:ext uri="{FF2B5EF4-FFF2-40B4-BE49-F238E27FC236}">
                  <a16:creationId xmlns:a16="http://schemas.microsoft.com/office/drawing/2014/main" id="{F973DFFE-DDF6-4ED6-8FF6-61E89CA6B1A8}"/>
                </a:ext>
              </a:extLst>
            </p:cNvPr>
            <p:cNvSpPr/>
            <p:nvPr/>
          </p:nvSpPr>
          <p:spPr>
            <a:xfrm>
              <a:off x="6093988" y="1060642"/>
              <a:ext cx="1952" cy="4736727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ṩľïde">
              <a:extLst>
                <a:ext uri="{FF2B5EF4-FFF2-40B4-BE49-F238E27FC236}">
                  <a16:creationId xmlns:a16="http://schemas.microsoft.com/office/drawing/2014/main" id="{22CC40E2-D699-4F23-9262-DBE97C422ED6}"/>
                </a:ext>
              </a:extLst>
            </p:cNvPr>
            <p:cNvSpPr/>
            <p:nvPr/>
          </p:nvSpPr>
          <p:spPr>
            <a:xfrm>
              <a:off x="7600955" y="2410527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ïṧḻïḋe">
              <a:extLst>
                <a:ext uri="{FF2B5EF4-FFF2-40B4-BE49-F238E27FC236}">
                  <a16:creationId xmlns:a16="http://schemas.microsoft.com/office/drawing/2014/main" id="{8F9D8727-DCB0-4447-B079-6FA6771068CF}"/>
                </a:ext>
              </a:extLst>
            </p:cNvPr>
            <p:cNvSpPr/>
            <p:nvPr/>
          </p:nvSpPr>
          <p:spPr>
            <a:xfrm>
              <a:off x="7365471" y="4103157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ïsḷíḓé">
              <a:extLst>
                <a:ext uri="{FF2B5EF4-FFF2-40B4-BE49-F238E27FC236}">
                  <a16:creationId xmlns:a16="http://schemas.microsoft.com/office/drawing/2014/main" id="{CF34CFA9-48F1-4803-ABA7-9CA4C1A87B53}"/>
                </a:ext>
              </a:extLst>
            </p:cNvPr>
            <p:cNvSpPr/>
            <p:nvPr/>
          </p:nvSpPr>
          <p:spPr>
            <a:xfrm>
              <a:off x="6018521" y="4634594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0" name="îšḷíďè">
              <a:extLst>
                <a:ext uri="{FF2B5EF4-FFF2-40B4-BE49-F238E27FC236}">
                  <a16:creationId xmlns:a16="http://schemas.microsoft.com/office/drawing/2014/main" id="{C2C817BE-7A29-4E82-A946-09EF49D4FB4A}"/>
                </a:ext>
              </a:extLst>
            </p:cNvPr>
            <p:cNvSpPr/>
            <p:nvPr/>
          </p:nvSpPr>
          <p:spPr>
            <a:xfrm>
              <a:off x="4588973" y="4187480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1" name="ïṧļïḋê">
              <a:extLst>
                <a:ext uri="{FF2B5EF4-FFF2-40B4-BE49-F238E27FC236}">
                  <a16:creationId xmlns:a16="http://schemas.microsoft.com/office/drawing/2014/main" id="{18BA8AA4-FE37-4E33-9B8F-16D73D0D28B5}"/>
                </a:ext>
              </a:extLst>
            </p:cNvPr>
            <p:cNvSpPr/>
            <p:nvPr/>
          </p:nvSpPr>
          <p:spPr>
            <a:xfrm>
              <a:off x="4152018" y="2241876"/>
              <a:ext cx="168651" cy="16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2" name="îṧļîďé">
              <a:extLst>
                <a:ext uri="{FF2B5EF4-FFF2-40B4-BE49-F238E27FC236}">
                  <a16:creationId xmlns:a16="http://schemas.microsoft.com/office/drawing/2014/main" id="{4473D516-E7CC-4FB2-9370-59DD4CCFE241}"/>
                </a:ext>
              </a:extLst>
            </p:cNvPr>
            <p:cNvSpPr/>
            <p:nvPr/>
          </p:nvSpPr>
          <p:spPr>
            <a:xfrm>
              <a:off x="6006075" y="1381080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îṥľíḍé">
              <a:extLst>
                <a:ext uri="{FF2B5EF4-FFF2-40B4-BE49-F238E27FC236}">
                  <a16:creationId xmlns:a16="http://schemas.microsoft.com/office/drawing/2014/main" id="{B8AA0796-F7AB-4040-9D57-F2518386B0FA}"/>
                </a:ext>
              </a:extLst>
            </p:cNvPr>
            <p:cNvSpPr/>
            <p:nvPr/>
          </p:nvSpPr>
          <p:spPr>
            <a:xfrm>
              <a:off x="5450151" y="2762122"/>
              <a:ext cx="1285661" cy="128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PGW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08813637-6c93-4d66-b036-831d7a807c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8935ABE-2304-4D9F-B866-EEEBA7D6347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5793329" y="3657983"/>
            <a:ext cx="2346532" cy="2720084"/>
            <a:chOff x="4037089" y="1031012"/>
            <a:chExt cx="4111784" cy="4766357"/>
          </a:xfrm>
        </p:grpSpPr>
        <p:sp>
          <p:nvSpPr>
            <p:cNvPr id="61" name="îṥḷíḋê">
              <a:extLst>
                <a:ext uri="{FF2B5EF4-FFF2-40B4-BE49-F238E27FC236}">
                  <a16:creationId xmlns:a16="http://schemas.microsoft.com/office/drawing/2014/main" id="{AF445CD1-D6A5-4E8F-A3EA-7E71EF609125}"/>
                </a:ext>
              </a:extLst>
            </p:cNvPr>
            <p:cNvSpPr/>
            <p:nvPr/>
          </p:nvSpPr>
          <p:spPr>
            <a:xfrm>
              <a:off x="4037089" y="1031012"/>
              <a:ext cx="4111784" cy="474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2" name="iŝ1ídê">
              <a:extLst>
                <a:ext uri="{FF2B5EF4-FFF2-40B4-BE49-F238E27FC236}">
                  <a16:creationId xmlns:a16="http://schemas.microsoft.com/office/drawing/2014/main" id="{40521319-D3BA-42BC-A724-5EA406FAAB99}"/>
                </a:ext>
              </a:extLst>
            </p:cNvPr>
            <p:cNvSpPr/>
            <p:nvPr/>
          </p:nvSpPr>
          <p:spPr>
            <a:xfrm>
              <a:off x="4561188" y="2217648"/>
              <a:ext cx="3425370" cy="3544814"/>
            </a:xfrm>
            <a:custGeom>
              <a:avLst/>
              <a:gdLst>
                <a:gd name="connsiteX0" fmla="*/ 0 w 20941"/>
                <a:gd name="connsiteY0" fmla="*/ 4037 h 21600"/>
                <a:gd name="connsiteX1" fmla="*/ 3896 w 20941"/>
                <a:gd name="connsiteY1" fmla="*/ 13467 h 21600"/>
                <a:gd name="connsiteX2" fmla="*/ 10946 w 20941"/>
                <a:gd name="connsiteY2" fmla="*/ 21600 h 21600"/>
                <a:gd name="connsiteX3" fmla="*/ 18556 w 20941"/>
                <a:gd name="connsiteY3" fmla="*/ 13693 h 21600"/>
                <a:gd name="connsiteX4" fmla="*/ 20941 w 20941"/>
                <a:gd name="connsiteY4" fmla="*/ 4536 h 21600"/>
                <a:gd name="connsiteX5" fmla="*/ 10919 w 20941"/>
                <a:gd name="connsiteY5" fmla="*/ 0 h 21600"/>
                <a:gd name="connsiteX6" fmla="*/ 0 w 20941"/>
                <a:gd name="connsiteY6" fmla="*/ 4037 h 21600"/>
                <a:gd name="connsiteX0" fmla="*/ 0 w 20941"/>
                <a:gd name="connsiteY0" fmla="*/ 5576 h 23139"/>
                <a:gd name="connsiteX1" fmla="*/ 3896 w 20941"/>
                <a:gd name="connsiteY1" fmla="*/ 15006 h 23139"/>
                <a:gd name="connsiteX2" fmla="*/ 10946 w 20941"/>
                <a:gd name="connsiteY2" fmla="*/ 23139 h 23139"/>
                <a:gd name="connsiteX3" fmla="*/ 18556 w 20941"/>
                <a:gd name="connsiteY3" fmla="*/ 15232 h 23139"/>
                <a:gd name="connsiteX4" fmla="*/ 20941 w 20941"/>
                <a:gd name="connsiteY4" fmla="*/ 6075 h 23139"/>
                <a:gd name="connsiteX5" fmla="*/ 10956 w 20941"/>
                <a:gd name="connsiteY5" fmla="*/ 0 h 23139"/>
                <a:gd name="connsiteX6" fmla="*/ 0 w 20941"/>
                <a:gd name="connsiteY6" fmla="*/ 5576 h 23139"/>
                <a:gd name="connsiteX0" fmla="*/ 0 w 22479"/>
                <a:gd name="connsiteY0" fmla="*/ 5576 h 23139"/>
                <a:gd name="connsiteX1" fmla="*/ 3896 w 22479"/>
                <a:gd name="connsiteY1" fmla="*/ 15006 h 23139"/>
                <a:gd name="connsiteX2" fmla="*/ 10946 w 22479"/>
                <a:gd name="connsiteY2" fmla="*/ 23139 h 23139"/>
                <a:gd name="connsiteX3" fmla="*/ 18556 w 22479"/>
                <a:gd name="connsiteY3" fmla="*/ 15232 h 23139"/>
                <a:gd name="connsiteX4" fmla="*/ 22479 w 22479"/>
                <a:gd name="connsiteY4" fmla="*/ 5322 h 23139"/>
                <a:gd name="connsiteX5" fmla="*/ 10956 w 22479"/>
                <a:gd name="connsiteY5" fmla="*/ 0 h 23139"/>
                <a:gd name="connsiteX6" fmla="*/ 0 w 22479"/>
                <a:gd name="connsiteY6" fmla="*/ 5576 h 23139"/>
                <a:gd name="connsiteX0" fmla="*/ 205 w 22684"/>
                <a:gd name="connsiteY0" fmla="*/ 5576 h 23139"/>
                <a:gd name="connsiteX1" fmla="*/ 0 w 22684"/>
                <a:gd name="connsiteY1" fmla="*/ 17167 h 23139"/>
                <a:gd name="connsiteX2" fmla="*/ 11151 w 22684"/>
                <a:gd name="connsiteY2" fmla="*/ 23139 h 23139"/>
                <a:gd name="connsiteX3" fmla="*/ 18761 w 22684"/>
                <a:gd name="connsiteY3" fmla="*/ 15232 h 23139"/>
                <a:gd name="connsiteX4" fmla="*/ 22684 w 22684"/>
                <a:gd name="connsiteY4" fmla="*/ 5322 h 23139"/>
                <a:gd name="connsiteX5" fmla="*/ 11161 w 22684"/>
                <a:gd name="connsiteY5" fmla="*/ 0 h 23139"/>
                <a:gd name="connsiteX6" fmla="*/ 205 w 22684"/>
                <a:gd name="connsiteY6" fmla="*/ 5576 h 23139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761 w 22684"/>
                <a:gd name="connsiteY3" fmla="*/ 15232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7589 w 22684"/>
                <a:gd name="connsiteY3" fmla="*/ 14479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87 w 22684"/>
                <a:gd name="connsiteY2" fmla="*/ 16297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23439"/>
                <a:gd name="connsiteX1" fmla="*/ 0 w 22684"/>
                <a:gd name="connsiteY1" fmla="*/ 17167 h 23439"/>
                <a:gd name="connsiteX2" fmla="*/ 11187 w 22684"/>
                <a:gd name="connsiteY2" fmla="*/ 23439 h 23439"/>
                <a:gd name="connsiteX3" fmla="*/ 18980 w 22684"/>
                <a:gd name="connsiteY3" fmla="*/ 15297 h 23439"/>
                <a:gd name="connsiteX4" fmla="*/ 22684 w 22684"/>
                <a:gd name="connsiteY4" fmla="*/ 5322 h 23439"/>
                <a:gd name="connsiteX5" fmla="*/ 11161 w 22684"/>
                <a:gd name="connsiteY5" fmla="*/ 0 h 23439"/>
                <a:gd name="connsiteX6" fmla="*/ 205 w 22684"/>
                <a:gd name="connsiteY6" fmla="*/ 5576 h 23439"/>
                <a:gd name="connsiteX0" fmla="*/ 205 w 22684"/>
                <a:gd name="connsiteY0" fmla="*/ 5576 h 23439"/>
                <a:gd name="connsiteX1" fmla="*/ 0 w 22684"/>
                <a:gd name="connsiteY1" fmla="*/ 17167 h 23439"/>
                <a:gd name="connsiteX2" fmla="*/ 11187 w 22684"/>
                <a:gd name="connsiteY2" fmla="*/ 23439 h 23439"/>
                <a:gd name="connsiteX3" fmla="*/ 22108 w 22684"/>
                <a:gd name="connsiteY3" fmla="*/ 16889 h 23439"/>
                <a:gd name="connsiteX4" fmla="*/ 22684 w 22684"/>
                <a:gd name="connsiteY4" fmla="*/ 5322 h 23439"/>
                <a:gd name="connsiteX5" fmla="*/ 11161 w 22684"/>
                <a:gd name="connsiteY5" fmla="*/ 0 h 23439"/>
                <a:gd name="connsiteX6" fmla="*/ 205 w 22684"/>
                <a:gd name="connsiteY6" fmla="*/ 5576 h 23439"/>
                <a:gd name="connsiteX0" fmla="*/ 3 w 22482"/>
                <a:gd name="connsiteY0" fmla="*/ 5576 h 23439"/>
                <a:gd name="connsiteX1" fmla="*/ 1242 w 22482"/>
                <a:gd name="connsiteY1" fmla="*/ 16479 h 23439"/>
                <a:gd name="connsiteX2" fmla="*/ 10985 w 22482"/>
                <a:gd name="connsiteY2" fmla="*/ 23439 h 23439"/>
                <a:gd name="connsiteX3" fmla="*/ 21906 w 22482"/>
                <a:gd name="connsiteY3" fmla="*/ 16889 h 23439"/>
                <a:gd name="connsiteX4" fmla="*/ 22482 w 22482"/>
                <a:gd name="connsiteY4" fmla="*/ 5322 h 23439"/>
                <a:gd name="connsiteX5" fmla="*/ 10959 w 22482"/>
                <a:gd name="connsiteY5" fmla="*/ 0 h 23439"/>
                <a:gd name="connsiteX6" fmla="*/ 3 w 22482"/>
                <a:gd name="connsiteY6" fmla="*/ 5576 h 23439"/>
                <a:gd name="connsiteX0" fmla="*/ 2081 w 21240"/>
                <a:gd name="connsiteY0" fmla="*/ 7039 h 23439"/>
                <a:gd name="connsiteX1" fmla="*/ 0 w 21240"/>
                <a:gd name="connsiteY1" fmla="*/ 16479 h 23439"/>
                <a:gd name="connsiteX2" fmla="*/ 9743 w 21240"/>
                <a:gd name="connsiteY2" fmla="*/ 23439 h 23439"/>
                <a:gd name="connsiteX3" fmla="*/ 20664 w 21240"/>
                <a:gd name="connsiteY3" fmla="*/ 16889 h 23439"/>
                <a:gd name="connsiteX4" fmla="*/ 21240 w 21240"/>
                <a:gd name="connsiteY4" fmla="*/ 5322 h 23439"/>
                <a:gd name="connsiteX5" fmla="*/ 9717 w 21240"/>
                <a:gd name="connsiteY5" fmla="*/ 0 h 23439"/>
                <a:gd name="connsiteX6" fmla="*/ 2081 w 21240"/>
                <a:gd name="connsiteY6" fmla="*/ 7039 h 23439"/>
                <a:gd name="connsiteX0" fmla="*/ 2081 w 21240"/>
                <a:gd name="connsiteY0" fmla="*/ 1876 h 18276"/>
                <a:gd name="connsiteX1" fmla="*/ 0 w 21240"/>
                <a:gd name="connsiteY1" fmla="*/ 11316 h 18276"/>
                <a:gd name="connsiteX2" fmla="*/ 9743 w 21240"/>
                <a:gd name="connsiteY2" fmla="*/ 18276 h 18276"/>
                <a:gd name="connsiteX3" fmla="*/ 20664 w 21240"/>
                <a:gd name="connsiteY3" fmla="*/ 11726 h 18276"/>
                <a:gd name="connsiteX4" fmla="*/ 21240 w 21240"/>
                <a:gd name="connsiteY4" fmla="*/ 159 h 18276"/>
                <a:gd name="connsiteX5" fmla="*/ 9717 w 21240"/>
                <a:gd name="connsiteY5" fmla="*/ 0 h 18276"/>
                <a:gd name="connsiteX6" fmla="*/ 2081 w 21240"/>
                <a:gd name="connsiteY6" fmla="*/ 1876 h 18276"/>
                <a:gd name="connsiteX0" fmla="*/ 2081 w 20664"/>
                <a:gd name="connsiteY0" fmla="*/ 1876 h 18276"/>
                <a:gd name="connsiteX1" fmla="*/ 0 w 20664"/>
                <a:gd name="connsiteY1" fmla="*/ 11316 h 18276"/>
                <a:gd name="connsiteX2" fmla="*/ 9743 w 20664"/>
                <a:gd name="connsiteY2" fmla="*/ 18276 h 18276"/>
                <a:gd name="connsiteX3" fmla="*/ 20664 w 20664"/>
                <a:gd name="connsiteY3" fmla="*/ 11726 h 18276"/>
                <a:gd name="connsiteX4" fmla="*/ 19219 w 20664"/>
                <a:gd name="connsiteY4" fmla="*/ 1493 h 18276"/>
                <a:gd name="connsiteX5" fmla="*/ 9717 w 20664"/>
                <a:gd name="connsiteY5" fmla="*/ 0 h 18276"/>
                <a:gd name="connsiteX6" fmla="*/ 2081 w 20664"/>
                <a:gd name="connsiteY6" fmla="*/ 1876 h 18276"/>
                <a:gd name="connsiteX0" fmla="*/ 2081 w 20664"/>
                <a:gd name="connsiteY0" fmla="*/ 1876 h 18276"/>
                <a:gd name="connsiteX1" fmla="*/ 0 w 20664"/>
                <a:gd name="connsiteY1" fmla="*/ 11316 h 18276"/>
                <a:gd name="connsiteX2" fmla="*/ 9743 w 20664"/>
                <a:gd name="connsiteY2" fmla="*/ 18276 h 18276"/>
                <a:gd name="connsiteX3" fmla="*/ 20664 w 20664"/>
                <a:gd name="connsiteY3" fmla="*/ 11726 h 18276"/>
                <a:gd name="connsiteX4" fmla="*/ 18642 w 20664"/>
                <a:gd name="connsiteY4" fmla="*/ 1622 h 18276"/>
                <a:gd name="connsiteX5" fmla="*/ 9717 w 20664"/>
                <a:gd name="connsiteY5" fmla="*/ 0 h 18276"/>
                <a:gd name="connsiteX6" fmla="*/ 2081 w 20664"/>
                <a:gd name="connsiteY6" fmla="*/ 1876 h 18276"/>
                <a:gd name="connsiteX0" fmla="*/ 2081 w 20664"/>
                <a:gd name="connsiteY0" fmla="*/ 1876 h 18276"/>
                <a:gd name="connsiteX1" fmla="*/ 0 w 20664"/>
                <a:gd name="connsiteY1" fmla="*/ 11316 h 18276"/>
                <a:gd name="connsiteX2" fmla="*/ 9743 w 20664"/>
                <a:gd name="connsiteY2" fmla="*/ 18276 h 18276"/>
                <a:gd name="connsiteX3" fmla="*/ 20664 w 20664"/>
                <a:gd name="connsiteY3" fmla="*/ 11726 h 18276"/>
                <a:gd name="connsiteX4" fmla="*/ 18642 w 20664"/>
                <a:gd name="connsiteY4" fmla="*/ 1622 h 18276"/>
                <a:gd name="connsiteX5" fmla="*/ 9717 w 20664"/>
                <a:gd name="connsiteY5" fmla="*/ 0 h 18276"/>
                <a:gd name="connsiteX6" fmla="*/ 2081 w 20664"/>
                <a:gd name="connsiteY6" fmla="*/ 1876 h 18276"/>
                <a:gd name="connsiteX0" fmla="*/ 2081 w 20664"/>
                <a:gd name="connsiteY0" fmla="*/ 1876 h 18276"/>
                <a:gd name="connsiteX1" fmla="*/ 0 w 20664"/>
                <a:gd name="connsiteY1" fmla="*/ 11316 h 18276"/>
                <a:gd name="connsiteX2" fmla="*/ 9743 w 20664"/>
                <a:gd name="connsiteY2" fmla="*/ 18276 h 18276"/>
                <a:gd name="connsiteX3" fmla="*/ 20664 w 20664"/>
                <a:gd name="connsiteY3" fmla="*/ 11726 h 18276"/>
                <a:gd name="connsiteX4" fmla="*/ 18642 w 20664"/>
                <a:gd name="connsiteY4" fmla="*/ 1622 h 18276"/>
                <a:gd name="connsiteX5" fmla="*/ 9717 w 20664"/>
                <a:gd name="connsiteY5" fmla="*/ 0 h 18276"/>
                <a:gd name="connsiteX6" fmla="*/ 2081 w 20664"/>
                <a:gd name="connsiteY6" fmla="*/ 1876 h 18276"/>
                <a:gd name="connsiteX0" fmla="*/ 1167 w 19750"/>
                <a:gd name="connsiteY0" fmla="*/ 1876 h 18276"/>
                <a:gd name="connsiteX1" fmla="*/ 0 w 19750"/>
                <a:gd name="connsiteY1" fmla="*/ 11058 h 18276"/>
                <a:gd name="connsiteX2" fmla="*/ 8829 w 19750"/>
                <a:gd name="connsiteY2" fmla="*/ 18276 h 18276"/>
                <a:gd name="connsiteX3" fmla="*/ 19750 w 19750"/>
                <a:gd name="connsiteY3" fmla="*/ 11726 h 18276"/>
                <a:gd name="connsiteX4" fmla="*/ 17728 w 19750"/>
                <a:gd name="connsiteY4" fmla="*/ 1622 h 18276"/>
                <a:gd name="connsiteX5" fmla="*/ 8803 w 19750"/>
                <a:gd name="connsiteY5" fmla="*/ 0 h 18276"/>
                <a:gd name="connsiteX6" fmla="*/ 1167 w 19750"/>
                <a:gd name="connsiteY6" fmla="*/ 1876 h 18276"/>
                <a:gd name="connsiteX0" fmla="*/ 1167 w 19750"/>
                <a:gd name="connsiteY0" fmla="*/ 1876 h 18276"/>
                <a:gd name="connsiteX1" fmla="*/ 0 w 19750"/>
                <a:gd name="connsiteY1" fmla="*/ 11058 h 18276"/>
                <a:gd name="connsiteX2" fmla="*/ 8829 w 19750"/>
                <a:gd name="connsiteY2" fmla="*/ 18276 h 18276"/>
                <a:gd name="connsiteX3" fmla="*/ 19750 w 19750"/>
                <a:gd name="connsiteY3" fmla="*/ 11726 h 18276"/>
                <a:gd name="connsiteX4" fmla="*/ 17728 w 19750"/>
                <a:gd name="connsiteY4" fmla="*/ 1622 h 18276"/>
                <a:gd name="connsiteX5" fmla="*/ 8803 w 19750"/>
                <a:gd name="connsiteY5" fmla="*/ 0 h 18276"/>
                <a:gd name="connsiteX6" fmla="*/ 1167 w 19750"/>
                <a:gd name="connsiteY6" fmla="*/ 1876 h 18276"/>
                <a:gd name="connsiteX0" fmla="*/ 1167 w 19750"/>
                <a:gd name="connsiteY0" fmla="*/ 1876 h 18276"/>
                <a:gd name="connsiteX1" fmla="*/ 0 w 19750"/>
                <a:gd name="connsiteY1" fmla="*/ 11058 h 18276"/>
                <a:gd name="connsiteX2" fmla="*/ 8829 w 19750"/>
                <a:gd name="connsiteY2" fmla="*/ 18276 h 18276"/>
                <a:gd name="connsiteX3" fmla="*/ 19750 w 19750"/>
                <a:gd name="connsiteY3" fmla="*/ 11726 h 18276"/>
                <a:gd name="connsiteX4" fmla="*/ 17728 w 19750"/>
                <a:gd name="connsiteY4" fmla="*/ 1622 h 18276"/>
                <a:gd name="connsiteX5" fmla="*/ 8803 w 19750"/>
                <a:gd name="connsiteY5" fmla="*/ 0 h 18276"/>
                <a:gd name="connsiteX6" fmla="*/ 1167 w 19750"/>
                <a:gd name="connsiteY6" fmla="*/ 1876 h 18276"/>
                <a:gd name="connsiteX0" fmla="*/ 1167 w 19750"/>
                <a:gd name="connsiteY0" fmla="*/ 1876 h 18276"/>
                <a:gd name="connsiteX1" fmla="*/ 0 w 19750"/>
                <a:gd name="connsiteY1" fmla="*/ 11058 h 18276"/>
                <a:gd name="connsiteX2" fmla="*/ 8829 w 19750"/>
                <a:gd name="connsiteY2" fmla="*/ 18276 h 18276"/>
                <a:gd name="connsiteX3" fmla="*/ 19750 w 19750"/>
                <a:gd name="connsiteY3" fmla="*/ 11726 h 18276"/>
                <a:gd name="connsiteX4" fmla="*/ 17728 w 19750"/>
                <a:gd name="connsiteY4" fmla="*/ 1622 h 18276"/>
                <a:gd name="connsiteX5" fmla="*/ 8803 w 19750"/>
                <a:gd name="connsiteY5" fmla="*/ 0 h 18276"/>
                <a:gd name="connsiteX6" fmla="*/ 1167 w 19750"/>
                <a:gd name="connsiteY6" fmla="*/ 1876 h 18276"/>
                <a:gd name="connsiteX0" fmla="*/ 1167 w 19750"/>
                <a:gd name="connsiteY0" fmla="*/ 1876 h 18276"/>
                <a:gd name="connsiteX1" fmla="*/ 0 w 19750"/>
                <a:gd name="connsiteY1" fmla="*/ 11058 h 18276"/>
                <a:gd name="connsiteX2" fmla="*/ 8829 w 19750"/>
                <a:gd name="connsiteY2" fmla="*/ 18276 h 18276"/>
                <a:gd name="connsiteX3" fmla="*/ 19750 w 19750"/>
                <a:gd name="connsiteY3" fmla="*/ 11726 h 18276"/>
                <a:gd name="connsiteX4" fmla="*/ 16172 w 19750"/>
                <a:gd name="connsiteY4" fmla="*/ 2340 h 18276"/>
                <a:gd name="connsiteX5" fmla="*/ 8803 w 19750"/>
                <a:gd name="connsiteY5" fmla="*/ 0 h 18276"/>
                <a:gd name="connsiteX6" fmla="*/ 1167 w 19750"/>
                <a:gd name="connsiteY6" fmla="*/ 1876 h 1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0" h="18276" extrusionOk="0">
                  <a:moveTo>
                    <a:pt x="1167" y="1876"/>
                  </a:moveTo>
                  <a:cubicBezTo>
                    <a:pt x="666" y="5826"/>
                    <a:pt x="404" y="6979"/>
                    <a:pt x="0" y="11058"/>
                  </a:cubicBezTo>
                  <a:lnTo>
                    <a:pt x="8829" y="18276"/>
                  </a:lnTo>
                  <a:lnTo>
                    <a:pt x="19750" y="11726"/>
                  </a:lnTo>
                  <a:lnTo>
                    <a:pt x="16172" y="2340"/>
                  </a:lnTo>
                  <a:lnTo>
                    <a:pt x="8803" y="0"/>
                  </a:lnTo>
                  <a:lnTo>
                    <a:pt x="1167" y="1876"/>
                  </a:lnTo>
                  <a:close/>
                </a:path>
              </a:pathLst>
            </a:custGeom>
            <a:solidFill>
              <a:schemeClr val="tx2"/>
            </a:solidFill>
            <a:ln w="889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3" name="í$1ídê">
              <a:extLst>
                <a:ext uri="{FF2B5EF4-FFF2-40B4-BE49-F238E27FC236}">
                  <a16:creationId xmlns:a16="http://schemas.microsoft.com/office/drawing/2014/main" id="{4A691C1C-6738-4340-95C7-6C13B4D5D49E}"/>
                </a:ext>
              </a:extLst>
            </p:cNvPr>
            <p:cNvSpPr/>
            <p:nvPr/>
          </p:nvSpPr>
          <p:spPr>
            <a:xfrm>
              <a:off x="4069257" y="2223568"/>
              <a:ext cx="4067181" cy="2366170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4" name="iṧḷïdê">
              <a:extLst>
                <a:ext uri="{FF2B5EF4-FFF2-40B4-BE49-F238E27FC236}">
                  <a16:creationId xmlns:a16="http://schemas.microsoft.com/office/drawing/2014/main" id="{5FA6CDFC-D6DB-46FF-A6E7-E3CC3DEB40C9}"/>
                </a:ext>
              </a:extLst>
            </p:cNvPr>
            <p:cNvSpPr/>
            <p:nvPr/>
          </p:nvSpPr>
          <p:spPr>
            <a:xfrm flipH="1">
              <a:off x="4069464" y="2226570"/>
              <a:ext cx="4067181" cy="2366170"/>
            </a:xfrm>
            <a:prstGeom prst="line">
              <a:avLst/>
            </a:prstGeom>
            <a:solidFill>
              <a:srgbClr val="09BAF7"/>
            </a:solidFill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ïṩľídè">
              <a:extLst>
                <a:ext uri="{FF2B5EF4-FFF2-40B4-BE49-F238E27FC236}">
                  <a16:creationId xmlns:a16="http://schemas.microsoft.com/office/drawing/2014/main" id="{954DC72A-261A-4360-965A-0B2DCE3BEEFC}"/>
                </a:ext>
              </a:extLst>
            </p:cNvPr>
            <p:cNvSpPr/>
            <p:nvPr/>
          </p:nvSpPr>
          <p:spPr>
            <a:xfrm>
              <a:off x="6093988" y="1060642"/>
              <a:ext cx="1952" cy="4736727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ṩľïde">
              <a:extLst>
                <a:ext uri="{FF2B5EF4-FFF2-40B4-BE49-F238E27FC236}">
                  <a16:creationId xmlns:a16="http://schemas.microsoft.com/office/drawing/2014/main" id="{EE81169A-A140-4667-8F53-5A62A5FD965F}"/>
                </a:ext>
              </a:extLst>
            </p:cNvPr>
            <p:cNvSpPr/>
            <p:nvPr/>
          </p:nvSpPr>
          <p:spPr>
            <a:xfrm>
              <a:off x="7295323" y="2609940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ïṧḻïḋe">
              <a:extLst>
                <a:ext uri="{FF2B5EF4-FFF2-40B4-BE49-F238E27FC236}">
                  <a16:creationId xmlns:a16="http://schemas.microsoft.com/office/drawing/2014/main" id="{C4FCDCAC-6E61-45CE-A1A8-3EA4058D4BA2}"/>
                </a:ext>
              </a:extLst>
            </p:cNvPr>
            <p:cNvSpPr/>
            <p:nvPr/>
          </p:nvSpPr>
          <p:spPr>
            <a:xfrm>
              <a:off x="7850072" y="4366893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8" name="ïsḷíḓé">
              <a:extLst>
                <a:ext uri="{FF2B5EF4-FFF2-40B4-BE49-F238E27FC236}">
                  <a16:creationId xmlns:a16="http://schemas.microsoft.com/office/drawing/2014/main" id="{FFEB46F0-20C6-4FFC-9857-DA3ABE388C11}"/>
                </a:ext>
              </a:extLst>
            </p:cNvPr>
            <p:cNvSpPr/>
            <p:nvPr/>
          </p:nvSpPr>
          <p:spPr>
            <a:xfrm>
              <a:off x="6006073" y="5586284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9" name="îšḷíďè">
              <a:extLst>
                <a:ext uri="{FF2B5EF4-FFF2-40B4-BE49-F238E27FC236}">
                  <a16:creationId xmlns:a16="http://schemas.microsoft.com/office/drawing/2014/main" id="{2B6241BB-A411-419E-9A83-3EAF65FC3CD7}"/>
                </a:ext>
              </a:extLst>
            </p:cNvPr>
            <p:cNvSpPr/>
            <p:nvPr/>
          </p:nvSpPr>
          <p:spPr>
            <a:xfrm>
              <a:off x="4493506" y="4249185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0" name="ïṧļïḋê">
              <a:extLst>
                <a:ext uri="{FF2B5EF4-FFF2-40B4-BE49-F238E27FC236}">
                  <a16:creationId xmlns:a16="http://schemas.microsoft.com/office/drawing/2014/main" id="{4E1F1505-1DC1-4592-B9C0-CF960FC62F2A}"/>
                </a:ext>
              </a:extLst>
            </p:cNvPr>
            <p:cNvSpPr/>
            <p:nvPr/>
          </p:nvSpPr>
          <p:spPr>
            <a:xfrm>
              <a:off x="4709614" y="2525615"/>
              <a:ext cx="168652" cy="16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2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71" name="îṧļîďé">
              <a:extLst>
                <a:ext uri="{FF2B5EF4-FFF2-40B4-BE49-F238E27FC236}">
                  <a16:creationId xmlns:a16="http://schemas.microsoft.com/office/drawing/2014/main" id="{3AAA0611-D23E-4D15-A814-C3A73F121212}"/>
                </a:ext>
              </a:extLst>
            </p:cNvPr>
            <p:cNvSpPr/>
            <p:nvPr/>
          </p:nvSpPr>
          <p:spPr>
            <a:xfrm>
              <a:off x="6018521" y="2147966"/>
              <a:ext cx="168652" cy="168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îṥľíḍé">
                  <a:extLst>
                    <a:ext uri="{FF2B5EF4-FFF2-40B4-BE49-F238E27FC236}">
                      <a16:creationId xmlns:a16="http://schemas.microsoft.com/office/drawing/2014/main" id="{67D37BA2-6E09-46B1-AFD1-F07F210D92D5}"/>
                    </a:ext>
                  </a:extLst>
                </p:cNvPr>
                <p:cNvSpPr/>
                <p:nvPr/>
              </p:nvSpPr>
              <p:spPr>
                <a:xfrm>
                  <a:off x="5450151" y="2762122"/>
                  <a:ext cx="1285661" cy="12856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îṥľíḍé">
                  <a:extLst>
                    <a:ext uri="{FF2B5EF4-FFF2-40B4-BE49-F238E27FC236}">
                      <a16:creationId xmlns:a16="http://schemas.microsoft.com/office/drawing/2014/main" id="{67D37BA2-6E09-46B1-AFD1-F07F210D92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0151" y="2762122"/>
                  <a:ext cx="1285661" cy="12856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 w="12700">
                  <a:miter lim="400000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81811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8813637-6c93-4d66-b036-831d7a807c4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1035D21-7A1B-4BCA-8A6F-4880A9DDAE4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19145" y="1744226"/>
            <a:ext cx="4021767" cy="3218297"/>
            <a:chOff x="2669541" y="576204"/>
            <a:chExt cx="7047266" cy="5639369"/>
          </a:xfrm>
        </p:grpSpPr>
        <p:sp>
          <p:nvSpPr>
            <p:cNvPr id="4" name="îṥḷíḋê">
              <a:extLst>
                <a:ext uri="{FF2B5EF4-FFF2-40B4-BE49-F238E27FC236}">
                  <a16:creationId xmlns:a16="http://schemas.microsoft.com/office/drawing/2014/main" id="{E108CEEF-AE3F-429A-87ED-5392233AF03A}"/>
                </a:ext>
              </a:extLst>
            </p:cNvPr>
            <p:cNvSpPr/>
            <p:nvPr/>
          </p:nvSpPr>
          <p:spPr>
            <a:xfrm>
              <a:off x="4037089" y="1031012"/>
              <a:ext cx="4111784" cy="4747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" name="iŝ1ídê">
              <a:extLst>
                <a:ext uri="{FF2B5EF4-FFF2-40B4-BE49-F238E27FC236}">
                  <a16:creationId xmlns:a16="http://schemas.microsoft.com/office/drawing/2014/main" id="{D596170B-6A79-4BCD-B903-AAE63C59D0D1}"/>
                </a:ext>
              </a:extLst>
            </p:cNvPr>
            <p:cNvSpPr/>
            <p:nvPr/>
          </p:nvSpPr>
          <p:spPr>
            <a:xfrm>
              <a:off x="4152225" y="1216231"/>
              <a:ext cx="3934232" cy="3329714"/>
            </a:xfrm>
            <a:custGeom>
              <a:avLst/>
              <a:gdLst>
                <a:gd name="connsiteX0" fmla="*/ 0 w 20941"/>
                <a:gd name="connsiteY0" fmla="*/ 4037 h 21600"/>
                <a:gd name="connsiteX1" fmla="*/ 3896 w 20941"/>
                <a:gd name="connsiteY1" fmla="*/ 13467 h 21600"/>
                <a:gd name="connsiteX2" fmla="*/ 10946 w 20941"/>
                <a:gd name="connsiteY2" fmla="*/ 21600 h 21600"/>
                <a:gd name="connsiteX3" fmla="*/ 18556 w 20941"/>
                <a:gd name="connsiteY3" fmla="*/ 13693 h 21600"/>
                <a:gd name="connsiteX4" fmla="*/ 20941 w 20941"/>
                <a:gd name="connsiteY4" fmla="*/ 4536 h 21600"/>
                <a:gd name="connsiteX5" fmla="*/ 10919 w 20941"/>
                <a:gd name="connsiteY5" fmla="*/ 0 h 21600"/>
                <a:gd name="connsiteX6" fmla="*/ 0 w 20941"/>
                <a:gd name="connsiteY6" fmla="*/ 4037 h 21600"/>
                <a:gd name="connsiteX0" fmla="*/ 0 w 20941"/>
                <a:gd name="connsiteY0" fmla="*/ 5576 h 23139"/>
                <a:gd name="connsiteX1" fmla="*/ 3896 w 20941"/>
                <a:gd name="connsiteY1" fmla="*/ 15006 h 23139"/>
                <a:gd name="connsiteX2" fmla="*/ 10946 w 20941"/>
                <a:gd name="connsiteY2" fmla="*/ 23139 h 23139"/>
                <a:gd name="connsiteX3" fmla="*/ 18556 w 20941"/>
                <a:gd name="connsiteY3" fmla="*/ 15232 h 23139"/>
                <a:gd name="connsiteX4" fmla="*/ 20941 w 20941"/>
                <a:gd name="connsiteY4" fmla="*/ 6075 h 23139"/>
                <a:gd name="connsiteX5" fmla="*/ 10956 w 20941"/>
                <a:gd name="connsiteY5" fmla="*/ 0 h 23139"/>
                <a:gd name="connsiteX6" fmla="*/ 0 w 20941"/>
                <a:gd name="connsiteY6" fmla="*/ 5576 h 23139"/>
                <a:gd name="connsiteX0" fmla="*/ 0 w 22479"/>
                <a:gd name="connsiteY0" fmla="*/ 5576 h 23139"/>
                <a:gd name="connsiteX1" fmla="*/ 3896 w 22479"/>
                <a:gd name="connsiteY1" fmla="*/ 15006 h 23139"/>
                <a:gd name="connsiteX2" fmla="*/ 10946 w 22479"/>
                <a:gd name="connsiteY2" fmla="*/ 23139 h 23139"/>
                <a:gd name="connsiteX3" fmla="*/ 18556 w 22479"/>
                <a:gd name="connsiteY3" fmla="*/ 15232 h 23139"/>
                <a:gd name="connsiteX4" fmla="*/ 22479 w 22479"/>
                <a:gd name="connsiteY4" fmla="*/ 5322 h 23139"/>
                <a:gd name="connsiteX5" fmla="*/ 10956 w 22479"/>
                <a:gd name="connsiteY5" fmla="*/ 0 h 23139"/>
                <a:gd name="connsiteX6" fmla="*/ 0 w 22479"/>
                <a:gd name="connsiteY6" fmla="*/ 5576 h 23139"/>
                <a:gd name="connsiteX0" fmla="*/ 205 w 22684"/>
                <a:gd name="connsiteY0" fmla="*/ 5576 h 23139"/>
                <a:gd name="connsiteX1" fmla="*/ 0 w 22684"/>
                <a:gd name="connsiteY1" fmla="*/ 17167 h 23139"/>
                <a:gd name="connsiteX2" fmla="*/ 11151 w 22684"/>
                <a:gd name="connsiteY2" fmla="*/ 23139 h 23139"/>
                <a:gd name="connsiteX3" fmla="*/ 18761 w 22684"/>
                <a:gd name="connsiteY3" fmla="*/ 15232 h 23139"/>
                <a:gd name="connsiteX4" fmla="*/ 22684 w 22684"/>
                <a:gd name="connsiteY4" fmla="*/ 5322 h 23139"/>
                <a:gd name="connsiteX5" fmla="*/ 11161 w 22684"/>
                <a:gd name="connsiteY5" fmla="*/ 0 h 23139"/>
                <a:gd name="connsiteX6" fmla="*/ 205 w 22684"/>
                <a:gd name="connsiteY6" fmla="*/ 5576 h 23139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761 w 22684"/>
                <a:gd name="connsiteY3" fmla="*/ 15232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7589 w 22684"/>
                <a:gd name="connsiteY3" fmla="*/ 14479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14 w 22684"/>
                <a:gd name="connsiteY2" fmla="*/ 16919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87 w 22684"/>
                <a:gd name="connsiteY2" fmla="*/ 16297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39 w 22684"/>
                <a:gd name="connsiteY2" fmla="*/ 15264 h 17167"/>
                <a:gd name="connsiteX3" fmla="*/ 18980 w 22684"/>
                <a:gd name="connsiteY3" fmla="*/ 15297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  <a:gd name="connsiteX0" fmla="*/ 205 w 22684"/>
                <a:gd name="connsiteY0" fmla="*/ 5576 h 17167"/>
                <a:gd name="connsiteX1" fmla="*/ 0 w 22684"/>
                <a:gd name="connsiteY1" fmla="*/ 17167 h 17167"/>
                <a:gd name="connsiteX2" fmla="*/ 11139 w 22684"/>
                <a:gd name="connsiteY2" fmla="*/ 15264 h 17167"/>
                <a:gd name="connsiteX3" fmla="*/ 19509 w 22684"/>
                <a:gd name="connsiteY3" fmla="*/ 15684 h 17167"/>
                <a:gd name="connsiteX4" fmla="*/ 22684 w 22684"/>
                <a:gd name="connsiteY4" fmla="*/ 5322 h 17167"/>
                <a:gd name="connsiteX5" fmla="*/ 11161 w 22684"/>
                <a:gd name="connsiteY5" fmla="*/ 0 h 17167"/>
                <a:gd name="connsiteX6" fmla="*/ 205 w 22684"/>
                <a:gd name="connsiteY6" fmla="*/ 5576 h 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4" h="17167" extrusionOk="0">
                  <a:moveTo>
                    <a:pt x="205" y="5576"/>
                  </a:moveTo>
                  <a:cubicBezTo>
                    <a:pt x="137" y="9440"/>
                    <a:pt x="68" y="13303"/>
                    <a:pt x="0" y="17167"/>
                  </a:cubicBezTo>
                  <a:lnTo>
                    <a:pt x="11139" y="15264"/>
                  </a:lnTo>
                  <a:lnTo>
                    <a:pt x="19509" y="15684"/>
                  </a:lnTo>
                  <a:lnTo>
                    <a:pt x="22684" y="5322"/>
                  </a:lnTo>
                  <a:lnTo>
                    <a:pt x="11161" y="0"/>
                  </a:lnTo>
                  <a:lnTo>
                    <a:pt x="205" y="5576"/>
                  </a:lnTo>
                  <a:close/>
                </a:path>
              </a:pathLst>
            </a:custGeom>
            <a:solidFill>
              <a:schemeClr val="tx2"/>
            </a:solidFill>
            <a:ln w="88900">
              <a:solidFill>
                <a:srgbClr val="FFFFFF"/>
              </a:solidFill>
              <a:round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6" name="í$1ídê">
              <a:extLst>
                <a:ext uri="{FF2B5EF4-FFF2-40B4-BE49-F238E27FC236}">
                  <a16:creationId xmlns:a16="http://schemas.microsoft.com/office/drawing/2014/main" id="{91E8B2BC-C73E-4FE0-BD5E-55921CF7FDA9}"/>
                </a:ext>
              </a:extLst>
            </p:cNvPr>
            <p:cNvSpPr/>
            <p:nvPr/>
          </p:nvSpPr>
          <p:spPr>
            <a:xfrm>
              <a:off x="4069257" y="2223568"/>
              <a:ext cx="4067181" cy="2366170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iṧḷïdê">
              <a:extLst>
                <a:ext uri="{FF2B5EF4-FFF2-40B4-BE49-F238E27FC236}">
                  <a16:creationId xmlns:a16="http://schemas.microsoft.com/office/drawing/2014/main" id="{8FAB19E7-A98F-46CB-8593-DB0674A02CFE}"/>
                </a:ext>
              </a:extLst>
            </p:cNvPr>
            <p:cNvSpPr/>
            <p:nvPr/>
          </p:nvSpPr>
          <p:spPr>
            <a:xfrm flipH="1">
              <a:off x="4069464" y="2226570"/>
              <a:ext cx="4067181" cy="2366170"/>
            </a:xfrm>
            <a:prstGeom prst="line">
              <a:avLst/>
            </a:prstGeom>
            <a:solidFill>
              <a:srgbClr val="09BAF7"/>
            </a:solidFill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ṩľídè">
              <a:extLst>
                <a:ext uri="{FF2B5EF4-FFF2-40B4-BE49-F238E27FC236}">
                  <a16:creationId xmlns:a16="http://schemas.microsoft.com/office/drawing/2014/main" id="{51E44478-C6C7-4926-ABD2-9ADE8FD256F9}"/>
                </a:ext>
              </a:extLst>
            </p:cNvPr>
            <p:cNvSpPr/>
            <p:nvPr/>
          </p:nvSpPr>
          <p:spPr>
            <a:xfrm>
              <a:off x="6093988" y="1060642"/>
              <a:ext cx="1952" cy="4736727"/>
            </a:xfrm>
            <a:prstGeom prst="line">
              <a:avLst/>
            </a:prstGeom>
            <a:ln w="38100">
              <a:solidFill>
                <a:srgbClr val="FFFFFF"/>
              </a:solidFill>
              <a:custDash>
                <a:ds d="200000" sp="200000"/>
              </a:custDash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îṩľïde">
              <a:extLst>
                <a:ext uri="{FF2B5EF4-FFF2-40B4-BE49-F238E27FC236}">
                  <a16:creationId xmlns:a16="http://schemas.microsoft.com/office/drawing/2014/main" id="{B51D9F54-EC8B-4C42-9C04-BE3F6C6633DE}"/>
                </a:ext>
              </a:extLst>
            </p:cNvPr>
            <p:cNvSpPr/>
            <p:nvPr/>
          </p:nvSpPr>
          <p:spPr>
            <a:xfrm>
              <a:off x="7986337" y="2178666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6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ïṧḻïḋe">
              <a:extLst>
                <a:ext uri="{FF2B5EF4-FFF2-40B4-BE49-F238E27FC236}">
                  <a16:creationId xmlns:a16="http://schemas.microsoft.com/office/drawing/2014/main" id="{E9DC88CA-EFAB-4574-90B6-CCC95F7E5087}"/>
                </a:ext>
              </a:extLst>
            </p:cNvPr>
            <p:cNvSpPr/>
            <p:nvPr/>
          </p:nvSpPr>
          <p:spPr>
            <a:xfrm>
              <a:off x="7423893" y="4153233"/>
              <a:ext cx="168652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ïsḷíḓé">
              <a:extLst>
                <a:ext uri="{FF2B5EF4-FFF2-40B4-BE49-F238E27FC236}">
                  <a16:creationId xmlns:a16="http://schemas.microsoft.com/office/drawing/2014/main" id="{D4441E28-8FFB-4922-ADC9-0BA20873755F}"/>
                </a:ext>
              </a:extLst>
            </p:cNvPr>
            <p:cNvSpPr/>
            <p:nvPr/>
          </p:nvSpPr>
          <p:spPr>
            <a:xfrm>
              <a:off x="6006073" y="4118421"/>
              <a:ext cx="168652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2" name="îšḷíďè">
              <a:extLst>
                <a:ext uri="{FF2B5EF4-FFF2-40B4-BE49-F238E27FC236}">
                  <a16:creationId xmlns:a16="http://schemas.microsoft.com/office/drawing/2014/main" id="{78A24E5E-253F-4DCB-B94D-55158E7F852B}"/>
                </a:ext>
              </a:extLst>
            </p:cNvPr>
            <p:cNvSpPr/>
            <p:nvPr/>
          </p:nvSpPr>
          <p:spPr>
            <a:xfrm>
              <a:off x="4079074" y="4447472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3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ṧļïḋê">
              <a:extLst>
                <a:ext uri="{FF2B5EF4-FFF2-40B4-BE49-F238E27FC236}">
                  <a16:creationId xmlns:a16="http://schemas.microsoft.com/office/drawing/2014/main" id="{6604DE33-808D-4A8E-80E8-FFB43759745D}"/>
                </a:ext>
              </a:extLst>
            </p:cNvPr>
            <p:cNvSpPr/>
            <p:nvPr/>
          </p:nvSpPr>
          <p:spPr>
            <a:xfrm>
              <a:off x="4152018" y="2241876"/>
              <a:ext cx="168651" cy="16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4" name="îṧļîďé">
              <a:extLst>
                <a:ext uri="{FF2B5EF4-FFF2-40B4-BE49-F238E27FC236}">
                  <a16:creationId xmlns:a16="http://schemas.microsoft.com/office/drawing/2014/main" id="{C7717D1A-7238-4199-BAB3-61BF4342C852}"/>
                </a:ext>
              </a:extLst>
            </p:cNvPr>
            <p:cNvSpPr/>
            <p:nvPr/>
          </p:nvSpPr>
          <p:spPr>
            <a:xfrm>
              <a:off x="6006075" y="1172437"/>
              <a:ext cx="168651" cy="1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accent1">
                <a:lumMod val="100000"/>
              </a:schemeClr>
            </a:solidFill>
            <a:ln w="88900">
              <a:solidFill>
                <a:srgbClr val="FFFFFF"/>
              </a:solidFill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íṩ1ïḍè">
              <a:extLst>
                <a:ext uri="{FF2B5EF4-FFF2-40B4-BE49-F238E27FC236}">
                  <a16:creationId xmlns:a16="http://schemas.microsoft.com/office/drawing/2014/main" id="{A8FE1569-82BA-4099-9B3F-38AAAE245495}"/>
                </a:ext>
              </a:extLst>
            </p:cNvPr>
            <p:cNvSpPr/>
            <p:nvPr/>
          </p:nvSpPr>
          <p:spPr>
            <a:xfrm>
              <a:off x="2669541" y="2044488"/>
              <a:ext cx="1285661" cy="2817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Confirming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Known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Physics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ï$ļîďê">
              <a:extLst>
                <a:ext uri="{FF2B5EF4-FFF2-40B4-BE49-F238E27FC236}">
                  <a16:creationId xmlns:a16="http://schemas.microsoft.com/office/drawing/2014/main" id="{8EEA54E6-9765-4EF4-AFCE-63C0BEE5212F}"/>
                </a:ext>
              </a:extLst>
            </p:cNvPr>
            <p:cNvSpPr/>
            <p:nvPr/>
          </p:nvSpPr>
          <p:spPr>
            <a:xfrm>
              <a:off x="2669541" y="4480267"/>
              <a:ext cx="1285661" cy="2817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Non-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degeneracy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ïṣļîḓè">
              <a:extLst>
                <a:ext uri="{FF2B5EF4-FFF2-40B4-BE49-F238E27FC236}">
                  <a16:creationId xmlns:a16="http://schemas.microsoft.com/office/drawing/2014/main" id="{CF3CC763-5995-4489-AD44-7D89DFB3523C}"/>
                </a:ext>
              </a:extLst>
            </p:cNvPr>
            <p:cNvSpPr/>
            <p:nvPr/>
          </p:nvSpPr>
          <p:spPr>
            <a:xfrm>
              <a:off x="5467287" y="5933858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Strength of Signal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î$ļidè">
              <a:extLst>
                <a:ext uri="{FF2B5EF4-FFF2-40B4-BE49-F238E27FC236}">
                  <a16:creationId xmlns:a16="http://schemas.microsoft.com/office/drawing/2014/main" id="{0AB3EEFD-CEDF-459F-9E96-697379264D44}"/>
                </a:ext>
              </a:extLst>
            </p:cNvPr>
            <p:cNvSpPr/>
            <p:nvPr/>
          </p:nvSpPr>
          <p:spPr>
            <a:xfrm>
              <a:off x="5455505" y="576204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Probing New Physics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îšľiḋè">
              <a:extLst>
                <a:ext uri="{FF2B5EF4-FFF2-40B4-BE49-F238E27FC236}">
                  <a16:creationId xmlns:a16="http://schemas.microsoft.com/office/drawing/2014/main" id="{CF5F0EC0-9A3C-455B-8A91-2EE059763778}"/>
                </a:ext>
              </a:extLst>
            </p:cNvPr>
            <p:cNvSpPr/>
            <p:nvPr/>
          </p:nvSpPr>
          <p:spPr>
            <a:xfrm>
              <a:off x="8431146" y="2047922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Probing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Expansion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History</a:t>
              </a:r>
              <a:endParaRPr lang="zh-CN" alt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îsliďè">
              <a:extLst>
                <a:ext uri="{FF2B5EF4-FFF2-40B4-BE49-F238E27FC236}">
                  <a16:creationId xmlns:a16="http://schemas.microsoft.com/office/drawing/2014/main" id="{A70FFE92-672D-4FD4-93A4-C8A3E163321C}"/>
                </a:ext>
              </a:extLst>
            </p:cNvPr>
            <p:cNvSpPr/>
            <p:nvPr/>
          </p:nvSpPr>
          <p:spPr>
            <a:xfrm>
              <a:off x="8363666" y="4475396"/>
              <a:ext cx="1285661" cy="28171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25400" tIns="25400" rIns="25400" bIns="25400" anchor="ctr">
              <a:noAutofit/>
            </a:bodyPr>
            <a:lstStyle/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Free of</a:t>
              </a:r>
            </a:p>
            <a:p>
              <a:pPr lvl="0" algn="ctr">
                <a:defRPr sz="1800" b="0">
                  <a:solidFill>
                    <a:srgbClr val="000000"/>
                  </a:solidFill>
                </a:defRPr>
              </a:pPr>
              <a:r>
                <a:rPr lang="en-US" altLang="zh-CN" b="1" dirty="0">
                  <a:solidFill>
                    <a:schemeClr val="tx2"/>
                  </a:solidFill>
                </a:rPr>
                <a:t>Foreground</a:t>
              </a:r>
            </a:p>
          </p:txBody>
        </p:sp>
        <p:sp>
          <p:nvSpPr>
            <p:cNvPr id="21" name="îṥľíḍé">
              <a:extLst>
                <a:ext uri="{FF2B5EF4-FFF2-40B4-BE49-F238E27FC236}">
                  <a16:creationId xmlns:a16="http://schemas.microsoft.com/office/drawing/2014/main" id="{9923EE8F-CD77-4866-8085-7390B3CA7694}"/>
                </a:ext>
              </a:extLst>
            </p:cNvPr>
            <p:cNvSpPr/>
            <p:nvPr/>
          </p:nvSpPr>
          <p:spPr>
            <a:xfrm>
              <a:off x="5450151" y="2762122"/>
              <a:ext cx="1285661" cy="128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QSF</a:t>
              </a:r>
              <a:endParaRPr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966ABC9-E7CC-4B35-A851-A2942E31EAF1}"/>
              </a:ext>
            </a:extLst>
          </p:cNvPr>
          <p:cNvSpPr txBox="1"/>
          <p:nvPr/>
        </p:nvSpPr>
        <p:spPr>
          <a:xfrm>
            <a:off x="5973417" y="1491643"/>
            <a:ext cx="23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Thank you!</a:t>
            </a:r>
            <a:endParaRPr lang="zh-CN" altLang="en-US" sz="3600" b="1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EC93AFB-C5C6-4ED6-A992-1674FD39550B}"/>
              </a:ext>
            </a:extLst>
          </p:cNvPr>
          <p:cNvSpPr/>
          <p:nvPr/>
        </p:nvSpPr>
        <p:spPr>
          <a:xfrm>
            <a:off x="5973417" y="2334506"/>
            <a:ext cx="2196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The work is supported in part by grants HKUST4/CRF/13G, ECS 26300316 </a:t>
            </a:r>
          </a:p>
          <a:p>
            <a:pPr algn="ctr"/>
            <a:r>
              <a:rPr lang="en-US" altLang="zh-CN" dirty="0"/>
              <a:t>and GRF 16301917</a:t>
            </a:r>
          </a:p>
          <a:p>
            <a:pPr algn="ctr"/>
            <a:r>
              <a:rPr lang="en-US" altLang="zh-CN" dirty="0"/>
              <a:t>issued by the Research Grants Council (RGC) of Hong Kong.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1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218189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218189" cy="2031325"/>
              </a:xfrm>
              <a:prstGeom prst="rect">
                <a:avLst/>
              </a:prstGeom>
              <a:blipFill>
                <a:blip r:embed="rId4"/>
                <a:stretch>
                  <a:fillRect l="-3598" t="-2102" r="-18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9E5AA34A-A481-4F5A-B2B1-FF1F3BC7FA1B}"/>
              </a:ext>
            </a:extLst>
          </p:cNvPr>
          <p:cNvSpPr/>
          <p:nvPr/>
        </p:nvSpPr>
        <p:spPr>
          <a:xfrm>
            <a:off x="1259640" y="2503132"/>
            <a:ext cx="2238370" cy="607816"/>
          </a:xfrm>
          <a:prstGeom prst="wedgeEllipseCallout">
            <a:avLst>
              <a:gd name="adj1" fmla="val -34325"/>
              <a:gd name="adj2" fmla="val -514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6AEA5A1-201F-4778-AB73-FDB4FA97A0F5}"/>
              </a:ext>
            </a:extLst>
          </p:cNvPr>
          <p:cNvSpPr txBox="1"/>
          <p:nvPr/>
        </p:nvSpPr>
        <p:spPr>
          <a:xfrm>
            <a:off x="1644926" y="2622374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Example: SUSY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8570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599062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>
                  <a:spcAft>
                    <a:spcPts val="1200"/>
                  </a:spcAft>
                </a:pPr>
                <a:endParaRPr lang="en-US" altLang="zh-CN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599062" cy="2554545"/>
              </a:xfrm>
              <a:prstGeom prst="rect">
                <a:avLst/>
              </a:prstGeom>
              <a:blipFill>
                <a:blip r:embed="rId4"/>
                <a:stretch>
                  <a:fillRect l="-3215" t="-1671" r="-11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F406375F-9B5D-4084-BC6D-EEFFB2313B5F}"/>
              </a:ext>
            </a:extLst>
          </p:cNvPr>
          <p:cNvSpPr/>
          <p:nvPr/>
        </p:nvSpPr>
        <p:spPr>
          <a:xfrm>
            <a:off x="1508119" y="3010028"/>
            <a:ext cx="2238370" cy="607816"/>
          </a:xfrm>
          <a:prstGeom prst="wedgeEllipseCallout">
            <a:avLst>
              <a:gd name="adj1" fmla="val -34325"/>
              <a:gd name="adj2" fmla="val -5142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52410E-A7C5-4AEC-8208-994D7BA09E12}"/>
                  </a:ext>
                </a:extLst>
              </p:cNvPr>
              <p:cNvSpPr txBox="1"/>
              <p:nvPr/>
            </p:nvSpPr>
            <p:spPr>
              <a:xfrm>
                <a:off x="1768811" y="3139111"/>
                <a:ext cx="1753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𝜉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A52410E-A7C5-4AEC-8208-994D7BA09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811" y="3139111"/>
                <a:ext cx="1753109" cy="369332"/>
              </a:xfrm>
              <a:prstGeom prst="rect">
                <a:avLst/>
              </a:prstGeom>
              <a:blipFill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24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599062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-problem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599062" cy="2554545"/>
              </a:xfrm>
              <a:prstGeom prst="rect">
                <a:avLst/>
              </a:prstGeom>
              <a:blipFill>
                <a:blip r:embed="rId4"/>
                <a:stretch>
                  <a:fillRect l="-3215" t="-1671" r="-1184" b="-5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07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5FE117D-75C3-4800-888B-1260C2AD98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54790"/>
          <a:stretch/>
        </p:blipFill>
        <p:spPr>
          <a:xfrm>
            <a:off x="5059315" y="10"/>
            <a:ext cx="4133964" cy="685799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/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“inflaton”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: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drives inflation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≪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m:t>𝐻</m:t>
                      </m:r>
                    </m:oMath>
                  </m:oMathPara>
                </a14:m>
                <a:endParaRPr lang="zh-CN" alt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DE22301-BD0C-43D8-8C13-AC4EC56E9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97" y="4676359"/>
                <a:ext cx="2560701" cy="1661993"/>
              </a:xfrm>
              <a:prstGeom prst="rect">
                <a:avLst/>
              </a:prstGeom>
              <a:blipFill>
                <a:blip r:embed="rId3"/>
                <a:stretch>
                  <a:fillRect l="-3333" t="-2930" r="-30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/>
              <p:nvPr/>
            </p:nvSpPr>
            <p:spPr>
              <a:xfrm>
                <a:off x="539342" y="864377"/>
                <a:ext cx="3712876" cy="307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Fields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𝑚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~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𝐻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, from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 uplifting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Symmetry breaking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Non-minimal coupling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m:t>𝜂</m:t>
                    </m:r>
                  </m:oMath>
                </a14:m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-problem</a:t>
                </a:r>
              </a:p>
              <a:p>
                <a:pPr marL="342900" indent="-342900">
                  <a:spcAft>
                    <a:spcPts val="1200"/>
                  </a:spcAft>
                  <a:buFontTx/>
                  <a:buChar char="-"/>
                </a:pPr>
                <a:r>
                  <a:rPr lang="en-US" altLang="zh-CN" sz="240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Accidental (GUT)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A3EE24F-A5EA-4B6E-B07C-5066B868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2" y="864377"/>
                <a:ext cx="3712876" cy="3077766"/>
              </a:xfrm>
              <a:prstGeom prst="rect">
                <a:avLst/>
              </a:prstGeom>
              <a:blipFill>
                <a:blip r:embed="rId4"/>
                <a:stretch>
                  <a:fillRect l="-3115" t="-1584" r="-1639" b="-4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467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a18ad7-bea0-4fa6-ab90-32c11e91706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813637-6c93-4d66-b036-831d7a807c4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813637-6c93-4d66-b036-831d7a807c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813637-6c93-4d66-b036-831d7a807c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8813637-6c93-4d66-b036-831d7a807c4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3860</TotalTime>
  <Words>1904</Words>
  <Application>Microsoft Office PowerPoint</Application>
  <PresentationFormat>全屏显示(4:3)</PresentationFormat>
  <Paragraphs>452</Paragraphs>
  <Slides>57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57</vt:i4>
      </vt:variant>
    </vt:vector>
  </HeadingPairs>
  <TitlesOfParts>
    <vt:vector size="66" baseType="lpstr">
      <vt:lpstr>微软雅黑 Light</vt:lpstr>
      <vt:lpstr>等线</vt:lpstr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Wang</dc:creator>
  <cp:lastModifiedBy>Yi WANG</cp:lastModifiedBy>
  <cp:revision>252</cp:revision>
  <dcterms:created xsi:type="dcterms:W3CDTF">2017-10-24T08:51:38Z</dcterms:created>
  <dcterms:modified xsi:type="dcterms:W3CDTF">2017-12-12T15:24:08Z</dcterms:modified>
</cp:coreProperties>
</file>