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sldIdLst>
    <p:sldId id="256" r:id="rId2"/>
    <p:sldId id="257" r:id="rId3"/>
    <p:sldId id="444" r:id="rId4"/>
    <p:sldId id="447" r:id="rId5"/>
    <p:sldId id="441" r:id="rId6"/>
    <p:sldId id="459" r:id="rId7"/>
    <p:sldId id="450" r:id="rId8"/>
    <p:sldId id="461" r:id="rId9"/>
    <p:sldId id="265" r:id="rId10"/>
    <p:sldId id="455" r:id="rId11"/>
    <p:sldId id="467" r:id="rId12"/>
    <p:sldId id="471" r:id="rId13"/>
    <p:sldId id="472" r:id="rId14"/>
    <p:sldId id="457" r:id="rId15"/>
    <p:sldId id="476" r:id="rId16"/>
    <p:sldId id="263" r:id="rId17"/>
    <p:sldId id="264" r:id="rId18"/>
    <p:sldId id="277" r:id="rId19"/>
    <p:sldId id="464" r:id="rId20"/>
    <p:sldId id="473" r:id="rId21"/>
    <p:sldId id="462" r:id="rId22"/>
    <p:sldId id="474" r:id="rId23"/>
    <p:sldId id="262" r:id="rId24"/>
    <p:sldId id="442" r:id="rId25"/>
    <p:sldId id="463" r:id="rId26"/>
    <p:sldId id="480" r:id="rId27"/>
    <p:sldId id="493" r:id="rId28"/>
    <p:sldId id="494" r:id="rId29"/>
    <p:sldId id="492" r:id="rId30"/>
    <p:sldId id="483" r:id="rId31"/>
    <p:sldId id="484" r:id="rId32"/>
    <p:sldId id="482" r:id="rId33"/>
    <p:sldId id="498" r:id="rId34"/>
    <p:sldId id="495" r:id="rId35"/>
    <p:sldId id="481" r:id="rId36"/>
    <p:sldId id="497" r:id="rId37"/>
    <p:sldId id="485" r:id="rId38"/>
    <p:sldId id="496" r:id="rId39"/>
    <p:sldId id="487" r:id="rId40"/>
    <p:sldId id="454" r:id="rId41"/>
    <p:sldId id="486" r:id="rId42"/>
    <p:sldId id="490" r:id="rId43"/>
    <p:sldId id="491" r:id="rId44"/>
    <p:sldId id="489" r:id="rId45"/>
    <p:sldId id="499" r:id="rId46"/>
    <p:sldId id="478" r:id="rId47"/>
    <p:sldId id="466" r:id="rId48"/>
    <p:sldId id="47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58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31"/>
    <p:restoredTop sz="94670"/>
  </p:normalViewPr>
  <p:slideViewPr>
    <p:cSldViewPr snapToGrid="0" snapToObjects="1">
      <p:cViewPr>
        <p:scale>
          <a:sx n="88" d="100"/>
          <a:sy n="88" d="100"/>
        </p:scale>
        <p:origin x="368"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E08BD-FF15-FE4B-A669-6F21B34C6CBC}" type="datetimeFigureOut">
              <a:rPr lang="en-US" smtClean="0"/>
              <a:t>12/14/17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9FE847-1872-B542-B0A4-DA4B84F04AA6}" type="slidenum">
              <a:rPr lang="en-US" smtClean="0"/>
              <a:t>‹#›</a:t>
            </a:fld>
            <a:endParaRPr lang="en-US"/>
          </a:p>
        </p:txBody>
      </p:sp>
    </p:spTree>
    <p:extLst>
      <p:ext uri="{BB962C8B-B14F-4D97-AF65-F5344CB8AC3E}">
        <p14:creationId xmlns:p14="http://schemas.microsoft.com/office/powerpoint/2010/main" val="101372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FE847-1872-B542-B0A4-DA4B84F04AA6}" type="slidenum">
              <a:rPr lang="en-US" smtClean="0"/>
              <a:t>1</a:t>
            </a:fld>
            <a:endParaRPr lang="en-US"/>
          </a:p>
        </p:txBody>
      </p:sp>
    </p:spTree>
    <p:extLst>
      <p:ext uri="{BB962C8B-B14F-4D97-AF65-F5344CB8AC3E}">
        <p14:creationId xmlns:p14="http://schemas.microsoft.com/office/powerpoint/2010/main" val="63869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to the field of the superconductivity, the current understanding of the universe dramatically increases .</a:t>
            </a:r>
            <a:endParaRPr lang="en-US" dirty="0"/>
          </a:p>
        </p:txBody>
      </p:sp>
      <p:sp>
        <p:nvSpPr>
          <p:cNvPr id="4" name="Slide Number Placeholder 3"/>
          <p:cNvSpPr>
            <a:spLocks noGrp="1"/>
          </p:cNvSpPr>
          <p:nvPr>
            <p:ph type="sldNum" sz="quarter" idx="10"/>
          </p:nvPr>
        </p:nvSpPr>
        <p:spPr/>
        <p:txBody>
          <a:bodyPr/>
          <a:lstStyle/>
          <a:p>
            <a:fld id="{226923A9-143C-BD4D-A1CB-453197C7D1CF}" type="slidenum">
              <a:rPr lang="en-US" smtClean="0"/>
              <a:t>5</a:t>
            </a:fld>
            <a:endParaRPr lang="en-US"/>
          </a:p>
        </p:txBody>
      </p:sp>
    </p:spTree>
    <p:extLst>
      <p:ext uri="{BB962C8B-B14F-4D97-AF65-F5344CB8AC3E}">
        <p14:creationId xmlns:p14="http://schemas.microsoft.com/office/powerpoint/2010/main" val="759303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9FE847-1872-B542-B0A4-DA4B84F04AA6}" type="slidenum">
              <a:rPr lang="en-US" smtClean="0"/>
              <a:t>8</a:t>
            </a:fld>
            <a:endParaRPr lang="en-US"/>
          </a:p>
        </p:txBody>
      </p:sp>
    </p:spTree>
    <p:extLst>
      <p:ext uri="{BB962C8B-B14F-4D97-AF65-F5344CB8AC3E}">
        <p14:creationId xmlns:p14="http://schemas.microsoft.com/office/powerpoint/2010/main" val="77868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4B1A3A2-9FF3-A44A-941B-78D3FEFF14C1}" type="slidenum">
              <a:rPr lang="en-US">
                <a:latin typeface="Arial" charset="0"/>
                <a:ea typeface="ＭＳ Ｐゴシック" charset="-128"/>
                <a:cs typeface="ＭＳ Ｐゴシック" charset="-128"/>
              </a:rPr>
              <a:pPr/>
              <a:t>9</a:t>
            </a:fld>
            <a:endParaRPr lang="en-US">
              <a:latin typeface="Arial" charset="0"/>
              <a:ea typeface="ＭＳ Ｐゴシック" charset="-128"/>
              <a:cs typeface="ＭＳ Ｐゴシック" charset="-128"/>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87126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4B1A3A2-9FF3-A44A-941B-78D3FEFF14C1}" type="slidenum">
              <a:rPr lang="en-US">
                <a:latin typeface="Arial" charset="0"/>
                <a:ea typeface="ＭＳ Ｐゴシック" charset="-128"/>
                <a:cs typeface="ＭＳ Ｐゴシック" charset="-128"/>
              </a:rPr>
              <a:pPr/>
              <a:t>10</a:t>
            </a:fld>
            <a:endParaRPr lang="en-US">
              <a:latin typeface="Arial" charset="0"/>
              <a:ea typeface="ＭＳ Ｐゴシック" charset="-128"/>
              <a:cs typeface="ＭＳ Ｐゴシック" charset="-128"/>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42181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4B1A3A2-9FF3-A44A-941B-78D3FEFF14C1}" type="slidenum">
              <a:rPr lang="en-US">
                <a:latin typeface="Arial" charset="0"/>
                <a:ea typeface="ＭＳ Ｐゴシック" charset="-128"/>
                <a:cs typeface="ＭＳ Ｐゴシック" charset="-128"/>
              </a:rPr>
              <a:pPr/>
              <a:t>11</a:t>
            </a:fld>
            <a:endParaRPr lang="en-US">
              <a:latin typeface="Arial" charset="0"/>
              <a:ea typeface="ＭＳ Ｐゴシック" charset="-128"/>
              <a:cs typeface="ＭＳ Ｐゴシック" charset="-128"/>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717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4B1A3A2-9FF3-A44A-941B-78D3FEFF14C1}" type="slidenum">
              <a:rPr lang="en-US">
                <a:latin typeface="Arial" charset="0"/>
                <a:ea typeface="ＭＳ Ｐゴシック" charset="-128"/>
                <a:cs typeface="ＭＳ Ｐゴシック" charset="-128"/>
              </a:rPr>
              <a:pPr/>
              <a:t>12</a:t>
            </a:fld>
            <a:endParaRPr lang="en-US">
              <a:latin typeface="Arial" charset="0"/>
              <a:ea typeface="ＭＳ Ｐゴシック" charset="-128"/>
              <a:cs typeface="ＭＳ Ｐゴシック" charset="-128"/>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2591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4B1A3A2-9FF3-A44A-941B-78D3FEFF14C1}" type="slidenum">
              <a:rPr lang="en-US">
                <a:latin typeface="Arial" charset="0"/>
                <a:ea typeface="ＭＳ Ｐゴシック" charset="-128"/>
                <a:cs typeface="ＭＳ Ｐゴシック" charset="-128"/>
              </a:rPr>
              <a:pPr/>
              <a:t>13</a:t>
            </a:fld>
            <a:endParaRPr lang="en-US">
              <a:latin typeface="Arial" charset="0"/>
              <a:ea typeface="ＭＳ Ｐゴシック" charset="-128"/>
              <a:cs typeface="ＭＳ Ｐゴシック" charset="-128"/>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4196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Explore simple well-motivated inflation models.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Has inflation happen? If see primary B-mode, yes inflation.</a:t>
            </a:r>
          </a:p>
          <a:p>
            <a:r>
              <a:rPr lang="en-US" baseline="0" dirty="0" smtClean="0"/>
              <a:t>Check well motivated inflation models</a:t>
            </a:r>
          </a:p>
          <a:p>
            <a:endParaRPr lang="en-US" baseline="0" dirty="0" smtClean="0"/>
          </a:p>
          <a:p>
            <a:r>
              <a:rPr lang="en-US" baseline="0" dirty="0" smtClean="0"/>
              <a:t>Has inflation happen? </a:t>
            </a:r>
          </a:p>
          <a:p>
            <a:r>
              <a:rPr lang="en-US" baseline="0" dirty="0" smtClean="0"/>
              <a:t>Observational proof of inflation.</a:t>
            </a:r>
          </a:p>
          <a:p>
            <a:endParaRPr lang="en-US" baseline="0" dirty="0" smtClean="0"/>
          </a:p>
          <a:p>
            <a:endParaRPr lang="en-US" baseline="0" dirty="0" smtClean="0"/>
          </a:p>
          <a:p>
            <a:endParaRPr lang="en-US" baseline="0" dirty="0" smtClean="0"/>
          </a:p>
          <a:p>
            <a:r>
              <a:rPr lang="en-US" baseline="0" dirty="0" smtClean="0"/>
              <a:t>We want to be ready for a mission </a:t>
            </a:r>
            <a:r>
              <a:rPr lang="en-US" baseline="0" dirty="0" err="1" smtClean="0"/>
              <a:t>defintion</a:t>
            </a:r>
            <a:r>
              <a:rPr lang="en-US" baseline="0" dirty="0" smtClean="0"/>
              <a:t> review in Japanese Fiscal Year 2013.</a:t>
            </a:r>
          </a:p>
          <a:p>
            <a:r>
              <a:rPr lang="en-US" baseline="0" dirty="0" smtClean="0"/>
              <a:t>To this end we need to give JAXA the mission of </a:t>
            </a:r>
            <a:r>
              <a:rPr lang="en-US" baseline="0" dirty="0" err="1" smtClean="0"/>
              <a:t>LiteBIRD</a:t>
            </a:r>
            <a:r>
              <a:rPr lang="en-US" baseline="0" dirty="0" smtClean="0"/>
              <a:t>.</a:t>
            </a:r>
            <a:endParaRPr lang="en-US" dirty="0" smtClean="0"/>
          </a:p>
          <a:p>
            <a:endParaRPr lang="en-US" dirty="0" smtClean="0"/>
          </a:p>
          <a:p>
            <a:r>
              <a:rPr lang="en-US" dirty="0" smtClean="0"/>
              <a:t>The mission is to check representative inflationary models.</a:t>
            </a:r>
            <a:r>
              <a:rPr lang="en-US" baseline="0" dirty="0" smtClean="0"/>
              <a:t> period. </a:t>
            </a:r>
          </a:p>
          <a:p>
            <a:r>
              <a:rPr lang="en-US" baseline="0" dirty="0" smtClean="0"/>
              <a:t>To be more specific, we require that the total uncertainty on r be less than 0.001, where the uncertainty includes those from statistical and systematic errors, as well as from foregrounds and lensing.</a:t>
            </a:r>
          </a:p>
          <a:p>
            <a:endParaRPr lang="en-US" baseline="0" dirty="0" smtClean="0"/>
          </a:p>
          <a:p>
            <a:r>
              <a:rPr lang="en-US" baseline="0" dirty="0" smtClean="0"/>
              <a:t>&lt;CLICK&gt;</a:t>
            </a:r>
          </a:p>
          <a:p>
            <a:r>
              <a:rPr lang="en-US" baseline="0" dirty="0" smtClean="0"/>
              <a:t>This requirement leads to a kind of no lose theorem of </a:t>
            </a:r>
            <a:r>
              <a:rPr lang="en-US" baseline="0" dirty="0" err="1" smtClean="0"/>
              <a:t>LiteBIRD</a:t>
            </a:r>
            <a:r>
              <a:rPr lang="en-US" baseline="0" dirty="0" smtClean="0"/>
              <a:t>. I tell you why.</a:t>
            </a:r>
          </a:p>
          <a:p>
            <a:r>
              <a:rPr lang="en-US" baseline="0" dirty="0" smtClean="0"/>
              <a:t>Many inflationary models predict r greater than 0.01. If that is the case, we expect a discovery with more than 10 </a:t>
            </a:r>
            <a:r>
              <a:rPr lang="en-US" baseline="0" dirty="0" err="1" smtClean="0"/>
              <a:t>sigmas</a:t>
            </a:r>
            <a:r>
              <a:rPr lang="en-US" baseline="0" dirty="0" smtClean="0"/>
              <a:t> with </a:t>
            </a:r>
            <a:r>
              <a:rPr lang="en-US" baseline="0" dirty="0" err="1" smtClean="0"/>
              <a:t>LiteBIRD</a:t>
            </a:r>
            <a:r>
              <a:rPr lang="en-US" baseline="0" dirty="0" smtClean="0"/>
              <a:t>.</a:t>
            </a:r>
          </a:p>
          <a:p>
            <a:r>
              <a:rPr lang="en-US" baseline="0" dirty="0" smtClean="0"/>
              <a:t>Furthermore, it is known that representative inflationary models have a lower bound on r, r greater than 0.002, from </a:t>
            </a:r>
            <a:r>
              <a:rPr lang="en-US" baseline="0" dirty="0" err="1" smtClean="0"/>
              <a:t>Lyth</a:t>
            </a:r>
            <a:r>
              <a:rPr lang="en-US" baseline="0" dirty="0" smtClean="0"/>
              <a:t> relation.</a:t>
            </a:r>
          </a:p>
          <a:p>
            <a:r>
              <a:rPr lang="en-US" baseline="0" dirty="0" smtClean="0"/>
              <a:t>Therefore, if there is no gravitational wave detection at </a:t>
            </a:r>
            <a:r>
              <a:rPr lang="en-US" baseline="0" dirty="0" err="1" smtClean="0"/>
              <a:t>LiteBIRD</a:t>
            </a:r>
            <a:r>
              <a:rPr lang="en-US" baseline="0" dirty="0" smtClean="0"/>
              <a:t>, we exclude all the representative inflationary models with 95% C.L.  which gives a severe constraint on cosmology.</a:t>
            </a:r>
          </a:p>
          <a:p>
            <a:r>
              <a:rPr lang="en-US" baseline="0" dirty="0" smtClean="0"/>
              <a:t>Last of all, in case some indication of the signal is obtained from ground-based projects, that means r is fairly large, large enough that </a:t>
            </a:r>
            <a:r>
              <a:rPr lang="en-US" baseline="0" dirty="0" err="1" smtClean="0"/>
              <a:t>LiteBIRD</a:t>
            </a:r>
            <a:r>
              <a:rPr lang="en-US" baseline="0" dirty="0" smtClean="0"/>
              <a:t> can measure the B-mode power spectrum, which gives much more information in identifying the correct model of inflation.</a:t>
            </a:r>
          </a:p>
          <a:p>
            <a:endParaRPr lang="en-US" baseline="0" dirty="0" smtClean="0"/>
          </a:p>
          <a:p>
            <a:r>
              <a:rPr lang="en-US" baseline="0" dirty="0" smtClean="0"/>
              <a:t>&lt;CLICK&gt;</a:t>
            </a:r>
          </a:p>
          <a:p>
            <a:r>
              <a:rPr lang="en-US" baseline="0" dirty="0" smtClean="0"/>
              <a:t>So, </a:t>
            </a:r>
            <a:r>
              <a:rPr lang="en-US" baseline="0" dirty="0" err="1" smtClean="0"/>
              <a:t>LiteBIRD</a:t>
            </a:r>
            <a:r>
              <a:rPr lang="en-US" baseline="0" dirty="0" smtClean="0"/>
              <a:t> will give a huge impact on cosmology in any case.</a:t>
            </a:r>
          </a:p>
          <a:p>
            <a:endParaRPr lang="en-US" dirty="0" smtClean="0"/>
          </a:p>
        </p:txBody>
      </p:sp>
      <p:sp>
        <p:nvSpPr>
          <p:cNvPr id="4" name="スライド番号プレースホルダ 3"/>
          <p:cNvSpPr>
            <a:spLocks noGrp="1"/>
          </p:cNvSpPr>
          <p:nvPr>
            <p:ph type="sldNum" sz="quarter" idx="10"/>
          </p:nvPr>
        </p:nvSpPr>
        <p:spPr/>
        <p:txBody>
          <a:bodyPr/>
          <a:lstStyle/>
          <a:p>
            <a:pPr>
              <a:defRPr/>
            </a:pPr>
            <a:fld id="{80D51C34-CF88-4D4B-9680-240277DF7822}" type="slidenum">
              <a:rPr lang="ja-JP" altLang="en-US" smtClean="0"/>
              <a:pPr>
                <a:defRPr/>
              </a:pPr>
              <a:t>39</a:t>
            </a:fld>
            <a:endParaRPr lang="ja-JP" altLang="en-US" dirty="0"/>
          </a:p>
        </p:txBody>
      </p:sp>
    </p:spTree>
    <p:extLst>
      <p:ext uri="{BB962C8B-B14F-4D97-AF65-F5344CB8AC3E}">
        <p14:creationId xmlns:p14="http://schemas.microsoft.com/office/powerpoint/2010/main" val="161189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8AF770-BD3B-3844-8875-0B2FB8746A3E}"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2059474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531147-0C17-2448-9296-1562631ABEAD}"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23316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A1B1F-B151-B449-A44C-7F63E37737F4}"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179410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B96BA-7913-C54E-BC7E-7E5B0A6FAA4A}"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44873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C11DB9-76AD-7341-AB24-1609D85C4C35}"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206540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421B1E-4E39-8942-A7E8-8B81C9977CA2}" type="datetime4">
              <a:rPr lang="en-US" smtClean="0"/>
              <a:t>December 14, 2017</a:t>
            </a:fld>
            <a:endParaRPr lang="en-US"/>
          </a:p>
        </p:txBody>
      </p:sp>
      <p:sp>
        <p:nvSpPr>
          <p:cNvPr id="6" name="Footer Placeholder 5"/>
          <p:cNvSpPr>
            <a:spLocks noGrp="1"/>
          </p:cNvSpPr>
          <p:nvPr>
            <p:ph type="ftr" sz="quarter" idx="11"/>
          </p:nvPr>
        </p:nvSpPr>
        <p:spPr/>
        <p:txBody>
          <a:bodyPr/>
          <a:lstStyle/>
          <a:p>
            <a:r>
              <a:rPr lang="pt-BR" smtClean="0"/>
              <a:t>CosPA 2017</a:t>
            </a:r>
            <a:endParaRPr lang="en-US"/>
          </a:p>
        </p:txBody>
      </p:sp>
      <p:sp>
        <p:nvSpPr>
          <p:cNvPr id="7" name="Slide Number Placeholder 6"/>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133243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4B2B7D-9F76-214A-928C-2B83C7D860B7}" type="datetime4">
              <a:rPr lang="en-US" smtClean="0"/>
              <a:t>December 14, 2017</a:t>
            </a:fld>
            <a:endParaRPr lang="en-US"/>
          </a:p>
        </p:txBody>
      </p:sp>
      <p:sp>
        <p:nvSpPr>
          <p:cNvPr id="8" name="Footer Placeholder 7"/>
          <p:cNvSpPr>
            <a:spLocks noGrp="1"/>
          </p:cNvSpPr>
          <p:nvPr>
            <p:ph type="ftr" sz="quarter" idx="11"/>
          </p:nvPr>
        </p:nvSpPr>
        <p:spPr/>
        <p:txBody>
          <a:bodyPr/>
          <a:lstStyle/>
          <a:p>
            <a:r>
              <a:rPr lang="pt-BR" smtClean="0"/>
              <a:t>CosPA 2017</a:t>
            </a:r>
            <a:endParaRPr lang="en-US"/>
          </a:p>
        </p:txBody>
      </p:sp>
      <p:sp>
        <p:nvSpPr>
          <p:cNvPr id="9" name="Slide Number Placeholder 8"/>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25436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97377A-55E8-B449-8910-FF173D7926CA}" type="datetime4">
              <a:rPr lang="en-US" smtClean="0"/>
              <a:t>December 14, 2017</a:t>
            </a:fld>
            <a:endParaRPr lang="en-US"/>
          </a:p>
        </p:txBody>
      </p:sp>
      <p:sp>
        <p:nvSpPr>
          <p:cNvPr id="4" name="Footer Placeholder 3"/>
          <p:cNvSpPr>
            <a:spLocks noGrp="1"/>
          </p:cNvSpPr>
          <p:nvPr>
            <p:ph type="ftr" sz="quarter" idx="11"/>
          </p:nvPr>
        </p:nvSpPr>
        <p:spPr/>
        <p:txBody>
          <a:bodyPr/>
          <a:lstStyle/>
          <a:p>
            <a:r>
              <a:rPr lang="pt-BR" smtClean="0"/>
              <a:t>CosPA 2017</a:t>
            </a:r>
            <a:endParaRPr lang="en-US"/>
          </a:p>
        </p:txBody>
      </p:sp>
      <p:sp>
        <p:nvSpPr>
          <p:cNvPr id="5" name="Slide Number Placeholder 4"/>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159740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EB79E-24AD-A84E-812F-B7B18BB52AA5}" type="datetime4">
              <a:rPr lang="en-US" smtClean="0"/>
              <a:t>December 14, 2017</a:t>
            </a:fld>
            <a:endParaRPr lang="en-US"/>
          </a:p>
        </p:txBody>
      </p:sp>
      <p:sp>
        <p:nvSpPr>
          <p:cNvPr id="3" name="Footer Placeholder 2"/>
          <p:cNvSpPr>
            <a:spLocks noGrp="1"/>
          </p:cNvSpPr>
          <p:nvPr>
            <p:ph type="ftr" sz="quarter" idx="11"/>
          </p:nvPr>
        </p:nvSpPr>
        <p:spPr/>
        <p:txBody>
          <a:bodyPr/>
          <a:lstStyle/>
          <a:p>
            <a:r>
              <a:rPr lang="pt-BR" smtClean="0"/>
              <a:t>CosPA 2017</a:t>
            </a:r>
            <a:endParaRPr lang="en-US"/>
          </a:p>
        </p:txBody>
      </p:sp>
      <p:sp>
        <p:nvSpPr>
          <p:cNvPr id="4" name="Slide Number Placeholder 3"/>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194352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A8F56-AC1A-6640-8A5E-12087874F994}" type="datetime4">
              <a:rPr lang="en-US" smtClean="0"/>
              <a:t>December 14, 2017</a:t>
            </a:fld>
            <a:endParaRPr lang="en-US"/>
          </a:p>
        </p:txBody>
      </p:sp>
      <p:sp>
        <p:nvSpPr>
          <p:cNvPr id="6" name="Footer Placeholder 5"/>
          <p:cNvSpPr>
            <a:spLocks noGrp="1"/>
          </p:cNvSpPr>
          <p:nvPr>
            <p:ph type="ftr" sz="quarter" idx="11"/>
          </p:nvPr>
        </p:nvSpPr>
        <p:spPr/>
        <p:txBody>
          <a:bodyPr/>
          <a:lstStyle/>
          <a:p>
            <a:r>
              <a:rPr lang="pt-BR" smtClean="0"/>
              <a:t>CosPA 2017</a:t>
            </a:r>
            <a:endParaRPr lang="en-US"/>
          </a:p>
        </p:txBody>
      </p:sp>
      <p:sp>
        <p:nvSpPr>
          <p:cNvPr id="7" name="Slide Number Placeholder 6"/>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153105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A95468-FEBD-AF45-8533-878C4BA3BE57}" type="datetime4">
              <a:rPr lang="en-US" smtClean="0"/>
              <a:t>December 14, 2017</a:t>
            </a:fld>
            <a:endParaRPr lang="en-US"/>
          </a:p>
        </p:txBody>
      </p:sp>
      <p:sp>
        <p:nvSpPr>
          <p:cNvPr id="6" name="Footer Placeholder 5"/>
          <p:cNvSpPr>
            <a:spLocks noGrp="1"/>
          </p:cNvSpPr>
          <p:nvPr>
            <p:ph type="ftr" sz="quarter" idx="11"/>
          </p:nvPr>
        </p:nvSpPr>
        <p:spPr/>
        <p:txBody>
          <a:bodyPr/>
          <a:lstStyle/>
          <a:p>
            <a:r>
              <a:rPr lang="pt-BR" smtClean="0"/>
              <a:t>CosPA 2017</a:t>
            </a:r>
            <a:endParaRPr lang="en-US"/>
          </a:p>
        </p:txBody>
      </p:sp>
      <p:sp>
        <p:nvSpPr>
          <p:cNvPr id="7" name="Slide Number Placeholder 6"/>
          <p:cNvSpPr>
            <a:spLocks noGrp="1"/>
          </p:cNvSpPr>
          <p:nvPr>
            <p:ph type="sldNum" sz="quarter" idx="12"/>
          </p:nvPr>
        </p:nvSpPr>
        <p:spPr/>
        <p:txBody>
          <a:bodyPr/>
          <a:lstStyle/>
          <a:p>
            <a:fld id="{910B2674-18CB-FB46-B19E-66791097CB35}" type="slidenum">
              <a:rPr lang="en-US" smtClean="0"/>
              <a:t>‹#›</a:t>
            </a:fld>
            <a:endParaRPr lang="en-US"/>
          </a:p>
        </p:txBody>
      </p:sp>
    </p:spTree>
    <p:extLst>
      <p:ext uri="{BB962C8B-B14F-4D97-AF65-F5344CB8AC3E}">
        <p14:creationId xmlns:p14="http://schemas.microsoft.com/office/powerpoint/2010/main" val="13508318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D9690-02DE-214C-AD74-E88A38FD7C6B}" type="datetime4">
              <a:rPr lang="en-US" smtClean="0"/>
              <a:t>December 14, 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CosPA 2017</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B2674-18CB-FB46-B19E-66791097CB35}" type="slidenum">
              <a:rPr lang="en-US" smtClean="0"/>
              <a:t>‹#›</a:t>
            </a:fld>
            <a:endParaRPr lang="en-US"/>
          </a:p>
        </p:txBody>
      </p:sp>
    </p:spTree>
    <p:extLst>
      <p:ext uri="{BB962C8B-B14F-4D97-AF65-F5344CB8AC3E}">
        <p14:creationId xmlns:p14="http://schemas.microsoft.com/office/powerpoint/2010/main" val="222958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9" Type="http://schemas.openxmlformats.org/officeDocument/2006/relationships/image" Target="../media/image7.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7.tiff"/><Relationship Id="rId8"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7.tiff"/><Relationship Id="rId8" Type="http://schemas.openxmlformats.org/officeDocument/2006/relationships/image" Target="../media/image28.tiff"/><Relationship Id="rId9"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27.tiff"/><Relationship Id="rId10" Type="http://schemas.openxmlformats.org/officeDocument/2006/relationships/image" Target="../media/image28.tiff"/><Relationship Id="rId11"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1" Type="http://schemas.openxmlformats.org/officeDocument/2006/relationships/image" Target="../media/image27.tiff"/><Relationship Id="rId12" Type="http://schemas.openxmlformats.org/officeDocument/2006/relationships/image" Target="../media/image28.tiff"/><Relationship Id="rId13" Type="http://schemas.openxmlformats.org/officeDocument/2006/relationships/image" Target="../media/image34.png"/><Relationship Id="rId1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31.gif"/><Relationship Id="rId9" Type="http://schemas.openxmlformats.org/officeDocument/2006/relationships/image" Target="../media/image32.png"/><Relationship Id="rId10"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48.png"/><Relationship Id="rId3" Type="http://schemas.microsoft.com/office/2007/relationships/hdphoto" Target="../media/hdphoto1.wdp"/><Relationship Id="rId4" Type="http://schemas.openxmlformats.org/officeDocument/2006/relationships/image" Target="../media/image54.pn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5.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24.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48.png"/><Relationship Id="rId13" Type="http://schemas.microsoft.com/office/2007/relationships/hdphoto" Target="../media/hdphoto1.wdp"/><Relationship Id="rId14" Type="http://schemas.openxmlformats.org/officeDocument/2006/relationships/image" Target="../media/image61.png"/><Relationship Id="rId1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65.png"/><Relationship Id="rId6" Type="http://schemas.openxmlformats.org/officeDocument/2006/relationships/image" Target="../media/image63.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tags" Target="../tags/tag1.xml"/><Relationship Id="rId2"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gif"/><Relationship Id="rId5" Type="http://schemas.openxmlformats.org/officeDocument/2006/relationships/image" Target="../media/image72.gif"/><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gif"/><Relationship Id="rId5" Type="http://schemas.openxmlformats.org/officeDocument/2006/relationships/image" Target="../media/image72.gif"/><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gif"/><Relationship Id="rId4" Type="http://schemas.openxmlformats.org/officeDocument/2006/relationships/image" Target="../media/image71.gif"/><Relationship Id="rId5" Type="http://schemas.openxmlformats.org/officeDocument/2006/relationships/image" Target="../media/image72.gif"/><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9.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1" Type="http://schemas.openxmlformats.org/officeDocument/2006/relationships/image" Target="../media/image240.png"/><Relationship Id="rId12"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469" y="2748900"/>
            <a:ext cx="11538858" cy="1874010"/>
          </a:xfrm>
        </p:spPr>
        <p:txBody>
          <a:bodyPr anchor="b">
            <a:noAutofit/>
          </a:bodyPr>
          <a:lstStyle/>
          <a:p>
            <a:r>
              <a:rPr lang="en-US" sz="4000" b="1" dirty="0" smtClean="0">
                <a:solidFill>
                  <a:srgbClr val="C00000"/>
                </a:solidFill>
                <a:effectLst/>
                <a:latin typeface="Times New Roman" charset="0"/>
                <a:ea typeface="Times New Roman" charset="0"/>
                <a:cs typeface="Times New Roman" charset="0"/>
              </a:rPr>
              <a:t>Current status and future prospect of studying the physics of early universe using the measurement of the cosmic microwave background polarization</a:t>
            </a:r>
            <a:endParaRPr lang="en-US" sz="4000" b="1" dirty="0">
              <a:solidFill>
                <a:srgbClr val="C00000"/>
              </a:solidFill>
              <a:latin typeface="Times New Roman" charset="0"/>
              <a:ea typeface="Times New Roman" charset="0"/>
              <a:cs typeface="Times New Roman" charset="0"/>
            </a:endParaRPr>
          </a:p>
        </p:txBody>
      </p:sp>
      <p:sp>
        <p:nvSpPr>
          <p:cNvPr id="3" name="Subtitle 2"/>
          <p:cNvSpPr>
            <a:spLocks noGrp="1"/>
          </p:cNvSpPr>
          <p:nvPr>
            <p:ph type="subTitle" idx="1"/>
          </p:nvPr>
        </p:nvSpPr>
        <p:spPr>
          <a:xfrm>
            <a:off x="4920342" y="3646877"/>
            <a:ext cx="9144000" cy="1551856"/>
          </a:xfrm>
        </p:spPr>
        <p:txBody>
          <a:bodyPr anchor="b">
            <a:normAutofit/>
          </a:bodyPr>
          <a:lstStyle/>
          <a:p>
            <a:r>
              <a:rPr lang="en-US" sz="2800" dirty="0" smtClean="0">
                <a:latin typeface="Times New Roman" charset="0"/>
                <a:ea typeface="Times New Roman" charset="0"/>
                <a:cs typeface="Times New Roman" charset="0"/>
              </a:rPr>
              <a:t>Tomotake Matsumura, Kavli IPMU</a:t>
            </a:r>
            <a:endParaRPr lang="en-US" sz="2800" dirty="0">
              <a:latin typeface="Times New Roman" charset="0"/>
              <a:ea typeface="Times New Roman" charset="0"/>
              <a:cs typeface="Times New Roman"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82" t="7181" b="8667"/>
          <a:stretch/>
        </p:blipFill>
        <p:spPr>
          <a:xfrm>
            <a:off x="114300" y="22589"/>
            <a:ext cx="8293696" cy="2438400"/>
          </a:xfrm>
          <a:prstGeom prst="rect">
            <a:avLst/>
          </a:prstGeom>
          <a:ln>
            <a:noFill/>
          </a:ln>
        </p:spPr>
      </p:pic>
      <p:pic>
        <p:nvPicPr>
          <p:cNvPr id="5" name="Picture 4"/>
          <p:cNvPicPr>
            <a:picLocks noChangeAspect="1"/>
          </p:cNvPicPr>
          <p:nvPr/>
        </p:nvPicPr>
        <p:blipFill>
          <a:blip r:embed="rId4"/>
          <a:stretch>
            <a:fillRect/>
          </a:stretch>
        </p:blipFill>
        <p:spPr>
          <a:xfrm>
            <a:off x="882732" y="5438016"/>
            <a:ext cx="4551459" cy="1180700"/>
          </a:xfrm>
          <a:prstGeom prst="rect">
            <a:avLst/>
          </a:prstGeom>
        </p:spPr>
      </p:pic>
      <p:pic>
        <p:nvPicPr>
          <p:cNvPr id="6" name="Picture 5"/>
          <p:cNvPicPr>
            <a:picLocks noChangeAspect="1"/>
          </p:cNvPicPr>
          <p:nvPr/>
        </p:nvPicPr>
        <p:blipFill>
          <a:blip r:embed="rId5"/>
          <a:stretch>
            <a:fillRect/>
          </a:stretch>
        </p:blipFill>
        <p:spPr>
          <a:xfrm>
            <a:off x="5640780" y="5198733"/>
            <a:ext cx="5387439" cy="1659267"/>
          </a:xfrm>
          <a:prstGeom prst="rect">
            <a:avLst/>
          </a:prstGeom>
        </p:spPr>
      </p:pic>
      <p:pic>
        <p:nvPicPr>
          <p:cNvPr id="7" name="Picture 6"/>
          <p:cNvPicPr>
            <a:picLocks noChangeAspect="1"/>
          </p:cNvPicPr>
          <p:nvPr/>
        </p:nvPicPr>
        <p:blipFill>
          <a:blip r:embed="rId6"/>
          <a:stretch>
            <a:fillRect/>
          </a:stretch>
        </p:blipFill>
        <p:spPr>
          <a:xfrm>
            <a:off x="9382354" y="115060"/>
            <a:ext cx="2048776" cy="949266"/>
          </a:xfrm>
          <a:prstGeom prst="rect">
            <a:avLst/>
          </a:prstGeom>
        </p:spPr>
      </p:pic>
      <p:pic>
        <p:nvPicPr>
          <p:cNvPr id="8" name="Picture 7"/>
          <p:cNvPicPr>
            <a:picLocks noChangeAspect="1"/>
          </p:cNvPicPr>
          <p:nvPr/>
        </p:nvPicPr>
        <p:blipFill>
          <a:blip r:embed="rId7"/>
          <a:stretch>
            <a:fillRect/>
          </a:stretch>
        </p:blipFill>
        <p:spPr>
          <a:xfrm>
            <a:off x="7990678" y="113284"/>
            <a:ext cx="1071701" cy="1056197"/>
          </a:xfrm>
          <a:prstGeom prst="rect">
            <a:avLst/>
          </a:prstGeom>
        </p:spPr>
      </p:pic>
      <p:pic>
        <p:nvPicPr>
          <p:cNvPr id="9" name="Picture 8"/>
          <p:cNvPicPr>
            <a:picLocks noChangeAspect="1"/>
          </p:cNvPicPr>
          <p:nvPr/>
        </p:nvPicPr>
        <p:blipFill>
          <a:blip r:embed="rId8"/>
          <a:stretch>
            <a:fillRect/>
          </a:stretch>
        </p:blipFill>
        <p:spPr>
          <a:xfrm>
            <a:off x="8283700" y="1294041"/>
            <a:ext cx="1807915" cy="1093739"/>
          </a:xfrm>
          <a:prstGeom prst="rect">
            <a:avLst/>
          </a:prstGeom>
        </p:spPr>
      </p:pic>
      <p:pic>
        <p:nvPicPr>
          <p:cNvPr id="10" name="Picture 9"/>
          <p:cNvPicPr>
            <a:picLocks noChangeAspect="1"/>
          </p:cNvPicPr>
          <p:nvPr/>
        </p:nvPicPr>
        <p:blipFill>
          <a:blip r:embed="rId9"/>
          <a:stretch>
            <a:fillRect/>
          </a:stretch>
        </p:blipFill>
        <p:spPr>
          <a:xfrm>
            <a:off x="10142414" y="1442817"/>
            <a:ext cx="1994888" cy="825500"/>
          </a:xfrm>
          <a:prstGeom prst="rect">
            <a:avLst/>
          </a:prstGeom>
        </p:spPr>
      </p:pic>
    </p:spTree>
    <p:extLst>
      <p:ext uri="{BB962C8B-B14F-4D97-AF65-F5344CB8AC3E}">
        <p14:creationId xmlns:p14="http://schemas.microsoft.com/office/powerpoint/2010/main" val="62956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80" name="Picture 64"/>
          <p:cNvPicPr>
            <a:picLocks noChangeAspect="1" noChangeArrowheads="1"/>
          </p:cNvPicPr>
          <p:nvPr/>
        </p:nvPicPr>
        <p:blipFill>
          <a:blip r:embed="rId3"/>
          <a:srcRect/>
          <a:stretch>
            <a:fillRect/>
          </a:stretch>
        </p:blipFill>
        <p:spPr bwMode="auto">
          <a:xfrm>
            <a:off x="1674582" y="251474"/>
            <a:ext cx="1687512" cy="1570038"/>
          </a:xfrm>
          <a:prstGeom prst="rect">
            <a:avLst/>
          </a:prstGeom>
          <a:noFill/>
          <a:ln w="9525">
            <a:noFill/>
            <a:miter lim="800000"/>
            <a:headEnd/>
            <a:tailEnd/>
          </a:ln>
        </p:spPr>
      </p:pic>
      <p:pic>
        <p:nvPicPr>
          <p:cNvPr id="28681" name="Picture 65"/>
          <p:cNvPicPr>
            <a:picLocks noChangeAspect="1" noChangeArrowheads="1"/>
          </p:cNvPicPr>
          <p:nvPr/>
        </p:nvPicPr>
        <p:blipFill>
          <a:blip r:embed="rId4"/>
          <a:srcRect l="44633" t="10150" b="19524"/>
          <a:stretch>
            <a:fillRect/>
          </a:stretch>
        </p:blipFill>
        <p:spPr bwMode="auto">
          <a:xfrm>
            <a:off x="1564273" y="2141413"/>
            <a:ext cx="1863725" cy="1579563"/>
          </a:xfrm>
          <a:prstGeom prst="rect">
            <a:avLst/>
          </a:prstGeom>
          <a:noFill/>
          <a:ln w="9525">
            <a:noFill/>
            <a:miter lim="800000"/>
            <a:headEnd/>
            <a:tailEnd/>
          </a:ln>
        </p:spPr>
      </p:pic>
      <p:pic>
        <p:nvPicPr>
          <p:cNvPr id="28682" name="Picture 66"/>
          <p:cNvPicPr>
            <a:picLocks noChangeAspect="1" noChangeArrowheads="1"/>
          </p:cNvPicPr>
          <p:nvPr/>
        </p:nvPicPr>
        <p:blipFill>
          <a:blip r:embed="rId5"/>
          <a:srcRect l="6357" t="-95" r="13278" b="95"/>
          <a:stretch>
            <a:fillRect/>
          </a:stretch>
        </p:blipFill>
        <p:spPr bwMode="auto">
          <a:xfrm rot="5400000">
            <a:off x="1643647" y="4180644"/>
            <a:ext cx="1704975" cy="1414463"/>
          </a:xfrm>
          <a:prstGeom prst="rect">
            <a:avLst/>
          </a:prstGeom>
          <a:noFill/>
          <a:ln w="9525">
            <a:noFill/>
            <a:miter lim="800000"/>
            <a:headEnd/>
            <a:tailEnd/>
          </a:ln>
        </p:spPr>
      </p:pic>
      <p:sp>
        <p:nvSpPr>
          <p:cNvPr id="19" name="Date Placeholder 18"/>
          <p:cNvSpPr>
            <a:spLocks noGrp="1"/>
          </p:cNvSpPr>
          <p:nvPr>
            <p:ph type="dt" sz="half" idx="10"/>
          </p:nvPr>
        </p:nvSpPr>
        <p:spPr/>
        <p:txBody>
          <a:bodyPr/>
          <a:lstStyle/>
          <a:p>
            <a:fld id="{E8001A1E-6AB6-964F-A787-E187B330FDC3}" type="datetime4">
              <a:rPr lang="en-US" smtClean="0"/>
              <a:t>December 14, 2017</a:t>
            </a:fld>
            <a:endParaRPr lang="en-US"/>
          </a:p>
        </p:txBody>
      </p:sp>
      <p:sp>
        <p:nvSpPr>
          <p:cNvPr id="20" name="Slide Number Placeholder 19"/>
          <p:cNvSpPr>
            <a:spLocks noGrp="1"/>
          </p:cNvSpPr>
          <p:nvPr>
            <p:ph type="sldNum" sz="quarter" idx="12"/>
          </p:nvPr>
        </p:nvSpPr>
        <p:spPr/>
        <p:txBody>
          <a:bodyPr/>
          <a:lstStyle/>
          <a:p>
            <a:fld id="{7B3D4924-164A-2C4A-90C2-BE5A9434286F}" type="slidenum">
              <a:rPr lang="en-US" smtClean="0"/>
              <a:pPr/>
              <a:t>10</a:t>
            </a:fld>
            <a:endParaRPr lang="en-US"/>
          </a:p>
        </p:txBody>
      </p:sp>
      <p:pic>
        <p:nvPicPr>
          <p:cNvPr id="31" name="Picture 16" descr="Picture 38.png"/>
          <p:cNvPicPr>
            <a:picLocks noChangeAspect="1"/>
          </p:cNvPicPr>
          <p:nvPr/>
        </p:nvPicPr>
        <p:blipFill>
          <a:blip r:embed="rId6"/>
          <a:stretch>
            <a:fillRect/>
          </a:stretch>
        </p:blipFill>
        <p:spPr>
          <a:xfrm>
            <a:off x="3455109" y="236690"/>
            <a:ext cx="4429086" cy="4290062"/>
          </a:xfrm>
          <a:prstGeom prst="rect">
            <a:avLst/>
          </a:prstGeom>
          <a:ln w="38100" cap="flat" cmpd="sng" algn="ctr">
            <a:solidFill>
              <a:srgbClr val="FFFFFF"/>
            </a:solidFill>
            <a:prstDash val="solid"/>
            <a:round/>
            <a:headEnd type="none" w="med" len="med"/>
            <a:tailEnd type="none" w="med" len="med"/>
          </a:ln>
        </p:spPr>
      </p:pic>
      <p:sp>
        <p:nvSpPr>
          <p:cNvPr id="3" name="フッター プレースホルダー 2"/>
          <p:cNvSpPr>
            <a:spLocks noGrp="1"/>
          </p:cNvSpPr>
          <p:nvPr>
            <p:ph type="ftr" sz="quarter" idx="11"/>
          </p:nvPr>
        </p:nvSpPr>
        <p:spPr/>
        <p:txBody>
          <a:bodyPr/>
          <a:lstStyle/>
          <a:p>
            <a:r>
              <a:rPr lang="pt-BR" smtClean="0"/>
              <a:t>CosPA 2017</a:t>
            </a:r>
            <a:endParaRPr lang="en-US"/>
          </a:p>
        </p:txBody>
      </p:sp>
      <p:sp>
        <p:nvSpPr>
          <p:cNvPr id="36" name="Line 67"/>
          <p:cNvSpPr>
            <a:spLocks noChangeShapeType="1"/>
          </p:cNvSpPr>
          <p:nvPr/>
        </p:nvSpPr>
        <p:spPr bwMode="auto">
          <a:xfrm>
            <a:off x="625642" y="656541"/>
            <a:ext cx="0" cy="4976444"/>
          </a:xfrm>
          <a:prstGeom prst="line">
            <a:avLst/>
          </a:prstGeom>
          <a:noFill/>
          <a:ln w="57150">
            <a:solidFill>
              <a:srgbClr val="FFFFFF"/>
            </a:solidFill>
            <a:round/>
            <a:headEnd/>
            <a:tailEnd type="triangle" w="med" len="med"/>
          </a:ln>
        </p:spPr>
        <p:txBody>
          <a:bodyPr wrap="none" anchor="ctr">
            <a:prstTxWarp prst="textNoShape">
              <a:avLst/>
            </a:prstTxWarp>
          </a:bodyPr>
          <a:lstStyle/>
          <a:p>
            <a:endParaRPr lang="en-US">
              <a:solidFill>
                <a:schemeClr val="bg1">
                  <a:lumMod val="65000"/>
                </a:schemeClr>
              </a:solidFill>
            </a:endParaRPr>
          </a:p>
        </p:txBody>
      </p:sp>
      <p:sp>
        <p:nvSpPr>
          <p:cNvPr id="8" name="TextBox 7"/>
          <p:cNvSpPr txBox="1"/>
          <p:nvPr/>
        </p:nvSpPr>
        <p:spPr>
          <a:xfrm>
            <a:off x="733319" y="731424"/>
            <a:ext cx="878189" cy="707886"/>
          </a:xfrm>
          <a:prstGeom prst="rect">
            <a:avLst/>
          </a:prstGeom>
          <a:noFill/>
        </p:spPr>
        <p:txBody>
          <a:bodyPr wrap="none" rtlCol="0">
            <a:spAutoFit/>
          </a:bodyPr>
          <a:lstStyle/>
          <a:p>
            <a:r>
              <a:rPr lang="en-US" sz="1600" b="1" dirty="0" smtClean="0">
                <a:solidFill>
                  <a:schemeClr val="bg1">
                    <a:lumMod val="65000"/>
                  </a:schemeClr>
                </a:solidFill>
              </a:rPr>
              <a:t>NASA</a:t>
            </a:r>
            <a:endParaRPr lang="en-US" sz="2400" b="1" dirty="0" smtClean="0">
              <a:solidFill>
                <a:schemeClr val="bg1">
                  <a:lumMod val="65000"/>
                </a:schemeClr>
              </a:solidFill>
            </a:endParaRPr>
          </a:p>
          <a:p>
            <a:r>
              <a:rPr lang="en-US" sz="2400" b="1" dirty="0" smtClean="0">
                <a:solidFill>
                  <a:schemeClr val="bg1">
                    <a:lumMod val="65000"/>
                  </a:schemeClr>
                </a:solidFill>
              </a:rPr>
              <a:t>COBE</a:t>
            </a:r>
          </a:p>
        </p:txBody>
      </p:sp>
      <p:sp>
        <p:nvSpPr>
          <p:cNvPr id="37" name="TextBox 36"/>
          <p:cNvSpPr txBox="1"/>
          <p:nvPr/>
        </p:nvSpPr>
        <p:spPr>
          <a:xfrm>
            <a:off x="733319" y="2131645"/>
            <a:ext cx="1082348" cy="707886"/>
          </a:xfrm>
          <a:prstGeom prst="rect">
            <a:avLst/>
          </a:prstGeom>
          <a:noFill/>
        </p:spPr>
        <p:txBody>
          <a:bodyPr wrap="none" rtlCol="0">
            <a:spAutoFit/>
          </a:bodyPr>
          <a:lstStyle/>
          <a:p>
            <a:r>
              <a:rPr lang="en-US" sz="1600" b="1" dirty="0" smtClean="0">
                <a:solidFill>
                  <a:schemeClr val="bg1">
                    <a:lumMod val="65000"/>
                  </a:schemeClr>
                </a:solidFill>
              </a:rPr>
              <a:t>NASA</a:t>
            </a:r>
            <a:endParaRPr lang="en-US" sz="1400" b="1" dirty="0" smtClean="0">
              <a:solidFill>
                <a:schemeClr val="bg1">
                  <a:lumMod val="65000"/>
                </a:schemeClr>
              </a:solidFill>
            </a:endParaRPr>
          </a:p>
          <a:p>
            <a:r>
              <a:rPr lang="en-US" sz="2400" b="1" dirty="0" smtClean="0">
                <a:solidFill>
                  <a:schemeClr val="bg1">
                    <a:lumMod val="65000"/>
                  </a:schemeClr>
                </a:solidFill>
              </a:rPr>
              <a:t>WMAP</a:t>
            </a:r>
            <a:endParaRPr lang="en-US" sz="2400" b="1" dirty="0">
              <a:solidFill>
                <a:schemeClr val="bg1">
                  <a:lumMod val="65000"/>
                </a:schemeClr>
              </a:solidFill>
            </a:endParaRPr>
          </a:p>
        </p:txBody>
      </p:sp>
      <p:sp>
        <p:nvSpPr>
          <p:cNvPr id="38" name="TextBox 37"/>
          <p:cNvSpPr txBox="1"/>
          <p:nvPr/>
        </p:nvSpPr>
        <p:spPr>
          <a:xfrm>
            <a:off x="733319" y="3531866"/>
            <a:ext cx="1016625" cy="707886"/>
          </a:xfrm>
          <a:prstGeom prst="rect">
            <a:avLst/>
          </a:prstGeom>
          <a:noFill/>
        </p:spPr>
        <p:txBody>
          <a:bodyPr wrap="none" rtlCol="0">
            <a:spAutoFit/>
          </a:bodyPr>
          <a:lstStyle/>
          <a:p>
            <a:r>
              <a:rPr lang="en-US" sz="1600" b="1" dirty="0" smtClean="0">
                <a:solidFill>
                  <a:schemeClr val="bg1">
                    <a:lumMod val="65000"/>
                  </a:schemeClr>
                </a:solidFill>
              </a:rPr>
              <a:t>ESA</a:t>
            </a:r>
          </a:p>
          <a:p>
            <a:r>
              <a:rPr lang="en-US" sz="2400" b="1" dirty="0" smtClean="0">
                <a:solidFill>
                  <a:schemeClr val="bg1">
                    <a:lumMod val="65000"/>
                  </a:schemeClr>
                </a:solidFill>
              </a:rPr>
              <a:t>Planck</a:t>
            </a:r>
            <a:endParaRPr lang="en-US" sz="2400" b="1" dirty="0">
              <a:solidFill>
                <a:schemeClr val="bg1">
                  <a:lumMod val="65000"/>
                </a:schemeClr>
              </a:solidFill>
            </a:endParaRPr>
          </a:p>
        </p:txBody>
      </p:sp>
      <p:sp>
        <p:nvSpPr>
          <p:cNvPr id="9" name="TextBox 8"/>
          <p:cNvSpPr txBox="1"/>
          <p:nvPr/>
        </p:nvSpPr>
        <p:spPr>
          <a:xfrm>
            <a:off x="182954" y="146186"/>
            <a:ext cx="870751" cy="523220"/>
          </a:xfrm>
          <a:prstGeom prst="rect">
            <a:avLst/>
          </a:prstGeom>
          <a:noFill/>
        </p:spPr>
        <p:txBody>
          <a:bodyPr wrap="none" rtlCol="0">
            <a:spAutoFit/>
          </a:bodyPr>
          <a:lstStyle/>
          <a:p>
            <a:r>
              <a:rPr lang="en-US" sz="2800" b="1" dirty="0" smtClean="0">
                <a:solidFill>
                  <a:schemeClr val="bg1">
                    <a:lumMod val="65000"/>
                  </a:schemeClr>
                </a:solidFill>
              </a:rPr>
              <a:t>time</a:t>
            </a:r>
            <a:endParaRPr lang="en-US" sz="2800" b="1" dirty="0">
              <a:solidFill>
                <a:schemeClr val="bg1">
                  <a:lumMod val="65000"/>
                </a:schemeClr>
              </a:solidFill>
            </a:endParaRPr>
          </a:p>
        </p:txBody>
      </p:sp>
      <p:sp>
        <p:nvSpPr>
          <p:cNvPr id="2" name="TextBox 1"/>
          <p:cNvSpPr txBox="1"/>
          <p:nvPr/>
        </p:nvSpPr>
        <p:spPr>
          <a:xfrm>
            <a:off x="8028222" y="115871"/>
            <a:ext cx="4042776" cy="1569660"/>
          </a:xfrm>
          <a:prstGeom prst="rect">
            <a:avLst/>
          </a:prstGeom>
          <a:noFill/>
          <a:ln>
            <a:noFill/>
          </a:ln>
        </p:spPr>
        <p:txBody>
          <a:bodyPr wrap="square" rtlCol="0">
            <a:spAutoFit/>
          </a:bodyPr>
          <a:lstStyle/>
          <a:p>
            <a:r>
              <a:rPr lang="en-US" sz="2400" b="1" dirty="0" smtClean="0">
                <a:solidFill>
                  <a:schemeClr val="bg1"/>
                </a:solidFill>
              </a:rPr>
              <a:t>Many ground and balloon projects play key roles to complement the satellite results.</a:t>
            </a:r>
            <a:endParaRPr lang="en-US" sz="2400" b="1" dirty="0">
              <a:solidFill>
                <a:schemeClr val="bg1"/>
              </a:solidFill>
            </a:endParaRPr>
          </a:p>
        </p:txBody>
      </p:sp>
      <p:sp>
        <p:nvSpPr>
          <p:cNvPr id="5" name="TextBox 4"/>
          <p:cNvSpPr txBox="1"/>
          <p:nvPr/>
        </p:nvSpPr>
        <p:spPr>
          <a:xfrm>
            <a:off x="32084" y="900701"/>
            <a:ext cx="652743" cy="369332"/>
          </a:xfrm>
          <a:prstGeom prst="rect">
            <a:avLst/>
          </a:prstGeom>
          <a:noFill/>
        </p:spPr>
        <p:txBody>
          <a:bodyPr wrap="none" rtlCol="0">
            <a:spAutoFit/>
          </a:bodyPr>
          <a:lstStyle/>
          <a:p>
            <a:r>
              <a:rPr lang="en-US" b="1" smtClean="0">
                <a:solidFill>
                  <a:schemeClr val="bg1">
                    <a:lumMod val="65000"/>
                  </a:schemeClr>
                </a:solidFill>
              </a:rPr>
              <a:t>1989</a:t>
            </a:r>
            <a:endParaRPr lang="en-US" b="1">
              <a:solidFill>
                <a:schemeClr val="bg1">
                  <a:lumMod val="65000"/>
                </a:schemeClr>
              </a:solidFill>
            </a:endParaRPr>
          </a:p>
        </p:txBody>
      </p:sp>
      <p:sp>
        <p:nvSpPr>
          <p:cNvPr id="35" name="TextBox 34"/>
          <p:cNvSpPr txBox="1"/>
          <p:nvPr/>
        </p:nvSpPr>
        <p:spPr>
          <a:xfrm>
            <a:off x="-11861" y="2339264"/>
            <a:ext cx="652743" cy="369332"/>
          </a:xfrm>
          <a:prstGeom prst="rect">
            <a:avLst/>
          </a:prstGeom>
          <a:noFill/>
        </p:spPr>
        <p:txBody>
          <a:bodyPr wrap="none" rtlCol="0">
            <a:spAutoFit/>
          </a:bodyPr>
          <a:lstStyle/>
          <a:p>
            <a:r>
              <a:rPr lang="en-US" b="1" dirty="0" smtClean="0">
                <a:solidFill>
                  <a:schemeClr val="bg1">
                    <a:lumMod val="65000"/>
                  </a:schemeClr>
                </a:solidFill>
              </a:rPr>
              <a:t>2001</a:t>
            </a:r>
            <a:endParaRPr lang="en-US" b="1" dirty="0">
              <a:solidFill>
                <a:schemeClr val="bg1">
                  <a:lumMod val="65000"/>
                </a:schemeClr>
              </a:solidFill>
            </a:endParaRPr>
          </a:p>
        </p:txBody>
      </p:sp>
      <p:sp>
        <p:nvSpPr>
          <p:cNvPr id="41" name="TextBox 40"/>
          <p:cNvSpPr txBox="1"/>
          <p:nvPr/>
        </p:nvSpPr>
        <p:spPr>
          <a:xfrm>
            <a:off x="-3384" y="3721486"/>
            <a:ext cx="652743" cy="369332"/>
          </a:xfrm>
          <a:prstGeom prst="rect">
            <a:avLst/>
          </a:prstGeom>
          <a:noFill/>
        </p:spPr>
        <p:txBody>
          <a:bodyPr wrap="none" rtlCol="0">
            <a:spAutoFit/>
          </a:bodyPr>
          <a:lstStyle/>
          <a:p>
            <a:r>
              <a:rPr lang="en-US" b="1" smtClean="0">
                <a:solidFill>
                  <a:schemeClr val="bg1">
                    <a:lumMod val="65000"/>
                  </a:schemeClr>
                </a:solidFill>
              </a:rPr>
              <a:t>2009</a:t>
            </a:r>
            <a:endParaRPr lang="en-US" b="1">
              <a:solidFill>
                <a:schemeClr val="bg1">
                  <a:lumMod val="65000"/>
                </a:schemeClr>
              </a:solidFill>
            </a:endParaRPr>
          </a:p>
        </p:txBody>
      </p:sp>
      <p:pic>
        <p:nvPicPr>
          <p:cNvPr id="11" name="Picture 10"/>
          <p:cNvPicPr>
            <a:picLocks noChangeAspect="1"/>
          </p:cNvPicPr>
          <p:nvPr/>
        </p:nvPicPr>
        <p:blipFill>
          <a:blip r:embed="rId7"/>
          <a:stretch>
            <a:fillRect/>
          </a:stretch>
        </p:blipFill>
        <p:spPr>
          <a:xfrm>
            <a:off x="8056702" y="4239752"/>
            <a:ext cx="3477283" cy="2607962"/>
          </a:xfrm>
          <a:prstGeom prst="rect">
            <a:avLst/>
          </a:prstGeom>
        </p:spPr>
      </p:pic>
      <p:pic>
        <p:nvPicPr>
          <p:cNvPr id="12" name="Picture 11"/>
          <p:cNvPicPr>
            <a:picLocks noChangeAspect="1"/>
          </p:cNvPicPr>
          <p:nvPr/>
        </p:nvPicPr>
        <p:blipFill>
          <a:blip r:embed="rId8"/>
          <a:stretch>
            <a:fillRect/>
          </a:stretch>
        </p:blipFill>
        <p:spPr>
          <a:xfrm>
            <a:off x="9082104" y="1426886"/>
            <a:ext cx="3060700" cy="2654300"/>
          </a:xfrm>
          <a:prstGeom prst="rect">
            <a:avLst/>
          </a:prstGeom>
        </p:spPr>
      </p:pic>
      <p:sp>
        <p:nvSpPr>
          <p:cNvPr id="13" name="TextBox 12"/>
          <p:cNvSpPr txBox="1"/>
          <p:nvPr/>
        </p:nvSpPr>
        <p:spPr>
          <a:xfrm>
            <a:off x="6128277" y="5632985"/>
            <a:ext cx="1842171" cy="461665"/>
          </a:xfrm>
          <a:prstGeom prst="rect">
            <a:avLst/>
          </a:prstGeom>
          <a:noFill/>
        </p:spPr>
        <p:txBody>
          <a:bodyPr wrap="none" rtlCol="0">
            <a:spAutoFit/>
          </a:bodyPr>
          <a:lstStyle/>
          <a:p>
            <a:r>
              <a:rPr lang="en-US" sz="2400" dirty="0" err="1" smtClean="0">
                <a:solidFill>
                  <a:schemeClr val="bg1"/>
                </a:solidFill>
              </a:rPr>
              <a:t>BOOMERanG</a:t>
            </a:r>
            <a:endParaRPr lang="en-US" sz="2400" dirty="0">
              <a:solidFill>
                <a:schemeClr val="bg1"/>
              </a:solidFill>
            </a:endParaRPr>
          </a:p>
        </p:txBody>
      </p:sp>
      <p:sp>
        <p:nvSpPr>
          <p:cNvPr id="42" name="TextBox 41"/>
          <p:cNvSpPr txBox="1"/>
          <p:nvPr/>
        </p:nvSpPr>
        <p:spPr>
          <a:xfrm>
            <a:off x="8161018" y="3629153"/>
            <a:ext cx="1303562" cy="461665"/>
          </a:xfrm>
          <a:prstGeom prst="rect">
            <a:avLst/>
          </a:prstGeom>
          <a:noFill/>
        </p:spPr>
        <p:txBody>
          <a:bodyPr wrap="none" rtlCol="0">
            <a:spAutoFit/>
          </a:bodyPr>
          <a:lstStyle/>
          <a:p>
            <a:r>
              <a:rPr lang="en-US" sz="2400" dirty="0" smtClean="0">
                <a:solidFill>
                  <a:schemeClr val="bg1"/>
                </a:solidFill>
              </a:rPr>
              <a:t>MAXIMA</a:t>
            </a:r>
            <a:endParaRPr lang="en-US" sz="2400" dirty="0">
              <a:solidFill>
                <a:schemeClr val="bg1"/>
              </a:solidFill>
            </a:endParaRPr>
          </a:p>
        </p:txBody>
      </p:sp>
    </p:spTree>
    <p:extLst>
      <p:ext uri="{BB962C8B-B14F-4D97-AF65-F5344CB8AC3E}">
        <p14:creationId xmlns:p14="http://schemas.microsoft.com/office/powerpoint/2010/main" val="643933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80" name="Picture 64"/>
          <p:cNvPicPr>
            <a:picLocks noChangeAspect="1" noChangeArrowheads="1"/>
          </p:cNvPicPr>
          <p:nvPr/>
        </p:nvPicPr>
        <p:blipFill>
          <a:blip r:embed="rId3"/>
          <a:srcRect/>
          <a:stretch>
            <a:fillRect/>
          </a:stretch>
        </p:blipFill>
        <p:spPr bwMode="auto">
          <a:xfrm>
            <a:off x="1674582" y="251474"/>
            <a:ext cx="1687512" cy="1570038"/>
          </a:xfrm>
          <a:prstGeom prst="rect">
            <a:avLst/>
          </a:prstGeom>
          <a:noFill/>
          <a:ln w="9525">
            <a:noFill/>
            <a:miter lim="800000"/>
            <a:headEnd/>
            <a:tailEnd/>
          </a:ln>
        </p:spPr>
      </p:pic>
      <p:pic>
        <p:nvPicPr>
          <p:cNvPr id="28681" name="Picture 65"/>
          <p:cNvPicPr>
            <a:picLocks noChangeAspect="1" noChangeArrowheads="1"/>
          </p:cNvPicPr>
          <p:nvPr/>
        </p:nvPicPr>
        <p:blipFill>
          <a:blip r:embed="rId4"/>
          <a:srcRect l="44633" t="10150" b="19524"/>
          <a:stretch>
            <a:fillRect/>
          </a:stretch>
        </p:blipFill>
        <p:spPr bwMode="auto">
          <a:xfrm>
            <a:off x="1564273" y="2141413"/>
            <a:ext cx="1863725" cy="1579563"/>
          </a:xfrm>
          <a:prstGeom prst="rect">
            <a:avLst/>
          </a:prstGeom>
          <a:noFill/>
          <a:ln w="9525">
            <a:noFill/>
            <a:miter lim="800000"/>
            <a:headEnd/>
            <a:tailEnd/>
          </a:ln>
        </p:spPr>
      </p:pic>
      <p:pic>
        <p:nvPicPr>
          <p:cNvPr id="28682" name="Picture 66"/>
          <p:cNvPicPr>
            <a:picLocks noChangeAspect="1" noChangeArrowheads="1"/>
          </p:cNvPicPr>
          <p:nvPr/>
        </p:nvPicPr>
        <p:blipFill>
          <a:blip r:embed="rId5"/>
          <a:srcRect l="6357" t="-95" r="13278" b="95"/>
          <a:stretch>
            <a:fillRect/>
          </a:stretch>
        </p:blipFill>
        <p:spPr bwMode="auto">
          <a:xfrm rot="5400000">
            <a:off x="1643647" y="4180644"/>
            <a:ext cx="1704975" cy="1414463"/>
          </a:xfrm>
          <a:prstGeom prst="rect">
            <a:avLst/>
          </a:prstGeom>
          <a:noFill/>
          <a:ln w="9525">
            <a:noFill/>
            <a:miter lim="800000"/>
            <a:headEnd/>
            <a:tailEnd/>
          </a:ln>
        </p:spPr>
      </p:pic>
      <p:sp>
        <p:nvSpPr>
          <p:cNvPr id="19" name="Date Placeholder 18"/>
          <p:cNvSpPr>
            <a:spLocks noGrp="1"/>
          </p:cNvSpPr>
          <p:nvPr>
            <p:ph type="dt" sz="half" idx="10"/>
          </p:nvPr>
        </p:nvSpPr>
        <p:spPr/>
        <p:txBody>
          <a:bodyPr/>
          <a:lstStyle/>
          <a:p>
            <a:fld id="{6D97C437-FB22-904A-9B16-59A7501D79FA}" type="datetime4">
              <a:rPr lang="en-US" smtClean="0"/>
              <a:t>December 14, 2017</a:t>
            </a:fld>
            <a:endParaRPr lang="en-US"/>
          </a:p>
        </p:txBody>
      </p:sp>
      <p:sp>
        <p:nvSpPr>
          <p:cNvPr id="20" name="Slide Number Placeholder 19"/>
          <p:cNvSpPr>
            <a:spLocks noGrp="1"/>
          </p:cNvSpPr>
          <p:nvPr>
            <p:ph type="sldNum" sz="quarter" idx="12"/>
          </p:nvPr>
        </p:nvSpPr>
        <p:spPr/>
        <p:txBody>
          <a:bodyPr/>
          <a:lstStyle/>
          <a:p>
            <a:fld id="{7B3D4924-164A-2C4A-90C2-BE5A9434286F}" type="slidenum">
              <a:rPr lang="en-US" smtClean="0"/>
              <a:pPr/>
              <a:t>11</a:t>
            </a:fld>
            <a:endParaRPr lang="en-US"/>
          </a:p>
        </p:txBody>
      </p:sp>
      <p:pic>
        <p:nvPicPr>
          <p:cNvPr id="31" name="Picture 16" descr="Picture 38.png"/>
          <p:cNvPicPr>
            <a:picLocks noChangeAspect="1"/>
          </p:cNvPicPr>
          <p:nvPr/>
        </p:nvPicPr>
        <p:blipFill>
          <a:blip r:embed="rId6">
            <a:alphaModFix amt="50000"/>
          </a:blip>
          <a:stretch>
            <a:fillRect/>
          </a:stretch>
        </p:blipFill>
        <p:spPr>
          <a:xfrm>
            <a:off x="3455109" y="236690"/>
            <a:ext cx="4429086" cy="4290062"/>
          </a:xfrm>
          <a:prstGeom prst="rect">
            <a:avLst/>
          </a:prstGeom>
          <a:ln w="38100" cap="flat" cmpd="sng" algn="ctr">
            <a:noFill/>
            <a:prstDash val="solid"/>
            <a:round/>
            <a:headEnd type="none" w="med" len="med"/>
            <a:tailEnd type="none" w="med" len="med"/>
          </a:ln>
        </p:spPr>
      </p:pic>
      <p:sp>
        <p:nvSpPr>
          <p:cNvPr id="3" name="フッター プレースホルダー 2"/>
          <p:cNvSpPr>
            <a:spLocks noGrp="1"/>
          </p:cNvSpPr>
          <p:nvPr>
            <p:ph type="ftr" sz="quarter" idx="11"/>
          </p:nvPr>
        </p:nvSpPr>
        <p:spPr/>
        <p:txBody>
          <a:bodyPr/>
          <a:lstStyle/>
          <a:p>
            <a:r>
              <a:rPr lang="pt-BR" smtClean="0"/>
              <a:t>CosPA 2017</a:t>
            </a:r>
            <a:endParaRPr lang="en-US"/>
          </a:p>
        </p:txBody>
      </p:sp>
      <p:sp>
        <p:nvSpPr>
          <p:cNvPr id="36" name="Line 67"/>
          <p:cNvSpPr>
            <a:spLocks noChangeShapeType="1"/>
          </p:cNvSpPr>
          <p:nvPr/>
        </p:nvSpPr>
        <p:spPr bwMode="auto">
          <a:xfrm>
            <a:off x="625642" y="656541"/>
            <a:ext cx="0" cy="4976444"/>
          </a:xfrm>
          <a:prstGeom prst="line">
            <a:avLst/>
          </a:prstGeom>
          <a:noFill/>
          <a:ln w="57150">
            <a:solidFill>
              <a:srgbClr val="FFFFFF"/>
            </a:solidFill>
            <a:round/>
            <a:headEnd/>
            <a:tailEnd type="triangle" w="med" len="med"/>
          </a:ln>
        </p:spPr>
        <p:txBody>
          <a:bodyPr wrap="none" anchor="ctr">
            <a:prstTxWarp prst="textNoShape">
              <a:avLst/>
            </a:prstTxWarp>
          </a:bodyPr>
          <a:lstStyle/>
          <a:p>
            <a:endParaRPr lang="en-US">
              <a:solidFill>
                <a:schemeClr val="bg1">
                  <a:lumMod val="65000"/>
                </a:schemeClr>
              </a:solidFill>
            </a:endParaRPr>
          </a:p>
        </p:txBody>
      </p:sp>
      <p:sp>
        <p:nvSpPr>
          <p:cNvPr id="8" name="TextBox 7"/>
          <p:cNvSpPr txBox="1"/>
          <p:nvPr/>
        </p:nvSpPr>
        <p:spPr>
          <a:xfrm>
            <a:off x="733319" y="731424"/>
            <a:ext cx="878189" cy="707886"/>
          </a:xfrm>
          <a:prstGeom prst="rect">
            <a:avLst/>
          </a:prstGeom>
          <a:noFill/>
        </p:spPr>
        <p:txBody>
          <a:bodyPr wrap="none" rtlCol="0">
            <a:spAutoFit/>
          </a:bodyPr>
          <a:lstStyle/>
          <a:p>
            <a:r>
              <a:rPr lang="en-US" sz="1600" b="1" dirty="0" smtClean="0">
                <a:solidFill>
                  <a:schemeClr val="bg1">
                    <a:lumMod val="65000"/>
                  </a:schemeClr>
                </a:solidFill>
              </a:rPr>
              <a:t>NASA</a:t>
            </a:r>
            <a:endParaRPr lang="en-US" sz="2400" b="1" dirty="0" smtClean="0">
              <a:solidFill>
                <a:schemeClr val="bg1">
                  <a:lumMod val="65000"/>
                </a:schemeClr>
              </a:solidFill>
            </a:endParaRPr>
          </a:p>
          <a:p>
            <a:r>
              <a:rPr lang="en-US" sz="2400" b="1" dirty="0" smtClean="0">
                <a:solidFill>
                  <a:schemeClr val="bg1">
                    <a:lumMod val="65000"/>
                  </a:schemeClr>
                </a:solidFill>
              </a:rPr>
              <a:t>COBE</a:t>
            </a:r>
          </a:p>
        </p:txBody>
      </p:sp>
      <p:sp>
        <p:nvSpPr>
          <p:cNvPr id="37" name="TextBox 36"/>
          <p:cNvSpPr txBox="1"/>
          <p:nvPr/>
        </p:nvSpPr>
        <p:spPr>
          <a:xfrm>
            <a:off x="733319" y="2131645"/>
            <a:ext cx="1082348" cy="707886"/>
          </a:xfrm>
          <a:prstGeom prst="rect">
            <a:avLst/>
          </a:prstGeom>
          <a:noFill/>
        </p:spPr>
        <p:txBody>
          <a:bodyPr wrap="none" rtlCol="0">
            <a:spAutoFit/>
          </a:bodyPr>
          <a:lstStyle/>
          <a:p>
            <a:r>
              <a:rPr lang="en-US" sz="1600" b="1" dirty="0" smtClean="0">
                <a:solidFill>
                  <a:schemeClr val="bg1">
                    <a:lumMod val="65000"/>
                  </a:schemeClr>
                </a:solidFill>
              </a:rPr>
              <a:t>NASA</a:t>
            </a:r>
            <a:endParaRPr lang="en-US" sz="1400" b="1" dirty="0" smtClean="0">
              <a:solidFill>
                <a:schemeClr val="bg1">
                  <a:lumMod val="65000"/>
                </a:schemeClr>
              </a:solidFill>
            </a:endParaRPr>
          </a:p>
          <a:p>
            <a:r>
              <a:rPr lang="en-US" sz="2400" b="1" dirty="0" smtClean="0">
                <a:solidFill>
                  <a:schemeClr val="bg1">
                    <a:lumMod val="65000"/>
                  </a:schemeClr>
                </a:solidFill>
              </a:rPr>
              <a:t>WMAP</a:t>
            </a:r>
            <a:endParaRPr lang="en-US" sz="2400" b="1" dirty="0">
              <a:solidFill>
                <a:schemeClr val="bg1">
                  <a:lumMod val="65000"/>
                </a:schemeClr>
              </a:solidFill>
            </a:endParaRPr>
          </a:p>
        </p:txBody>
      </p:sp>
      <p:sp>
        <p:nvSpPr>
          <p:cNvPr id="38" name="TextBox 37"/>
          <p:cNvSpPr txBox="1"/>
          <p:nvPr/>
        </p:nvSpPr>
        <p:spPr>
          <a:xfrm>
            <a:off x="733319" y="3531866"/>
            <a:ext cx="1016625" cy="707886"/>
          </a:xfrm>
          <a:prstGeom prst="rect">
            <a:avLst/>
          </a:prstGeom>
          <a:noFill/>
        </p:spPr>
        <p:txBody>
          <a:bodyPr wrap="none" rtlCol="0">
            <a:spAutoFit/>
          </a:bodyPr>
          <a:lstStyle/>
          <a:p>
            <a:r>
              <a:rPr lang="en-US" sz="1600" b="1" dirty="0" smtClean="0">
                <a:solidFill>
                  <a:schemeClr val="bg1">
                    <a:lumMod val="65000"/>
                  </a:schemeClr>
                </a:solidFill>
              </a:rPr>
              <a:t>ESA</a:t>
            </a:r>
          </a:p>
          <a:p>
            <a:r>
              <a:rPr lang="en-US" sz="2400" b="1" dirty="0" smtClean="0">
                <a:solidFill>
                  <a:schemeClr val="bg1">
                    <a:lumMod val="65000"/>
                  </a:schemeClr>
                </a:solidFill>
              </a:rPr>
              <a:t>Planck</a:t>
            </a:r>
            <a:endParaRPr lang="en-US" sz="2400" b="1" dirty="0">
              <a:solidFill>
                <a:schemeClr val="bg1">
                  <a:lumMod val="65000"/>
                </a:schemeClr>
              </a:solidFill>
            </a:endParaRPr>
          </a:p>
        </p:txBody>
      </p:sp>
      <p:sp>
        <p:nvSpPr>
          <p:cNvPr id="9" name="TextBox 8"/>
          <p:cNvSpPr txBox="1"/>
          <p:nvPr/>
        </p:nvSpPr>
        <p:spPr>
          <a:xfrm>
            <a:off x="182954" y="146186"/>
            <a:ext cx="870751" cy="523220"/>
          </a:xfrm>
          <a:prstGeom prst="rect">
            <a:avLst/>
          </a:prstGeom>
          <a:noFill/>
        </p:spPr>
        <p:txBody>
          <a:bodyPr wrap="none" rtlCol="0">
            <a:spAutoFit/>
          </a:bodyPr>
          <a:lstStyle/>
          <a:p>
            <a:r>
              <a:rPr lang="en-US" sz="2800" b="1" dirty="0" smtClean="0">
                <a:solidFill>
                  <a:schemeClr val="bg1">
                    <a:lumMod val="65000"/>
                  </a:schemeClr>
                </a:solidFill>
              </a:rPr>
              <a:t>time</a:t>
            </a:r>
            <a:endParaRPr lang="en-US" sz="2800" b="1" dirty="0">
              <a:solidFill>
                <a:schemeClr val="bg1">
                  <a:lumMod val="65000"/>
                </a:schemeClr>
              </a:solidFill>
            </a:endParaRPr>
          </a:p>
        </p:txBody>
      </p:sp>
      <p:sp>
        <p:nvSpPr>
          <p:cNvPr id="5" name="TextBox 4"/>
          <p:cNvSpPr txBox="1"/>
          <p:nvPr/>
        </p:nvSpPr>
        <p:spPr>
          <a:xfrm>
            <a:off x="32084" y="900701"/>
            <a:ext cx="652743" cy="369332"/>
          </a:xfrm>
          <a:prstGeom prst="rect">
            <a:avLst/>
          </a:prstGeom>
          <a:noFill/>
        </p:spPr>
        <p:txBody>
          <a:bodyPr wrap="none" rtlCol="0">
            <a:spAutoFit/>
          </a:bodyPr>
          <a:lstStyle/>
          <a:p>
            <a:r>
              <a:rPr lang="en-US" b="1" smtClean="0">
                <a:solidFill>
                  <a:schemeClr val="bg1">
                    <a:lumMod val="65000"/>
                  </a:schemeClr>
                </a:solidFill>
              </a:rPr>
              <a:t>1989</a:t>
            </a:r>
            <a:endParaRPr lang="en-US" b="1">
              <a:solidFill>
                <a:schemeClr val="bg1">
                  <a:lumMod val="65000"/>
                </a:schemeClr>
              </a:solidFill>
            </a:endParaRPr>
          </a:p>
        </p:txBody>
      </p:sp>
      <p:sp>
        <p:nvSpPr>
          <p:cNvPr id="35" name="TextBox 34"/>
          <p:cNvSpPr txBox="1"/>
          <p:nvPr/>
        </p:nvSpPr>
        <p:spPr>
          <a:xfrm>
            <a:off x="-11861" y="2339264"/>
            <a:ext cx="652743" cy="369332"/>
          </a:xfrm>
          <a:prstGeom prst="rect">
            <a:avLst/>
          </a:prstGeom>
          <a:noFill/>
        </p:spPr>
        <p:txBody>
          <a:bodyPr wrap="none" rtlCol="0">
            <a:spAutoFit/>
          </a:bodyPr>
          <a:lstStyle/>
          <a:p>
            <a:r>
              <a:rPr lang="en-US" b="1" dirty="0" smtClean="0">
                <a:solidFill>
                  <a:schemeClr val="bg1">
                    <a:lumMod val="65000"/>
                  </a:schemeClr>
                </a:solidFill>
              </a:rPr>
              <a:t>2001</a:t>
            </a:r>
            <a:endParaRPr lang="en-US" b="1" dirty="0">
              <a:solidFill>
                <a:schemeClr val="bg1">
                  <a:lumMod val="65000"/>
                </a:schemeClr>
              </a:solidFill>
            </a:endParaRPr>
          </a:p>
        </p:txBody>
      </p:sp>
      <p:sp>
        <p:nvSpPr>
          <p:cNvPr id="41" name="TextBox 40"/>
          <p:cNvSpPr txBox="1"/>
          <p:nvPr/>
        </p:nvSpPr>
        <p:spPr>
          <a:xfrm>
            <a:off x="-3384" y="3721486"/>
            <a:ext cx="652743" cy="369332"/>
          </a:xfrm>
          <a:prstGeom prst="rect">
            <a:avLst/>
          </a:prstGeom>
          <a:noFill/>
        </p:spPr>
        <p:txBody>
          <a:bodyPr wrap="none" rtlCol="0">
            <a:spAutoFit/>
          </a:bodyPr>
          <a:lstStyle/>
          <a:p>
            <a:r>
              <a:rPr lang="en-US" b="1" smtClean="0">
                <a:solidFill>
                  <a:schemeClr val="bg1">
                    <a:lumMod val="65000"/>
                  </a:schemeClr>
                </a:solidFill>
              </a:rPr>
              <a:t>2009</a:t>
            </a:r>
            <a:endParaRPr lang="en-US" b="1">
              <a:solidFill>
                <a:schemeClr val="bg1">
                  <a:lumMod val="65000"/>
                </a:schemeClr>
              </a:solidFill>
            </a:endParaRPr>
          </a:p>
        </p:txBody>
      </p:sp>
      <p:sp>
        <p:nvSpPr>
          <p:cNvPr id="24" name="TextBox 23"/>
          <p:cNvSpPr txBox="1"/>
          <p:nvPr/>
        </p:nvSpPr>
        <p:spPr>
          <a:xfrm>
            <a:off x="8028222" y="115871"/>
            <a:ext cx="4042776" cy="1569660"/>
          </a:xfrm>
          <a:prstGeom prst="rect">
            <a:avLst/>
          </a:prstGeom>
          <a:noFill/>
          <a:ln>
            <a:noFill/>
          </a:ln>
        </p:spPr>
        <p:txBody>
          <a:bodyPr wrap="square" rtlCol="0">
            <a:spAutoFit/>
          </a:bodyPr>
          <a:lstStyle/>
          <a:p>
            <a:r>
              <a:rPr lang="en-US" sz="2400" b="1" dirty="0" smtClean="0">
                <a:solidFill>
                  <a:schemeClr val="bg1">
                    <a:lumMod val="65000"/>
                  </a:schemeClr>
                </a:solidFill>
              </a:rPr>
              <a:t>Many ground and balloon projects play key roles to complement the satellite results.</a:t>
            </a:r>
            <a:endParaRPr lang="en-US" sz="2400" b="1" dirty="0">
              <a:solidFill>
                <a:schemeClr val="bg1">
                  <a:lumMod val="65000"/>
                </a:schemeClr>
              </a:solidFill>
            </a:endParaRPr>
          </a:p>
        </p:txBody>
      </p:sp>
      <p:pic>
        <p:nvPicPr>
          <p:cNvPr id="25" name="Picture 24"/>
          <p:cNvPicPr>
            <a:picLocks noChangeAspect="1"/>
          </p:cNvPicPr>
          <p:nvPr/>
        </p:nvPicPr>
        <p:blipFill>
          <a:blip r:embed="rId7">
            <a:alphaModFix amt="50000"/>
          </a:blip>
          <a:stretch>
            <a:fillRect/>
          </a:stretch>
        </p:blipFill>
        <p:spPr>
          <a:xfrm>
            <a:off x="8056702" y="4239752"/>
            <a:ext cx="3477283" cy="2607962"/>
          </a:xfrm>
          <a:prstGeom prst="rect">
            <a:avLst/>
          </a:prstGeom>
        </p:spPr>
      </p:pic>
      <p:pic>
        <p:nvPicPr>
          <p:cNvPr id="26" name="Picture 25"/>
          <p:cNvPicPr>
            <a:picLocks noChangeAspect="1"/>
          </p:cNvPicPr>
          <p:nvPr/>
        </p:nvPicPr>
        <p:blipFill>
          <a:blip r:embed="rId8">
            <a:alphaModFix amt="50000"/>
          </a:blip>
          <a:stretch>
            <a:fillRect/>
          </a:stretch>
        </p:blipFill>
        <p:spPr>
          <a:xfrm>
            <a:off x="9082104" y="1426886"/>
            <a:ext cx="3060700" cy="2654300"/>
          </a:xfrm>
          <a:prstGeom prst="rect">
            <a:avLst/>
          </a:prstGeom>
        </p:spPr>
      </p:pic>
      <p:pic>
        <p:nvPicPr>
          <p:cNvPr id="32" name="Picture 29"/>
          <p:cNvPicPr>
            <a:picLocks noChangeAspect="1"/>
          </p:cNvPicPr>
          <p:nvPr/>
        </p:nvPicPr>
        <p:blipFill>
          <a:blip r:embed="rId9"/>
          <a:stretch>
            <a:fillRect/>
          </a:stretch>
        </p:blipFill>
        <p:spPr>
          <a:xfrm>
            <a:off x="4298109" y="1865661"/>
            <a:ext cx="5804949" cy="4054392"/>
          </a:xfrm>
          <a:prstGeom prst="rect">
            <a:avLst/>
          </a:prstGeom>
          <a:ln w="38100" cap="flat" cmpd="sng" algn="ctr">
            <a:solidFill>
              <a:schemeClr val="tx1"/>
            </a:solidFill>
            <a:prstDash val="solid"/>
            <a:round/>
            <a:headEnd type="none" w="med" len="med"/>
            <a:tailEnd type="none" w="med" len="med"/>
          </a:ln>
        </p:spPr>
      </p:pic>
    </p:spTree>
    <p:extLst>
      <p:ext uri="{BB962C8B-B14F-4D97-AF65-F5344CB8AC3E}">
        <p14:creationId xmlns:p14="http://schemas.microsoft.com/office/powerpoint/2010/main" val="493484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80" name="Picture 64"/>
          <p:cNvPicPr>
            <a:picLocks noChangeAspect="1" noChangeArrowheads="1"/>
          </p:cNvPicPr>
          <p:nvPr/>
        </p:nvPicPr>
        <p:blipFill>
          <a:blip r:embed="rId3"/>
          <a:srcRect/>
          <a:stretch>
            <a:fillRect/>
          </a:stretch>
        </p:blipFill>
        <p:spPr bwMode="auto">
          <a:xfrm>
            <a:off x="1674582" y="251474"/>
            <a:ext cx="1687512" cy="1570038"/>
          </a:xfrm>
          <a:prstGeom prst="rect">
            <a:avLst/>
          </a:prstGeom>
          <a:noFill/>
          <a:ln w="9525">
            <a:noFill/>
            <a:miter lim="800000"/>
            <a:headEnd/>
            <a:tailEnd/>
          </a:ln>
        </p:spPr>
      </p:pic>
      <p:pic>
        <p:nvPicPr>
          <p:cNvPr id="28681" name="Picture 65"/>
          <p:cNvPicPr>
            <a:picLocks noChangeAspect="1" noChangeArrowheads="1"/>
          </p:cNvPicPr>
          <p:nvPr/>
        </p:nvPicPr>
        <p:blipFill>
          <a:blip r:embed="rId4"/>
          <a:srcRect l="44633" t="10150" b="19524"/>
          <a:stretch>
            <a:fillRect/>
          </a:stretch>
        </p:blipFill>
        <p:spPr bwMode="auto">
          <a:xfrm>
            <a:off x="1564273" y="2141413"/>
            <a:ext cx="1863725" cy="1579563"/>
          </a:xfrm>
          <a:prstGeom prst="rect">
            <a:avLst/>
          </a:prstGeom>
          <a:noFill/>
          <a:ln w="9525">
            <a:noFill/>
            <a:miter lim="800000"/>
            <a:headEnd/>
            <a:tailEnd/>
          </a:ln>
        </p:spPr>
      </p:pic>
      <p:pic>
        <p:nvPicPr>
          <p:cNvPr id="28682" name="Picture 66"/>
          <p:cNvPicPr>
            <a:picLocks noChangeAspect="1" noChangeArrowheads="1"/>
          </p:cNvPicPr>
          <p:nvPr/>
        </p:nvPicPr>
        <p:blipFill>
          <a:blip r:embed="rId5"/>
          <a:srcRect l="6357" t="-95" r="13278" b="95"/>
          <a:stretch>
            <a:fillRect/>
          </a:stretch>
        </p:blipFill>
        <p:spPr bwMode="auto">
          <a:xfrm rot="5400000">
            <a:off x="1643647" y="4180644"/>
            <a:ext cx="1704975" cy="1414463"/>
          </a:xfrm>
          <a:prstGeom prst="rect">
            <a:avLst/>
          </a:prstGeom>
          <a:noFill/>
          <a:ln w="9525">
            <a:noFill/>
            <a:miter lim="800000"/>
            <a:headEnd/>
            <a:tailEnd/>
          </a:ln>
        </p:spPr>
      </p:pic>
      <p:sp>
        <p:nvSpPr>
          <p:cNvPr id="19" name="Date Placeholder 18"/>
          <p:cNvSpPr>
            <a:spLocks noGrp="1"/>
          </p:cNvSpPr>
          <p:nvPr>
            <p:ph type="dt" sz="half" idx="10"/>
          </p:nvPr>
        </p:nvSpPr>
        <p:spPr/>
        <p:txBody>
          <a:bodyPr/>
          <a:lstStyle/>
          <a:p>
            <a:fld id="{BF75DD89-FC31-C547-813A-A35CEF060F9E}" type="datetime4">
              <a:rPr lang="en-US" smtClean="0"/>
              <a:t>December 14, 2017</a:t>
            </a:fld>
            <a:endParaRPr lang="en-US"/>
          </a:p>
        </p:txBody>
      </p:sp>
      <p:sp>
        <p:nvSpPr>
          <p:cNvPr id="20" name="Slide Number Placeholder 19"/>
          <p:cNvSpPr>
            <a:spLocks noGrp="1"/>
          </p:cNvSpPr>
          <p:nvPr>
            <p:ph type="sldNum" sz="quarter" idx="12"/>
          </p:nvPr>
        </p:nvSpPr>
        <p:spPr/>
        <p:txBody>
          <a:bodyPr/>
          <a:lstStyle/>
          <a:p>
            <a:fld id="{7B3D4924-164A-2C4A-90C2-BE5A9434286F}" type="slidenum">
              <a:rPr lang="en-US" smtClean="0"/>
              <a:pPr/>
              <a:t>12</a:t>
            </a:fld>
            <a:endParaRPr lang="en-US"/>
          </a:p>
        </p:txBody>
      </p:sp>
      <p:pic>
        <p:nvPicPr>
          <p:cNvPr id="31" name="Picture 16" descr="Picture 38.png"/>
          <p:cNvPicPr>
            <a:picLocks noChangeAspect="1"/>
          </p:cNvPicPr>
          <p:nvPr/>
        </p:nvPicPr>
        <p:blipFill>
          <a:blip r:embed="rId6">
            <a:alphaModFix amt="50000"/>
          </a:blip>
          <a:stretch>
            <a:fillRect/>
          </a:stretch>
        </p:blipFill>
        <p:spPr>
          <a:xfrm>
            <a:off x="3455109" y="236690"/>
            <a:ext cx="4429086" cy="4290062"/>
          </a:xfrm>
          <a:prstGeom prst="rect">
            <a:avLst/>
          </a:prstGeom>
          <a:ln w="38100" cap="flat" cmpd="sng" algn="ctr">
            <a:noFill/>
            <a:prstDash val="solid"/>
            <a:round/>
            <a:headEnd type="none" w="med" len="med"/>
            <a:tailEnd type="none" w="med" len="med"/>
          </a:ln>
        </p:spPr>
      </p:pic>
      <p:pic>
        <p:nvPicPr>
          <p:cNvPr id="32" name="Picture 29"/>
          <p:cNvPicPr>
            <a:picLocks noChangeAspect="1"/>
          </p:cNvPicPr>
          <p:nvPr/>
        </p:nvPicPr>
        <p:blipFill>
          <a:blip r:embed="rId7"/>
          <a:stretch>
            <a:fillRect/>
          </a:stretch>
        </p:blipFill>
        <p:spPr>
          <a:xfrm>
            <a:off x="4298109" y="1865661"/>
            <a:ext cx="5804949" cy="4054392"/>
          </a:xfrm>
          <a:prstGeom prst="rect">
            <a:avLst/>
          </a:prstGeom>
          <a:ln w="38100" cap="flat" cmpd="sng" algn="ctr">
            <a:solidFill>
              <a:schemeClr val="tx1"/>
            </a:solidFill>
            <a:prstDash val="solid"/>
            <a:round/>
            <a:headEnd type="none" w="med" len="med"/>
            <a:tailEnd type="none" w="med" len="med"/>
          </a:ln>
        </p:spPr>
      </p:pic>
      <p:sp>
        <p:nvSpPr>
          <p:cNvPr id="3" name="フッター プレースホルダー 2"/>
          <p:cNvSpPr>
            <a:spLocks noGrp="1"/>
          </p:cNvSpPr>
          <p:nvPr>
            <p:ph type="ftr" sz="quarter" idx="11"/>
          </p:nvPr>
        </p:nvSpPr>
        <p:spPr/>
        <p:txBody>
          <a:bodyPr/>
          <a:lstStyle/>
          <a:p>
            <a:r>
              <a:rPr lang="pt-BR" smtClean="0"/>
              <a:t>CosPA 2017</a:t>
            </a:r>
            <a:endParaRPr lang="en-US"/>
          </a:p>
        </p:txBody>
      </p:sp>
      <p:sp>
        <p:nvSpPr>
          <p:cNvPr id="36" name="Line 67"/>
          <p:cNvSpPr>
            <a:spLocks noChangeShapeType="1"/>
          </p:cNvSpPr>
          <p:nvPr/>
        </p:nvSpPr>
        <p:spPr bwMode="auto">
          <a:xfrm>
            <a:off x="625642" y="656541"/>
            <a:ext cx="0" cy="4976444"/>
          </a:xfrm>
          <a:prstGeom prst="line">
            <a:avLst/>
          </a:prstGeom>
          <a:noFill/>
          <a:ln w="57150">
            <a:solidFill>
              <a:srgbClr val="FFFFFF"/>
            </a:solidFill>
            <a:round/>
            <a:headEnd/>
            <a:tailEnd type="triangle" w="med" len="med"/>
          </a:ln>
        </p:spPr>
        <p:txBody>
          <a:bodyPr wrap="none" anchor="ctr">
            <a:prstTxWarp prst="textNoShape">
              <a:avLst/>
            </a:prstTxWarp>
          </a:bodyPr>
          <a:lstStyle/>
          <a:p>
            <a:endParaRPr lang="en-US">
              <a:solidFill>
                <a:srgbClr val="FFFFFF"/>
              </a:solidFill>
            </a:endParaRPr>
          </a:p>
        </p:txBody>
      </p:sp>
      <p:sp>
        <p:nvSpPr>
          <p:cNvPr id="8" name="TextBox 7"/>
          <p:cNvSpPr txBox="1"/>
          <p:nvPr/>
        </p:nvSpPr>
        <p:spPr>
          <a:xfrm>
            <a:off x="733319" y="731424"/>
            <a:ext cx="878189" cy="707886"/>
          </a:xfrm>
          <a:prstGeom prst="rect">
            <a:avLst/>
          </a:prstGeom>
          <a:noFill/>
        </p:spPr>
        <p:txBody>
          <a:bodyPr wrap="none" rtlCol="0">
            <a:spAutoFit/>
          </a:bodyPr>
          <a:lstStyle/>
          <a:p>
            <a:r>
              <a:rPr lang="en-US" sz="1600" b="1" dirty="0" smtClean="0">
                <a:solidFill>
                  <a:schemeClr val="bg1">
                    <a:lumMod val="65000"/>
                  </a:schemeClr>
                </a:solidFill>
              </a:rPr>
              <a:t>NASA</a:t>
            </a:r>
            <a:endParaRPr lang="en-US" sz="2400" b="1" dirty="0" smtClean="0">
              <a:solidFill>
                <a:schemeClr val="bg1">
                  <a:lumMod val="65000"/>
                </a:schemeClr>
              </a:solidFill>
            </a:endParaRPr>
          </a:p>
          <a:p>
            <a:r>
              <a:rPr lang="en-US" sz="2400" b="1" dirty="0" smtClean="0">
                <a:solidFill>
                  <a:schemeClr val="bg1">
                    <a:lumMod val="65000"/>
                  </a:schemeClr>
                </a:solidFill>
              </a:rPr>
              <a:t>COBE</a:t>
            </a:r>
          </a:p>
        </p:txBody>
      </p:sp>
      <p:sp>
        <p:nvSpPr>
          <p:cNvPr id="37" name="TextBox 36"/>
          <p:cNvSpPr txBox="1"/>
          <p:nvPr/>
        </p:nvSpPr>
        <p:spPr>
          <a:xfrm>
            <a:off x="733319" y="2131645"/>
            <a:ext cx="1082348" cy="707886"/>
          </a:xfrm>
          <a:prstGeom prst="rect">
            <a:avLst/>
          </a:prstGeom>
          <a:noFill/>
        </p:spPr>
        <p:txBody>
          <a:bodyPr wrap="none" rtlCol="0">
            <a:spAutoFit/>
          </a:bodyPr>
          <a:lstStyle/>
          <a:p>
            <a:r>
              <a:rPr lang="en-US" sz="1600" b="1" dirty="0" smtClean="0">
                <a:solidFill>
                  <a:schemeClr val="bg1"/>
                </a:solidFill>
              </a:rPr>
              <a:t>NASA</a:t>
            </a:r>
            <a:endParaRPr lang="en-US" sz="1400" b="1" dirty="0" smtClean="0">
              <a:solidFill>
                <a:schemeClr val="bg1"/>
              </a:solidFill>
            </a:endParaRPr>
          </a:p>
          <a:p>
            <a:r>
              <a:rPr lang="en-US" sz="2400" b="1" dirty="0" smtClean="0">
                <a:solidFill>
                  <a:schemeClr val="bg1"/>
                </a:solidFill>
              </a:rPr>
              <a:t>WMAP</a:t>
            </a:r>
            <a:endParaRPr lang="en-US" sz="2400" b="1" dirty="0">
              <a:solidFill>
                <a:schemeClr val="bg1"/>
              </a:solidFill>
            </a:endParaRPr>
          </a:p>
        </p:txBody>
      </p:sp>
      <p:sp>
        <p:nvSpPr>
          <p:cNvPr id="38" name="TextBox 37"/>
          <p:cNvSpPr txBox="1"/>
          <p:nvPr/>
        </p:nvSpPr>
        <p:spPr>
          <a:xfrm>
            <a:off x="733319" y="3531866"/>
            <a:ext cx="1016625" cy="707886"/>
          </a:xfrm>
          <a:prstGeom prst="rect">
            <a:avLst/>
          </a:prstGeom>
          <a:noFill/>
        </p:spPr>
        <p:txBody>
          <a:bodyPr wrap="none" rtlCol="0">
            <a:spAutoFit/>
          </a:bodyPr>
          <a:lstStyle/>
          <a:p>
            <a:r>
              <a:rPr lang="en-US" sz="1600" b="1" dirty="0" smtClean="0">
                <a:solidFill>
                  <a:schemeClr val="bg1"/>
                </a:solidFill>
              </a:rPr>
              <a:t>ESA</a:t>
            </a:r>
          </a:p>
          <a:p>
            <a:r>
              <a:rPr lang="en-US" sz="2400" b="1" dirty="0" smtClean="0">
                <a:solidFill>
                  <a:schemeClr val="bg1"/>
                </a:solidFill>
              </a:rPr>
              <a:t>Planck</a:t>
            </a:r>
            <a:endParaRPr lang="en-US" sz="2400" b="1" dirty="0">
              <a:solidFill>
                <a:schemeClr val="bg1"/>
              </a:solidFill>
            </a:endParaRPr>
          </a:p>
        </p:txBody>
      </p:sp>
      <p:sp>
        <p:nvSpPr>
          <p:cNvPr id="9" name="TextBox 8"/>
          <p:cNvSpPr txBox="1"/>
          <p:nvPr/>
        </p:nvSpPr>
        <p:spPr>
          <a:xfrm>
            <a:off x="182954" y="146186"/>
            <a:ext cx="870751" cy="523220"/>
          </a:xfrm>
          <a:prstGeom prst="rect">
            <a:avLst/>
          </a:prstGeom>
          <a:noFill/>
        </p:spPr>
        <p:txBody>
          <a:bodyPr wrap="none" rtlCol="0">
            <a:spAutoFit/>
          </a:bodyPr>
          <a:lstStyle/>
          <a:p>
            <a:r>
              <a:rPr lang="en-US" sz="2800" b="1" dirty="0" smtClean="0">
                <a:solidFill>
                  <a:schemeClr val="bg1">
                    <a:lumMod val="65000"/>
                  </a:schemeClr>
                </a:solidFill>
              </a:rPr>
              <a:t>time</a:t>
            </a:r>
            <a:endParaRPr lang="en-US" sz="2800" b="1" dirty="0">
              <a:solidFill>
                <a:schemeClr val="bg1">
                  <a:lumMod val="65000"/>
                </a:schemeClr>
              </a:solidFill>
            </a:endParaRPr>
          </a:p>
        </p:txBody>
      </p:sp>
      <p:sp>
        <p:nvSpPr>
          <p:cNvPr id="5" name="TextBox 4"/>
          <p:cNvSpPr txBox="1"/>
          <p:nvPr/>
        </p:nvSpPr>
        <p:spPr>
          <a:xfrm>
            <a:off x="32084" y="900701"/>
            <a:ext cx="652743" cy="369332"/>
          </a:xfrm>
          <a:prstGeom prst="rect">
            <a:avLst/>
          </a:prstGeom>
          <a:noFill/>
        </p:spPr>
        <p:txBody>
          <a:bodyPr wrap="none" rtlCol="0">
            <a:spAutoFit/>
          </a:bodyPr>
          <a:lstStyle/>
          <a:p>
            <a:r>
              <a:rPr lang="en-US" b="1" smtClean="0">
                <a:solidFill>
                  <a:schemeClr val="bg1">
                    <a:lumMod val="65000"/>
                  </a:schemeClr>
                </a:solidFill>
              </a:rPr>
              <a:t>1989</a:t>
            </a:r>
            <a:endParaRPr lang="en-US" b="1">
              <a:solidFill>
                <a:schemeClr val="bg1">
                  <a:lumMod val="65000"/>
                </a:schemeClr>
              </a:solidFill>
            </a:endParaRPr>
          </a:p>
        </p:txBody>
      </p:sp>
      <p:sp>
        <p:nvSpPr>
          <p:cNvPr id="35" name="TextBox 34"/>
          <p:cNvSpPr txBox="1"/>
          <p:nvPr/>
        </p:nvSpPr>
        <p:spPr>
          <a:xfrm>
            <a:off x="-11861" y="2339264"/>
            <a:ext cx="652743" cy="369332"/>
          </a:xfrm>
          <a:prstGeom prst="rect">
            <a:avLst/>
          </a:prstGeom>
          <a:noFill/>
        </p:spPr>
        <p:txBody>
          <a:bodyPr wrap="none" rtlCol="0">
            <a:spAutoFit/>
          </a:bodyPr>
          <a:lstStyle/>
          <a:p>
            <a:r>
              <a:rPr lang="en-US" b="1" dirty="0" smtClean="0">
                <a:solidFill>
                  <a:schemeClr val="bg1">
                    <a:lumMod val="65000"/>
                  </a:schemeClr>
                </a:solidFill>
              </a:rPr>
              <a:t>2001</a:t>
            </a:r>
            <a:endParaRPr lang="en-US" b="1" dirty="0">
              <a:solidFill>
                <a:schemeClr val="bg1">
                  <a:lumMod val="65000"/>
                </a:schemeClr>
              </a:solidFill>
            </a:endParaRPr>
          </a:p>
        </p:txBody>
      </p:sp>
      <p:sp>
        <p:nvSpPr>
          <p:cNvPr id="41" name="TextBox 40"/>
          <p:cNvSpPr txBox="1"/>
          <p:nvPr/>
        </p:nvSpPr>
        <p:spPr>
          <a:xfrm>
            <a:off x="-3384" y="3721486"/>
            <a:ext cx="652743" cy="369332"/>
          </a:xfrm>
          <a:prstGeom prst="rect">
            <a:avLst/>
          </a:prstGeom>
          <a:noFill/>
        </p:spPr>
        <p:txBody>
          <a:bodyPr wrap="none" rtlCol="0">
            <a:spAutoFit/>
          </a:bodyPr>
          <a:lstStyle/>
          <a:p>
            <a:r>
              <a:rPr lang="en-US" b="1" smtClean="0">
                <a:solidFill>
                  <a:schemeClr val="bg1">
                    <a:lumMod val="65000"/>
                  </a:schemeClr>
                </a:solidFill>
              </a:rPr>
              <a:t>2009</a:t>
            </a:r>
            <a:endParaRPr lang="en-US" b="1">
              <a:solidFill>
                <a:schemeClr val="bg1">
                  <a:lumMod val="65000"/>
                </a:schemeClr>
              </a:solidFill>
            </a:endParaRPr>
          </a:p>
        </p:txBody>
      </p:sp>
      <p:sp>
        <p:nvSpPr>
          <p:cNvPr id="24" name="TextBox 23"/>
          <p:cNvSpPr txBox="1"/>
          <p:nvPr/>
        </p:nvSpPr>
        <p:spPr>
          <a:xfrm>
            <a:off x="8028222" y="115871"/>
            <a:ext cx="4042776" cy="1569660"/>
          </a:xfrm>
          <a:prstGeom prst="rect">
            <a:avLst/>
          </a:prstGeom>
          <a:noFill/>
          <a:ln>
            <a:noFill/>
          </a:ln>
        </p:spPr>
        <p:txBody>
          <a:bodyPr wrap="square" rtlCol="0">
            <a:spAutoFit/>
          </a:bodyPr>
          <a:lstStyle/>
          <a:p>
            <a:r>
              <a:rPr lang="en-US" sz="2400" b="1" dirty="0" smtClean="0">
                <a:solidFill>
                  <a:schemeClr val="bg1">
                    <a:lumMod val="65000"/>
                  </a:schemeClr>
                </a:solidFill>
              </a:rPr>
              <a:t>Many ground and balloon projects play key roles to complement the satellite results.</a:t>
            </a:r>
            <a:endParaRPr lang="en-US" sz="2400" b="1" dirty="0">
              <a:solidFill>
                <a:schemeClr val="bg1">
                  <a:lumMod val="65000"/>
                </a:schemeClr>
              </a:solidFill>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207" y="1341523"/>
            <a:ext cx="3597393" cy="4498888"/>
          </a:xfrm>
          <a:prstGeom prst="rect">
            <a:avLst/>
          </a:prstGeom>
        </p:spPr>
      </p:pic>
      <p:pic>
        <p:nvPicPr>
          <p:cNvPr id="25" name="Picture 24"/>
          <p:cNvPicPr>
            <a:picLocks noChangeAspect="1"/>
          </p:cNvPicPr>
          <p:nvPr/>
        </p:nvPicPr>
        <p:blipFill>
          <a:blip r:embed="rId9">
            <a:alphaModFix amt="50000"/>
          </a:blip>
          <a:stretch>
            <a:fillRect/>
          </a:stretch>
        </p:blipFill>
        <p:spPr>
          <a:xfrm>
            <a:off x="8056702" y="4239752"/>
            <a:ext cx="3477283" cy="2607962"/>
          </a:xfrm>
          <a:prstGeom prst="rect">
            <a:avLst/>
          </a:prstGeom>
        </p:spPr>
      </p:pic>
      <p:pic>
        <p:nvPicPr>
          <p:cNvPr id="26" name="Picture 25"/>
          <p:cNvPicPr>
            <a:picLocks noChangeAspect="1"/>
          </p:cNvPicPr>
          <p:nvPr/>
        </p:nvPicPr>
        <p:blipFill>
          <a:blip r:embed="rId10">
            <a:alphaModFix amt="50000"/>
          </a:blip>
          <a:stretch>
            <a:fillRect/>
          </a:stretch>
        </p:blipFill>
        <p:spPr>
          <a:xfrm>
            <a:off x="9082104" y="1426886"/>
            <a:ext cx="3060700" cy="26543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58952" y="1757898"/>
            <a:ext cx="6597547" cy="4162156"/>
          </a:xfrm>
          <a:prstGeom prst="rect">
            <a:avLst/>
          </a:prstGeom>
          <a:ln>
            <a:solidFill>
              <a:schemeClr val="tx1"/>
            </a:solidFill>
          </a:ln>
        </p:spPr>
      </p:pic>
      <p:sp>
        <p:nvSpPr>
          <p:cNvPr id="7" name="TextBox 6"/>
          <p:cNvSpPr txBox="1"/>
          <p:nvPr/>
        </p:nvSpPr>
        <p:spPr>
          <a:xfrm>
            <a:off x="3753907" y="5999278"/>
            <a:ext cx="7584897" cy="461665"/>
          </a:xfrm>
          <a:prstGeom prst="rect">
            <a:avLst/>
          </a:prstGeom>
          <a:noFill/>
        </p:spPr>
        <p:txBody>
          <a:bodyPr wrap="none" rtlCol="0">
            <a:spAutoFit/>
          </a:bodyPr>
          <a:lstStyle/>
          <a:p>
            <a:r>
              <a:rPr lang="en-US" sz="2400" b="1" dirty="0" smtClean="0">
                <a:solidFill>
                  <a:schemeClr val="bg1"/>
                </a:solidFill>
              </a:rPr>
              <a:t>Detection of the CMB E-mode polarization </a:t>
            </a:r>
            <a:r>
              <a:rPr lang="en-US" sz="2400" b="1" smtClean="0">
                <a:solidFill>
                  <a:schemeClr val="bg1"/>
                </a:solidFill>
              </a:rPr>
              <a:t>by DASI (2002).</a:t>
            </a:r>
            <a:endParaRPr lang="en-US" sz="2400" b="1" dirty="0">
              <a:solidFill>
                <a:schemeClr val="bg1"/>
              </a:solidFill>
            </a:endParaRPr>
          </a:p>
        </p:txBody>
      </p:sp>
      <p:sp>
        <p:nvSpPr>
          <p:cNvPr id="10" name="TextBox 9"/>
          <p:cNvSpPr txBox="1"/>
          <p:nvPr/>
        </p:nvSpPr>
        <p:spPr>
          <a:xfrm>
            <a:off x="1674582" y="1388566"/>
            <a:ext cx="2378215" cy="369332"/>
          </a:xfrm>
          <a:prstGeom prst="rect">
            <a:avLst/>
          </a:prstGeom>
          <a:noFill/>
        </p:spPr>
        <p:txBody>
          <a:bodyPr wrap="none" rtlCol="0">
            <a:spAutoFit/>
          </a:bodyPr>
          <a:lstStyle/>
          <a:p>
            <a:r>
              <a:rPr lang="en-US" altLang="ja-JP" b="1" dirty="0" smtClean="0"/>
              <a:t>DASI at the south pole</a:t>
            </a:r>
            <a:endParaRPr lang="en-US" b="1" dirty="0"/>
          </a:p>
        </p:txBody>
      </p:sp>
    </p:spTree>
    <p:extLst>
      <p:ext uri="{BB962C8B-B14F-4D97-AF65-F5344CB8AC3E}">
        <p14:creationId xmlns:p14="http://schemas.microsoft.com/office/powerpoint/2010/main" val="1131759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80" name="Picture 64"/>
          <p:cNvPicPr>
            <a:picLocks noChangeAspect="1" noChangeArrowheads="1"/>
          </p:cNvPicPr>
          <p:nvPr/>
        </p:nvPicPr>
        <p:blipFill>
          <a:blip r:embed="rId3"/>
          <a:srcRect/>
          <a:stretch>
            <a:fillRect/>
          </a:stretch>
        </p:blipFill>
        <p:spPr bwMode="auto">
          <a:xfrm>
            <a:off x="1674582" y="251474"/>
            <a:ext cx="1687512" cy="1570038"/>
          </a:xfrm>
          <a:prstGeom prst="rect">
            <a:avLst/>
          </a:prstGeom>
          <a:noFill/>
          <a:ln w="9525">
            <a:noFill/>
            <a:miter lim="800000"/>
            <a:headEnd/>
            <a:tailEnd/>
          </a:ln>
        </p:spPr>
      </p:pic>
      <p:pic>
        <p:nvPicPr>
          <p:cNvPr id="28681" name="Picture 65"/>
          <p:cNvPicPr>
            <a:picLocks noChangeAspect="1" noChangeArrowheads="1"/>
          </p:cNvPicPr>
          <p:nvPr/>
        </p:nvPicPr>
        <p:blipFill>
          <a:blip r:embed="rId4"/>
          <a:srcRect l="44633" t="10150" b="19524"/>
          <a:stretch>
            <a:fillRect/>
          </a:stretch>
        </p:blipFill>
        <p:spPr bwMode="auto">
          <a:xfrm>
            <a:off x="1564273" y="2141413"/>
            <a:ext cx="1863725" cy="1579563"/>
          </a:xfrm>
          <a:prstGeom prst="rect">
            <a:avLst/>
          </a:prstGeom>
          <a:noFill/>
          <a:ln w="9525">
            <a:noFill/>
            <a:miter lim="800000"/>
            <a:headEnd/>
            <a:tailEnd/>
          </a:ln>
        </p:spPr>
      </p:pic>
      <p:pic>
        <p:nvPicPr>
          <p:cNvPr id="28682" name="Picture 66"/>
          <p:cNvPicPr>
            <a:picLocks noChangeAspect="1" noChangeArrowheads="1"/>
          </p:cNvPicPr>
          <p:nvPr/>
        </p:nvPicPr>
        <p:blipFill>
          <a:blip r:embed="rId5"/>
          <a:srcRect l="6357" t="-95" r="13278" b="95"/>
          <a:stretch>
            <a:fillRect/>
          </a:stretch>
        </p:blipFill>
        <p:spPr bwMode="auto">
          <a:xfrm rot="5400000">
            <a:off x="1643647" y="4180644"/>
            <a:ext cx="1704975" cy="1414463"/>
          </a:xfrm>
          <a:prstGeom prst="rect">
            <a:avLst/>
          </a:prstGeom>
          <a:noFill/>
          <a:ln w="9525">
            <a:noFill/>
            <a:miter lim="800000"/>
            <a:headEnd/>
            <a:tailEnd/>
          </a:ln>
        </p:spPr>
      </p:pic>
      <p:sp>
        <p:nvSpPr>
          <p:cNvPr id="19" name="Date Placeholder 18"/>
          <p:cNvSpPr>
            <a:spLocks noGrp="1"/>
          </p:cNvSpPr>
          <p:nvPr>
            <p:ph type="dt" sz="half" idx="10"/>
          </p:nvPr>
        </p:nvSpPr>
        <p:spPr/>
        <p:txBody>
          <a:bodyPr/>
          <a:lstStyle/>
          <a:p>
            <a:fld id="{31D844D9-68AB-424C-81DD-61FD19252510}" type="datetime4">
              <a:rPr lang="en-US" smtClean="0"/>
              <a:t>December 14, 2017</a:t>
            </a:fld>
            <a:endParaRPr lang="en-US"/>
          </a:p>
        </p:txBody>
      </p:sp>
      <p:sp>
        <p:nvSpPr>
          <p:cNvPr id="20" name="Slide Number Placeholder 19"/>
          <p:cNvSpPr>
            <a:spLocks noGrp="1"/>
          </p:cNvSpPr>
          <p:nvPr>
            <p:ph type="sldNum" sz="quarter" idx="12"/>
          </p:nvPr>
        </p:nvSpPr>
        <p:spPr/>
        <p:txBody>
          <a:bodyPr/>
          <a:lstStyle/>
          <a:p>
            <a:fld id="{7B3D4924-164A-2C4A-90C2-BE5A9434286F}" type="slidenum">
              <a:rPr lang="en-US" smtClean="0"/>
              <a:pPr/>
              <a:t>13</a:t>
            </a:fld>
            <a:endParaRPr lang="en-US"/>
          </a:p>
        </p:txBody>
      </p:sp>
      <p:pic>
        <p:nvPicPr>
          <p:cNvPr id="31" name="Picture 16" descr="Picture 38.png"/>
          <p:cNvPicPr>
            <a:picLocks noChangeAspect="1"/>
          </p:cNvPicPr>
          <p:nvPr/>
        </p:nvPicPr>
        <p:blipFill>
          <a:blip r:embed="rId6">
            <a:alphaModFix amt="50000"/>
          </a:blip>
          <a:stretch>
            <a:fillRect/>
          </a:stretch>
        </p:blipFill>
        <p:spPr>
          <a:xfrm>
            <a:off x="3455109" y="236690"/>
            <a:ext cx="4429086" cy="4290062"/>
          </a:xfrm>
          <a:prstGeom prst="rect">
            <a:avLst/>
          </a:prstGeom>
          <a:ln w="38100" cap="flat" cmpd="sng" algn="ctr">
            <a:noFill/>
            <a:prstDash val="solid"/>
            <a:round/>
            <a:headEnd type="none" w="med" len="med"/>
            <a:tailEnd type="none" w="med" len="med"/>
          </a:ln>
        </p:spPr>
      </p:pic>
      <p:pic>
        <p:nvPicPr>
          <p:cNvPr id="32" name="Picture 29"/>
          <p:cNvPicPr>
            <a:picLocks noChangeAspect="1"/>
          </p:cNvPicPr>
          <p:nvPr/>
        </p:nvPicPr>
        <p:blipFill>
          <a:blip r:embed="rId7">
            <a:alphaModFix amt="50000"/>
          </a:blip>
          <a:stretch>
            <a:fillRect/>
          </a:stretch>
        </p:blipFill>
        <p:spPr>
          <a:xfrm>
            <a:off x="4298109" y="1865661"/>
            <a:ext cx="5804949" cy="4054392"/>
          </a:xfrm>
          <a:prstGeom prst="rect">
            <a:avLst/>
          </a:prstGeom>
          <a:ln w="38100" cap="flat" cmpd="sng" algn="ctr">
            <a:solidFill>
              <a:schemeClr val="tx1"/>
            </a:solidFill>
            <a:prstDash val="solid"/>
            <a:round/>
            <a:headEnd type="none" w="med" len="med"/>
            <a:tailEnd type="none" w="med" len="med"/>
          </a:ln>
        </p:spPr>
      </p:pic>
      <p:sp>
        <p:nvSpPr>
          <p:cNvPr id="3" name="フッター プレースホルダー 2"/>
          <p:cNvSpPr>
            <a:spLocks noGrp="1"/>
          </p:cNvSpPr>
          <p:nvPr>
            <p:ph type="ftr" sz="quarter" idx="11"/>
          </p:nvPr>
        </p:nvSpPr>
        <p:spPr/>
        <p:txBody>
          <a:bodyPr/>
          <a:lstStyle/>
          <a:p>
            <a:r>
              <a:rPr lang="pt-BR" smtClean="0"/>
              <a:t>CosPA 2017</a:t>
            </a:r>
            <a:endParaRPr lang="en-US"/>
          </a:p>
        </p:txBody>
      </p:sp>
      <p:sp>
        <p:nvSpPr>
          <p:cNvPr id="36" name="Line 67"/>
          <p:cNvSpPr>
            <a:spLocks noChangeShapeType="1"/>
          </p:cNvSpPr>
          <p:nvPr/>
        </p:nvSpPr>
        <p:spPr bwMode="auto">
          <a:xfrm>
            <a:off x="625642" y="656541"/>
            <a:ext cx="0" cy="4976444"/>
          </a:xfrm>
          <a:prstGeom prst="line">
            <a:avLst/>
          </a:prstGeom>
          <a:noFill/>
          <a:ln w="57150">
            <a:solidFill>
              <a:srgbClr val="FFFFFF"/>
            </a:solidFill>
            <a:round/>
            <a:headEnd/>
            <a:tailEnd type="triangle" w="med" len="med"/>
          </a:ln>
        </p:spPr>
        <p:txBody>
          <a:bodyPr wrap="none" anchor="ctr">
            <a:prstTxWarp prst="textNoShape">
              <a:avLst/>
            </a:prstTxWarp>
          </a:bodyPr>
          <a:lstStyle/>
          <a:p>
            <a:endParaRPr lang="en-US">
              <a:solidFill>
                <a:srgbClr val="FFFFFF"/>
              </a:solidFill>
            </a:endParaRPr>
          </a:p>
        </p:txBody>
      </p:sp>
      <p:sp>
        <p:nvSpPr>
          <p:cNvPr id="8" name="TextBox 7"/>
          <p:cNvSpPr txBox="1"/>
          <p:nvPr/>
        </p:nvSpPr>
        <p:spPr>
          <a:xfrm>
            <a:off x="733319" y="731424"/>
            <a:ext cx="878189" cy="707886"/>
          </a:xfrm>
          <a:prstGeom prst="rect">
            <a:avLst/>
          </a:prstGeom>
          <a:noFill/>
        </p:spPr>
        <p:txBody>
          <a:bodyPr wrap="none" rtlCol="0">
            <a:spAutoFit/>
          </a:bodyPr>
          <a:lstStyle/>
          <a:p>
            <a:r>
              <a:rPr lang="en-US" sz="1600" b="1" dirty="0" smtClean="0">
                <a:solidFill>
                  <a:schemeClr val="bg1"/>
                </a:solidFill>
              </a:rPr>
              <a:t>NASA</a:t>
            </a:r>
            <a:endParaRPr lang="en-US" sz="2400" b="1" dirty="0" smtClean="0">
              <a:solidFill>
                <a:schemeClr val="bg1"/>
              </a:solidFill>
            </a:endParaRPr>
          </a:p>
          <a:p>
            <a:r>
              <a:rPr lang="en-US" sz="2400" b="1" dirty="0" smtClean="0">
                <a:solidFill>
                  <a:schemeClr val="bg1"/>
                </a:solidFill>
              </a:rPr>
              <a:t>COBE</a:t>
            </a:r>
          </a:p>
        </p:txBody>
      </p:sp>
      <p:sp>
        <p:nvSpPr>
          <p:cNvPr id="37" name="TextBox 36"/>
          <p:cNvSpPr txBox="1"/>
          <p:nvPr/>
        </p:nvSpPr>
        <p:spPr>
          <a:xfrm>
            <a:off x="733319" y="2131645"/>
            <a:ext cx="1082348" cy="707886"/>
          </a:xfrm>
          <a:prstGeom prst="rect">
            <a:avLst/>
          </a:prstGeom>
          <a:noFill/>
        </p:spPr>
        <p:txBody>
          <a:bodyPr wrap="none" rtlCol="0">
            <a:spAutoFit/>
          </a:bodyPr>
          <a:lstStyle/>
          <a:p>
            <a:r>
              <a:rPr lang="en-US" sz="1600" b="1" dirty="0" smtClean="0">
                <a:solidFill>
                  <a:schemeClr val="bg1"/>
                </a:solidFill>
              </a:rPr>
              <a:t>NASA</a:t>
            </a:r>
            <a:endParaRPr lang="en-US" sz="1400" b="1" dirty="0" smtClean="0">
              <a:solidFill>
                <a:schemeClr val="bg1"/>
              </a:solidFill>
            </a:endParaRPr>
          </a:p>
          <a:p>
            <a:r>
              <a:rPr lang="en-US" sz="2400" b="1" dirty="0" smtClean="0">
                <a:solidFill>
                  <a:schemeClr val="bg1"/>
                </a:solidFill>
              </a:rPr>
              <a:t>WMAP</a:t>
            </a:r>
            <a:endParaRPr lang="en-US" sz="2400" b="1" dirty="0">
              <a:solidFill>
                <a:schemeClr val="bg1"/>
              </a:solidFill>
            </a:endParaRPr>
          </a:p>
        </p:txBody>
      </p:sp>
      <p:sp>
        <p:nvSpPr>
          <p:cNvPr id="38" name="TextBox 37"/>
          <p:cNvSpPr txBox="1"/>
          <p:nvPr/>
        </p:nvSpPr>
        <p:spPr>
          <a:xfrm>
            <a:off x="733319" y="3531866"/>
            <a:ext cx="1016625" cy="707886"/>
          </a:xfrm>
          <a:prstGeom prst="rect">
            <a:avLst/>
          </a:prstGeom>
          <a:noFill/>
        </p:spPr>
        <p:txBody>
          <a:bodyPr wrap="none" rtlCol="0">
            <a:spAutoFit/>
          </a:bodyPr>
          <a:lstStyle/>
          <a:p>
            <a:r>
              <a:rPr lang="en-US" sz="1600" b="1" dirty="0" smtClean="0">
                <a:solidFill>
                  <a:schemeClr val="bg1"/>
                </a:solidFill>
              </a:rPr>
              <a:t>ESA</a:t>
            </a:r>
          </a:p>
          <a:p>
            <a:r>
              <a:rPr lang="en-US" sz="2400" b="1" dirty="0" smtClean="0">
                <a:solidFill>
                  <a:schemeClr val="bg1"/>
                </a:solidFill>
              </a:rPr>
              <a:t>Planck</a:t>
            </a:r>
            <a:endParaRPr lang="en-US" sz="2400" b="1" dirty="0">
              <a:solidFill>
                <a:schemeClr val="bg1"/>
              </a:solidFill>
            </a:endParaRPr>
          </a:p>
        </p:txBody>
      </p:sp>
      <p:sp>
        <p:nvSpPr>
          <p:cNvPr id="9" name="TextBox 8"/>
          <p:cNvSpPr txBox="1"/>
          <p:nvPr/>
        </p:nvSpPr>
        <p:spPr>
          <a:xfrm>
            <a:off x="182954" y="146186"/>
            <a:ext cx="870751" cy="523220"/>
          </a:xfrm>
          <a:prstGeom prst="rect">
            <a:avLst/>
          </a:prstGeom>
          <a:noFill/>
        </p:spPr>
        <p:txBody>
          <a:bodyPr wrap="none" rtlCol="0">
            <a:spAutoFit/>
          </a:bodyPr>
          <a:lstStyle/>
          <a:p>
            <a:r>
              <a:rPr lang="en-US" sz="2800" b="1" dirty="0" smtClean="0">
                <a:solidFill>
                  <a:schemeClr val="bg1">
                    <a:lumMod val="65000"/>
                  </a:schemeClr>
                </a:solidFill>
              </a:rPr>
              <a:t>time</a:t>
            </a:r>
            <a:endParaRPr lang="en-US" sz="2800" b="1" dirty="0">
              <a:solidFill>
                <a:schemeClr val="bg1">
                  <a:lumMod val="65000"/>
                </a:schemeClr>
              </a:solidFill>
            </a:endParaRPr>
          </a:p>
        </p:txBody>
      </p:sp>
      <p:sp>
        <p:nvSpPr>
          <p:cNvPr id="5" name="TextBox 4"/>
          <p:cNvSpPr txBox="1"/>
          <p:nvPr/>
        </p:nvSpPr>
        <p:spPr>
          <a:xfrm>
            <a:off x="32084" y="900701"/>
            <a:ext cx="652743" cy="369332"/>
          </a:xfrm>
          <a:prstGeom prst="rect">
            <a:avLst/>
          </a:prstGeom>
          <a:noFill/>
        </p:spPr>
        <p:txBody>
          <a:bodyPr wrap="none" rtlCol="0">
            <a:spAutoFit/>
          </a:bodyPr>
          <a:lstStyle/>
          <a:p>
            <a:r>
              <a:rPr lang="en-US" b="1" smtClean="0">
                <a:solidFill>
                  <a:schemeClr val="bg1"/>
                </a:solidFill>
              </a:rPr>
              <a:t>1989</a:t>
            </a:r>
            <a:endParaRPr lang="en-US" b="1">
              <a:solidFill>
                <a:schemeClr val="bg1"/>
              </a:solidFill>
            </a:endParaRPr>
          </a:p>
        </p:txBody>
      </p:sp>
      <p:sp>
        <p:nvSpPr>
          <p:cNvPr id="35" name="TextBox 34"/>
          <p:cNvSpPr txBox="1"/>
          <p:nvPr/>
        </p:nvSpPr>
        <p:spPr>
          <a:xfrm>
            <a:off x="-11861" y="2339264"/>
            <a:ext cx="652743" cy="369332"/>
          </a:xfrm>
          <a:prstGeom prst="rect">
            <a:avLst/>
          </a:prstGeom>
          <a:noFill/>
        </p:spPr>
        <p:txBody>
          <a:bodyPr wrap="none" rtlCol="0">
            <a:spAutoFit/>
          </a:bodyPr>
          <a:lstStyle/>
          <a:p>
            <a:r>
              <a:rPr lang="en-US" b="1" dirty="0" smtClean="0">
                <a:solidFill>
                  <a:schemeClr val="bg1"/>
                </a:solidFill>
              </a:rPr>
              <a:t>2001</a:t>
            </a:r>
            <a:endParaRPr lang="en-US" b="1" dirty="0">
              <a:solidFill>
                <a:schemeClr val="bg1"/>
              </a:solidFill>
            </a:endParaRPr>
          </a:p>
        </p:txBody>
      </p:sp>
      <p:sp>
        <p:nvSpPr>
          <p:cNvPr id="41" name="TextBox 40"/>
          <p:cNvSpPr txBox="1"/>
          <p:nvPr/>
        </p:nvSpPr>
        <p:spPr>
          <a:xfrm>
            <a:off x="-3384" y="3721486"/>
            <a:ext cx="652743" cy="369332"/>
          </a:xfrm>
          <a:prstGeom prst="rect">
            <a:avLst/>
          </a:prstGeom>
          <a:noFill/>
        </p:spPr>
        <p:txBody>
          <a:bodyPr wrap="none" rtlCol="0">
            <a:spAutoFit/>
          </a:bodyPr>
          <a:lstStyle/>
          <a:p>
            <a:r>
              <a:rPr lang="en-US" b="1" smtClean="0">
                <a:solidFill>
                  <a:schemeClr val="bg1"/>
                </a:solidFill>
              </a:rPr>
              <a:t>2009</a:t>
            </a:r>
            <a:endParaRPr lang="en-US" b="1">
              <a:solidFill>
                <a:schemeClr val="bg1"/>
              </a:solidFill>
            </a:endParaRPr>
          </a:p>
        </p:txBody>
      </p:sp>
      <p:sp>
        <p:nvSpPr>
          <p:cNvPr id="24" name="TextBox 23"/>
          <p:cNvSpPr txBox="1"/>
          <p:nvPr/>
        </p:nvSpPr>
        <p:spPr>
          <a:xfrm>
            <a:off x="8028222" y="115871"/>
            <a:ext cx="4042776" cy="1569660"/>
          </a:xfrm>
          <a:prstGeom prst="rect">
            <a:avLst/>
          </a:prstGeom>
          <a:noFill/>
          <a:ln>
            <a:noFill/>
          </a:ln>
        </p:spPr>
        <p:txBody>
          <a:bodyPr wrap="square" rtlCol="0">
            <a:spAutoFit/>
          </a:bodyPr>
          <a:lstStyle/>
          <a:p>
            <a:r>
              <a:rPr lang="en-US" sz="2400" b="1" dirty="0" smtClean="0">
                <a:solidFill>
                  <a:schemeClr val="bg1">
                    <a:lumMod val="65000"/>
                  </a:schemeClr>
                </a:solidFill>
              </a:rPr>
              <a:t>Many ground and balloon projects play key roles to complement the satellite results.</a:t>
            </a:r>
            <a:endParaRPr lang="en-US" sz="2400" b="1" dirty="0">
              <a:solidFill>
                <a:schemeClr val="bg1">
                  <a:lumMod val="65000"/>
                </a:schemeClr>
              </a:solidFill>
            </a:endParaRPr>
          </a:p>
        </p:txBody>
      </p:sp>
      <p:pic>
        <p:nvPicPr>
          <p:cNvPr id="2" name="Picture 1"/>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4348597" y="1757898"/>
            <a:ext cx="6597547" cy="4162156"/>
          </a:xfrm>
          <a:prstGeom prst="rect">
            <a:avLst/>
          </a:prstGeom>
          <a:ln>
            <a:solidFill>
              <a:schemeClr val="tx1"/>
            </a:solidFill>
          </a:ln>
        </p:spPr>
      </p:pic>
      <p:sp>
        <p:nvSpPr>
          <p:cNvPr id="7" name="TextBox 6"/>
          <p:cNvSpPr txBox="1"/>
          <p:nvPr/>
        </p:nvSpPr>
        <p:spPr>
          <a:xfrm>
            <a:off x="5369355" y="5965437"/>
            <a:ext cx="6701643" cy="461665"/>
          </a:xfrm>
          <a:prstGeom prst="rect">
            <a:avLst/>
          </a:prstGeom>
          <a:noFill/>
        </p:spPr>
        <p:txBody>
          <a:bodyPr wrap="none" rtlCol="0">
            <a:spAutoFit/>
          </a:bodyPr>
          <a:lstStyle/>
          <a:p>
            <a:r>
              <a:rPr lang="en-US" sz="2400" b="1" dirty="0" smtClean="0">
                <a:solidFill>
                  <a:schemeClr val="bg1"/>
                </a:solidFill>
              </a:rPr>
              <a:t>Detection of the CMB E-mode polarization by DASI.</a:t>
            </a:r>
            <a:endParaRPr lang="en-US" sz="2400" b="1" dirty="0">
              <a:solidFill>
                <a:schemeClr val="bg1"/>
              </a:solidFill>
            </a:endParaRPr>
          </a:p>
        </p:txBody>
      </p:sp>
      <p:pic>
        <p:nvPicPr>
          <p:cNvPr id="26" name="図 7"/>
          <p:cNvPicPr>
            <a:picLocks noChangeAspect="1"/>
          </p:cNvPicPr>
          <p:nvPr/>
        </p:nvPicPr>
        <p:blipFill>
          <a:blip r:embed="rId9"/>
          <a:stretch>
            <a:fillRect/>
          </a:stretch>
        </p:blipFill>
        <p:spPr>
          <a:xfrm>
            <a:off x="282052" y="4231058"/>
            <a:ext cx="3756547" cy="2321755"/>
          </a:xfrm>
          <a:prstGeom prst="rect">
            <a:avLst/>
          </a:prstGeom>
          <a:ln w="28575" cmpd="sng">
            <a:solidFill>
              <a:schemeClr val="tx1"/>
            </a:solidFill>
          </a:ln>
        </p:spPr>
      </p:pic>
      <p:pic>
        <p:nvPicPr>
          <p:cNvPr id="27" name="Picture 6" descr="P2261285.JPG"/>
          <p:cNvPicPr>
            <a:picLocks noChangeAspect="1"/>
          </p:cNvPicPr>
          <p:nvPr/>
        </p:nvPicPr>
        <p:blipFill rotWithShape="1">
          <a:blip r:embed="rId10">
            <a:alphaModFix/>
          </a:blip>
          <a:srcRect l="24498" r="24546"/>
          <a:stretch/>
        </p:blipFill>
        <p:spPr>
          <a:xfrm>
            <a:off x="163326" y="669406"/>
            <a:ext cx="2233440" cy="3287297"/>
          </a:xfrm>
          <a:prstGeom prst="rect">
            <a:avLst/>
          </a:prstGeom>
          <a:ln w="28575" cmpd="sng">
            <a:solidFill>
              <a:schemeClr val="tx1"/>
            </a:solidFill>
          </a:ln>
        </p:spPr>
      </p:pic>
      <p:pic>
        <p:nvPicPr>
          <p:cNvPr id="30" name="Picture 29"/>
          <p:cNvPicPr>
            <a:picLocks noChangeAspect="1"/>
          </p:cNvPicPr>
          <p:nvPr/>
        </p:nvPicPr>
        <p:blipFill>
          <a:blip r:embed="rId11">
            <a:alphaModFix amt="50000"/>
          </a:blip>
          <a:stretch>
            <a:fillRect/>
          </a:stretch>
        </p:blipFill>
        <p:spPr>
          <a:xfrm>
            <a:off x="8056702" y="4239752"/>
            <a:ext cx="3477283" cy="2607962"/>
          </a:xfrm>
          <a:prstGeom prst="rect">
            <a:avLst/>
          </a:prstGeom>
        </p:spPr>
      </p:pic>
      <p:pic>
        <p:nvPicPr>
          <p:cNvPr id="33" name="Picture 32"/>
          <p:cNvPicPr>
            <a:picLocks noChangeAspect="1"/>
          </p:cNvPicPr>
          <p:nvPr/>
        </p:nvPicPr>
        <p:blipFill>
          <a:blip r:embed="rId12">
            <a:alphaModFix amt="50000"/>
          </a:blip>
          <a:stretch>
            <a:fillRect/>
          </a:stretch>
        </p:blipFill>
        <p:spPr>
          <a:xfrm>
            <a:off x="9082104" y="1426886"/>
            <a:ext cx="3060700" cy="2654300"/>
          </a:xfrm>
          <a:prstGeom prst="rect">
            <a:avLst/>
          </a:prstGeom>
        </p:spPr>
      </p:pic>
      <p:pic>
        <p:nvPicPr>
          <p:cNvPr id="25" name="Picture 7" descr="bb_for_today_final.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33008" y="2116123"/>
            <a:ext cx="6579077" cy="4605352"/>
          </a:xfrm>
          <a:prstGeom prst="rect">
            <a:avLst/>
          </a:prstGeom>
          <a:solidFill>
            <a:srgbClr val="FFFFFF"/>
          </a:solidFill>
          <a:ln>
            <a:solidFill>
              <a:schemeClr val="tx1"/>
            </a:solidFill>
          </a:ln>
        </p:spPr>
      </p:pic>
      <p:pic>
        <p:nvPicPr>
          <p:cNvPr id="29" name="図 18" descr="Screen Shot 2013-07-04 at 5.47.29 PM.png"/>
          <p:cNvPicPr>
            <a:picLocks noChangeAspect="1"/>
          </p:cNvPicPr>
          <p:nvPr/>
        </p:nvPicPr>
        <p:blipFill rotWithShape="1">
          <a:blip r:embed="rId14">
            <a:extLst>
              <a:ext uri="{28A0092B-C50C-407E-A947-70E740481C1C}">
                <a14:useLocalDpi xmlns:a14="http://schemas.microsoft.com/office/drawing/2010/main" val="0"/>
              </a:ext>
            </a:extLst>
          </a:blip>
          <a:srcRect b="15530"/>
          <a:stretch/>
        </p:blipFill>
        <p:spPr>
          <a:xfrm>
            <a:off x="2256252" y="2062728"/>
            <a:ext cx="3113103" cy="1444449"/>
          </a:xfrm>
          <a:prstGeom prst="rect">
            <a:avLst/>
          </a:prstGeom>
          <a:ln w="28575">
            <a:solidFill>
              <a:schemeClr val="tx1"/>
            </a:solidFill>
          </a:ln>
        </p:spPr>
      </p:pic>
      <p:sp>
        <p:nvSpPr>
          <p:cNvPr id="10" name="TextBox 9"/>
          <p:cNvSpPr txBox="1"/>
          <p:nvPr/>
        </p:nvSpPr>
        <p:spPr>
          <a:xfrm>
            <a:off x="3226316" y="1036546"/>
            <a:ext cx="8354456" cy="830997"/>
          </a:xfrm>
          <a:prstGeom prst="rect">
            <a:avLst/>
          </a:prstGeom>
          <a:solidFill>
            <a:schemeClr val="bg1">
              <a:alpha val="95000"/>
            </a:schemeClr>
          </a:solidFill>
          <a:ln>
            <a:solidFill>
              <a:schemeClr val="tx1"/>
            </a:solidFill>
          </a:ln>
        </p:spPr>
        <p:txBody>
          <a:bodyPr wrap="square" rtlCol="0">
            <a:spAutoFit/>
          </a:bodyPr>
          <a:lstStyle/>
          <a:p>
            <a:pPr algn="ctr"/>
            <a:r>
              <a:rPr lang="en-US" sz="2400" b="1" dirty="0" smtClean="0"/>
              <a:t>As of today, POLARBEAR, </a:t>
            </a:r>
            <a:r>
              <a:rPr lang="en-US" sz="2400" b="1" dirty="0" err="1" smtClean="0"/>
              <a:t>SPTpol</a:t>
            </a:r>
            <a:r>
              <a:rPr lang="en-US" sz="2400" b="1" dirty="0" smtClean="0"/>
              <a:t>, </a:t>
            </a:r>
            <a:r>
              <a:rPr lang="en-US" sz="2400" b="1" dirty="0" err="1" smtClean="0"/>
              <a:t>ACTpol</a:t>
            </a:r>
            <a:r>
              <a:rPr lang="en-US" sz="2400" b="1" dirty="0" smtClean="0"/>
              <a:t>, BICEP/Keck array started to map the B-mode power spectrum.</a:t>
            </a:r>
            <a:endParaRPr lang="en-US" sz="2400" b="1" dirty="0"/>
          </a:p>
        </p:txBody>
      </p:sp>
      <p:sp>
        <p:nvSpPr>
          <p:cNvPr id="11" name="TextBox 10"/>
          <p:cNvSpPr txBox="1"/>
          <p:nvPr/>
        </p:nvSpPr>
        <p:spPr>
          <a:xfrm>
            <a:off x="303768" y="738589"/>
            <a:ext cx="1724639" cy="461665"/>
          </a:xfrm>
          <a:prstGeom prst="rect">
            <a:avLst/>
          </a:prstGeom>
          <a:noFill/>
        </p:spPr>
        <p:txBody>
          <a:bodyPr wrap="none" rtlCol="0">
            <a:spAutoFit/>
          </a:bodyPr>
          <a:lstStyle/>
          <a:p>
            <a:r>
              <a:rPr lang="en-US" sz="2400" b="1" smtClean="0">
                <a:solidFill>
                  <a:schemeClr val="bg1"/>
                </a:solidFill>
              </a:rPr>
              <a:t>POLARBEAR</a:t>
            </a:r>
            <a:endParaRPr lang="en-US" sz="2400" b="1">
              <a:solidFill>
                <a:schemeClr val="bg1"/>
              </a:solidFill>
            </a:endParaRPr>
          </a:p>
        </p:txBody>
      </p:sp>
      <p:sp>
        <p:nvSpPr>
          <p:cNvPr id="34" name="TextBox 33"/>
          <p:cNvSpPr txBox="1"/>
          <p:nvPr/>
        </p:nvSpPr>
        <p:spPr>
          <a:xfrm>
            <a:off x="330631" y="4239752"/>
            <a:ext cx="1883657" cy="461665"/>
          </a:xfrm>
          <a:prstGeom prst="rect">
            <a:avLst/>
          </a:prstGeom>
          <a:noFill/>
        </p:spPr>
        <p:txBody>
          <a:bodyPr wrap="none" rtlCol="0">
            <a:spAutoFit/>
          </a:bodyPr>
          <a:lstStyle/>
          <a:p>
            <a:r>
              <a:rPr lang="en-US" sz="2400" b="1" dirty="0" smtClean="0">
                <a:solidFill>
                  <a:schemeClr val="bg1"/>
                </a:solidFill>
              </a:rPr>
              <a:t>BICEP, </a:t>
            </a:r>
            <a:r>
              <a:rPr lang="en-US" sz="2400" b="1" dirty="0" err="1" smtClean="0">
                <a:solidFill>
                  <a:schemeClr val="bg1"/>
                </a:solidFill>
              </a:rPr>
              <a:t>SPTpol</a:t>
            </a:r>
            <a:endParaRPr lang="en-US" sz="2400" b="1" dirty="0">
              <a:solidFill>
                <a:schemeClr val="bg1"/>
              </a:solidFill>
            </a:endParaRPr>
          </a:p>
        </p:txBody>
      </p:sp>
      <p:sp>
        <p:nvSpPr>
          <p:cNvPr id="39" name="TextBox 38"/>
          <p:cNvSpPr txBox="1"/>
          <p:nvPr/>
        </p:nvSpPr>
        <p:spPr>
          <a:xfrm>
            <a:off x="2294642" y="2057800"/>
            <a:ext cx="1074077" cy="461665"/>
          </a:xfrm>
          <a:prstGeom prst="rect">
            <a:avLst/>
          </a:prstGeom>
          <a:noFill/>
        </p:spPr>
        <p:txBody>
          <a:bodyPr wrap="none" rtlCol="0">
            <a:spAutoFit/>
          </a:bodyPr>
          <a:lstStyle/>
          <a:p>
            <a:r>
              <a:rPr lang="en-US" sz="2400" b="1" dirty="0" err="1" smtClean="0">
                <a:solidFill>
                  <a:schemeClr val="bg1"/>
                </a:solidFill>
              </a:rPr>
              <a:t>ACTpol</a:t>
            </a:r>
            <a:endParaRPr lang="en-US" sz="2400" b="1" dirty="0">
              <a:solidFill>
                <a:schemeClr val="bg1"/>
              </a:solidFill>
            </a:endParaRPr>
          </a:p>
        </p:txBody>
      </p:sp>
    </p:spTree>
    <p:extLst>
      <p:ext uri="{BB962C8B-B14F-4D97-AF65-F5344CB8AC3E}">
        <p14:creationId xmlns:p14="http://schemas.microsoft.com/office/powerpoint/2010/main" val="1301523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flipH="1">
            <a:off x="1121482" y="1645732"/>
            <a:ext cx="10590197" cy="3139321"/>
          </a:xfrm>
          <a:prstGeom prst="rect">
            <a:avLst/>
          </a:prstGeom>
          <a:noFill/>
        </p:spPr>
        <p:txBody>
          <a:bodyPr wrap="square" rtlCol="0">
            <a:spAutoFit/>
          </a:bodyPr>
          <a:lstStyle/>
          <a:p>
            <a:r>
              <a:rPr lang="en-US" altLang="ja-JP" sz="6600" b="1" dirty="0" smtClean="0">
                <a:solidFill>
                  <a:srgbClr val="FFFF00"/>
                </a:solidFill>
              </a:rPr>
              <a:t>In the post Planck era, </a:t>
            </a:r>
            <a:r>
              <a:rPr lang="en-US" altLang="ja-JP" sz="6600" b="1" dirty="0" smtClean="0">
                <a:solidFill>
                  <a:schemeClr val="bg1"/>
                </a:solidFill>
              </a:rPr>
              <a:t>inflation</a:t>
            </a:r>
            <a:r>
              <a:rPr lang="en-US" altLang="ja-JP" sz="6600" b="1" dirty="0" smtClean="0">
                <a:solidFill>
                  <a:srgbClr val="FFFF00"/>
                </a:solidFill>
              </a:rPr>
              <a:t> is the main driver to all the CMB experiments.</a:t>
            </a:r>
            <a:endParaRPr lang="en-US" sz="6600" b="1" dirty="0">
              <a:solidFill>
                <a:srgbClr val="FFFF00"/>
              </a:solidFill>
            </a:endParaRPr>
          </a:p>
        </p:txBody>
      </p:sp>
      <p:sp>
        <p:nvSpPr>
          <p:cNvPr id="5" name="Date Placeholder 4"/>
          <p:cNvSpPr>
            <a:spLocks noGrp="1"/>
          </p:cNvSpPr>
          <p:nvPr>
            <p:ph type="dt" sz="half" idx="10"/>
          </p:nvPr>
        </p:nvSpPr>
        <p:spPr/>
        <p:txBody>
          <a:bodyPr/>
          <a:lstStyle/>
          <a:p>
            <a:fld id="{5EACFD17-FDFB-7348-AB11-848C68B70B5B}" type="datetime4">
              <a:rPr lang="en-US" smtClean="0"/>
              <a:t>December 14, 2017</a:t>
            </a:fld>
            <a:endParaRPr lang="en-US"/>
          </a:p>
        </p:txBody>
      </p:sp>
      <p:sp>
        <p:nvSpPr>
          <p:cNvPr id="6" name="Footer Placeholder 5"/>
          <p:cNvSpPr>
            <a:spLocks noGrp="1"/>
          </p:cNvSpPr>
          <p:nvPr>
            <p:ph type="ftr" sz="quarter" idx="11"/>
          </p:nvPr>
        </p:nvSpPr>
        <p:spPr/>
        <p:txBody>
          <a:bodyPr/>
          <a:lstStyle/>
          <a:p>
            <a:r>
              <a:rPr lang="pt-BR" smtClean="0"/>
              <a:t>CosPA 2017</a:t>
            </a:r>
            <a:endParaRPr lang="en-US"/>
          </a:p>
        </p:txBody>
      </p:sp>
      <p:sp>
        <p:nvSpPr>
          <p:cNvPr id="7" name="Slide Number Placeholder 6"/>
          <p:cNvSpPr>
            <a:spLocks noGrp="1"/>
          </p:cNvSpPr>
          <p:nvPr>
            <p:ph type="sldNum" sz="quarter" idx="12"/>
          </p:nvPr>
        </p:nvSpPr>
        <p:spPr/>
        <p:txBody>
          <a:bodyPr/>
          <a:lstStyle/>
          <a:p>
            <a:fld id="{910B2674-18CB-FB46-B19E-66791097CB35}" type="slidenum">
              <a:rPr lang="en-US" smtClean="0"/>
              <a:t>14</a:t>
            </a:fld>
            <a:endParaRPr lang="en-US"/>
          </a:p>
        </p:txBody>
      </p:sp>
    </p:spTree>
    <p:extLst>
      <p:ext uri="{BB962C8B-B14F-4D97-AF65-F5344CB8AC3E}">
        <p14:creationId xmlns:p14="http://schemas.microsoft.com/office/powerpoint/2010/main" val="851936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53788" y="-218143"/>
            <a:ext cx="8556812" cy="1325563"/>
          </a:xfrm>
        </p:spPr>
        <p:txBody>
          <a:bodyPr>
            <a:noAutofit/>
          </a:bodyPr>
          <a:lstStyle/>
          <a:p>
            <a:r>
              <a:rPr lang="en-US" sz="5400" b="1" dirty="0" smtClean="0">
                <a:solidFill>
                  <a:schemeClr val="accent2"/>
                </a:solidFill>
                <a:latin typeface="+mn-lt"/>
              </a:rPr>
              <a:t>Planck power spectrum</a:t>
            </a:r>
            <a:endParaRPr lang="en-US" sz="5400" b="1" dirty="0">
              <a:solidFill>
                <a:schemeClr val="accent2"/>
              </a:solidFill>
              <a:latin typeface="+mn-lt"/>
            </a:endParaRPr>
          </a:p>
        </p:txBody>
      </p:sp>
      <p:sp>
        <p:nvSpPr>
          <p:cNvPr id="4" name="Date Placeholder 3"/>
          <p:cNvSpPr>
            <a:spLocks noGrp="1"/>
          </p:cNvSpPr>
          <p:nvPr>
            <p:ph type="dt" sz="half" idx="10"/>
          </p:nvPr>
        </p:nvSpPr>
        <p:spPr/>
        <p:txBody>
          <a:bodyPr/>
          <a:lstStyle/>
          <a:p>
            <a:fld id="{51C2C9A9-EA18-5148-84C4-F8346990293B}"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15</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397" r="12078" b="49020"/>
          <a:stretch/>
        </p:blipFill>
        <p:spPr>
          <a:xfrm>
            <a:off x="6969201" y="134715"/>
            <a:ext cx="5029200" cy="3496235"/>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4706"/>
          <a:stretch/>
        </p:blipFill>
        <p:spPr>
          <a:xfrm>
            <a:off x="4038600" y="3741797"/>
            <a:ext cx="7892568" cy="2868831"/>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24435" y="1107420"/>
                <a:ext cx="6113930" cy="1384995"/>
              </a:xfrm>
              <a:prstGeom prst="rect">
                <a:avLst/>
              </a:prstGeom>
              <a:noFill/>
            </p:spPr>
            <p:txBody>
              <a:bodyPr wrap="square" rtlCol="0">
                <a:spAutoFit/>
              </a:bodyPr>
              <a:lstStyle/>
              <a:p>
                <a:r>
                  <a:rPr lang="en-US" sz="2800" dirty="0" smtClean="0">
                    <a:solidFill>
                      <a:schemeClr val="bg1"/>
                    </a:solidFill>
                  </a:rPr>
                  <a:t>One of the main science deliverables of Planck was </a:t>
                </a:r>
                <a14:m>
                  <m:oMath xmlns:m="http://schemas.openxmlformats.org/officeDocument/2006/math">
                    <m:sSub>
                      <m:sSubPr>
                        <m:ctrlPr>
                          <a:rPr lang="en-US" sz="2800" b="0" i="1" dirty="0" smtClean="0">
                            <a:solidFill>
                              <a:schemeClr val="bg1"/>
                            </a:solidFill>
                            <a:latin typeface="Cambria Math" charset="0"/>
                          </a:rPr>
                        </m:ctrlPr>
                      </m:sSubPr>
                      <m:e>
                        <m:r>
                          <a:rPr lang="en-US" sz="2800" b="0" i="1" dirty="0" smtClean="0">
                            <a:solidFill>
                              <a:schemeClr val="bg1"/>
                            </a:solidFill>
                            <a:latin typeface="Cambria Math" charset="0"/>
                          </a:rPr>
                          <m:t>𝑛</m:t>
                        </m:r>
                      </m:e>
                      <m:sub>
                        <m:r>
                          <a:rPr lang="en-US" sz="2800" b="0" i="1" dirty="0" smtClean="0">
                            <a:solidFill>
                              <a:schemeClr val="bg1"/>
                            </a:solidFill>
                            <a:latin typeface="Cambria Math" charset="0"/>
                          </a:rPr>
                          <m:t>𝑠</m:t>
                        </m:r>
                      </m:sub>
                    </m:sSub>
                  </m:oMath>
                </a14:m>
                <a:r>
                  <a:rPr lang="en-US" sz="2800" dirty="0" smtClean="0">
                    <a:solidFill>
                      <a:schemeClr val="bg1"/>
                    </a:solidFill>
                  </a:rPr>
                  <a:t> given the angular resolutions.</a:t>
                </a:r>
                <a:endParaRPr lang="en-US" sz="2800" dirty="0">
                  <a:solidFill>
                    <a:schemeClr val="bg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24435" y="1107420"/>
                <a:ext cx="6113930" cy="1384995"/>
              </a:xfrm>
              <a:prstGeom prst="rect">
                <a:avLst/>
              </a:prstGeom>
              <a:blipFill rotWithShape="0">
                <a:blip r:embed="rId3"/>
                <a:stretch>
                  <a:fillRect l="-1994" t="-4405" b="-11894"/>
                </a:stretch>
              </a:blipFill>
            </p:spPr>
            <p:txBody>
              <a:bodyPr/>
              <a:lstStyle/>
              <a:p>
                <a:r>
                  <a:rPr lang="en-US">
                    <a:noFill/>
                  </a:rPr>
                  <a:t> </a:t>
                </a:r>
              </a:p>
            </p:txBody>
          </p:sp>
        </mc:Fallback>
      </mc:AlternateContent>
      <p:sp>
        <p:nvSpPr>
          <p:cNvPr id="12" name="TextBox 11"/>
          <p:cNvSpPr txBox="1"/>
          <p:nvPr/>
        </p:nvSpPr>
        <p:spPr>
          <a:xfrm>
            <a:off x="10714266" y="571936"/>
            <a:ext cx="639534" cy="646331"/>
          </a:xfrm>
          <a:prstGeom prst="rect">
            <a:avLst/>
          </a:prstGeom>
          <a:noFill/>
        </p:spPr>
        <p:txBody>
          <a:bodyPr wrap="none" rtlCol="0">
            <a:spAutoFit/>
          </a:bodyPr>
          <a:lstStyle/>
          <a:p>
            <a:r>
              <a:rPr lang="en-US" sz="3600" smtClean="0"/>
              <a:t>TT</a:t>
            </a:r>
            <a:endParaRPr lang="en-US" sz="3600"/>
          </a:p>
        </p:txBody>
      </p:sp>
      <p:sp>
        <p:nvSpPr>
          <p:cNvPr id="13" name="TextBox 12"/>
          <p:cNvSpPr txBox="1"/>
          <p:nvPr/>
        </p:nvSpPr>
        <p:spPr>
          <a:xfrm>
            <a:off x="6993913" y="3974817"/>
            <a:ext cx="635110" cy="646331"/>
          </a:xfrm>
          <a:prstGeom prst="rect">
            <a:avLst/>
          </a:prstGeom>
          <a:noFill/>
        </p:spPr>
        <p:txBody>
          <a:bodyPr wrap="none" rtlCol="0">
            <a:spAutoFit/>
          </a:bodyPr>
          <a:lstStyle/>
          <a:p>
            <a:r>
              <a:rPr lang="en-US" sz="3600" dirty="0" smtClean="0"/>
              <a:t>TE</a:t>
            </a:r>
            <a:endParaRPr lang="en-US" sz="3600" dirty="0"/>
          </a:p>
        </p:txBody>
      </p:sp>
      <p:sp>
        <p:nvSpPr>
          <p:cNvPr id="14" name="TextBox 13"/>
          <p:cNvSpPr txBox="1"/>
          <p:nvPr/>
        </p:nvSpPr>
        <p:spPr>
          <a:xfrm>
            <a:off x="10811409" y="4068171"/>
            <a:ext cx="636713" cy="646331"/>
          </a:xfrm>
          <a:prstGeom prst="rect">
            <a:avLst/>
          </a:prstGeom>
          <a:noFill/>
        </p:spPr>
        <p:txBody>
          <a:bodyPr wrap="none" rtlCol="0">
            <a:spAutoFit/>
          </a:bodyPr>
          <a:lstStyle/>
          <a:p>
            <a:r>
              <a:rPr lang="en-US" sz="3600" smtClean="0"/>
              <a:t>EE</a:t>
            </a:r>
            <a:endParaRPr lang="en-US" sz="3600"/>
          </a:p>
        </p:txBody>
      </p:sp>
      <p:sp>
        <p:nvSpPr>
          <p:cNvPr id="15" name="TextBox 14"/>
          <p:cNvSpPr txBox="1"/>
          <p:nvPr/>
        </p:nvSpPr>
        <p:spPr>
          <a:xfrm>
            <a:off x="10714266" y="97794"/>
            <a:ext cx="1329210" cy="369332"/>
          </a:xfrm>
          <a:prstGeom prst="rect">
            <a:avLst/>
          </a:prstGeom>
          <a:noFill/>
        </p:spPr>
        <p:txBody>
          <a:bodyPr wrap="none" rtlCol="0">
            <a:spAutoFit/>
          </a:bodyPr>
          <a:lstStyle/>
          <a:p>
            <a:r>
              <a:rPr lang="en-US" b="1" smtClean="0"/>
              <a:t>Planck 2015</a:t>
            </a:r>
            <a:endParaRPr lang="en-US" b="1"/>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3042" t="16256" r="11719"/>
          <a:stretch/>
        </p:blipFill>
        <p:spPr>
          <a:xfrm>
            <a:off x="71717" y="2760896"/>
            <a:ext cx="3867038" cy="3863935"/>
          </a:xfrm>
          <a:prstGeom prst="rect">
            <a:avLst/>
          </a:prstGeom>
        </p:spPr>
      </p:pic>
      <p:sp>
        <p:nvSpPr>
          <p:cNvPr id="17" name="Rectangle 16"/>
          <p:cNvSpPr/>
          <p:nvPr/>
        </p:nvSpPr>
        <p:spPr>
          <a:xfrm>
            <a:off x="101405" y="4235893"/>
            <a:ext cx="3444138" cy="264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80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71" y="834108"/>
            <a:ext cx="6871369" cy="5374739"/>
          </a:xfrm>
          <a:prstGeom prst="rect">
            <a:avLst/>
          </a:prstGeom>
        </p:spPr>
      </p:pic>
      <p:sp>
        <p:nvSpPr>
          <p:cNvPr id="8" name="Title 1"/>
          <p:cNvSpPr txBox="1">
            <a:spLocks/>
          </p:cNvSpPr>
          <p:nvPr/>
        </p:nvSpPr>
        <p:spPr>
          <a:xfrm>
            <a:off x="1524001" y="141379"/>
            <a:ext cx="9144000" cy="6927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5400" b="1" dirty="0" smtClean="0">
                <a:solidFill>
                  <a:schemeClr val="accent2"/>
                </a:solidFill>
                <a:latin typeface="メイリオ"/>
                <a:ea typeface="メイリオ"/>
                <a:cs typeface="メイリオ"/>
              </a:rPr>
              <a:t>B-mode </a:t>
            </a:r>
            <a:r>
              <a:rPr lang="en-US" altLang="ja-JP" sz="5400" b="1" dirty="0">
                <a:solidFill>
                  <a:schemeClr val="accent2"/>
                </a:solidFill>
                <a:latin typeface="メイリオ"/>
                <a:ea typeface="メイリオ"/>
                <a:cs typeface="メイリオ"/>
              </a:rPr>
              <a:t>hunting</a:t>
            </a:r>
            <a:r>
              <a:rPr lang="ja-JP" altLang="en-US" sz="5400" b="1" dirty="0">
                <a:solidFill>
                  <a:schemeClr val="accent2"/>
                </a:solidFill>
                <a:latin typeface="メイリオ"/>
                <a:ea typeface="メイリオ"/>
                <a:cs typeface="メイリオ"/>
              </a:rPr>
              <a:t> </a:t>
            </a:r>
            <a:r>
              <a:rPr lang="en-US" altLang="ja-JP" sz="5400" b="1" dirty="0">
                <a:solidFill>
                  <a:schemeClr val="accent2"/>
                </a:solidFill>
                <a:latin typeface="メイリオ"/>
                <a:ea typeface="メイリオ"/>
                <a:cs typeface="メイリオ"/>
              </a:rPr>
              <a:t>today</a:t>
            </a:r>
          </a:p>
        </p:txBody>
      </p:sp>
      <p:sp>
        <p:nvSpPr>
          <p:cNvPr id="9" name="TextBox 8"/>
          <p:cNvSpPr txBox="1"/>
          <p:nvPr/>
        </p:nvSpPr>
        <p:spPr>
          <a:xfrm>
            <a:off x="7112631" y="4431657"/>
            <a:ext cx="1591526" cy="307777"/>
          </a:xfrm>
          <a:prstGeom prst="rect">
            <a:avLst/>
          </a:prstGeom>
          <a:noFill/>
        </p:spPr>
        <p:txBody>
          <a:bodyPr wrap="none" rtlCol="0">
            <a:spAutoFit/>
          </a:bodyPr>
          <a:lstStyle/>
          <a:p>
            <a:r>
              <a:rPr lang="en-US" sz="1400" b="1" dirty="0"/>
              <a:t>Primordial B-mode</a:t>
            </a:r>
          </a:p>
        </p:txBody>
      </p:sp>
      <p:sp>
        <p:nvSpPr>
          <p:cNvPr id="14" name="Content Placeholder 2"/>
          <p:cNvSpPr txBox="1">
            <a:spLocks/>
          </p:cNvSpPr>
          <p:nvPr/>
        </p:nvSpPr>
        <p:spPr>
          <a:xfrm>
            <a:off x="7015367" y="1249136"/>
            <a:ext cx="5176634" cy="2159385"/>
          </a:xfrm>
          <a:prstGeom prst="rect">
            <a:avLst/>
          </a:prstGeom>
          <a:noFill/>
          <a:ln>
            <a:noFill/>
          </a:ln>
        </p:spPr>
        <p:txBody>
          <a:bodyPr lIns="91418" tIns="45709" rIns="91418" bIns="45709" anchor="ctr"/>
          <a:lstStyle>
            <a:lvl1pPr marL="342900" indent="-342900" algn="l" defTabSz="914400" rtl="0" eaLnBrk="1" latinLnBrk="0" hangingPunct="1">
              <a:spcBef>
                <a:spcPct val="20000"/>
              </a:spcBef>
              <a:buFont typeface="Arial" pitchFamily="34" charset="0"/>
              <a:buChar char="•"/>
              <a:defRPr kumimoji="1" sz="3200" kern="1200" baseline="0">
                <a:solidFill>
                  <a:schemeClr val="bg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baseline="0">
                <a:solidFill>
                  <a:schemeClr val="bg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kumimoji="1" sz="2400" kern="1200" baseline="0">
                <a:solidFill>
                  <a:schemeClr val="bg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kumimoji="1" sz="2000" kern="1200" baseline="0">
                <a:solidFill>
                  <a:schemeClr val="bg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kumimoji="1" sz="2000" kern="1200" baseline="0">
                <a:solidFill>
                  <a:schemeClr val="bg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sz="2400" b="1" dirty="0">
                <a:latin typeface="+mn-lt"/>
              </a:rPr>
              <a:t>Planck Temperature: </a:t>
            </a:r>
            <a:r>
              <a:rPr lang="en-US" altLang="ja-JP" sz="2400" b="1" i="1" dirty="0">
                <a:latin typeface="+mn-lt"/>
              </a:rPr>
              <a:t>r</a:t>
            </a:r>
            <a:r>
              <a:rPr lang="en-US" altLang="ja-JP" sz="2400" b="1" dirty="0">
                <a:latin typeface="+mn-lt"/>
              </a:rPr>
              <a:t> &lt; 0.12 (95%C.L.)</a:t>
            </a:r>
          </a:p>
          <a:p>
            <a:r>
              <a:rPr lang="en-US" sz="2400" b="1" dirty="0">
                <a:latin typeface="+mn-lt"/>
              </a:rPr>
              <a:t>BICEP-Keck array-Planck, known as BKP, Polarization: </a:t>
            </a:r>
            <a:r>
              <a:rPr lang="en-US" sz="2400" b="1" i="1" dirty="0">
                <a:latin typeface="+mn-lt"/>
              </a:rPr>
              <a:t>r</a:t>
            </a:r>
            <a:r>
              <a:rPr lang="en-US" sz="2400" b="1" dirty="0">
                <a:latin typeface="+mn-lt"/>
              </a:rPr>
              <a:t> &lt; 0.09 </a:t>
            </a:r>
            <a:r>
              <a:rPr lang="en-US" altLang="ja-JP" sz="2400" b="1" dirty="0">
                <a:latin typeface="+mn-lt"/>
              </a:rPr>
              <a:t>(95%C.L.)</a:t>
            </a:r>
          </a:p>
          <a:p>
            <a:r>
              <a:rPr lang="en-US" altLang="ja-JP" sz="2400" b="1" dirty="0">
                <a:latin typeface="+mn-lt"/>
              </a:rPr>
              <a:t>Combining all including BAO: </a:t>
            </a:r>
            <a:endParaRPr lang="en-US" altLang="ja-JP" sz="2400" b="1" dirty="0">
              <a:latin typeface="+mn-lt"/>
            </a:endParaRPr>
          </a:p>
          <a:p>
            <a:pPr marL="0" indent="0">
              <a:buNone/>
            </a:pPr>
            <a:r>
              <a:rPr lang="en-US" sz="2400" b="1" i="1" dirty="0" smtClean="0">
                <a:latin typeface="+mn-lt"/>
              </a:rPr>
              <a:t>     r</a:t>
            </a:r>
            <a:r>
              <a:rPr lang="en-US" sz="2400" b="1" dirty="0" smtClean="0">
                <a:latin typeface="+mn-lt"/>
              </a:rPr>
              <a:t> </a:t>
            </a:r>
            <a:r>
              <a:rPr lang="en-US" sz="2400" b="1" dirty="0">
                <a:latin typeface="+mn-lt"/>
              </a:rPr>
              <a:t>&lt; 0.07 </a:t>
            </a:r>
            <a:r>
              <a:rPr lang="en-US" altLang="ja-JP" sz="2400" b="1" dirty="0">
                <a:latin typeface="+mn-lt"/>
              </a:rPr>
              <a:t>(95%C.L.)</a:t>
            </a:r>
          </a:p>
        </p:txBody>
      </p:sp>
      <p:sp>
        <p:nvSpPr>
          <p:cNvPr id="16" name="Rectangle 15"/>
          <p:cNvSpPr/>
          <p:nvPr/>
        </p:nvSpPr>
        <p:spPr>
          <a:xfrm>
            <a:off x="4814885" y="5901070"/>
            <a:ext cx="2145139" cy="307777"/>
          </a:xfrm>
          <a:prstGeom prst="rect">
            <a:avLst/>
          </a:prstGeom>
          <a:solidFill>
            <a:schemeClr val="bg1"/>
          </a:solidFill>
        </p:spPr>
        <p:txBody>
          <a:bodyPr wrap="none">
            <a:spAutoFit/>
          </a:bodyPr>
          <a:lstStyle/>
          <a:p>
            <a:r>
              <a:rPr lang="en-US" sz="1400" dirty="0">
                <a:latin typeface="ArialMT" charset="0"/>
              </a:rPr>
              <a:t>From </a:t>
            </a:r>
            <a:r>
              <a:rPr lang="en-US" sz="1400" dirty="0" err="1">
                <a:latin typeface="ArialMT" charset="0"/>
              </a:rPr>
              <a:t>arXiv</a:t>
            </a:r>
            <a:r>
              <a:rPr lang="en-US" sz="1400" dirty="0">
                <a:latin typeface="ArialMT" charset="0"/>
              </a:rPr>
              <a:t>/1510.09217 </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100" y="4196095"/>
            <a:ext cx="2820935" cy="2306305"/>
          </a:xfrm>
          <a:prstGeom prst="rect">
            <a:avLst/>
          </a:prstGeom>
        </p:spPr>
      </p:pic>
      <p:pic>
        <p:nvPicPr>
          <p:cNvPr id="13" name="Picture 66"/>
          <p:cNvPicPr>
            <a:picLocks noChangeAspect="1" noChangeArrowheads="1"/>
          </p:cNvPicPr>
          <p:nvPr/>
        </p:nvPicPr>
        <p:blipFill>
          <a:blip r:embed="rId4"/>
          <a:srcRect l="6357" t="-95" r="13278" b="95"/>
          <a:stretch>
            <a:fillRect/>
          </a:stretch>
        </p:blipFill>
        <p:spPr bwMode="auto">
          <a:xfrm rot="5400000">
            <a:off x="9902225" y="4392582"/>
            <a:ext cx="2306305" cy="1913332"/>
          </a:xfrm>
          <a:prstGeom prst="rect">
            <a:avLst/>
          </a:prstGeom>
          <a:noFill/>
          <a:ln w="9525">
            <a:noFill/>
            <a:miter lim="800000"/>
            <a:headEnd/>
            <a:tailEnd/>
          </a:ln>
        </p:spPr>
      </p:pic>
      <p:sp>
        <p:nvSpPr>
          <p:cNvPr id="7" name="TextBox 6"/>
          <p:cNvSpPr txBox="1"/>
          <p:nvPr/>
        </p:nvSpPr>
        <p:spPr>
          <a:xfrm>
            <a:off x="7180100" y="4246991"/>
            <a:ext cx="1836978" cy="369332"/>
          </a:xfrm>
          <a:prstGeom prst="rect">
            <a:avLst/>
          </a:prstGeom>
          <a:noFill/>
        </p:spPr>
        <p:txBody>
          <a:bodyPr wrap="none" rtlCol="0">
            <a:spAutoFit/>
          </a:bodyPr>
          <a:lstStyle/>
          <a:p>
            <a:r>
              <a:rPr lang="en-US" b="1" dirty="0" err="1" smtClean="0"/>
              <a:t>BICEP+Keck</a:t>
            </a:r>
            <a:r>
              <a:rPr lang="en-US" b="1" dirty="0" smtClean="0"/>
              <a:t> array</a:t>
            </a:r>
            <a:endParaRPr lang="en-US" b="1" dirty="0"/>
          </a:p>
        </p:txBody>
      </p:sp>
      <p:sp>
        <p:nvSpPr>
          <p:cNvPr id="17" name="TextBox 16"/>
          <p:cNvSpPr txBox="1"/>
          <p:nvPr/>
        </p:nvSpPr>
        <p:spPr>
          <a:xfrm>
            <a:off x="10036420" y="4345031"/>
            <a:ext cx="808235" cy="369332"/>
          </a:xfrm>
          <a:prstGeom prst="rect">
            <a:avLst/>
          </a:prstGeom>
          <a:noFill/>
        </p:spPr>
        <p:txBody>
          <a:bodyPr wrap="none" rtlCol="0">
            <a:spAutoFit/>
          </a:bodyPr>
          <a:lstStyle/>
          <a:p>
            <a:r>
              <a:rPr lang="en-US" b="1" smtClean="0"/>
              <a:t>Planck</a:t>
            </a:r>
            <a:endParaRPr lang="en-US" b="1" dirty="0"/>
          </a:p>
        </p:txBody>
      </p:sp>
    </p:spTree>
    <p:extLst>
      <p:ext uri="{BB962C8B-B14F-4D97-AF65-F5344CB8AC3E}">
        <p14:creationId xmlns:p14="http://schemas.microsoft.com/office/powerpoint/2010/main" val="754015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タイトル 9"/>
              <p:cNvSpPr>
                <a:spLocks noGrp="1"/>
              </p:cNvSpPr>
              <p:nvPr>
                <p:ph type="title"/>
              </p:nvPr>
            </p:nvSpPr>
            <p:spPr>
              <a:xfrm>
                <a:off x="0" y="99122"/>
                <a:ext cx="12191999" cy="621180"/>
              </a:xfrm>
            </p:spPr>
            <p:txBody>
              <a:bodyPr>
                <a:noAutofit/>
              </a:bodyPr>
              <a:lstStyle/>
              <a:p>
                <a:pPr algn="ctr"/>
                <a:r>
                  <a:rPr lang="en-US" sz="6600" b="1" dirty="0" smtClean="0">
                    <a:solidFill>
                      <a:schemeClr val="accent2"/>
                    </a:solidFill>
                    <a:latin typeface="+mn-lt"/>
                  </a:rPr>
                  <a:t>Current constraint in </a:t>
                </a:r>
                <a14:m>
                  <m:oMath xmlns:m="http://schemas.openxmlformats.org/officeDocument/2006/math">
                    <m:r>
                      <a:rPr lang="en-US" sz="6600" b="1" i="1">
                        <a:solidFill>
                          <a:schemeClr val="accent2"/>
                        </a:solidFill>
                        <a:latin typeface="Cambria Math" charset="0"/>
                      </a:rPr>
                      <m:t>𝒓</m:t>
                    </m:r>
                    <m:r>
                      <a:rPr lang="en-US" sz="6600" b="1" i="1">
                        <a:solidFill>
                          <a:schemeClr val="accent2"/>
                        </a:solidFill>
                        <a:latin typeface="Cambria Math" charset="0"/>
                      </a:rPr>
                      <m:t> </m:t>
                    </m:r>
                  </m:oMath>
                </a14:m>
                <a:r>
                  <a:rPr lang="en-US" sz="6600" b="1" dirty="0" smtClean="0">
                    <a:solidFill>
                      <a:schemeClr val="accent2"/>
                    </a:solidFill>
                    <a:latin typeface="+mn-lt"/>
                  </a:rPr>
                  <a:t>- </a:t>
                </a:r>
                <a14:m>
                  <m:oMath xmlns:m="http://schemas.openxmlformats.org/officeDocument/2006/math">
                    <m:sSub>
                      <m:sSubPr>
                        <m:ctrlPr>
                          <a:rPr lang="en-US" sz="6600" b="1" i="1" smtClean="0">
                            <a:solidFill>
                              <a:schemeClr val="accent2"/>
                            </a:solidFill>
                            <a:latin typeface="Cambria Math" charset="0"/>
                          </a:rPr>
                        </m:ctrlPr>
                      </m:sSubPr>
                      <m:e>
                        <m:r>
                          <a:rPr lang="en-US" sz="6600" b="1" i="1" smtClean="0">
                            <a:solidFill>
                              <a:schemeClr val="accent2"/>
                            </a:solidFill>
                            <a:latin typeface="Cambria Math" charset="0"/>
                          </a:rPr>
                          <m:t>𝒏</m:t>
                        </m:r>
                      </m:e>
                      <m:sub>
                        <m:r>
                          <a:rPr lang="en-US" sz="6600" b="1" i="1" smtClean="0">
                            <a:solidFill>
                              <a:schemeClr val="accent2"/>
                            </a:solidFill>
                            <a:latin typeface="Cambria Math" charset="0"/>
                          </a:rPr>
                          <m:t>𝒔</m:t>
                        </m:r>
                      </m:sub>
                    </m:sSub>
                  </m:oMath>
                </a14:m>
                <a:r>
                  <a:rPr lang="en-US" sz="6600" b="1" dirty="0" smtClean="0">
                    <a:solidFill>
                      <a:schemeClr val="accent2"/>
                    </a:solidFill>
                    <a:latin typeface="+mn-lt"/>
                  </a:rPr>
                  <a:t> plane</a:t>
                </a:r>
                <a:endParaRPr lang="en-US" sz="6600" b="1" dirty="0">
                  <a:solidFill>
                    <a:schemeClr val="accent2"/>
                  </a:solidFill>
                  <a:latin typeface="+mn-lt"/>
                </a:endParaRPr>
              </a:p>
            </p:txBody>
          </p:sp>
        </mc:Choice>
        <mc:Fallback xmlns="">
          <p:sp>
            <p:nvSpPr>
              <p:cNvPr id="10" name="タイトル 9"/>
              <p:cNvSpPr>
                <a:spLocks noGrp="1" noRot="1" noChangeAspect="1" noMove="1" noResize="1" noEditPoints="1" noAdjustHandles="1" noChangeArrowheads="1" noChangeShapeType="1" noTextEdit="1"/>
              </p:cNvSpPr>
              <p:nvPr>
                <p:ph type="title"/>
              </p:nvPr>
            </p:nvSpPr>
            <p:spPr>
              <a:xfrm>
                <a:off x="0" y="99122"/>
                <a:ext cx="12191999" cy="621180"/>
              </a:xfrm>
              <a:blipFill rotWithShape="0">
                <a:blip r:embed="rId2"/>
                <a:stretch>
                  <a:fillRect l="-1150" t="-79412" r="-1150" b="-105882"/>
                </a:stretch>
              </a:blipFill>
            </p:spPr>
            <p:txBody>
              <a:bodyPr/>
              <a:lstStyle/>
              <a:p>
                <a:r>
                  <a:rPr lang="en-US">
                    <a:noFill/>
                  </a:rPr>
                  <a:t> </a:t>
                </a:r>
              </a:p>
            </p:txBody>
          </p:sp>
        </mc:Fallback>
      </mc:AlternateContent>
      <p:sp>
        <p:nvSpPr>
          <p:cNvPr id="2" name="日付プレースホルダー 1"/>
          <p:cNvSpPr>
            <a:spLocks noGrp="1"/>
          </p:cNvSpPr>
          <p:nvPr>
            <p:ph type="dt" sz="half" idx="10"/>
          </p:nvPr>
        </p:nvSpPr>
        <p:spPr/>
        <p:txBody>
          <a:bodyPr/>
          <a:lstStyle/>
          <a:p>
            <a:fld id="{2767FBB7-4DDA-A04C-91EB-32998E06A2FC}" type="datetime4">
              <a:rPr lang="en-US" altLang="ja-JP" smtClean="0"/>
              <a:t>December 14, 2017</a:t>
            </a:fld>
            <a:endParaRPr lang="en-US"/>
          </a:p>
        </p:txBody>
      </p:sp>
      <p:sp>
        <p:nvSpPr>
          <p:cNvPr id="3" name="フッター プレースホルダー 2"/>
          <p:cNvSpPr>
            <a:spLocks noGrp="1"/>
          </p:cNvSpPr>
          <p:nvPr>
            <p:ph type="ftr" sz="quarter" idx="11"/>
          </p:nvPr>
        </p:nvSpPr>
        <p:spPr/>
        <p:txBody>
          <a:bodyPr/>
          <a:lstStyle/>
          <a:p>
            <a:r>
              <a:rPr lang="pt-BR" smtClean="0"/>
              <a:t>CosPA 2017</a:t>
            </a:r>
            <a:endParaRPr lang="en-US"/>
          </a:p>
        </p:txBody>
      </p:sp>
      <p:sp>
        <p:nvSpPr>
          <p:cNvPr id="4" name="スライド番号プレースホルダー 3"/>
          <p:cNvSpPr>
            <a:spLocks noGrp="1"/>
          </p:cNvSpPr>
          <p:nvPr>
            <p:ph type="sldNum" sz="quarter" idx="12"/>
          </p:nvPr>
        </p:nvSpPr>
        <p:spPr/>
        <p:txBody>
          <a:bodyPr/>
          <a:lstStyle/>
          <a:p>
            <a:fld id="{0E36482D-03C3-C747-89A1-9A8789EA2CCE}" type="slidenum">
              <a:rPr lang="en-US" smtClean="0"/>
              <a:t>17</a:t>
            </a:fld>
            <a:endParaRPr lang="en-US"/>
          </a:p>
        </p:txBody>
      </p:sp>
      <p:pic>
        <p:nvPicPr>
          <p:cNvPr id="5" name="図 4" descr="Screen Shot 2016-02-29 at 11.3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665" y="850477"/>
            <a:ext cx="10276556" cy="5630534"/>
          </a:xfrm>
          <a:prstGeom prst="rect">
            <a:avLst/>
          </a:prstGeom>
        </p:spPr>
      </p:pic>
      <p:sp>
        <p:nvSpPr>
          <p:cNvPr id="8" name="テキスト ボックス 7"/>
          <p:cNvSpPr txBox="1"/>
          <p:nvPr/>
        </p:nvSpPr>
        <p:spPr>
          <a:xfrm>
            <a:off x="9549700" y="5958778"/>
            <a:ext cx="1804100" cy="369332"/>
          </a:xfrm>
          <a:prstGeom prst="rect">
            <a:avLst/>
          </a:prstGeom>
          <a:noFill/>
        </p:spPr>
        <p:txBody>
          <a:bodyPr wrap="none" rtlCol="0">
            <a:spAutoFit/>
          </a:bodyPr>
          <a:lstStyle/>
          <a:p>
            <a:r>
              <a:rPr lang="en-US" altLang="ja-JP" dirty="0"/>
              <a:t>From</a:t>
            </a:r>
            <a:r>
              <a:rPr lang="ja-JP" altLang="en-US" dirty="0"/>
              <a:t> </a:t>
            </a:r>
            <a:r>
              <a:rPr lang="en-US" altLang="ja-JP" dirty="0"/>
              <a:t>Planck2015</a:t>
            </a:r>
            <a:endParaRPr lang="en-US" dirty="0"/>
          </a:p>
        </p:txBody>
      </p:sp>
    </p:spTree>
    <p:extLst>
      <p:ext uri="{BB962C8B-B14F-4D97-AF65-F5344CB8AC3E}">
        <p14:creationId xmlns:p14="http://schemas.microsoft.com/office/powerpoint/2010/main" val="433171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図 16" descr="Screen Shot 2016-01-07 at 10.34.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10" y="626352"/>
            <a:ext cx="4763720" cy="2851570"/>
          </a:xfrm>
          <a:prstGeom prst="rect">
            <a:avLst/>
          </a:prstGeom>
        </p:spPr>
      </p:pic>
      <p:sp>
        <p:nvSpPr>
          <p:cNvPr id="2" name="タイトル 1"/>
          <p:cNvSpPr>
            <a:spLocks noGrp="1"/>
          </p:cNvSpPr>
          <p:nvPr>
            <p:ph type="title"/>
          </p:nvPr>
        </p:nvSpPr>
        <p:spPr>
          <a:xfrm>
            <a:off x="1981200" y="34132"/>
            <a:ext cx="8229600" cy="724223"/>
          </a:xfrm>
        </p:spPr>
        <p:txBody>
          <a:bodyPr>
            <a:noAutofit/>
          </a:bodyPr>
          <a:lstStyle/>
          <a:p>
            <a:pPr algn="ctr"/>
            <a:r>
              <a:rPr lang="en-US" altLang="ja-JP" sz="4800" b="1" dirty="0" smtClean="0">
                <a:solidFill>
                  <a:schemeClr val="accent2"/>
                </a:solidFill>
                <a:latin typeface="メイリオ"/>
                <a:ea typeface="メイリオ"/>
                <a:cs typeface="メイリオ"/>
              </a:rPr>
              <a:t>Foreground challenge</a:t>
            </a:r>
            <a:endParaRPr lang="en-US" sz="4800" b="1" dirty="0">
              <a:solidFill>
                <a:schemeClr val="accent2"/>
              </a:solidFill>
              <a:latin typeface="メイリオ"/>
              <a:ea typeface="メイリオ"/>
              <a:cs typeface="メイリオ"/>
            </a:endParaRPr>
          </a:p>
        </p:txBody>
      </p:sp>
      <p:sp>
        <p:nvSpPr>
          <p:cNvPr id="3" name="日付プレースホルダー 2"/>
          <p:cNvSpPr>
            <a:spLocks noGrp="1"/>
          </p:cNvSpPr>
          <p:nvPr>
            <p:ph type="dt" sz="half" idx="10"/>
          </p:nvPr>
        </p:nvSpPr>
        <p:spPr/>
        <p:txBody>
          <a:bodyPr/>
          <a:lstStyle/>
          <a:p>
            <a:fld id="{3F4DE01C-E1AC-9D45-9A81-864F1E379F4C}" type="datetime4">
              <a:rPr lang="en-US" altLang="ja-JP" smtClean="0"/>
              <a:t>December 14, 2017</a:t>
            </a:fld>
            <a:endParaRPr lang="en-US"/>
          </a:p>
        </p:txBody>
      </p:sp>
      <p:sp>
        <p:nvSpPr>
          <p:cNvPr id="4" name="フッター プレースホルダー 3"/>
          <p:cNvSpPr>
            <a:spLocks noGrp="1"/>
          </p:cNvSpPr>
          <p:nvPr>
            <p:ph type="ftr" sz="quarter" idx="11"/>
          </p:nvPr>
        </p:nvSpPr>
        <p:spPr/>
        <p:txBody>
          <a:bodyPr/>
          <a:lstStyle/>
          <a:p>
            <a:r>
              <a:rPr lang="pt-BR" smtClean="0"/>
              <a:t>CosPA 2017</a:t>
            </a:r>
            <a:endParaRPr lang="en-US"/>
          </a:p>
        </p:txBody>
      </p:sp>
      <p:sp>
        <p:nvSpPr>
          <p:cNvPr id="5" name="スライド番号プレースホルダー 4"/>
          <p:cNvSpPr>
            <a:spLocks noGrp="1"/>
          </p:cNvSpPr>
          <p:nvPr>
            <p:ph type="sldNum" sz="quarter" idx="12"/>
          </p:nvPr>
        </p:nvSpPr>
        <p:spPr/>
        <p:txBody>
          <a:bodyPr/>
          <a:lstStyle/>
          <a:p>
            <a:fld id="{11DE4D2C-443C-D64C-9E4E-9FDAFB6F99F8}" type="slidenum">
              <a:rPr lang="en-US" smtClean="0"/>
              <a:t>18</a:t>
            </a:fld>
            <a:endParaRPr lang="en-US"/>
          </a:p>
        </p:txBody>
      </p:sp>
      <p:sp>
        <p:nvSpPr>
          <p:cNvPr id="12" name="テキスト ボックス 11"/>
          <p:cNvSpPr txBox="1"/>
          <p:nvPr/>
        </p:nvSpPr>
        <p:spPr>
          <a:xfrm>
            <a:off x="407897" y="595136"/>
            <a:ext cx="950901" cy="276999"/>
          </a:xfrm>
          <a:prstGeom prst="rect">
            <a:avLst/>
          </a:prstGeom>
          <a:noFill/>
        </p:spPr>
        <p:txBody>
          <a:bodyPr wrap="none" rtlCol="0">
            <a:spAutoFit/>
          </a:bodyPr>
          <a:lstStyle/>
          <a:p>
            <a:r>
              <a:rPr lang="en-US" altLang="ja-JP" sz="1200" b="1" dirty="0" smtClean="0"/>
              <a:t>Planck 2015</a:t>
            </a:r>
            <a:endParaRPr lang="en-US" sz="1200" b="1" dirty="0"/>
          </a:p>
        </p:txBody>
      </p:sp>
      <p:pic>
        <p:nvPicPr>
          <p:cNvPr id="6" name="Picture 5"/>
          <p:cNvPicPr>
            <a:picLocks noChangeAspect="1"/>
          </p:cNvPicPr>
          <p:nvPr/>
        </p:nvPicPr>
        <p:blipFill>
          <a:blip r:embed="rId3"/>
          <a:stretch>
            <a:fillRect/>
          </a:stretch>
        </p:blipFill>
        <p:spPr>
          <a:xfrm>
            <a:off x="10508910" y="28246"/>
            <a:ext cx="1500593" cy="2072247"/>
          </a:xfrm>
          <a:prstGeom prst="rect">
            <a:avLst/>
          </a:prstGeom>
        </p:spPr>
      </p:pic>
      <p:sp>
        <p:nvSpPr>
          <p:cNvPr id="7" name="TextBox 6"/>
          <p:cNvSpPr txBox="1"/>
          <p:nvPr/>
        </p:nvSpPr>
        <p:spPr>
          <a:xfrm>
            <a:off x="10581623" y="1744360"/>
            <a:ext cx="1610377" cy="307777"/>
          </a:xfrm>
          <a:prstGeom prst="rect">
            <a:avLst/>
          </a:prstGeom>
          <a:noFill/>
        </p:spPr>
        <p:txBody>
          <a:bodyPr wrap="none" rtlCol="0">
            <a:spAutoFit/>
          </a:bodyPr>
          <a:lstStyle/>
          <a:p>
            <a:r>
              <a:rPr lang="en-US" sz="1400">
                <a:solidFill>
                  <a:schemeClr val="bg1"/>
                </a:solidFill>
              </a:rPr>
              <a:t>Andromeda@NASA</a:t>
            </a:r>
            <a:endParaRPr lang="en-US" sz="1400" dirty="0">
              <a:solidFill>
                <a:schemeClr val="bg1"/>
              </a:solidFill>
            </a:endParaRPr>
          </a:p>
        </p:txBody>
      </p:sp>
      <p:pic>
        <p:nvPicPr>
          <p:cNvPr id="10" name="図 10" descr="Screen Shot 2016-01-07 at 7.57.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27" y="3518394"/>
            <a:ext cx="4542286" cy="3311288"/>
          </a:xfrm>
          <a:prstGeom prst="rect">
            <a:avLst/>
          </a:prstGeom>
        </p:spPr>
      </p:pic>
      <p:sp>
        <p:nvSpPr>
          <p:cNvPr id="8" name="TextBox 7"/>
          <p:cNvSpPr txBox="1"/>
          <p:nvPr/>
        </p:nvSpPr>
        <p:spPr>
          <a:xfrm>
            <a:off x="7797462" y="650519"/>
            <a:ext cx="2711448" cy="369332"/>
          </a:xfrm>
          <a:prstGeom prst="rect">
            <a:avLst/>
          </a:prstGeom>
          <a:noFill/>
        </p:spPr>
        <p:txBody>
          <a:bodyPr wrap="none" rtlCol="0">
            <a:spAutoFit/>
          </a:bodyPr>
          <a:lstStyle/>
          <a:p>
            <a:r>
              <a:rPr lang="en-US" dirty="0">
                <a:solidFill>
                  <a:schemeClr val="bg1"/>
                </a:solidFill>
              </a:rPr>
              <a:t>We are living in the Galaxy.</a:t>
            </a:r>
          </a:p>
        </p:txBody>
      </p:sp>
      <p:sp>
        <p:nvSpPr>
          <p:cNvPr id="13" name="テキスト ボックス 11"/>
          <p:cNvSpPr txBox="1"/>
          <p:nvPr/>
        </p:nvSpPr>
        <p:spPr>
          <a:xfrm>
            <a:off x="5993073" y="6484948"/>
            <a:ext cx="950901" cy="276999"/>
          </a:xfrm>
          <a:prstGeom prst="rect">
            <a:avLst/>
          </a:prstGeom>
          <a:noFill/>
        </p:spPr>
        <p:txBody>
          <a:bodyPr wrap="none" rtlCol="0">
            <a:spAutoFit/>
          </a:bodyPr>
          <a:lstStyle/>
          <a:p>
            <a:r>
              <a:rPr lang="en-US" altLang="ja-JP" sz="1200" b="1" smtClean="0"/>
              <a:t>Planck </a:t>
            </a:r>
            <a:r>
              <a:rPr lang="en-US" altLang="ja-JP" sz="1200" b="1" dirty="0" smtClean="0"/>
              <a:t>2015</a:t>
            </a:r>
            <a:endParaRPr lang="en-US" sz="12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6225" y="2329414"/>
            <a:ext cx="6188749" cy="4155534"/>
          </a:xfrm>
          <a:prstGeom prst="rect">
            <a:avLst/>
          </a:prstGeom>
        </p:spPr>
      </p:pic>
      <p:sp>
        <p:nvSpPr>
          <p:cNvPr id="11" name="TextBox 10"/>
          <p:cNvSpPr txBox="1"/>
          <p:nvPr/>
        </p:nvSpPr>
        <p:spPr>
          <a:xfrm>
            <a:off x="5172961" y="1341785"/>
            <a:ext cx="5335949" cy="923330"/>
          </a:xfrm>
          <a:prstGeom prst="rect">
            <a:avLst/>
          </a:prstGeom>
          <a:noFill/>
        </p:spPr>
        <p:txBody>
          <a:bodyPr wrap="square" rtlCol="0">
            <a:spAutoFit/>
          </a:bodyPr>
          <a:lstStyle/>
          <a:p>
            <a:r>
              <a:rPr lang="en-US" b="1" dirty="0" smtClean="0">
                <a:solidFill>
                  <a:schemeClr val="bg1"/>
                </a:solidFill>
              </a:rPr>
              <a:t>Planck </a:t>
            </a:r>
            <a:r>
              <a:rPr lang="en-US" b="1" dirty="0" smtClean="0">
                <a:solidFill>
                  <a:srgbClr val="FF0000"/>
                </a:solidFill>
              </a:rPr>
              <a:t>353 GHz </a:t>
            </a:r>
            <a:r>
              <a:rPr lang="en-US" b="1" dirty="0" smtClean="0">
                <a:solidFill>
                  <a:schemeClr val="bg1"/>
                </a:solidFill>
              </a:rPr>
              <a:t>B-mode  power spectra with various mask size. The CMB B-mode is the primordial B-mode (r=0.2) and the lensing B-mode.</a:t>
            </a:r>
            <a:endParaRPr lang="en-US" b="1" dirty="0">
              <a:solidFill>
                <a:schemeClr val="bg1"/>
              </a:solidFill>
            </a:endParaRPr>
          </a:p>
        </p:txBody>
      </p:sp>
      <p:sp>
        <p:nvSpPr>
          <p:cNvPr id="14" name="TextBox 13"/>
          <p:cNvSpPr txBox="1"/>
          <p:nvPr/>
        </p:nvSpPr>
        <p:spPr>
          <a:xfrm>
            <a:off x="7523420" y="5174038"/>
            <a:ext cx="1259960" cy="369332"/>
          </a:xfrm>
          <a:prstGeom prst="rect">
            <a:avLst/>
          </a:prstGeom>
          <a:noFill/>
        </p:spPr>
        <p:txBody>
          <a:bodyPr wrap="none" rtlCol="0">
            <a:spAutoFit/>
          </a:bodyPr>
          <a:lstStyle/>
          <a:p>
            <a:r>
              <a:rPr lang="en-US" smtClean="0"/>
              <a:t>systematics</a:t>
            </a:r>
            <a:endParaRPr lang="en-US"/>
          </a:p>
        </p:txBody>
      </p:sp>
      <p:sp>
        <p:nvSpPr>
          <p:cNvPr id="16" name="TextBox 15"/>
          <p:cNvSpPr txBox="1"/>
          <p:nvPr/>
        </p:nvSpPr>
        <p:spPr>
          <a:xfrm>
            <a:off x="6721078" y="4126066"/>
            <a:ext cx="941220" cy="369332"/>
          </a:xfrm>
          <a:prstGeom prst="rect">
            <a:avLst/>
          </a:prstGeom>
          <a:noFill/>
        </p:spPr>
        <p:txBody>
          <a:bodyPr wrap="none" rtlCol="0">
            <a:spAutoFit/>
          </a:bodyPr>
          <a:lstStyle/>
          <a:p>
            <a:r>
              <a:rPr lang="en-US" smtClean="0"/>
              <a:t>null test</a:t>
            </a:r>
            <a:endParaRPr lang="en-US" dirty="0"/>
          </a:p>
        </p:txBody>
      </p:sp>
      <p:sp>
        <p:nvSpPr>
          <p:cNvPr id="18" name="TextBox 17"/>
          <p:cNvSpPr txBox="1"/>
          <p:nvPr/>
        </p:nvSpPr>
        <p:spPr>
          <a:xfrm>
            <a:off x="8153400" y="2943755"/>
            <a:ext cx="2198166" cy="369332"/>
          </a:xfrm>
          <a:prstGeom prst="rect">
            <a:avLst/>
          </a:prstGeom>
          <a:noFill/>
        </p:spPr>
        <p:txBody>
          <a:bodyPr wrap="none" rtlCol="0">
            <a:spAutoFit/>
          </a:bodyPr>
          <a:lstStyle/>
          <a:p>
            <a:r>
              <a:rPr lang="en-US" dirty="0" smtClean="0"/>
              <a:t>fitted with power law</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6745229" y="5580528"/>
                <a:ext cx="9575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𝑟</m:t>
                      </m:r>
                      <m:r>
                        <a:rPr lang="en-US" b="0" i="1" smtClean="0">
                          <a:latin typeface="Cambria Math" charset="0"/>
                        </a:rPr>
                        <m:t>=0.2</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6745229" y="5580528"/>
                <a:ext cx="957570" cy="369332"/>
              </a:xfrm>
              <a:prstGeom prst="rect">
                <a:avLst/>
              </a:prstGeom>
              <a:blipFill rotWithShape="0">
                <a:blip r:embed="rId6"/>
                <a:stretch>
                  <a:fillRect/>
                </a:stretch>
              </a:blipFill>
            </p:spPr>
            <p:txBody>
              <a:bodyPr/>
              <a:lstStyle/>
              <a:p>
                <a:r>
                  <a:rPr lang="en-US">
                    <a:noFill/>
                  </a:rPr>
                  <a:t> </a:t>
                </a:r>
              </a:p>
            </p:txBody>
          </p:sp>
        </mc:Fallback>
      </mc:AlternateContent>
      <p:sp>
        <p:nvSpPr>
          <p:cNvPr id="19" name="Rectangle 18"/>
          <p:cNvSpPr/>
          <p:nvPr/>
        </p:nvSpPr>
        <p:spPr>
          <a:xfrm>
            <a:off x="291304" y="2548993"/>
            <a:ext cx="336226" cy="2659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903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880021" y="141773"/>
            <a:ext cx="8815921" cy="920620"/>
          </a:xfrm>
        </p:spPr>
        <p:txBody>
          <a:bodyPr>
            <a:noAutofit/>
          </a:bodyPr>
          <a:lstStyle/>
          <a:p>
            <a:pPr algn="ctr"/>
            <a:r>
              <a:rPr lang="en-US" altLang="ja-JP" sz="4800" b="1" dirty="0">
                <a:solidFill>
                  <a:schemeClr val="accent2"/>
                </a:solidFill>
                <a:latin typeface="メイリオ"/>
                <a:ea typeface="メイリオ"/>
                <a:cs typeface="メイリオ"/>
              </a:rPr>
              <a:t>CMB experiment 101</a:t>
            </a:r>
            <a:endParaRPr lang="en-US" sz="4800" b="1" dirty="0">
              <a:solidFill>
                <a:srgbClr val="FFFFFF"/>
              </a:solidFill>
              <a:latin typeface="メイリオ"/>
              <a:ea typeface="メイリオ"/>
              <a:cs typeface="メイリオ"/>
            </a:endParaRPr>
          </a:p>
        </p:txBody>
      </p:sp>
      <p:sp>
        <p:nvSpPr>
          <p:cNvPr id="3" name="コンテンツ プレースホルダー 2"/>
          <p:cNvSpPr>
            <a:spLocks noGrp="1"/>
          </p:cNvSpPr>
          <p:nvPr>
            <p:ph idx="1"/>
          </p:nvPr>
        </p:nvSpPr>
        <p:spPr>
          <a:xfrm>
            <a:off x="141426" y="1253188"/>
            <a:ext cx="4595962" cy="4525963"/>
          </a:xfrm>
        </p:spPr>
        <p:txBody>
          <a:bodyPr>
            <a:noAutofit/>
          </a:bodyPr>
          <a:lstStyle/>
          <a:p>
            <a:r>
              <a:rPr lang="en-US" altLang="ja-JP" sz="2400" b="1" dirty="0" smtClean="0">
                <a:solidFill>
                  <a:srgbClr val="FFFF00"/>
                </a:solidFill>
                <a:latin typeface="メイリオ"/>
                <a:ea typeface="メイリオ"/>
                <a:cs typeface="メイリオ"/>
              </a:rPr>
              <a:t>Full </a:t>
            </a:r>
            <a:r>
              <a:rPr lang="en-US" altLang="ja-JP" sz="2400" b="1" dirty="0">
                <a:solidFill>
                  <a:srgbClr val="FFFF00"/>
                </a:solidFill>
                <a:latin typeface="メイリオ"/>
                <a:ea typeface="メイリオ"/>
                <a:cs typeface="メイリオ"/>
              </a:rPr>
              <a:t>sky coverage</a:t>
            </a:r>
          </a:p>
          <a:p>
            <a:pPr marL="742950" lvl="2" indent="-342900"/>
            <a:r>
              <a:rPr lang="en-US" altLang="ja-JP" b="1" dirty="0">
                <a:solidFill>
                  <a:srgbClr val="FFFFFF"/>
                </a:solidFill>
                <a:latin typeface="メイリオ"/>
                <a:ea typeface="メイリオ"/>
                <a:cs typeface="メイリオ"/>
              </a:rPr>
              <a:t>Scan </a:t>
            </a:r>
            <a:r>
              <a:rPr lang="en-US" altLang="ja-JP" b="1" dirty="0" smtClean="0">
                <a:solidFill>
                  <a:srgbClr val="FFFFFF"/>
                </a:solidFill>
                <a:latin typeface="メイリオ"/>
                <a:ea typeface="メイリオ"/>
                <a:cs typeface="メイリオ"/>
              </a:rPr>
              <a:t>strategy</a:t>
            </a:r>
          </a:p>
          <a:p>
            <a:pPr marL="742950" lvl="2" indent="-342900"/>
            <a:endParaRPr lang="en-US" altLang="ja-JP" b="1" dirty="0">
              <a:solidFill>
                <a:srgbClr val="FFFFFF"/>
              </a:solidFill>
              <a:latin typeface="メイリオ"/>
              <a:ea typeface="メイリオ"/>
              <a:cs typeface="メイリオ"/>
            </a:endParaRPr>
          </a:p>
          <a:p>
            <a:pPr marL="342900" lvl="1" indent="-342900"/>
            <a:r>
              <a:rPr lang="en-US" altLang="ja-JP" b="1" dirty="0">
                <a:solidFill>
                  <a:srgbClr val="FFFF00"/>
                </a:solidFill>
                <a:latin typeface="メイリオ"/>
                <a:ea typeface="メイリオ"/>
                <a:cs typeface="メイリオ"/>
              </a:rPr>
              <a:t>Foreground removal</a:t>
            </a:r>
          </a:p>
          <a:p>
            <a:pPr marL="742950" lvl="2" indent="-342900"/>
            <a:r>
              <a:rPr lang="en-US" altLang="ja-JP" b="1" dirty="0">
                <a:solidFill>
                  <a:srgbClr val="FFFFFF"/>
                </a:solidFill>
                <a:latin typeface="メイリオ"/>
                <a:ea typeface="メイリオ"/>
                <a:cs typeface="メイリオ"/>
              </a:rPr>
              <a:t>Simultaneous observation over </a:t>
            </a:r>
            <a:r>
              <a:rPr lang="en-US" altLang="ja-JP" b="1" dirty="0" smtClean="0">
                <a:solidFill>
                  <a:srgbClr val="FFFFFF"/>
                </a:solidFill>
                <a:latin typeface="メイリオ"/>
                <a:ea typeface="メイリオ"/>
                <a:cs typeface="メイリオ"/>
              </a:rPr>
              <a:t>broadband</a:t>
            </a:r>
          </a:p>
          <a:p>
            <a:pPr marL="742950" lvl="2" indent="-342900"/>
            <a:endParaRPr lang="en-US" altLang="ja-JP" b="1" dirty="0">
              <a:solidFill>
                <a:srgbClr val="FFFFFF"/>
              </a:solidFill>
              <a:latin typeface="メイリオ"/>
              <a:ea typeface="メイリオ"/>
              <a:cs typeface="メイリオ"/>
            </a:endParaRPr>
          </a:p>
          <a:p>
            <a:r>
              <a:rPr lang="en-US" altLang="ja-JP" sz="2400" b="1" dirty="0">
                <a:solidFill>
                  <a:srgbClr val="FFFF00"/>
                </a:solidFill>
                <a:latin typeface="メイリオ"/>
                <a:ea typeface="メイリオ"/>
                <a:cs typeface="メイリオ"/>
              </a:rPr>
              <a:t>Large angular scale</a:t>
            </a:r>
          </a:p>
          <a:p>
            <a:pPr lvl="1"/>
            <a:r>
              <a:rPr lang="en-US" altLang="ja-JP" sz="2000" b="1" dirty="0">
                <a:solidFill>
                  <a:srgbClr val="FFFFFF"/>
                </a:solidFill>
                <a:latin typeface="メイリオ"/>
                <a:ea typeface="メイリオ"/>
                <a:cs typeface="メイリオ"/>
              </a:rPr>
              <a:t>Beam </a:t>
            </a:r>
            <a:r>
              <a:rPr lang="en-US" altLang="ja-JP" sz="2000" b="1" dirty="0" smtClean="0">
                <a:solidFill>
                  <a:srgbClr val="FFFFFF"/>
                </a:solidFill>
                <a:latin typeface="メイリオ"/>
                <a:ea typeface="メイリオ"/>
                <a:cs typeface="メイリオ"/>
              </a:rPr>
              <a:t>size</a:t>
            </a:r>
          </a:p>
          <a:p>
            <a:pPr lvl="1"/>
            <a:endParaRPr lang="en-US" altLang="ja-JP" sz="2000" b="1" dirty="0">
              <a:solidFill>
                <a:srgbClr val="FFFFFF"/>
              </a:solidFill>
              <a:latin typeface="メイリオ"/>
              <a:ea typeface="メイリオ"/>
              <a:cs typeface="メイリオ"/>
            </a:endParaRPr>
          </a:p>
          <a:p>
            <a:r>
              <a:rPr lang="en-US" altLang="ja-JP" sz="2400" b="1" dirty="0">
                <a:solidFill>
                  <a:srgbClr val="FFFF00"/>
                </a:solidFill>
                <a:latin typeface="メイリオ"/>
                <a:ea typeface="メイリオ"/>
                <a:cs typeface="メイリオ"/>
              </a:rPr>
              <a:t>High </a:t>
            </a:r>
            <a:r>
              <a:rPr lang="en-US" altLang="ja-JP" sz="2400" b="1" dirty="0" smtClean="0">
                <a:solidFill>
                  <a:srgbClr val="FFFF00"/>
                </a:solidFill>
                <a:latin typeface="メイリオ"/>
                <a:ea typeface="メイリオ"/>
                <a:cs typeface="メイリオ"/>
              </a:rPr>
              <a:t>sensitivity</a:t>
            </a:r>
            <a:endParaRPr lang="en-US" altLang="ja-JP" sz="2400" b="1" dirty="0">
              <a:solidFill>
                <a:srgbClr val="FFFF00"/>
              </a:solidFill>
              <a:latin typeface="メイリオ"/>
              <a:ea typeface="メイリオ"/>
              <a:cs typeface="メイリオ"/>
            </a:endParaRPr>
          </a:p>
          <a:p>
            <a:pPr lvl="1"/>
            <a:r>
              <a:rPr lang="en-US" altLang="ja-JP" sz="2000" b="1" dirty="0">
                <a:solidFill>
                  <a:srgbClr val="FFFFFF"/>
                </a:solidFill>
                <a:latin typeface="メイリオ"/>
                <a:ea typeface="メイリオ"/>
                <a:cs typeface="メイリオ"/>
              </a:rPr>
              <a:t>Detector sensitivity</a:t>
            </a:r>
          </a:p>
          <a:p>
            <a:pPr lvl="1"/>
            <a:r>
              <a:rPr lang="en-US" altLang="ja-JP" sz="2000" b="1" dirty="0">
                <a:solidFill>
                  <a:srgbClr val="FFFFFF"/>
                </a:solidFill>
                <a:latin typeface="メイリオ"/>
                <a:ea typeface="メイリオ"/>
                <a:cs typeface="メイリオ"/>
              </a:rPr>
              <a:t>Control systematics</a:t>
            </a:r>
          </a:p>
        </p:txBody>
      </p:sp>
      <p:sp>
        <p:nvSpPr>
          <p:cNvPr id="4" name="日付プレースホルダー 3"/>
          <p:cNvSpPr>
            <a:spLocks noGrp="1"/>
          </p:cNvSpPr>
          <p:nvPr>
            <p:ph type="dt" sz="half" idx="10"/>
          </p:nvPr>
        </p:nvSpPr>
        <p:spPr/>
        <p:txBody>
          <a:bodyPr/>
          <a:lstStyle/>
          <a:p>
            <a:fld id="{F928207C-F62B-D542-8A0C-ED09A9B77D70}" type="datetime4">
              <a:rPr lang="en-US" altLang="ja-JP" smtClean="0"/>
              <a:t>December 14, 2017</a:t>
            </a:fld>
            <a:endParaRPr lang="en-US"/>
          </a:p>
        </p:txBody>
      </p:sp>
      <p:sp>
        <p:nvSpPr>
          <p:cNvPr id="5" name="フッター プレースホルダー 4"/>
          <p:cNvSpPr>
            <a:spLocks noGrp="1"/>
          </p:cNvSpPr>
          <p:nvPr>
            <p:ph type="ftr" sz="quarter" idx="11"/>
          </p:nvPr>
        </p:nvSpPr>
        <p:spPr/>
        <p:txBody>
          <a:bodyPr/>
          <a:lstStyle/>
          <a:p>
            <a:r>
              <a:rPr lang="pt-BR" smtClean="0"/>
              <a:t>CosPA 2017</a:t>
            </a:r>
            <a:endParaRPr lang="en-US"/>
          </a:p>
        </p:txBody>
      </p:sp>
      <p:sp>
        <p:nvSpPr>
          <p:cNvPr id="6" name="スライド番号プレースホルダー 5"/>
          <p:cNvSpPr>
            <a:spLocks noGrp="1"/>
          </p:cNvSpPr>
          <p:nvPr>
            <p:ph type="sldNum" sz="quarter" idx="12"/>
          </p:nvPr>
        </p:nvSpPr>
        <p:spPr/>
        <p:txBody>
          <a:bodyPr/>
          <a:lstStyle/>
          <a:p>
            <a:fld id="{11DE4D2C-443C-D64C-9E4E-9FDAFB6F99F8}" type="slidenum">
              <a:rPr lang="en-US" smtClean="0"/>
              <a:t>19</a:t>
            </a:fld>
            <a:endParaRPr lang="en-US"/>
          </a:p>
        </p:txBody>
      </p:sp>
      <p:pic>
        <p:nvPicPr>
          <p:cNvPr id="7" name="図 6" descr="Cl_of_JSASS_2012-11k.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124" y="1253188"/>
            <a:ext cx="6834207" cy="4783945"/>
          </a:xfrm>
          <a:prstGeom prst="rect">
            <a:avLst/>
          </a:prstGeom>
          <a:solidFill>
            <a:srgbClr val="FFFFFF"/>
          </a:solidFill>
        </p:spPr>
      </p:pic>
      <p:sp>
        <p:nvSpPr>
          <p:cNvPr id="8" name="テキスト ボックス 7"/>
          <p:cNvSpPr txBox="1"/>
          <p:nvPr/>
        </p:nvSpPr>
        <p:spPr>
          <a:xfrm rot="21056592">
            <a:off x="8622703" y="2771444"/>
            <a:ext cx="3161171" cy="338554"/>
          </a:xfrm>
          <a:prstGeom prst="rect">
            <a:avLst/>
          </a:prstGeom>
          <a:noFill/>
        </p:spPr>
        <p:txBody>
          <a:bodyPr wrap="square" rtlCol="0">
            <a:spAutoFit/>
          </a:bodyPr>
          <a:lstStyle/>
          <a:p>
            <a:r>
              <a:rPr lang="en-US" altLang="ja-JP" sz="1600" b="1" dirty="0"/>
              <a:t>Weak gravitational lensing B-mode</a:t>
            </a:r>
            <a:endParaRPr lang="en-US" sz="1600" b="1" dirty="0"/>
          </a:p>
        </p:txBody>
      </p:sp>
      <p:sp>
        <p:nvSpPr>
          <p:cNvPr id="9" name="テキスト ボックス 8"/>
          <p:cNvSpPr txBox="1"/>
          <p:nvPr/>
        </p:nvSpPr>
        <p:spPr>
          <a:xfrm rot="20867120">
            <a:off x="7056542" y="4768211"/>
            <a:ext cx="2033549" cy="338554"/>
          </a:xfrm>
          <a:prstGeom prst="rect">
            <a:avLst/>
          </a:prstGeom>
          <a:noFill/>
        </p:spPr>
        <p:txBody>
          <a:bodyPr wrap="square" rtlCol="0">
            <a:spAutoFit/>
          </a:bodyPr>
          <a:lstStyle/>
          <a:p>
            <a:r>
              <a:rPr lang="en-US" altLang="ja-JP" sz="1600" b="1" dirty="0">
                <a:solidFill>
                  <a:srgbClr val="FF0000"/>
                </a:solidFill>
              </a:rPr>
              <a:t>LiteBIRD sensitivity</a:t>
            </a:r>
            <a:endParaRPr lang="en-US" sz="1600" b="1" dirty="0">
              <a:solidFill>
                <a:srgbClr val="FF0000"/>
              </a:solidFill>
            </a:endParaRPr>
          </a:p>
        </p:txBody>
      </p:sp>
      <p:sp>
        <p:nvSpPr>
          <p:cNvPr id="10" name="テキスト ボックス 9"/>
          <p:cNvSpPr txBox="1"/>
          <p:nvPr/>
        </p:nvSpPr>
        <p:spPr>
          <a:xfrm>
            <a:off x="9583820" y="822736"/>
            <a:ext cx="2555315" cy="461665"/>
          </a:xfrm>
          <a:prstGeom prst="rect">
            <a:avLst/>
          </a:prstGeom>
          <a:noFill/>
        </p:spPr>
        <p:txBody>
          <a:bodyPr wrap="none" rtlCol="0">
            <a:spAutoFit/>
          </a:bodyPr>
          <a:lstStyle/>
          <a:p>
            <a:r>
              <a:rPr lang="en-US" sz="2400" b="1" dirty="0">
                <a:solidFill>
                  <a:schemeClr val="accent4">
                    <a:lumMod val="20000"/>
                    <a:lumOff val="80000"/>
                  </a:schemeClr>
                </a:solidFill>
              </a:rPr>
              <a:t>Angular resolution</a:t>
            </a:r>
          </a:p>
        </p:txBody>
      </p:sp>
      <p:sp>
        <p:nvSpPr>
          <p:cNvPr id="11" name="テキスト ボックス 10"/>
          <p:cNvSpPr txBox="1"/>
          <p:nvPr/>
        </p:nvSpPr>
        <p:spPr>
          <a:xfrm rot="16200000">
            <a:off x="3289877" y="3717972"/>
            <a:ext cx="3356688" cy="461665"/>
          </a:xfrm>
          <a:prstGeom prst="rect">
            <a:avLst/>
          </a:prstGeom>
          <a:noFill/>
        </p:spPr>
        <p:txBody>
          <a:bodyPr wrap="none" rtlCol="0">
            <a:spAutoFit/>
          </a:bodyPr>
          <a:lstStyle/>
          <a:p>
            <a:r>
              <a:rPr lang="en-US" sz="2400" b="1" dirty="0">
                <a:solidFill>
                  <a:schemeClr val="accent4">
                    <a:lumMod val="20000"/>
                    <a:lumOff val="80000"/>
                  </a:schemeClr>
                </a:solidFill>
              </a:rPr>
              <a:t>High  detector sensitivity</a:t>
            </a:r>
          </a:p>
        </p:txBody>
      </p:sp>
      <p:sp>
        <p:nvSpPr>
          <p:cNvPr id="12" name="テキスト ボックス 11"/>
          <p:cNvSpPr txBox="1"/>
          <p:nvPr/>
        </p:nvSpPr>
        <p:spPr>
          <a:xfrm>
            <a:off x="5934092" y="5956240"/>
            <a:ext cx="2339358" cy="461665"/>
          </a:xfrm>
          <a:prstGeom prst="rect">
            <a:avLst/>
          </a:prstGeom>
          <a:noFill/>
        </p:spPr>
        <p:txBody>
          <a:bodyPr wrap="none" rtlCol="0">
            <a:spAutoFit/>
          </a:bodyPr>
          <a:lstStyle/>
          <a:p>
            <a:r>
              <a:rPr lang="en-US" sz="2400" b="1" dirty="0">
                <a:solidFill>
                  <a:schemeClr val="accent4">
                    <a:lumMod val="20000"/>
                    <a:lumOff val="80000"/>
                  </a:schemeClr>
                </a:solidFill>
              </a:rPr>
              <a:t>Full sky coverage</a:t>
            </a:r>
          </a:p>
        </p:txBody>
      </p:sp>
      <p:sp>
        <p:nvSpPr>
          <p:cNvPr id="13" name="テキスト ボックス 12"/>
          <p:cNvSpPr txBox="1"/>
          <p:nvPr/>
        </p:nvSpPr>
        <p:spPr>
          <a:xfrm>
            <a:off x="5934092" y="3580183"/>
            <a:ext cx="2219308" cy="338554"/>
          </a:xfrm>
          <a:prstGeom prst="rect">
            <a:avLst/>
          </a:prstGeom>
          <a:noFill/>
        </p:spPr>
        <p:txBody>
          <a:bodyPr wrap="square" rtlCol="0">
            <a:spAutoFit/>
          </a:bodyPr>
          <a:lstStyle/>
          <a:p>
            <a:r>
              <a:rPr lang="en-US" altLang="ja-JP" sz="1600" b="1" dirty="0"/>
              <a:t>Primordial B-mode</a:t>
            </a:r>
            <a:endParaRPr lang="en-US" sz="1600" b="1" dirty="0"/>
          </a:p>
        </p:txBody>
      </p:sp>
      <p:sp>
        <p:nvSpPr>
          <p:cNvPr id="14" name="テキスト ボックス 13"/>
          <p:cNvSpPr txBox="1"/>
          <p:nvPr/>
        </p:nvSpPr>
        <p:spPr>
          <a:xfrm>
            <a:off x="9944274" y="6048573"/>
            <a:ext cx="2236061" cy="369332"/>
          </a:xfrm>
          <a:prstGeom prst="rect">
            <a:avLst/>
          </a:prstGeom>
          <a:noFill/>
        </p:spPr>
        <p:txBody>
          <a:bodyPr wrap="none" rtlCol="0">
            <a:spAutoFit/>
          </a:bodyPr>
          <a:lstStyle/>
          <a:p>
            <a:r>
              <a:rPr lang="en-US" dirty="0">
                <a:solidFill>
                  <a:srgbClr val="FFFFFF"/>
                </a:solidFill>
              </a:rPr>
              <a:t>M. </a:t>
            </a:r>
            <a:r>
              <a:rPr lang="en-US" dirty="0" err="1">
                <a:solidFill>
                  <a:srgbClr val="FFFFFF"/>
                </a:solidFill>
              </a:rPr>
              <a:t>Hazumi</a:t>
            </a:r>
            <a:r>
              <a:rPr lang="en-US" dirty="0">
                <a:solidFill>
                  <a:srgbClr val="FFFFFF"/>
                </a:solidFill>
              </a:rPr>
              <a:t> et al. 2012</a:t>
            </a:r>
          </a:p>
        </p:txBody>
      </p:sp>
    </p:spTree>
    <p:extLst>
      <p:ext uri="{BB962C8B-B14F-4D97-AF65-F5344CB8AC3E}">
        <p14:creationId xmlns:p14="http://schemas.microsoft.com/office/powerpoint/2010/main" val="841324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a:bodyPr>
          <a:lstStyle/>
          <a:p>
            <a:r>
              <a:rPr lang="en-US" sz="3600" dirty="0" smtClean="0"/>
              <a:t>What physics can we learn from a CMB experiment?</a:t>
            </a:r>
          </a:p>
          <a:p>
            <a:r>
              <a:rPr lang="en-US" sz="3600" dirty="0" smtClean="0"/>
              <a:t>Latest results</a:t>
            </a:r>
          </a:p>
          <a:p>
            <a:r>
              <a:rPr lang="en-US" sz="3600" dirty="0" smtClean="0"/>
              <a:t>What’s the prospect in next 5-10 years.</a:t>
            </a:r>
            <a:endParaRPr lang="en-US" sz="3600" dirty="0"/>
          </a:p>
        </p:txBody>
      </p:sp>
      <p:sp>
        <p:nvSpPr>
          <p:cNvPr id="4" name="Date Placeholder 3"/>
          <p:cNvSpPr>
            <a:spLocks noGrp="1"/>
          </p:cNvSpPr>
          <p:nvPr>
            <p:ph type="dt" sz="half" idx="10"/>
          </p:nvPr>
        </p:nvSpPr>
        <p:spPr/>
        <p:txBody>
          <a:bodyPr/>
          <a:lstStyle/>
          <a:p>
            <a:fld id="{F0DC7DAE-254D-904A-8FA7-1D3F955CDABB}"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2</a:t>
            </a:fld>
            <a:endParaRPr lang="en-US"/>
          </a:p>
        </p:txBody>
      </p:sp>
    </p:spTree>
    <p:extLst>
      <p:ext uri="{BB962C8B-B14F-4D97-AF65-F5344CB8AC3E}">
        <p14:creationId xmlns:p14="http://schemas.microsoft.com/office/powerpoint/2010/main" val="672784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838200" y="860012"/>
                <a:ext cx="10803993" cy="5105066"/>
              </a:xfrm>
            </p:spPr>
            <p:txBody>
              <a:bodyPr>
                <a:noAutofit/>
              </a:bodyPr>
              <a:lstStyle/>
              <a:p>
                <a:pPr marL="57150" indent="0">
                  <a:buNone/>
                </a:pPr>
                <a:r>
                  <a:rPr lang="en-US" altLang="ja-JP" sz="2400" dirty="0" smtClean="0">
                    <a:solidFill>
                      <a:srgbClr val="FFFFFF"/>
                    </a:solidFill>
                    <a:ea typeface="メイリオ"/>
                    <a:cs typeface="メイリオ"/>
                  </a:rPr>
                  <a:t>To be a compelling CMB experiment, we need </a:t>
                </a:r>
                <a14:m>
                  <m:oMath xmlns:m="http://schemas.openxmlformats.org/officeDocument/2006/math">
                    <m:r>
                      <a:rPr lang="en-US" b="0" i="1" smtClean="0">
                        <a:solidFill>
                          <a:srgbClr val="FFFF00"/>
                        </a:solidFill>
                        <a:latin typeface="Cambria Math" charset="0"/>
                      </a:rPr>
                      <m:t>∼30</m:t>
                    </m:r>
                    <m:r>
                      <a:rPr lang="en-US" i="1">
                        <a:solidFill>
                          <a:srgbClr val="FFFF00"/>
                        </a:solidFill>
                        <a:latin typeface="Cambria Math" charset="0"/>
                      </a:rPr>
                      <m:t> </m:t>
                    </m:r>
                    <m:r>
                      <a:rPr lang="en-US" b="0" i="1" smtClean="0">
                        <a:solidFill>
                          <a:srgbClr val="FFFF00"/>
                        </a:solidFill>
                        <a:latin typeface="Cambria Math" charset="0"/>
                      </a:rPr>
                      <m:t>𝑛</m:t>
                    </m:r>
                    <m:r>
                      <a:rPr lang="en-US" i="1">
                        <a:solidFill>
                          <a:srgbClr val="FFFF00"/>
                        </a:solidFill>
                        <a:latin typeface="Cambria Math" charset="0"/>
                      </a:rPr>
                      <m:t>𝐾</m:t>
                    </m:r>
                    <m:r>
                      <a:rPr lang="en-US" i="1">
                        <a:solidFill>
                          <a:srgbClr val="FFFF00"/>
                        </a:solidFill>
                        <a:latin typeface="Cambria Math" charset="0"/>
                      </a:rPr>
                      <m:t> </m:t>
                    </m:r>
                  </m:oMath>
                </a14:m>
                <a:r>
                  <a:rPr lang="en-US" altLang="ja-JP" sz="2400" dirty="0">
                    <a:solidFill>
                      <a:srgbClr val="FFFFFF"/>
                    </a:solidFill>
                    <a:ea typeface="メイリオ"/>
                    <a:cs typeface="メイリオ"/>
                  </a:rPr>
                  <a:t>CMB</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equivalent</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noise</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over</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1</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degree</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scale on the sky.</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838200" y="860012"/>
                <a:ext cx="10803993" cy="5105066"/>
              </a:xfrm>
              <a:blipFill rotWithShape="0">
                <a:blip r:embed="rId2"/>
                <a:stretch>
                  <a:fillRect l="-395" t="-835"/>
                </a:stretch>
              </a:blipFill>
            </p:spPr>
            <p:txBody>
              <a:bodyPr/>
              <a:lstStyle/>
              <a:p>
                <a:r>
                  <a:rPr lang="en-US">
                    <a:noFill/>
                  </a:rPr>
                  <a:t> </a:t>
                </a:r>
              </a:p>
            </p:txBody>
          </p:sp>
        </mc:Fallback>
      </mc:AlternateContent>
      <p:sp>
        <p:nvSpPr>
          <p:cNvPr id="4" name="日付プレースホルダー 3"/>
          <p:cNvSpPr>
            <a:spLocks noGrp="1"/>
          </p:cNvSpPr>
          <p:nvPr>
            <p:ph type="dt" sz="half" idx="10"/>
          </p:nvPr>
        </p:nvSpPr>
        <p:spPr/>
        <p:txBody>
          <a:bodyPr/>
          <a:lstStyle/>
          <a:p>
            <a:fld id="{7649AC05-E33B-A547-9770-4D96B48C1340}" type="datetime4">
              <a:rPr lang="en-US" altLang="ja-JP" smtClean="0"/>
              <a:t>December 14, 2017</a:t>
            </a:fld>
            <a:endParaRPr lang="en-US"/>
          </a:p>
        </p:txBody>
      </p:sp>
      <p:sp>
        <p:nvSpPr>
          <p:cNvPr id="5" name="フッター プレースホルダー 4"/>
          <p:cNvSpPr>
            <a:spLocks noGrp="1"/>
          </p:cNvSpPr>
          <p:nvPr>
            <p:ph type="ftr" sz="quarter" idx="11"/>
          </p:nvPr>
        </p:nvSpPr>
        <p:spPr/>
        <p:txBody>
          <a:bodyPr/>
          <a:lstStyle/>
          <a:p>
            <a:r>
              <a:rPr lang="pt-BR" smtClean="0"/>
              <a:t>CosPA 2017</a:t>
            </a:r>
            <a:endParaRPr lang="en-US"/>
          </a:p>
        </p:txBody>
      </p:sp>
      <p:sp>
        <p:nvSpPr>
          <p:cNvPr id="6" name="スライド番号プレースホルダー 5"/>
          <p:cNvSpPr>
            <a:spLocks noGrp="1"/>
          </p:cNvSpPr>
          <p:nvPr>
            <p:ph type="sldNum" sz="quarter" idx="12"/>
          </p:nvPr>
        </p:nvSpPr>
        <p:spPr/>
        <p:txBody>
          <a:bodyPr/>
          <a:lstStyle/>
          <a:p>
            <a:fld id="{0E36482D-03C3-C747-89A1-9A8789EA2CCE}" type="slidenum">
              <a:rPr lang="en-US" smtClean="0"/>
              <a:t>20</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4016539" y="1654284"/>
                <a:ext cx="4302140" cy="153772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charset="0"/>
                        </a:rPr>
                        <m:t>𝑁𝑜𝑖𝑠𝑒</m:t>
                      </m:r>
                      <m:r>
                        <a:rPr lang="en-US" sz="3200" i="1" smtClean="0">
                          <a:latin typeface="Cambria Math" charset="0"/>
                        </a:rPr>
                        <m:t>=</m:t>
                      </m:r>
                      <m:f>
                        <m:fPr>
                          <m:ctrlPr>
                            <a:rPr lang="en-US" sz="3200" i="1">
                              <a:latin typeface="Cambria Math" charset="0"/>
                            </a:rPr>
                          </m:ctrlPr>
                        </m:fPr>
                        <m:num>
                          <m:r>
                            <a:rPr lang="en-US" sz="3200" i="1">
                              <a:latin typeface="Cambria Math" charset="0"/>
                            </a:rPr>
                            <m:t>2×</m:t>
                          </m:r>
                          <m:r>
                            <a:rPr lang="en-US" sz="3200" i="1">
                              <a:latin typeface="Cambria Math" charset="0"/>
                            </a:rPr>
                            <m:t>𝑁𝐸</m:t>
                          </m:r>
                          <m:sSub>
                            <m:sSubPr>
                              <m:ctrlPr>
                                <a:rPr lang="en-US" sz="3200" i="1">
                                  <a:latin typeface="Cambria Math" charset="0"/>
                                </a:rPr>
                              </m:ctrlPr>
                            </m:sSubPr>
                            <m:e>
                              <m:r>
                                <a:rPr lang="en-US" sz="3200" i="1">
                                  <a:latin typeface="Cambria Math" charset="0"/>
                                </a:rPr>
                                <m:t>𝑇</m:t>
                              </m:r>
                            </m:e>
                            <m:sub>
                              <m:r>
                                <a:rPr lang="en-US" sz="3200" i="1">
                                  <a:latin typeface="Cambria Math" charset="0"/>
                                </a:rPr>
                                <m:t>𝑠</m:t>
                              </m:r>
                            </m:sub>
                          </m:sSub>
                        </m:num>
                        <m:den>
                          <m:rad>
                            <m:radPr>
                              <m:degHide m:val="on"/>
                              <m:ctrlPr>
                                <a:rPr lang="en-US" sz="3200" i="1">
                                  <a:latin typeface="Cambria Math" charset="0"/>
                                </a:rPr>
                              </m:ctrlPr>
                            </m:radPr>
                            <m:deg/>
                            <m:e>
                              <m:f>
                                <m:fPr>
                                  <m:ctrlPr>
                                    <a:rPr lang="en-US" sz="3200" i="1">
                                      <a:latin typeface="Cambria Math" charset="0"/>
                                    </a:rPr>
                                  </m:ctrlPr>
                                </m:fPr>
                                <m:num>
                                  <m:sSub>
                                    <m:sSubPr>
                                      <m:ctrlPr>
                                        <a:rPr lang="en-US" sz="3200" i="1">
                                          <a:latin typeface="Cambria Math" charset="0"/>
                                        </a:rPr>
                                      </m:ctrlPr>
                                    </m:sSubPr>
                                    <m:e>
                                      <m:r>
                                        <a:rPr lang="en-US" sz="3200" i="1">
                                          <a:latin typeface="Cambria Math" charset="0"/>
                                        </a:rPr>
                                        <m:t>𝑡</m:t>
                                      </m:r>
                                    </m:e>
                                    <m:sub>
                                      <m:r>
                                        <a:rPr lang="en-US" sz="3200" i="1">
                                          <a:latin typeface="Cambria Math" charset="0"/>
                                        </a:rPr>
                                        <m:t>𝑜𝑏𝑠</m:t>
                                      </m:r>
                                    </m:sub>
                                  </m:sSub>
                                </m:num>
                                <m:den>
                                  <m:r>
                                    <a:rPr lang="en-US" sz="3200" i="1">
                                      <a:latin typeface="Cambria Math" charset="0"/>
                                    </a:rPr>
                                    <m:t>4</m:t>
                                  </m:r>
                                  <m:r>
                                    <a:rPr lang="en-US" sz="3200" i="1">
                                      <a:latin typeface="Cambria Math" charset="0"/>
                                    </a:rPr>
                                    <m:t>𝜋</m:t>
                                  </m:r>
                                  <m:sSub>
                                    <m:sSubPr>
                                      <m:ctrlPr>
                                        <a:rPr lang="en-US" sz="3200" b="0" i="1" smtClean="0">
                                          <a:latin typeface="Cambria Math" charset="0"/>
                                        </a:rPr>
                                      </m:ctrlPr>
                                    </m:sSubPr>
                                    <m:e>
                                      <m:r>
                                        <a:rPr lang="en-US" sz="3200" b="0" i="1" smtClean="0">
                                          <a:latin typeface="Cambria Math" charset="0"/>
                                        </a:rPr>
                                        <m:t>𝑓</m:t>
                                      </m:r>
                                    </m:e>
                                    <m:sub>
                                      <m:r>
                                        <a:rPr lang="en-US" sz="3200" b="0" i="1" smtClean="0">
                                          <a:latin typeface="Cambria Math" charset="0"/>
                                        </a:rPr>
                                        <m:t>𝑠𝑘𝑦</m:t>
                                      </m:r>
                                    </m:sub>
                                  </m:sSub>
                                </m:den>
                              </m:f>
                              <m:r>
                                <a:rPr lang="en-US" sz="3200" i="1">
                                  <a:latin typeface="Cambria Math" charset="0"/>
                                </a:rPr>
                                <m:t>×</m:t>
                              </m:r>
                              <m:sSub>
                                <m:sSubPr>
                                  <m:ctrlPr>
                                    <a:rPr lang="en-US" sz="3200" i="1">
                                      <a:latin typeface="Cambria Math" charset="0"/>
                                    </a:rPr>
                                  </m:ctrlPr>
                                </m:sSubPr>
                                <m:e>
                                  <m:r>
                                    <a:rPr lang="en-US" sz="3200" i="1">
                                      <a:latin typeface="Cambria Math" charset="0"/>
                                    </a:rPr>
                                    <m:t>𝑁</m:t>
                                  </m:r>
                                </m:e>
                                <m:sub>
                                  <m:r>
                                    <a:rPr lang="en-US" sz="3200" i="1">
                                      <a:latin typeface="Cambria Math" charset="0"/>
                                    </a:rPr>
                                    <m:t>𝑑𝑒𝑡</m:t>
                                  </m:r>
                                </m:sub>
                              </m:sSub>
                            </m:e>
                          </m:rad>
                        </m:den>
                      </m:f>
                    </m:oMath>
                  </m:oMathPara>
                </a14:m>
                <a:endParaRPr lang="en-US" sz="3200" i="1" dirty="0">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016539" y="1654284"/>
                <a:ext cx="4302140" cy="153772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39598" y="3408126"/>
                <a:ext cx="11112803" cy="1162947"/>
              </a:xfrm>
              <a:prstGeom prst="rect">
                <a:avLst/>
              </a:prstGeom>
              <a:noFill/>
            </p:spPr>
            <p:txBody>
              <a:bodyPr wrap="square" lIns="0" tIns="0" rIns="0" bIns="0" rtlCol="0">
                <a:spAutoFit/>
              </a:bodyPr>
              <a:lstStyle/>
              <a:p>
                <a:pPr marL="285750" indent="-285750">
                  <a:buFont typeface="Arial" charset="0"/>
                  <a:buChar char="•"/>
                </a:pPr>
                <a14:m>
                  <m:oMath xmlns:m="http://schemas.openxmlformats.org/officeDocument/2006/math">
                    <m:r>
                      <a:rPr lang="en-US" sz="2800" b="1" i="1" smtClean="0">
                        <a:solidFill>
                          <a:srgbClr val="FFFF00"/>
                        </a:solidFill>
                        <a:latin typeface="Cambria Math" charset="0"/>
                      </a:rPr>
                      <m:t>𝑵𝑬</m:t>
                    </m:r>
                    <m:sSub>
                      <m:sSubPr>
                        <m:ctrlPr>
                          <a:rPr lang="en-US" sz="2800" b="1" i="1">
                            <a:solidFill>
                              <a:srgbClr val="FFFF00"/>
                            </a:solidFill>
                            <a:latin typeface="Cambria Math" charset="0"/>
                          </a:rPr>
                        </m:ctrlPr>
                      </m:sSubPr>
                      <m:e>
                        <m:r>
                          <a:rPr lang="en-US" sz="2800" b="1" i="1">
                            <a:solidFill>
                              <a:srgbClr val="FFFF00"/>
                            </a:solidFill>
                            <a:latin typeface="Cambria Math" charset="0"/>
                          </a:rPr>
                          <m:t>𝑻</m:t>
                        </m:r>
                      </m:e>
                      <m:sub>
                        <m:r>
                          <a:rPr lang="en-US" sz="2800" b="1" i="1">
                            <a:solidFill>
                              <a:srgbClr val="FFFF00"/>
                            </a:solidFill>
                            <a:latin typeface="Cambria Math" charset="0"/>
                          </a:rPr>
                          <m:t>𝒔</m:t>
                        </m:r>
                      </m:sub>
                    </m:sSub>
                  </m:oMath>
                </a14:m>
                <a:r>
                  <a:rPr lang="en-US" sz="2000" dirty="0">
                    <a:solidFill>
                      <a:schemeClr val="bg1"/>
                    </a:solidFill>
                  </a:rPr>
                  <a:t>:  For space mission, one can achieve about </a:t>
                </a:r>
                <a14:m>
                  <m:oMath xmlns:m="http://schemas.openxmlformats.org/officeDocument/2006/math">
                    <m:r>
                      <a:rPr lang="en-US" sz="2000" i="1" smtClean="0">
                        <a:solidFill>
                          <a:srgbClr val="FFFF00"/>
                        </a:solidFill>
                        <a:latin typeface="Cambria Math" charset="0"/>
                      </a:rPr>
                      <m:t>50</m:t>
                    </m:r>
                    <m:r>
                      <a:rPr lang="en-US" sz="2000" i="1">
                        <a:solidFill>
                          <a:srgbClr val="FFFF00"/>
                        </a:solidFill>
                        <a:latin typeface="Cambria Math" charset="0"/>
                      </a:rPr>
                      <m:t> </m:t>
                    </m:r>
                    <m:r>
                      <a:rPr lang="en-US" sz="2000" i="1" smtClean="0">
                        <a:solidFill>
                          <a:srgbClr val="FFFF00"/>
                        </a:solidFill>
                        <a:latin typeface="Cambria Math" charset="0"/>
                      </a:rPr>
                      <m:t>𝜇</m:t>
                    </m:r>
                    <m:r>
                      <a:rPr lang="en-US" sz="2000" i="1" smtClean="0">
                        <a:solidFill>
                          <a:srgbClr val="FFFF00"/>
                        </a:solidFill>
                        <a:latin typeface="Cambria Math" charset="0"/>
                      </a:rPr>
                      <m:t>𝐾</m:t>
                    </m:r>
                    <m:rad>
                      <m:radPr>
                        <m:degHide m:val="on"/>
                        <m:ctrlPr>
                          <a:rPr lang="en-US" sz="2000" i="1">
                            <a:solidFill>
                              <a:srgbClr val="FFFF00"/>
                            </a:solidFill>
                            <a:latin typeface="Cambria Math" charset="0"/>
                          </a:rPr>
                        </m:ctrlPr>
                      </m:radPr>
                      <m:deg/>
                      <m:e>
                        <m:r>
                          <a:rPr lang="en-US" sz="2000" i="1">
                            <a:solidFill>
                              <a:srgbClr val="FFFF00"/>
                            </a:solidFill>
                            <a:latin typeface="Cambria Math" charset="0"/>
                          </a:rPr>
                          <m:t>𝑠</m:t>
                        </m:r>
                      </m:e>
                    </m:rad>
                  </m:oMath>
                </a14:m>
                <a:r>
                  <a:rPr lang="en-US" sz="2000" dirty="0">
                    <a:solidFill>
                      <a:srgbClr val="FF0000"/>
                    </a:solidFill>
                  </a:rPr>
                  <a:t> </a:t>
                </a:r>
                <a:r>
                  <a:rPr lang="en-US" sz="2000" dirty="0">
                    <a:solidFill>
                      <a:schemeClr val="bg1"/>
                    </a:solidFill>
                  </a:rPr>
                  <a:t>using a superconducting bolometric detector</a:t>
                </a:r>
                <a:r>
                  <a:rPr lang="en-US" sz="2000" dirty="0" smtClean="0">
                    <a:solidFill>
                      <a:schemeClr val="bg1"/>
                    </a:solidFill>
                  </a:rPr>
                  <a:t>. On the ground, it’s about </a:t>
                </a:r>
                <a14:m>
                  <m:oMath xmlns:m="http://schemas.openxmlformats.org/officeDocument/2006/math">
                    <m:r>
                      <a:rPr lang="en-US" sz="2000" b="0" i="1" smtClean="0">
                        <a:solidFill>
                          <a:srgbClr val="FFFF00"/>
                        </a:solidFill>
                        <a:latin typeface="Cambria Math" charset="0"/>
                      </a:rPr>
                      <m:t>30</m:t>
                    </m:r>
                    <m:r>
                      <a:rPr lang="en-US" sz="2000" i="1">
                        <a:solidFill>
                          <a:srgbClr val="FFFF00"/>
                        </a:solidFill>
                        <a:latin typeface="Cambria Math" charset="0"/>
                      </a:rPr>
                      <m:t>0 </m:t>
                    </m:r>
                    <m:r>
                      <a:rPr lang="en-US" sz="2000" i="1">
                        <a:solidFill>
                          <a:srgbClr val="FFFF00"/>
                        </a:solidFill>
                        <a:latin typeface="Cambria Math" charset="0"/>
                      </a:rPr>
                      <m:t>𝜇</m:t>
                    </m:r>
                    <m:r>
                      <a:rPr lang="en-US" sz="2000" i="1">
                        <a:solidFill>
                          <a:srgbClr val="FFFF00"/>
                        </a:solidFill>
                        <a:latin typeface="Cambria Math" charset="0"/>
                      </a:rPr>
                      <m:t>𝐾</m:t>
                    </m:r>
                    <m:rad>
                      <m:radPr>
                        <m:degHide m:val="on"/>
                        <m:ctrlPr>
                          <a:rPr lang="en-US" sz="2000" i="1">
                            <a:solidFill>
                              <a:srgbClr val="FFFF00"/>
                            </a:solidFill>
                            <a:latin typeface="Cambria Math" charset="0"/>
                          </a:rPr>
                        </m:ctrlPr>
                      </m:radPr>
                      <m:deg/>
                      <m:e>
                        <m:r>
                          <a:rPr lang="en-US" sz="2000" i="1">
                            <a:solidFill>
                              <a:srgbClr val="FFFF00"/>
                            </a:solidFill>
                            <a:latin typeface="Cambria Math" charset="0"/>
                          </a:rPr>
                          <m:t>𝑠</m:t>
                        </m:r>
                      </m:e>
                    </m:rad>
                  </m:oMath>
                </a14:m>
                <a:r>
                  <a:rPr lang="en-US" sz="2000" dirty="0">
                    <a:solidFill>
                      <a:srgbClr val="FFFF00"/>
                    </a:solidFill>
                  </a:rPr>
                  <a:t> </a:t>
                </a:r>
                <a:r>
                  <a:rPr lang="en-US" sz="2000" dirty="0" smtClean="0">
                    <a:solidFill>
                      <a:srgbClr val="FFFF00"/>
                    </a:solidFill>
                  </a:rPr>
                  <a:t> </a:t>
                </a:r>
                <a:r>
                  <a:rPr lang="en-US" sz="2000" dirty="0" smtClean="0">
                    <a:solidFill>
                      <a:schemeClr val="bg1"/>
                    </a:solidFill>
                  </a:rPr>
                  <a:t>at a place such as Chile and the South Pole.</a:t>
                </a:r>
                <a:endParaRPr lang="en-US" sz="2000" dirty="0">
                  <a:solidFill>
                    <a:schemeClr val="bg1"/>
                  </a:solidFill>
                </a:endParaRPr>
              </a:p>
              <a:p>
                <a:pPr marL="285750" indent="-285750">
                  <a:buFont typeface="Arial" charset="0"/>
                  <a:buChar char="•"/>
                </a:pPr>
                <a:r>
                  <a:rPr lang="en-US" sz="2000" dirty="0">
                    <a:solidFill>
                      <a:schemeClr val="bg1"/>
                    </a:solidFill>
                  </a:rPr>
                  <a:t>Free to choose </a:t>
                </a:r>
                <a:r>
                  <a:rPr lang="en-US" sz="2800" b="1" i="1" dirty="0" err="1">
                    <a:solidFill>
                      <a:srgbClr val="FFFF00"/>
                    </a:solidFill>
                  </a:rPr>
                  <a:t>t</a:t>
                </a:r>
                <a:r>
                  <a:rPr lang="en-US" sz="2800" b="1" i="1" baseline="-25000" dirty="0" err="1">
                    <a:solidFill>
                      <a:srgbClr val="FFFF00"/>
                    </a:solidFill>
                  </a:rPr>
                  <a:t>obs</a:t>
                </a:r>
                <a:r>
                  <a:rPr lang="en-US" sz="2800" dirty="0">
                    <a:solidFill>
                      <a:srgbClr val="FFFF00"/>
                    </a:solidFill>
                  </a:rPr>
                  <a:t> </a:t>
                </a:r>
                <a:r>
                  <a:rPr lang="en-US" sz="2000" dirty="0">
                    <a:solidFill>
                      <a:schemeClr val="bg1"/>
                    </a:solidFill>
                  </a:rPr>
                  <a:t>and </a:t>
                </a:r>
                <a:r>
                  <a:rPr lang="en-US" sz="2800" b="1" i="1" dirty="0" err="1">
                    <a:solidFill>
                      <a:srgbClr val="FFFF00"/>
                    </a:solidFill>
                  </a:rPr>
                  <a:t>N</a:t>
                </a:r>
                <a:r>
                  <a:rPr lang="en-US" sz="2800" b="1" i="1" baseline="-25000" dirty="0" err="1">
                    <a:solidFill>
                      <a:srgbClr val="FFFF00"/>
                    </a:solidFill>
                  </a:rPr>
                  <a:t>det</a:t>
                </a:r>
                <a:r>
                  <a:rPr lang="en-US" sz="2800" dirty="0">
                    <a:solidFill>
                      <a:srgbClr val="FFFF00"/>
                    </a:solidFill>
                  </a:rPr>
                  <a:t> </a:t>
                </a:r>
                <a:r>
                  <a:rPr lang="en-US" sz="2000" dirty="0">
                    <a:solidFill>
                      <a:schemeClr val="bg1"/>
                    </a:solidFill>
                  </a:rPr>
                  <a:t>to achieve the desired noise level</a:t>
                </a:r>
                <a:r>
                  <a:rPr lang="en-US" sz="2000" dirty="0" smtClean="0">
                    <a:solidFill>
                      <a:schemeClr val="bg1"/>
                    </a:solidFill>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539598" y="3408126"/>
                <a:ext cx="11112803" cy="1162947"/>
              </a:xfrm>
              <a:prstGeom prst="rect">
                <a:avLst/>
              </a:prstGeom>
              <a:blipFill rotWithShape="0">
                <a:blip r:embed="rId4"/>
                <a:stretch>
                  <a:fillRect l="-1317" t="-2094" b="-18325"/>
                </a:stretch>
              </a:blipFill>
            </p:spPr>
            <p:txBody>
              <a:bodyPr/>
              <a:lstStyle/>
              <a:p>
                <a:r>
                  <a:rPr lang="en-US">
                    <a:noFill/>
                  </a:rPr>
                  <a:t> </a:t>
                </a:r>
              </a:p>
            </p:txBody>
          </p:sp>
        </mc:Fallback>
      </mc:AlternateContent>
      <p:cxnSp>
        <p:nvCxnSpPr>
          <p:cNvPr id="15" name="Straight Arrow Connector 14"/>
          <p:cNvCxnSpPr/>
          <p:nvPr/>
        </p:nvCxnSpPr>
        <p:spPr>
          <a:xfrm flipH="1">
            <a:off x="7688178" y="1574073"/>
            <a:ext cx="778042" cy="194568"/>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466221" y="1389407"/>
            <a:ext cx="2410725" cy="400110"/>
          </a:xfrm>
          <a:prstGeom prst="rect">
            <a:avLst/>
          </a:prstGeom>
          <a:noFill/>
        </p:spPr>
        <p:txBody>
          <a:bodyPr wrap="none" rtlCol="0">
            <a:spAutoFit/>
          </a:bodyPr>
          <a:lstStyle/>
          <a:p>
            <a:r>
              <a:rPr lang="en-US" sz="2000" b="1" dirty="0">
                <a:solidFill>
                  <a:schemeClr val="accent4">
                    <a:lumMod val="20000"/>
                    <a:lumOff val="80000"/>
                  </a:schemeClr>
                </a:solidFill>
              </a:rPr>
              <a:t>Single detector noise</a:t>
            </a:r>
          </a:p>
        </p:txBody>
      </p:sp>
      <p:cxnSp>
        <p:nvCxnSpPr>
          <p:cNvPr id="17" name="Straight Arrow Connector 16"/>
          <p:cNvCxnSpPr/>
          <p:nvPr/>
        </p:nvCxnSpPr>
        <p:spPr>
          <a:xfrm flipH="1">
            <a:off x="7601954" y="2124111"/>
            <a:ext cx="719889" cy="350270"/>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323552" y="1920103"/>
            <a:ext cx="2103076" cy="400110"/>
          </a:xfrm>
          <a:prstGeom prst="rect">
            <a:avLst/>
          </a:prstGeom>
          <a:noFill/>
        </p:spPr>
        <p:txBody>
          <a:bodyPr wrap="none" rtlCol="0">
            <a:spAutoFit/>
          </a:bodyPr>
          <a:lstStyle/>
          <a:p>
            <a:r>
              <a:rPr lang="en-US" sz="2000" b="1" dirty="0">
                <a:solidFill>
                  <a:schemeClr val="accent4">
                    <a:lumMod val="20000"/>
                    <a:lumOff val="80000"/>
                  </a:schemeClr>
                </a:solidFill>
              </a:rPr>
              <a:t>The # of detectors</a:t>
            </a:r>
          </a:p>
        </p:txBody>
      </p:sp>
      <p:sp>
        <p:nvSpPr>
          <p:cNvPr id="20" name="TextBox 19"/>
          <p:cNvSpPr txBox="1"/>
          <p:nvPr/>
        </p:nvSpPr>
        <p:spPr>
          <a:xfrm>
            <a:off x="1486311" y="2474381"/>
            <a:ext cx="2225225" cy="400110"/>
          </a:xfrm>
          <a:prstGeom prst="rect">
            <a:avLst/>
          </a:prstGeom>
          <a:noFill/>
        </p:spPr>
        <p:txBody>
          <a:bodyPr wrap="none" rtlCol="0">
            <a:spAutoFit/>
          </a:bodyPr>
          <a:lstStyle/>
          <a:p>
            <a:r>
              <a:rPr lang="en-US" sz="2000" b="1" dirty="0">
                <a:solidFill>
                  <a:schemeClr val="accent4">
                    <a:lumMod val="20000"/>
                    <a:lumOff val="80000"/>
                  </a:schemeClr>
                </a:solidFill>
              </a:rPr>
              <a:t>Observational time</a:t>
            </a:r>
          </a:p>
        </p:txBody>
      </p:sp>
      <p:cxnSp>
        <p:nvCxnSpPr>
          <p:cNvPr id="21" name="Straight Arrow Connector 20"/>
          <p:cNvCxnSpPr>
            <a:stCxn id="20" idx="3"/>
          </p:cNvCxnSpPr>
          <p:nvPr/>
        </p:nvCxnSpPr>
        <p:spPr>
          <a:xfrm flipV="1">
            <a:off x="3711536" y="2509852"/>
            <a:ext cx="2384464" cy="164584"/>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タイトル 1"/>
          <p:cNvSpPr>
            <a:spLocks noGrp="1"/>
          </p:cNvSpPr>
          <p:nvPr>
            <p:ph type="title"/>
          </p:nvPr>
        </p:nvSpPr>
        <p:spPr>
          <a:xfrm>
            <a:off x="1880021" y="141773"/>
            <a:ext cx="8815921" cy="920620"/>
          </a:xfrm>
        </p:spPr>
        <p:txBody>
          <a:bodyPr>
            <a:noAutofit/>
          </a:bodyPr>
          <a:lstStyle/>
          <a:p>
            <a:pPr algn="ctr"/>
            <a:r>
              <a:rPr lang="en-US" altLang="ja-JP" sz="4800" b="1" dirty="0">
                <a:solidFill>
                  <a:schemeClr val="accent2"/>
                </a:solidFill>
                <a:latin typeface="メイリオ"/>
                <a:ea typeface="メイリオ"/>
                <a:cs typeface="メイリオ"/>
              </a:rPr>
              <a:t>CMB experiment 101</a:t>
            </a:r>
            <a:endParaRPr lang="en-US" sz="48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577048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838200" y="860012"/>
                <a:ext cx="10803993" cy="5105066"/>
              </a:xfrm>
            </p:spPr>
            <p:txBody>
              <a:bodyPr>
                <a:noAutofit/>
              </a:bodyPr>
              <a:lstStyle/>
              <a:p>
                <a:pPr marL="57150" indent="0">
                  <a:buNone/>
                </a:pPr>
                <a:r>
                  <a:rPr lang="en-US" altLang="ja-JP" sz="2400" dirty="0" smtClean="0">
                    <a:solidFill>
                      <a:srgbClr val="FFFFFF"/>
                    </a:solidFill>
                    <a:ea typeface="メイリオ"/>
                    <a:cs typeface="メイリオ"/>
                  </a:rPr>
                  <a:t>To be a compelling CMB experiment, we need </a:t>
                </a:r>
                <a14:m>
                  <m:oMath xmlns:m="http://schemas.openxmlformats.org/officeDocument/2006/math">
                    <m:r>
                      <a:rPr lang="en-US" b="0" i="1" smtClean="0">
                        <a:solidFill>
                          <a:srgbClr val="FFFF00"/>
                        </a:solidFill>
                        <a:latin typeface="Cambria Math" charset="0"/>
                      </a:rPr>
                      <m:t>∼30</m:t>
                    </m:r>
                    <m:r>
                      <a:rPr lang="en-US" i="1">
                        <a:solidFill>
                          <a:srgbClr val="FFFF00"/>
                        </a:solidFill>
                        <a:latin typeface="Cambria Math" charset="0"/>
                      </a:rPr>
                      <m:t> </m:t>
                    </m:r>
                    <m:r>
                      <a:rPr lang="en-US" b="0" i="1" smtClean="0">
                        <a:solidFill>
                          <a:srgbClr val="FFFF00"/>
                        </a:solidFill>
                        <a:latin typeface="Cambria Math" charset="0"/>
                      </a:rPr>
                      <m:t>𝑛</m:t>
                    </m:r>
                    <m:r>
                      <a:rPr lang="en-US" i="1">
                        <a:solidFill>
                          <a:srgbClr val="FFFF00"/>
                        </a:solidFill>
                        <a:latin typeface="Cambria Math" charset="0"/>
                      </a:rPr>
                      <m:t>𝐾</m:t>
                    </m:r>
                    <m:r>
                      <a:rPr lang="en-US" i="1">
                        <a:solidFill>
                          <a:srgbClr val="FFFF00"/>
                        </a:solidFill>
                        <a:latin typeface="Cambria Math" charset="0"/>
                      </a:rPr>
                      <m:t> </m:t>
                    </m:r>
                  </m:oMath>
                </a14:m>
                <a:r>
                  <a:rPr lang="en-US" altLang="ja-JP" sz="2400" dirty="0">
                    <a:solidFill>
                      <a:srgbClr val="FFFFFF"/>
                    </a:solidFill>
                    <a:ea typeface="メイリオ"/>
                    <a:cs typeface="メイリオ"/>
                  </a:rPr>
                  <a:t>CMB</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equivalent</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noise</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over</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1</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degree</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scale on the sky.</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838200" y="860012"/>
                <a:ext cx="10803993" cy="5105066"/>
              </a:xfrm>
              <a:blipFill rotWithShape="0">
                <a:blip r:embed="rId2"/>
                <a:stretch>
                  <a:fillRect l="-395" t="-835"/>
                </a:stretch>
              </a:blipFill>
            </p:spPr>
            <p:txBody>
              <a:bodyPr/>
              <a:lstStyle/>
              <a:p>
                <a:r>
                  <a:rPr lang="en-US">
                    <a:noFill/>
                  </a:rPr>
                  <a:t> </a:t>
                </a:r>
              </a:p>
            </p:txBody>
          </p:sp>
        </mc:Fallback>
      </mc:AlternateContent>
      <p:sp>
        <p:nvSpPr>
          <p:cNvPr id="4" name="日付プレースホルダー 3"/>
          <p:cNvSpPr>
            <a:spLocks noGrp="1"/>
          </p:cNvSpPr>
          <p:nvPr>
            <p:ph type="dt" sz="half" idx="10"/>
          </p:nvPr>
        </p:nvSpPr>
        <p:spPr/>
        <p:txBody>
          <a:bodyPr/>
          <a:lstStyle/>
          <a:p>
            <a:fld id="{51C783BA-5EB0-8D41-998E-AFF46738E4C8}" type="datetime4">
              <a:rPr lang="en-US" altLang="ja-JP" smtClean="0"/>
              <a:t>December 14, 2017</a:t>
            </a:fld>
            <a:endParaRPr lang="en-US"/>
          </a:p>
        </p:txBody>
      </p:sp>
      <p:sp>
        <p:nvSpPr>
          <p:cNvPr id="5" name="フッター プレースホルダー 4"/>
          <p:cNvSpPr>
            <a:spLocks noGrp="1"/>
          </p:cNvSpPr>
          <p:nvPr>
            <p:ph type="ftr" sz="quarter" idx="11"/>
          </p:nvPr>
        </p:nvSpPr>
        <p:spPr/>
        <p:txBody>
          <a:bodyPr/>
          <a:lstStyle/>
          <a:p>
            <a:r>
              <a:rPr lang="pt-BR" smtClean="0"/>
              <a:t>CosPA 2017</a:t>
            </a:r>
            <a:endParaRPr lang="en-US"/>
          </a:p>
        </p:txBody>
      </p:sp>
      <p:sp>
        <p:nvSpPr>
          <p:cNvPr id="6" name="スライド番号プレースホルダー 5"/>
          <p:cNvSpPr>
            <a:spLocks noGrp="1"/>
          </p:cNvSpPr>
          <p:nvPr>
            <p:ph type="sldNum" sz="quarter" idx="12"/>
          </p:nvPr>
        </p:nvSpPr>
        <p:spPr/>
        <p:txBody>
          <a:bodyPr/>
          <a:lstStyle/>
          <a:p>
            <a:fld id="{0E36482D-03C3-C747-89A1-9A8789EA2CCE}" type="slidenum">
              <a:rPr lang="en-US" smtClean="0"/>
              <a:t>21</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4016539" y="1654284"/>
                <a:ext cx="4302140" cy="153772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charset="0"/>
                        </a:rPr>
                        <m:t>𝑁𝑜𝑖𝑠𝑒</m:t>
                      </m:r>
                      <m:r>
                        <a:rPr lang="en-US" sz="3200" i="1" smtClean="0">
                          <a:latin typeface="Cambria Math" charset="0"/>
                        </a:rPr>
                        <m:t>=</m:t>
                      </m:r>
                      <m:f>
                        <m:fPr>
                          <m:ctrlPr>
                            <a:rPr lang="en-US" sz="3200" i="1">
                              <a:latin typeface="Cambria Math" charset="0"/>
                            </a:rPr>
                          </m:ctrlPr>
                        </m:fPr>
                        <m:num>
                          <m:r>
                            <a:rPr lang="en-US" sz="3200" i="1">
                              <a:latin typeface="Cambria Math" charset="0"/>
                            </a:rPr>
                            <m:t>2×</m:t>
                          </m:r>
                          <m:r>
                            <a:rPr lang="en-US" sz="3200" i="1">
                              <a:latin typeface="Cambria Math" charset="0"/>
                            </a:rPr>
                            <m:t>𝑁𝐸</m:t>
                          </m:r>
                          <m:sSub>
                            <m:sSubPr>
                              <m:ctrlPr>
                                <a:rPr lang="en-US" sz="3200" i="1">
                                  <a:latin typeface="Cambria Math" charset="0"/>
                                </a:rPr>
                              </m:ctrlPr>
                            </m:sSubPr>
                            <m:e>
                              <m:r>
                                <a:rPr lang="en-US" sz="3200" i="1">
                                  <a:latin typeface="Cambria Math" charset="0"/>
                                </a:rPr>
                                <m:t>𝑇</m:t>
                              </m:r>
                            </m:e>
                            <m:sub>
                              <m:r>
                                <a:rPr lang="en-US" sz="3200" i="1">
                                  <a:latin typeface="Cambria Math" charset="0"/>
                                </a:rPr>
                                <m:t>𝑠</m:t>
                              </m:r>
                            </m:sub>
                          </m:sSub>
                        </m:num>
                        <m:den>
                          <m:rad>
                            <m:radPr>
                              <m:degHide m:val="on"/>
                              <m:ctrlPr>
                                <a:rPr lang="en-US" sz="3200" i="1">
                                  <a:latin typeface="Cambria Math" charset="0"/>
                                </a:rPr>
                              </m:ctrlPr>
                            </m:radPr>
                            <m:deg/>
                            <m:e>
                              <m:f>
                                <m:fPr>
                                  <m:ctrlPr>
                                    <a:rPr lang="en-US" sz="3200" i="1">
                                      <a:latin typeface="Cambria Math" charset="0"/>
                                    </a:rPr>
                                  </m:ctrlPr>
                                </m:fPr>
                                <m:num>
                                  <m:sSub>
                                    <m:sSubPr>
                                      <m:ctrlPr>
                                        <a:rPr lang="en-US" sz="3200" i="1">
                                          <a:latin typeface="Cambria Math" charset="0"/>
                                        </a:rPr>
                                      </m:ctrlPr>
                                    </m:sSubPr>
                                    <m:e>
                                      <m:r>
                                        <a:rPr lang="en-US" sz="3200" i="1">
                                          <a:latin typeface="Cambria Math" charset="0"/>
                                        </a:rPr>
                                        <m:t>𝑡</m:t>
                                      </m:r>
                                    </m:e>
                                    <m:sub>
                                      <m:r>
                                        <a:rPr lang="en-US" sz="3200" i="1">
                                          <a:latin typeface="Cambria Math" charset="0"/>
                                        </a:rPr>
                                        <m:t>𝑜𝑏𝑠</m:t>
                                      </m:r>
                                    </m:sub>
                                  </m:sSub>
                                </m:num>
                                <m:den>
                                  <m:r>
                                    <a:rPr lang="en-US" sz="3200" i="1">
                                      <a:latin typeface="Cambria Math" charset="0"/>
                                    </a:rPr>
                                    <m:t>4</m:t>
                                  </m:r>
                                  <m:r>
                                    <a:rPr lang="en-US" sz="3200" i="1">
                                      <a:latin typeface="Cambria Math" charset="0"/>
                                    </a:rPr>
                                    <m:t>𝜋</m:t>
                                  </m:r>
                                  <m:sSub>
                                    <m:sSubPr>
                                      <m:ctrlPr>
                                        <a:rPr lang="en-US" sz="3200" b="0" i="1" smtClean="0">
                                          <a:latin typeface="Cambria Math" charset="0"/>
                                        </a:rPr>
                                      </m:ctrlPr>
                                    </m:sSubPr>
                                    <m:e>
                                      <m:r>
                                        <a:rPr lang="en-US" sz="3200" b="0" i="1" smtClean="0">
                                          <a:latin typeface="Cambria Math" charset="0"/>
                                        </a:rPr>
                                        <m:t>𝑓</m:t>
                                      </m:r>
                                    </m:e>
                                    <m:sub>
                                      <m:r>
                                        <a:rPr lang="en-US" sz="3200" b="0" i="1" smtClean="0">
                                          <a:latin typeface="Cambria Math" charset="0"/>
                                        </a:rPr>
                                        <m:t>𝑠𝑘𝑦</m:t>
                                      </m:r>
                                    </m:sub>
                                  </m:sSub>
                                </m:den>
                              </m:f>
                              <m:r>
                                <a:rPr lang="en-US" sz="3200" i="1">
                                  <a:latin typeface="Cambria Math" charset="0"/>
                                </a:rPr>
                                <m:t>×</m:t>
                              </m:r>
                              <m:sSub>
                                <m:sSubPr>
                                  <m:ctrlPr>
                                    <a:rPr lang="en-US" sz="3200" i="1">
                                      <a:latin typeface="Cambria Math" charset="0"/>
                                    </a:rPr>
                                  </m:ctrlPr>
                                </m:sSubPr>
                                <m:e>
                                  <m:r>
                                    <a:rPr lang="en-US" sz="3200" i="1">
                                      <a:latin typeface="Cambria Math" charset="0"/>
                                    </a:rPr>
                                    <m:t>𝑁</m:t>
                                  </m:r>
                                </m:e>
                                <m:sub>
                                  <m:r>
                                    <a:rPr lang="en-US" sz="3200" i="1">
                                      <a:latin typeface="Cambria Math" charset="0"/>
                                    </a:rPr>
                                    <m:t>𝑑𝑒𝑡</m:t>
                                  </m:r>
                                </m:sub>
                              </m:sSub>
                            </m:e>
                          </m:rad>
                        </m:den>
                      </m:f>
                    </m:oMath>
                  </m:oMathPara>
                </a14:m>
                <a:endParaRPr lang="en-US" sz="3200" i="1" dirty="0">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016539" y="1654284"/>
                <a:ext cx="4302140" cy="153772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39598" y="3408126"/>
                <a:ext cx="11112803" cy="2304798"/>
              </a:xfrm>
              <a:prstGeom prst="rect">
                <a:avLst/>
              </a:prstGeom>
              <a:noFill/>
            </p:spPr>
            <p:txBody>
              <a:bodyPr wrap="square" lIns="0" tIns="0" rIns="0" bIns="0" rtlCol="0">
                <a:spAutoFit/>
              </a:bodyPr>
              <a:lstStyle/>
              <a:p>
                <a:pPr marL="285750" indent="-285750">
                  <a:buFont typeface="Arial" charset="0"/>
                  <a:buChar char="•"/>
                </a:pPr>
                <a14:m>
                  <m:oMath xmlns:m="http://schemas.openxmlformats.org/officeDocument/2006/math">
                    <m:r>
                      <a:rPr lang="en-US" sz="2800" b="1" i="1" smtClean="0">
                        <a:solidFill>
                          <a:srgbClr val="FFFF00"/>
                        </a:solidFill>
                        <a:latin typeface="Cambria Math" charset="0"/>
                      </a:rPr>
                      <m:t>𝑵𝑬</m:t>
                    </m:r>
                    <m:sSub>
                      <m:sSubPr>
                        <m:ctrlPr>
                          <a:rPr lang="en-US" sz="2800" b="1" i="1">
                            <a:solidFill>
                              <a:srgbClr val="FFFF00"/>
                            </a:solidFill>
                            <a:latin typeface="Cambria Math" charset="0"/>
                          </a:rPr>
                        </m:ctrlPr>
                      </m:sSubPr>
                      <m:e>
                        <m:r>
                          <a:rPr lang="en-US" sz="2800" b="1" i="1">
                            <a:solidFill>
                              <a:srgbClr val="FFFF00"/>
                            </a:solidFill>
                            <a:latin typeface="Cambria Math" charset="0"/>
                          </a:rPr>
                          <m:t>𝑻</m:t>
                        </m:r>
                      </m:e>
                      <m:sub>
                        <m:r>
                          <a:rPr lang="en-US" sz="2800" b="1" i="1">
                            <a:solidFill>
                              <a:srgbClr val="FFFF00"/>
                            </a:solidFill>
                            <a:latin typeface="Cambria Math" charset="0"/>
                          </a:rPr>
                          <m:t>𝒔</m:t>
                        </m:r>
                      </m:sub>
                    </m:sSub>
                  </m:oMath>
                </a14:m>
                <a:r>
                  <a:rPr lang="en-US" sz="2000" dirty="0">
                    <a:solidFill>
                      <a:schemeClr val="bg1"/>
                    </a:solidFill>
                  </a:rPr>
                  <a:t>:  For space mission, one can achieve about </a:t>
                </a:r>
                <a14:m>
                  <m:oMath xmlns:m="http://schemas.openxmlformats.org/officeDocument/2006/math">
                    <m:r>
                      <a:rPr lang="en-US" sz="2000" i="1" smtClean="0">
                        <a:solidFill>
                          <a:srgbClr val="FFFF00"/>
                        </a:solidFill>
                        <a:latin typeface="Cambria Math" charset="0"/>
                      </a:rPr>
                      <m:t>50</m:t>
                    </m:r>
                    <m:r>
                      <a:rPr lang="en-US" sz="2000" i="1">
                        <a:solidFill>
                          <a:srgbClr val="FFFF00"/>
                        </a:solidFill>
                        <a:latin typeface="Cambria Math" charset="0"/>
                      </a:rPr>
                      <m:t> </m:t>
                    </m:r>
                    <m:r>
                      <a:rPr lang="en-US" sz="2000" i="1" smtClean="0">
                        <a:solidFill>
                          <a:srgbClr val="FFFF00"/>
                        </a:solidFill>
                        <a:latin typeface="Cambria Math" charset="0"/>
                      </a:rPr>
                      <m:t>𝜇</m:t>
                    </m:r>
                    <m:r>
                      <a:rPr lang="en-US" sz="2000" i="1" smtClean="0">
                        <a:solidFill>
                          <a:srgbClr val="FFFF00"/>
                        </a:solidFill>
                        <a:latin typeface="Cambria Math" charset="0"/>
                      </a:rPr>
                      <m:t>𝐾</m:t>
                    </m:r>
                    <m:rad>
                      <m:radPr>
                        <m:degHide m:val="on"/>
                        <m:ctrlPr>
                          <a:rPr lang="en-US" sz="2000" i="1">
                            <a:solidFill>
                              <a:srgbClr val="FFFF00"/>
                            </a:solidFill>
                            <a:latin typeface="Cambria Math" charset="0"/>
                          </a:rPr>
                        </m:ctrlPr>
                      </m:radPr>
                      <m:deg/>
                      <m:e>
                        <m:r>
                          <a:rPr lang="en-US" sz="2000" i="1">
                            <a:solidFill>
                              <a:srgbClr val="FFFF00"/>
                            </a:solidFill>
                            <a:latin typeface="Cambria Math" charset="0"/>
                          </a:rPr>
                          <m:t>𝑠</m:t>
                        </m:r>
                      </m:e>
                    </m:rad>
                  </m:oMath>
                </a14:m>
                <a:r>
                  <a:rPr lang="en-US" sz="2000" dirty="0">
                    <a:solidFill>
                      <a:srgbClr val="FF0000"/>
                    </a:solidFill>
                  </a:rPr>
                  <a:t> </a:t>
                </a:r>
                <a:r>
                  <a:rPr lang="en-US" sz="2000" dirty="0">
                    <a:solidFill>
                      <a:schemeClr val="bg1"/>
                    </a:solidFill>
                  </a:rPr>
                  <a:t>using a superconducting bolometric detector</a:t>
                </a:r>
                <a:r>
                  <a:rPr lang="en-US" sz="2000" dirty="0" smtClean="0">
                    <a:solidFill>
                      <a:schemeClr val="bg1"/>
                    </a:solidFill>
                  </a:rPr>
                  <a:t>. On the ground, it’s about </a:t>
                </a:r>
                <a14:m>
                  <m:oMath xmlns:m="http://schemas.openxmlformats.org/officeDocument/2006/math">
                    <m:r>
                      <a:rPr lang="en-US" sz="2000" b="0" i="1" smtClean="0">
                        <a:solidFill>
                          <a:srgbClr val="FFFF00"/>
                        </a:solidFill>
                        <a:latin typeface="Cambria Math" charset="0"/>
                      </a:rPr>
                      <m:t>30</m:t>
                    </m:r>
                    <m:r>
                      <a:rPr lang="en-US" sz="2000" i="1">
                        <a:solidFill>
                          <a:srgbClr val="FFFF00"/>
                        </a:solidFill>
                        <a:latin typeface="Cambria Math" charset="0"/>
                      </a:rPr>
                      <m:t>0 </m:t>
                    </m:r>
                    <m:r>
                      <a:rPr lang="en-US" sz="2000" i="1">
                        <a:solidFill>
                          <a:srgbClr val="FFFF00"/>
                        </a:solidFill>
                        <a:latin typeface="Cambria Math" charset="0"/>
                      </a:rPr>
                      <m:t>𝜇</m:t>
                    </m:r>
                    <m:r>
                      <a:rPr lang="en-US" sz="2000" i="1">
                        <a:solidFill>
                          <a:srgbClr val="FFFF00"/>
                        </a:solidFill>
                        <a:latin typeface="Cambria Math" charset="0"/>
                      </a:rPr>
                      <m:t>𝐾</m:t>
                    </m:r>
                    <m:rad>
                      <m:radPr>
                        <m:degHide m:val="on"/>
                        <m:ctrlPr>
                          <a:rPr lang="en-US" sz="2000" i="1">
                            <a:solidFill>
                              <a:srgbClr val="FFFF00"/>
                            </a:solidFill>
                            <a:latin typeface="Cambria Math" charset="0"/>
                          </a:rPr>
                        </m:ctrlPr>
                      </m:radPr>
                      <m:deg/>
                      <m:e>
                        <m:r>
                          <a:rPr lang="en-US" sz="2000" i="1">
                            <a:solidFill>
                              <a:srgbClr val="FFFF00"/>
                            </a:solidFill>
                            <a:latin typeface="Cambria Math" charset="0"/>
                          </a:rPr>
                          <m:t>𝑠</m:t>
                        </m:r>
                      </m:e>
                    </m:rad>
                  </m:oMath>
                </a14:m>
                <a:r>
                  <a:rPr lang="en-US" sz="2000" dirty="0">
                    <a:solidFill>
                      <a:srgbClr val="FFFF00"/>
                    </a:solidFill>
                  </a:rPr>
                  <a:t> </a:t>
                </a:r>
                <a:r>
                  <a:rPr lang="en-US" sz="2000" dirty="0" smtClean="0">
                    <a:solidFill>
                      <a:srgbClr val="FFFF00"/>
                    </a:solidFill>
                  </a:rPr>
                  <a:t> </a:t>
                </a:r>
                <a:r>
                  <a:rPr lang="en-US" sz="2000" dirty="0" smtClean="0">
                    <a:solidFill>
                      <a:schemeClr val="bg1"/>
                    </a:solidFill>
                  </a:rPr>
                  <a:t>at a place such as Chile and the South Pole.</a:t>
                </a:r>
                <a:endParaRPr lang="en-US" sz="2000" dirty="0">
                  <a:solidFill>
                    <a:schemeClr val="bg1"/>
                  </a:solidFill>
                </a:endParaRPr>
              </a:p>
              <a:p>
                <a:pPr marL="285750" indent="-285750">
                  <a:buFont typeface="Arial" charset="0"/>
                  <a:buChar char="•"/>
                </a:pPr>
                <a:r>
                  <a:rPr lang="en-US" sz="2000" dirty="0">
                    <a:solidFill>
                      <a:schemeClr val="bg1"/>
                    </a:solidFill>
                  </a:rPr>
                  <a:t>Free to choose </a:t>
                </a:r>
                <a:r>
                  <a:rPr lang="en-US" sz="2800" b="1" i="1" dirty="0" err="1">
                    <a:solidFill>
                      <a:srgbClr val="FFFF00"/>
                    </a:solidFill>
                  </a:rPr>
                  <a:t>t</a:t>
                </a:r>
                <a:r>
                  <a:rPr lang="en-US" sz="2800" b="1" i="1" baseline="-25000" dirty="0" err="1">
                    <a:solidFill>
                      <a:srgbClr val="FFFF00"/>
                    </a:solidFill>
                  </a:rPr>
                  <a:t>obs</a:t>
                </a:r>
                <a:r>
                  <a:rPr lang="en-US" sz="2800" dirty="0">
                    <a:solidFill>
                      <a:srgbClr val="FFFF00"/>
                    </a:solidFill>
                  </a:rPr>
                  <a:t> </a:t>
                </a:r>
                <a:r>
                  <a:rPr lang="en-US" sz="2000" dirty="0">
                    <a:solidFill>
                      <a:schemeClr val="bg1"/>
                    </a:solidFill>
                  </a:rPr>
                  <a:t>and </a:t>
                </a:r>
                <a:r>
                  <a:rPr lang="en-US" sz="2800" b="1" i="1" dirty="0" err="1">
                    <a:solidFill>
                      <a:srgbClr val="FFFF00"/>
                    </a:solidFill>
                  </a:rPr>
                  <a:t>N</a:t>
                </a:r>
                <a:r>
                  <a:rPr lang="en-US" sz="2800" b="1" i="1" baseline="-25000" dirty="0" err="1">
                    <a:solidFill>
                      <a:srgbClr val="FFFF00"/>
                    </a:solidFill>
                  </a:rPr>
                  <a:t>det</a:t>
                </a:r>
                <a:r>
                  <a:rPr lang="en-US" sz="2800" dirty="0">
                    <a:solidFill>
                      <a:srgbClr val="FFFF00"/>
                    </a:solidFill>
                  </a:rPr>
                  <a:t> </a:t>
                </a:r>
                <a:r>
                  <a:rPr lang="en-US" sz="2000" dirty="0">
                    <a:solidFill>
                      <a:schemeClr val="bg1"/>
                    </a:solidFill>
                  </a:rPr>
                  <a:t>to achieve the desired noise level</a:t>
                </a:r>
                <a:r>
                  <a:rPr lang="en-US" sz="2000" dirty="0" smtClean="0">
                    <a:solidFill>
                      <a:schemeClr val="bg1"/>
                    </a:solidFill>
                  </a:rPr>
                  <a:t>.</a:t>
                </a:r>
                <a:endParaRPr lang="en-US" sz="2000" dirty="0">
                  <a:solidFill>
                    <a:schemeClr val="bg1"/>
                  </a:solidFill>
                </a:endParaRPr>
              </a:p>
              <a:p>
                <a:r>
                  <a:rPr lang="en-US" sz="2400" b="1" dirty="0" smtClean="0">
                    <a:solidFill>
                      <a:schemeClr val="bg1"/>
                    </a:solidFill>
                  </a:rPr>
                  <a:t>Example1)</a:t>
                </a:r>
                <a:endParaRPr lang="en-US" sz="2400" b="1" dirty="0">
                  <a:solidFill>
                    <a:schemeClr val="bg1"/>
                  </a:solidFill>
                </a:endParaRPr>
              </a:p>
              <a:p>
                <a:pPr marL="285750" indent="-285750">
                  <a:buFont typeface="Arial" charset="0"/>
                  <a:buChar char="•"/>
                </a:pPr>
                <a:r>
                  <a:rPr lang="en-US" altLang="ja-JP" sz="2400" b="1" dirty="0" smtClean="0">
                    <a:solidFill>
                      <a:schemeClr val="bg1"/>
                    </a:solidFill>
                  </a:rPr>
                  <a:t>From space, </a:t>
                </a:r>
                <a:r>
                  <a:rPr lang="en-US" sz="2400" b="1" i="1" dirty="0" err="1" smtClean="0">
                    <a:solidFill>
                      <a:srgbClr val="FFFF00"/>
                    </a:solidFill>
                  </a:rPr>
                  <a:t>t</a:t>
                </a:r>
                <a:r>
                  <a:rPr lang="en-US" sz="2400" b="1" i="1" baseline="-25000" dirty="0" err="1" smtClean="0">
                    <a:solidFill>
                      <a:srgbClr val="FFFF00"/>
                    </a:solidFill>
                  </a:rPr>
                  <a:t>obs</a:t>
                </a:r>
                <a:r>
                  <a:rPr lang="en-US" sz="2400" b="1" dirty="0" smtClean="0">
                    <a:solidFill>
                      <a:srgbClr val="FFFF00"/>
                    </a:solidFill>
                  </a:rPr>
                  <a:t> </a:t>
                </a:r>
                <a:r>
                  <a:rPr lang="en-US" sz="2400" b="1" dirty="0">
                    <a:solidFill>
                      <a:srgbClr val="FFFF00"/>
                    </a:solidFill>
                  </a:rPr>
                  <a:t>= 3 years </a:t>
                </a:r>
                <a:r>
                  <a:rPr lang="en-US" sz="2400" b="1" dirty="0">
                    <a:solidFill>
                      <a:schemeClr val="bg1"/>
                    </a:solidFill>
                  </a:rPr>
                  <a:t>and </a:t>
                </a:r>
                <a:r>
                  <a:rPr lang="en-US" sz="2400" b="1" i="1" dirty="0" err="1">
                    <a:solidFill>
                      <a:srgbClr val="FFFF00"/>
                    </a:solidFill>
                  </a:rPr>
                  <a:t>N</a:t>
                </a:r>
                <a:r>
                  <a:rPr lang="en-US" sz="2400" b="1" i="1" baseline="-25000" dirty="0" err="1">
                    <a:solidFill>
                      <a:srgbClr val="FFFF00"/>
                    </a:solidFill>
                  </a:rPr>
                  <a:t>det</a:t>
                </a:r>
                <a:r>
                  <a:rPr lang="en-US" sz="2400" b="1" dirty="0">
                    <a:solidFill>
                      <a:srgbClr val="FFFF00"/>
                    </a:solidFill>
                  </a:rPr>
                  <a:t> &gt;2000 </a:t>
                </a:r>
                <a:r>
                  <a:rPr lang="en-US" sz="2400" b="1" dirty="0">
                    <a:solidFill>
                      <a:schemeClr val="bg1"/>
                    </a:solidFill>
                  </a:rPr>
                  <a:t>detectors allow to reach the desired sensitivity over the full sky </a:t>
                </a:r>
                <a:r>
                  <a:rPr lang="en-US" sz="2400" b="1" dirty="0" smtClean="0">
                    <a:solidFill>
                      <a:schemeClr val="bg1"/>
                    </a:solidFill>
                  </a:rPr>
                  <a:t>(</a:t>
                </a:r>
                <a14:m>
                  <m:oMath xmlns:m="http://schemas.openxmlformats.org/officeDocument/2006/math">
                    <m:sSub>
                      <m:sSubPr>
                        <m:ctrlPr>
                          <a:rPr lang="en-US" sz="2400" b="1" i="1" smtClean="0">
                            <a:solidFill>
                              <a:schemeClr val="bg1"/>
                            </a:solidFill>
                            <a:latin typeface="Cambria Math" charset="0"/>
                          </a:rPr>
                        </m:ctrlPr>
                      </m:sSubPr>
                      <m:e>
                        <m:r>
                          <a:rPr lang="en-US" sz="2400" b="1" i="1" smtClean="0">
                            <a:solidFill>
                              <a:schemeClr val="bg1"/>
                            </a:solidFill>
                            <a:latin typeface="Cambria Math" charset="0"/>
                          </a:rPr>
                          <m:t>𝒇</m:t>
                        </m:r>
                      </m:e>
                      <m:sub>
                        <m:r>
                          <a:rPr lang="en-US" sz="2400" b="1" i="1" smtClean="0">
                            <a:solidFill>
                              <a:schemeClr val="bg1"/>
                            </a:solidFill>
                            <a:latin typeface="Cambria Math" charset="0"/>
                          </a:rPr>
                          <m:t>𝒔𝒌𝒚</m:t>
                        </m:r>
                      </m:sub>
                    </m:sSub>
                    <m:r>
                      <a:rPr lang="en-US" sz="2400" b="1" i="1" smtClean="0">
                        <a:solidFill>
                          <a:schemeClr val="bg1"/>
                        </a:solidFill>
                        <a:latin typeface="Cambria Math" charset="0"/>
                      </a:rPr>
                      <m:t>=</m:t>
                    </m:r>
                    <m:r>
                      <a:rPr lang="en-US" sz="2400" b="1" i="1" smtClean="0">
                        <a:solidFill>
                          <a:schemeClr val="bg1"/>
                        </a:solidFill>
                        <a:latin typeface="Cambria Math" charset="0"/>
                      </a:rPr>
                      <m:t>𝟏</m:t>
                    </m:r>
                  </m:oMath>
                </a14:m>
                <a:r>
                  <a:rPr lang="en-US" sz="2400" b="1" dirty="0" smtClean="0">
                    <a:solidFill>
                      <a:schemeClr val="bg1"/>
                    </a:solidFill>
                  </a:rPr>
                  <a:t>) as </a:t>
                </a:r>
                <a:r>
                  <a:rPr lang="en-US" sz="2400" b="1" dirty="0">
                    <a:solidFill>
                      <a:schemeClr val="bg1"/>
                    </a:solidFill>
                  </a:rPr>
                  <a:t>a ball park estimate</a:t>
                </a:r>
                <a:r>
                  <a:rPr lang="en-US" sz="2400" b="1" dirty="0" smtClean="0">
                    <a:solidFill>
                      <a:schemeClr val="bg1"/>
                    </a:solidFill>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539598" y="3408126"/>
                <a:ext cx="11112803" cy="2304798"/>
              </a:xfrm>
              <a:prstGeom prst="rect">
                <a:avLst/>
              </a:prstGeom>
              <a:blipFill rotWithShape="0">
                <a:blip r:embed="rId4"/>
                <a:stretch>
                  <a:fillRect l="-1701" t="-1058" b="-5820"/>
                </a:stretch>
              </a:blipFill>
            </p:spPr>
            <p:txBody>
              <a:bodyPr/>
              <a:lstStyle/>
              <a:p>
                <a:r>
                  <a:rPr lang="en-US">
                    <a:noFill/>
                  </a:rPr>
                  <a:t> </a:t>
                </a:r>
              </a:p>
            </p:txBody>
          </p:sp>
        </mc:Fallback>
      </mc:AlternateContent>
      <p:cxnSp>
        <p:nvCxnSpPr>
          <p:cNvPr id="15" name="Straight Arrow Connector 14"/>
          <p:cNvCxnSpPr/>
          <p:nvPr/>
        </p:nvCxnSpPr>
        <p:spPr>
          <a:xfrm flipH="1">
            <a:off x="7688178" y="1574073"/>
            <a:ext cx="778042" cy="194568"/>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466221" y="1389407"/>
            <a:ext cx="2410725" cy="400110"/>
          </a:xfrm>
          <a:prstGeom prst="rect">
            <a:avLst/>
          </a:prstGeom>
          <a:noFill/>
        </p:spPr>
        <p:txBody>
          <a:bodyPr wrap="none" rtlCol="0">
            <a:spAutoFit/>
          </a:bodyPr>
          <a:lstStyle/>
          <a:p>
            <a:r>
              <a:rPr lang="en-US" sz="2000" b="1" dirty="0">
                <a:solidFill>
                  <a:schemeClr val="accent4">
                    <a:lumMod val="20000"/>
                    <a:lumOff val="80000"/>
                  </a:schemeClr>
                </a:solidFill>
              </a:rPr>
              <a:t>Single detector noise</a:t>
            </a:r>
          </a:p>
        </p:txBody>
      </p:sp>
      <p:cxnSp>
        <p:nvCxnSpPr>
          <p:cNvPr id="17" name="Straight Arrow Connector 16"/>
          <p:cNvCxnSpPr/>
          <p:nvPr/>
        </p:nvCxnSpPr>
        <p:spPr>
          <a:xfrm flipH="1">
            <a:off x="7601954" y="2124111"/>
            <a:ext cx="719889" cy="350270"/>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323552" y="1920103"/>
            <a:ext cx="2103076" cy="400110"/>
          </a:xfrm>
          <a:prstGeom prst="rect">
            <a:avLst/>
          </a:prstGeom>
          <a:noFill/>
        </p:spPr>
        <p:txBody>
          <a:bodyPr wrap="none" rtlCol="0">
            <a:spAutoFit/>
          </a:bodyPr>
          <a:lstStyle/>
          <a:p>
            <a:r>
              <a:rPr lang="en-US" sz="2000" b="1" dirty="0">
                <a:solidFill>
                  <a:schemeClr val="accent4">
                    <a:lumMod val="20000"/>
                    <a:lumOff val="80000"/>
                  </a:schemeClr>
                </a:solidFill>
              </a:rPr>
              <a:t>The # of detectors</a:t>
            </a:r>
          </a:p>
        </p:txBody>
      </p:sp>
      <p:sp>
        <p:nvSpPr>
          <p:cNvPr id="20" name="TextBox 19"/>
          <p:cNvSpPr txBox="1"/>
          <p:nvPr/>
        </p:nvSpPr>
        <p:spPr>
          <a:xfrm>
            <a:off x="1486311" y="2474381"/>
            <a:ext cx="2225225" cy="400110"/>
          </a:xfrm>
          <a:prstGeom prst="rect">
            <a:avLst/>
          </a:prstGeom>
          <a:noFill/>
        </p:spPr>
        <p:txBody>
          <a:bodyPr wrap="none" rtlCol="0">
            <a:spAutoFit/>
          </a:bodyPr>
          <a:lstStyle/>
          <a:p>
            <a:r>
              <a:rPr lang="en-US" sz="2000" b="1" dirty="0">
                <a:solidFill>
                  <a:schemeClr val="accent4">
                    <a:lumMod val="20000"/>
                    <a:lumOff val="80000"/>
                  </a:schemeClr>
                </a:solidFill>
              </a:rPr>
              <a:t>Observational time</a:t>
            </a:r>
          </a:p>
        </p:txBody>
      </p:sp>
      <p:cxnSp>
        <p:nvCxnSpPr>
          <p:cNvPr id="21" name="Straight Arrow Connector 20"/>
          <p:cNvCxnSpPr>
            <a:stCxn id="20" idx="3"/>
          </p:cNvCxnSpPr>
          <p:nvPr/>
        </p:nvCxnSpPr>
        <p:spPr>
          <a:xfrm flipV="1">
            <a:off x="3711536" y="2509852"/>
            <a:ext cx="2384464" cy="164584"/>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タイトル 1"/>
          <p:cNvSpPr>
            <a:spLocks noGrp="1"/>
          </p:cNvSpPr>
          <p:nvPr>
            <p:ph type="title"/>
          </p:nvPr>
        </p:nvSpPr>
        <p:spPr>
          <a:xfrm>
            <a:off x="1880021" y="141773"/>
            <a:ext cx="8815921" cy="920620"/>
          </a:xfrm>
        </p:spPr>
        <p:txBody>
          <a:bodyPr>
            <a:noAutofit/>
          </a:bodyPr>
          <a:lstStyle/>
          <a:p>
            <a:pPr algn="ctr"/>
            <a:r>
              <a:rPr lang="en-US" altLang="ja-JP" sz="4800" b="1" dirty="0">
                <a:solidFill>
                  <a:schemeClr val="accent2"/>
                </a:solidFill>
                <a:latin typeface="メイリオ"/>
                <a:ea typeface="メイリオ"/>
                <a:cs typeface="メイリオ"/>
              </a:rPr>
              <a:t>CMB experiment 101</a:t>
            </a:r>
            <a:endParaRPr lang="en-US" sz="48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942264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838200" y="860012"/>
                <a:ext cx="10803993" cy="5105066"/>
              </a:xfrm>
            </p:spPr>
            <p:txBody>
              <a:bodyPr>
                <a:noAutofit/>
              </a:bodyPr>
              <a:lstStyle/>
              <a:p>
                <a:pPr marL="57150" indent="0">
                  <a:buNone/>
                </a:pPr>
                <a:r>
                  <a:rPr lang="en-US" altLang="ja-JP" sz="2400" dirty="0" smtClean="0">
                    <a:solidFill>
                      <a:srgbClr val="FFFFFF"/>
                    </a:solidFill>
                    <a:ea typeface="メイリオ"/>
                    <a:cs typeface="メイリオ"/>
                  </a:rPr>
                  <a:t>To be a compelling CMB experiment, we need </a:t>
                </a:r>
                <a14:m>
                  <m:oMath xmlns:m="http://schemas.openxmlformats.org/officeDocument/2006/math">
                    <m:r>
                      <a:rPr lang="en-US" b="0" i="1" smtClean="0">
                        <a:solidFill>
                          <a:srgbClr val="FFFF00"/>
                        </a:solidFill>
                        <a:latin typeface="Cambria Math" charset="0"/>
                      </a:rPr>
                      <m:t>∼30</m:t>
                    </m:r>
                    <m:r>
                      <a:rPr lang="en-US" i="1">
                        <a:solidFill>
                          <a:srgbClr val="FFFF00"/>
                        </a:solidFill>
                        <a:latin typeface="Cambria Math" charset="0"/>
                      </a:rPr>
                      <m:t> </m:t>
                    </m:r>
                    <m:r>
                      <a:rPr lang="en-US" b="0" i="1" smtClean="0">
                        <a:solidFill>
                          <a:srgbClr val="FFFF00"/>
                        </a:solidFill>
                        <a:latin typeface="Cambria Math" charset="0"/>
                      </a:rPr>
                      <m:t>𝑛</m:t>
                    </m:r>
                    <m:r>
                      <a:rPr lang="en-US" i="1">
                        <a:solidFill>
                          <a:srgbClr val="FFFF00"/>
                        </a:solidFill>
                        <a:latin typeface="Cambria Math" charset="0"/>
                      </a:rPr>
                      <m:t>𝐾</m:t>
                    </m:r>
                    <m:r>
                      <a:rPr lang="en-US" i="1">
                        <a:solidFill>
                          <a:srgbClr val="FFFF00"/>
                        </a:solidFill>
                        <a:latin typeface="Cambria Math" charset="0"/>
                      </a:rPr>
                      <m:t> </m:t>
                    </m:r>
                  </m:oMath>
                </a14:m>
                <a:r>
                  <a:rPr lang="en-US" altLang="ja-JP" sz="2400" dirty="0">
                    <a:solidFill>
                      <a:srgbClr val="FFFFFF"/>
                    </a:solidFill>
                    <a:ea typeface="メイリオ"/>
                    <a:cs typeface="メイリオ"/>
                  </a:rPr>
                  <a:t>CMB</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equivalent</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noise</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over</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1</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degree</a:t>
                </a:r>
                <a:r>
                  <a:rPr lang="ja-JP" altLang="en-US" sz="2400" dirty="0">
                    <a:solidFill>
                      <a:srgbClr val="FFFFFF"/>
                    </a:solidFill>
                    <a:ea typeface="メイリオ"/>
                    <a:cs typeface="メイリオ"/>
                  </a:rPr>
                  <a:t> </a:t>
                </a:r>
                <a:r>
                  <a:rPr lang="en-US" altLang="ja-JP" sz="2400" dirty="0">
                    <a:solidFill>
                      <a:srgbClr val="FFFFFF"/>
                    </a:solidFill>
                    <a:ea typeface="メイリオ"/>
                    <a:cs typeface="メイリオ"/>
                  </a:rPr>
                  <a:t>scale on the sky.</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838200" y="860012"/>
                <a:ext cx="10803993" cy="5105066"/>
              </a:xfrm>
              <a:blipFill rotWithShape="0">
                <a:blip r:embed="rId2"/>
                <a:stretch>
                  <a:fillRect l="-395" t="-835"/>
                </a:stretch>
              </a:blipFill>
            </p:spPr>
            <p:txBody>
              <a:bodyPr/>
              <a:lstStyle/>
              <a:p>
                <a:r>
                  <a:rPr lang="en-US">
                    <a:noFill/>
                  </a:rPr>
                  <a:t> </a:t>
                </a:r>
              </a:p>
            </p:txBody>
          </p:sp>
        </mc:Fallback>
      </mc:AlternateContent>
      <p:sp>
        <p:nvSpPr>
          <p:cNvPr id="4" name="日付プレースホルダー 3"/>
          <p:cNvSpPr>
            <a:spLocks noGrp="1"/>
          </p:cNvSpPr>
          <p:nvPr>
            <p:ph type="dt" sz="half" idx="10"/>
          </p:nvPr>
        </p:nvSpPr>
        <p:spPr/>
        <p:txBody>
          <a:bodyPr/>
          <a:lstStyle/>
          <a:p>
            <a:fld id="{9940C970-D451-8F44-9E36-5520D3D678BF}" type="datetime4">
              <a:rPr lang="en-US" altLang="ja-JP" smtClean="0"/>
              <a:t>December 14, 2017</a:t>
            </a:fld>
            <a:endParaRPr lang="en-US"/>
          </a:p>
        </p:txBody>
      </p:sp>
      <p:sp>
        <p:nvSpPr>
          <p:cNvPr id="5" name="フッター プレースホルダー 4"/>
          <p:cNvSpPr>
            <a:spLocks noGrp="1"/>
          </p:cNvSpPr>
          <p:nvPr>
            <p:ph type="ftr" sz="quarter" idx="11"/>
          </p:nvPr>
        </p:nvSpPr>
        <p:spPr/>
        <p:txBody>
          <a:bodyPr/>
          <a:lstStyle/>
          <a:p>
            <a:r>
              <a:rPr lang="pt-BR" smtClean="0"/>
              <a:t>CosPA 2017</a:t>
            </a:r>
            <a:endParaRPr lang="en-US"/>
          </a:p>
        </p:txBody>
      </p:sp>
      <p:sp>
        <p:nvSpPr>
          <p:cNvPr id="6" name="スライド番号プレースホルダー 5"/>
          <p:cNvSpPr>
            <a:spLocks noGrp="1"/>
          </p:cNvSpPr>
          <p:nvPr>
            <p:ph type="sldNum" sz="quarter" idx="12"/>
          </p:nvPr>
        </p:nvSpPr>
        <p:spPr/>
        <p:txBody>
          <a:bodyPr/>
          <a:lstStyle/>
          <a:p>
            <a:fld id="{0E36482D-03C3-C747-89A1-9A8789EA2CCE}" type="slidenum">
              <a:rPr lang="en-US" smtClean="0"/>
              <a:t>22</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4016539" y="1654284"/>
                <a:ext cx="4302140" cy="153772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charset="0"/>
                        </a:rPr>
                        <m:t>𝑁𝑜𝑖𝑠𝑒</m:t>
                      </m:r>
                      <m:r>
                        <a:rPr lang="en-US" sz="3200" i="1" smtClean="0">
                          <a:latin typeface="Cambria Math" charset="0"/>
                        </a:rPr>
                        <m:t>=</m:t>
                      </m:r>
                      <m:f>
                        <m:fPr>
                          <m:ctrlPr>
                            <a:rPr lang="en-US" sz="3200" i="1">
                              <a:latin typeface="Cambria Math" charset="0"/>
                            </a:rPr>
                          </m:ctrlPr>
                        </m:fPr>
                        <m:num>
                          <m:r>
                            <a:rPr lang="en-US" sz="3200" i="1">
                              <a:latin typeface="Cambria Math" charset="0"/>
                            </a:rPr>
                            <m:t>2×</m:t>
                          </m:r>
                          <m:r>
                            <a:rPr lang="en-US" sz="3200" i="1">
                              <a:latin typeface="Cambria Math" charset="0"/>
                            </a:rPr>
                            <m:t>𝑁𝐸</m:t>
                          </m:r>
                          <m:sSub>
                            <m:sSubPr>
                              <m:ctrlPr>
                                <a:rPr lang="en-US" sz="3200" i="1">
                                  <a:latin typeface="Cambria Math" charset="0"/>
                                </a:rPr>
                              </m:ctrlPr>
                            </m:sSubPr>
                            <m:e>
                              <m:r>
                                <a:rPr lang="en-US" sz="3200" i="1">
                                  <a:latin typeface="Cambria Math" charset="0"/>
                                </a:rPr>
                                <m:t>𝑇</m:t>
                              </m:r>
                            </m:e>
                            <m:sub>
                              <m:r>
                                <a:rPr lang="en-US" sz="3200" i="1">
                                  <a:latin typeface="Cambria Math" charset="0"/>
                                </a:rPr>
                                <m:t>𝑠</m:t>
                              </m:r>
                            </m:sub>
                          </m:sSub>
                        </m:num>
                        <m:den>
                          <m:rad>
                            <m:radPr>
                              <m:degHide m:val="on"/>
                              <m:ctrlPr>
                                <a:rPr lang="en-US" sz="3200" i="1">
                                  <a:latin typeface="Cambria Math" charset="0"/>
                                </a:rPr>
                              </m:ctrlPr>
                            </m:radPr>
                            <m:deg/>
                            <m:e>
                              <m:f>
                                <m:fPr>
                                  <m:ctrlPr>
                                    <a:rPr lang="en-US" sz="3200" i="1">
                                      <a:latin typeface="Cambria Math" charset="0"/>
                                    </a:rPr>
                                  </m:ctrlPr>
                                </m:fPr>
                                <m:num>
                                  <m:sSub>
                                    <m:sSubPr>
                                      <m:ctrlPr>
                                        <a:rPr lang="en-US" sz="3200" i="1">
                                          <a:latin typeface="Cambria Math" charset="0"/>
                                        </a:rPr>
                                      </m:ctrlPr>
                                    </m:sSubPr>
                                    <m:e>
                                      <m:r>
                                        <a:rPr lang="en-US" sz="3200" i="1">
                                          <a:latin typeface="Cambria Math" charset="0"/>
                                        </a:rPr>
                                        <m:t>𝑡</m:t>
                                      </m:r>
                                    </m:e>
                                    <m:sub>
                                      <m:r>
                                        <a:rPr lang="en-US" sz="3200" i="1">
                                          <a:latin typeface="Cambria Math" charset="0"/>
                                        </a:rPr>
                                        <m:t>𝑜𝑏𝑠</m:t>
                                      </m:r>
                                    </m:sub>
                                  </m:sSub>
                                </m:num>
                                <m:den>
                                  <m:r>
                                    <a:rPr lang="en-US" sz="3200" i="1">
                                      <a:latin typeface="Cambria Math" charset="0"/>
                                    </a:rPr>
                                    <m:t>4</m:t>
                                  </m:r>
                                  <m:r>
                                    <a:rPr lang="en-US" sz="3200" i="1">
                                      <a:latin typeface="Cambria Math" charset="0"/>
                                    </a:rPr>
                                    <m:t>𝜋</m:t>
                                  </m:r>
                                  <m:sSub>
                                    <m:sSubPr>
                                      <m:ctrlPr>
                                        <a:rPr lang="en-US" sz="3200" b="0" i="1" smtClean="0">
                                          <a:latin typeface="Cambria Math" charset="0"/>
                                        </a:rPr>
                                      </m:ctrlPr>
                                    </m:sSubPr>
                                    <m:e>
                                      <m:r>
                                        <a:rPr lang="en-US" sz="3200" b="0" i="1" smtClean="0">
                                          <a:latin typeface="Cambria Math" charset="0"/>
                                        </a:rPr>
                                        <m:t>𝑓</m:t>
                                      </m:r>
                                    </m:e>
                                    <m:sub>
                                      <m:r>
                                        <a:rPr lang="en-US" sz="3200" b="0" i="1" smtClean="0">
                                          <a:latin typeface="Cambria Math" charset="0"/>
                                        </a:rPr>
                                        <m:t>𝑠𝑘𝑦</m:t>
                                      </m:r>
                                    </m:sub>
                                  </m:sSub>
                                </m:den>
                              </m:f>
                              <m:r>
                                <a:rPr lang="en-US" sz="3200" i="1">
                                  <a:latin typeface="Cambria Math" charset="0"/>
                                </a:rPr>
                                <m:t>×</m:t>
                              </m:r>
                              <m:sSub>
                                <m:sSubPr>
                                  <m:ctrlPr>
                                    <a:rPr lang="en-US" sz="3200" i="1">
                                      <a:latin typeface="Cambria Math" charset="0"/>
                                    </a:rPr>
                                  </m:ctrlPr>
                                </m:sSubPr>
                                <m:e>
                                  <m:r>
                                    <a:rPr lang="en-US" sz="3200" i="1">
                                      <a:latin typeface="Cambria Math" charset="0"/>
                                    </a:rPr>
                                    <m:t>𝑁</m:t>
                                  </m:r>
                                </m:e>
                                <m:sub>
                                  <m:r>
                                    <a:rPr lang="en-US" sz="3200" i="1">
                                      <a:latin typeface="Cambria Math" charset="0"/>
                                    </a:rPr>
                                    <m:t>𝑑𝑒𝑡</m:t>
                                  </m:r>
                                </m:sub>
                              </m:sSub>
                            </m:e>
                          </m:rad>
                        </m:den>
                      </m:f>
                    </m:oMath>
                  </m:oMathPara>
                </a14:m>
                <a:endParaRPr lang="en-US" sz="3200" i="1" dirty="0">
                  <a:latin typeface="Cambria Math"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016539" y="1654284"/>
                <a:ext cx="4302140" cy="153772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39598" y="3408126"/>
                <a:ext cx="11112803" cy="3446649"/>
              </a:xfrm>
              <a:prstGeom prst="rect">
                <a:avLst/>
              </a:prstGeom>
              <a:noFill/>
            </p:spPr>
            <p:txBody>
              <a:bodyPr wrap="square" lIns="0" tIns="0" rIns="0" bIns="0" rtlCol="0">
                <a:spAutoFit/>
              </a:bodyPr>
              <a:lstStyle/>
              <a:p>
                <a:pPr marL="285750" indent="-285750">
                  <a:buFont typeface="Arial" charset="0"/>
                  <a:buChar char="•"/>
                </a:pPr>
                <a14:m>
                  <m:oMath xmlns:m="http://schemas.openxmlformats.org/officeDocument/2006/math">
                    <m:r>
                      <a:rPr lang="en-US" sz="2800" b="1" i="1" smtClean="0">
                        <a:solidFill>
                          <a:srgbClr val="FFFF00"/>
                        </a:solidFill>
                        <a:latin typeface="Cambria Math" charset="0"/>
                      </a:rPr>
                      <m:t>𝑵𝑬</m:t>
                    </m:r>
                    <m:sSub>
                      <m:sSubPr>
                        <m:ctrlPr>
                          <a:rPr lang="en-US" sz="2800" b="1" i="1">
                            <a:solidFill>
                              <a:srgbClr val="FFFF00"/>
                            </a:solidFill>
                            <a:latin typeface="Cambria Math" charset="0"/>
                          </a:rPr>
                        </m:ctrlPr>
                      </m:sSubPr>
                      <m:e>
                        <m:r>
                          <a:rPr lang="en-US" sz="2800" b="1" i="1">
                            <a:solidFill>
                              <a:srgbClr val="FFFF00"/>
                            </a:solidFill>
                            <a:latin typeface="Cambria Math" charset="0"/>
                          </a:rPr>
                          <m:t>𝑻</m:t>
                        </m:r>
                      </m:e>
                      <m:sub>
                        <m:r>
                          <a:rPr lang="en-US" sz="2800" b="1" i="1">
                            <a:solidFill>
                              <a:srgbClr val="FFFF00"/>
                            </a:solidFill>
                            <a:latin typeface="Cambria Math" charset="0"/>
                          </a:rPr>
                          <m:t>𝒔</m:t>
                        </m:r>
                      </m:sub>
                    </m:sSub>
                  </m:oMath>
                </a14:m>
                <a:r>
                  <a:rPr lang="en-US" sz="2000" dirty="0">
                    <a:solidFill>
                      <a:schemeClr val="bg1"/>
                    </a:solidFill>
                  </a:rPr>
                  <a:t>:  For space mission, one can achieve about </a:t>
                </a:r>
                <a14:m>
                  <m:oMath xmlns:m="http://schemas.openxmlformats.org/officeDocument/2006/math">
                    <m:r>
                      <a:rPr lang="en-US" sz="2000" i="1" smtClean="0">
                        <a:solidFill>
                          <a:srgbClr val="FFFF00"/>
                        </a:solidFill>
                        <a:latin typeface="Cambria Math" charset="0"/>
                      </a:rPr>
                      <m:t>50</m:t>
                    </m:r>
                    <m:r>
                      <a:rPr lang="en-US" sz="2000" i="1">
                        <a:solidFill>
                          <a:srgbClr val="FFFF00"/>
                        </a:solidFill>
                        <a:latin typeface="Cambria Math" charset="0"/>
                      </a:rPr>
                      <m:t> </m:t>
                    </m:r>
                    <m:r>
                      <a:rPr lang="en-US" sz="2000" i="1" smtClean="0">
                        <a:solidFill>
                          <a:srgbClr val="FFFF00"/>
                        </a:solidFill>
                        <a:latin typeface="Cambria Math" charset="0"/>
                      </a:rPr>
                      <m:t>𝜇</m:t>
                    </m:r>
                    <m:r>
                      <a:rPr lang="en-US" sz="2000" i="1" smtClean="0">
                        <a:solidFill>
                          <a:srgbClr val="FFFF00"/>
                        </a:solidFill>
                        <a:latin typeface="Cambria Math" charset="0"/>
                      </a:rPr>
                      <m:t>𝐾</m:t>
                    </m:r>
                    <m:rad>
                      <m:radPr>
                        <m:degHide m:val="on"/>
                        <m:ctrlPr>
                          <a:rPr lang="en-US" sz="2000" i="1">
                            <a:solidFill>
                              <a:srgbClr val="FFFF00"/>
                            </a:solidFill>
                            <a:latin typeface="Cambria Math" charset="0"/>
                          </a:rPr>
                        </m:ctrlPr>
                      </m:radPr>
                      <m:deg/>
                      <m:e>
                        <m:r>
                          <a:rPr lang="en-US" sz="2000" i="1">
                            <a:solidFill>
                              <a:srgbClr val="FFFF00"/>
                            </a:solidFill>
                            <a:latin typeface="Cambria Math" charset="0"/>
                          </a:rPr>
                          <m:t>𝑠</m:t>
                        </m:r>
                      </m:e>
                    </m:rad>
                  </m:oMath>
                </a14:m>
                <a:r>
                  <a:rPr lang="en-US" sz="2000" dirty="0">
                    <a:solidFill>
                      <a:srgbClr val="FF0000"/>
                    </a:solidFill>
                  </a:rPr>
                  <a:t> </a:t>
                </a:r>
                <a:r>
                  <a:rPr lang="en-US" sz="2000" dirty="0">
                    <a:solidFill>
                      <a:schemeClr val="bg1"/>
                    </a:solidFill>
                  </a:rPr>
                  <a:t>using a superconducting bolometric detector</a:t>
                </a:r>
                <a:r>
                  <a:rPr lang="en-US" sz="2000" dirty="0" smtClean="0">
                    <a:solidFill>
                      <a:schemeClr val="bg1"/>
                    </a:solidFill>
                  </a:rPr>
                  <a:t>. On the ground, it’s about </a:t>
                </a:r>
                <a14:m>
                  <m:oMath xmlns:m="http://schemas.openxmlformats.org/officeDocument/2006/math">
                    <m:r>
                      <a:rPr lang="en-US" sz="2000" b="0" i="1" smtClean="0">
                        <a:solidFill>
                          <a:srgbClr val="FFFF00"/>
                        </a:solidFill>
                        <a:latin typeface="Cambria Math" charset="0"/>
                      </a:rPr>
                      <m:t>30</m:t>
                    </m:r>
                    <m:r>
                      <a:rPr lang="en-US" sz="2000" i="1">
                        <a:solidFill>
                          <a:srgbClr val="FFFF00"/>
                        </a:solidFill>
                        <a:latin typeface="Cambria Math" charset="0"/>
                      </a:rPr>
                      <m:t>0 </m:t>
                    </m:r>
                    <m:r>
                      <a:rPr lang="en-US" sz="2000" i="1">
                        <a:solidFill>
                          <a:srgbClr val="FFFF00"/>
                        </a:solidFill>
                        <a:latin typeface="Cambria Math" charset="0"/>
                      </a:rPr>
                      <m:t>𝜇</m:t>
                    </m:r>
                    <m:r>
                      <a:rPr lang="en-US" sz="2000" i="1">
                        <a:solidFill>
                          <a:srgbClr val="FFFF00"/>
                        </a:solidFill>
                        <a:latin typeface="Cambria Math" charset="0"/>
                      </a:rPr>
                      <m:t>𝐾</m:t>
                    </m:r>
                    <m:rad>
                      <m:radPr>
                        <m:degHide m:val="on"/>
                        <m:ctrlPr>
                          <a:rPr lang="en-US" sz="2000" i="1">
                            <a:solidFill>
                              <a:srgbClr val="FFFF00"/>
                            </a:solidFill>
                            <a:latin typeface="Cambria Math" charset="0"/>
                          </a:rPr>
                        </m:ctrlPr>
                      </m:radPr>
                      <m:deg/>
                      <m:e>
                        <m:r>
                          <a:rPr lang="en-US" sz="2000" i="1">
                            <a:solidFill>
                              <a:srgbClr val="FFFF00"/>
                            </a:solidFill>
                            <a:latin typeface="Cambria Math" charset="0"/>
                          </a:rPr>
                          <m:t>𝑠</m:t>
                        </m:r>
                      </m:e>
                    </m:rad>
                  </m:oMath>
                </a14:m>
                <a:r>
                  <a:rPr lang="en-US" sz="2000" dirty="0">
                    <a:solidFill>
                      <a:srgbClr val="FFFF00"/>
                    </a:solidFill>
                  </a:rPr>
                  <a:t> </a:t>
                </a:r>
                <a:r>
                  <a:rPr lang="en-US" sz="2000" dirty="0" smtClean="0">
                    <a:solidFill>
                      <a:srgbClr val="FFFF00"/>
                    </a:solidFill>
                  </a:rPr>
                  <a:t> </a:t>
                </a:r>
                <a:r>
                  <a:rPr lang="en-US" sz="2000" dirty="0" smtClean="0">
                    <a:solidFill>
                      <a:schemeClr val="bg1"/>
                    </a:solidFill>
                  </a:rPr>
                  <a:t>at a place such as Chile and the South Pole.</a:t>
                </a:r>
                <a:endParaRPr lang="en-US" sz="2000" dirty="0">
                  <a:solidFill>
                    <a:schemeClr val="bg1"/>
                  </a:solidFill>
                </a:endParaRPr>
              </a:p>
              <a:p>
                <a:pPr marL="285750" indent="-285750">
                  <a:buFont typeface="Arial" charset="0"/>
                  <a:buChar char="•"/>
                </a:pPr>
                <a:r>
                  <a:rPr lang="en-US" sz="2000" dirty="0">
                    <a:solidFill>
                      <a:schemeClr val="bg1"/>
                    </a:solidFill>
                  </a:rPr>
                  <a:t>Free to choose </a:t>
                </a:r>
                <a:r>
                  <a:rPr lang="en-US" sz="2800" b="1" i="1" dirty="0" err="1">
                    <a:solidFill>
                      <a:srgbClr val="FFFF00"/>
                    </a:solidFill>
                  </a:rPr>
                  <a:t>t</a:t>
                </a:r>
                <a:r>
                  <a:rPr lang="en-US" sz="2800" b="1" i="1" baseline="-25000" dirty="0" err="1">
                    <a:solidFill>
                      <a:srgbClr val="FFFF00"/>
                    </a:solidFill>
                  </a:rPr>
                  <a:t>obs</a:t>
                </a:r>
                <a:r>
                  <a:rPr lang="en-US" sz="2800" dirty="0">
                    <a:solidFill>
                      <a:srgbClr val="FFFF00"/>
                    </a:solidFill>
                  </a:rPr>
                  <a:t> </a:t>
                </a:r>
                <a:r>
                  <a:rPr lang="en-US" sz="2000" dirty="0">
                    <a:solidFill>
                      <a:schemeClr val="bg1"/>
                    </a:solidFill>
                  </a:rPr>
                  <a:t>and </a:t>
                </a:r>
                <a:r>
                  <a:rPr lang="en-US" sz="2800" b="1" i="1" dirty="0" err="1">
                    <a:solidFill>
                      <a:srgbClr val="FFFF00"/>
                    </a:solidFill>
                  </a:rPr>
                  <a:t>N</a:t>
                </a:r>
                <a:r>
                  <a:rPr lang="en-US" sz="2800" b="1" i="1" baseline="-25000" dirty="0" err="1">
                    <a:solidFill>
                      <a:srgbClr val="FFFF00"/>
                    </a:solidFill>
                  </a:rPr>
                  <a:t>det</a:t>
                </a:r>
                <a:r>
                  <a:rPr lang="en-US" sz="2800" dirty="0">
                    <a:solidFill>
                      <a:srgbClr val="FFFF00"/>
                    </a:solidFill>
                  </a:rPr>
                  <a:t> </a:t>
                </a:r>
                <a:r>
                  <a:rPr lang="en-US" sz="2000" dirty="0">
                    <a:solidFill>
                      <a:schemeClr val="bg1"/>
                    </a:solidFill>
                  </a:rPr>
                  <a:t>to achieve the desired noise level</a:t>
                </a:r>
                <a:r>
                  <a:rPr lang="en-US" sz="2000" dirty="0" smtClean="0">
                    <a:solidFill>
                      <a:schemeClr val="bg1"/>
                    </a:solidFill>
                  </a:rPr>
                  <a:t>.</a:t>
                </a:r>
                <a:endParaRPr lang="en-US" sz="2000" dirty="0">
                  <a:solidFill>
                    <a:schemeClr val="bg1"/>
                  </a:solidFill>
                </a:endParaRPr>
              </a:p>
              <a:p>
                <a:r>
                  <a:rPr lang="en-US" sz="2400" b="1" dirty="0" smtClean="0">
                    <a:solidFill>
                      <a:schemeClr val="bg1"/>
                    </a:solidFill>
                  </a:rPr>
                  <a:t>Example1)</a:t>
                </a:r>
                <a:endParaRPr lang="en-US" sz="2400" b="1" dirty="0">
                  <a:solidFill>
                    <a:schemeClr val="bg1"/>
                  </a:solidFill>
                </a:endParaRPr>
              </a:p>
              <a:p>
                <a:pPr marL="285750" indent="-285750">
                  <a:buFont typeface="Arial" charset="0"/>
                  <a:buChar char="•"/>
                </a:pPr>
                <a:r>
                  <a:rPr lang="en-US" altLang="ja-JP" sz="2400" b="1" dirty="0" smtClean="0">
                    <a:solidFill>
                      <a:schemeClr val="bg1"/>
                    </a:solidFill>
                  </a:rPr>
                  <a:t>From space, </a:t>
                </a:r>
                <a:r>
                  <a:rPr lang="en-US" sz="2400" b="1" i="1" dirty="0" err="1" smtClean="0">
                    <a:solidFill>
                      <a:srgbClr val="FFFF00"/>
                    </a:solidFill>
                  </a:rPr>
                  <a:t>t</a:t>
                </a:r>
                <a:r>
                  <a:rPr lang="en-US" sz="2400" b="1" i="1" baseline="-25000" dirty="0" err="1" smtClean="0">
                    <a:solidFill>
                      <a:srgbClr val="FFFF00"/>
                    </a:solidFill>
                  </a:rPr>
                  <a:t>obs</a:t>
                </a:r>
                <a:r>
                  <a:rPr lang="en-US" sz="2400" b="1" dirty="0" smtClean="0">
                    <a:solidFill>
                      <a:srgbClr val="FFFF00"/>
                    </a:solidFill>
                  </a:rPr>
                  <a:t> </a:t>
                </a:r>
                <a:r>
                  <a:rPr lang="en-US" sz="2400" b="1" dirty="0">
                    <a:solidFill>
                      <a:srgbClr val="FFFF00"/>
                    </a:solidFill>
                  </a:rPr>
                  <a:t>= 3 years </a:t>
                </a:r>
                <a:r>
                  <a:rPr lang="en-US" sz="2400" b="1" dirty="0">
                    <a:solidFill>
                      <a:schemeClr val="bg1"/>
                    </a:solidFill>
                  </a:rPr>
                  <a:t>and </a:t>
                </a:r>
                <a:r>
                  <a:rPr lang="en-US" sz="2400" b="1" i="1" dirty="0" err="1">
                    <a:solidFill>
                      <a:srgbClr val="FFFF00"/>
                    </a:solidFill>
                  </a:rPr>
                  <a:t>N</a:t>
                </a:r>
                <a:r>
                  <a:rPr lang="en-US" sz="2400" b="1" i="1" baseline="-25000" dirty="0" err="1">
                    <a:solidFill>
                      <a:srgbClr val="FFFF00"/>
                    </a:solidFill>
                  </a:rPr>
                  <a:t>det</a:t>
                </a:r>
                <a:r>
                  <a:rPr lang="en-US" sz="2400" b="1" dirty="0">
                    <a:solidFill>
                      <a:srgbClr val="FFFF00"/>
                    </a:solidFill>
                  </a:rPr>
                  <a:t> &gt;2000 </a:t>
                </a:r>
                <a:r>
                  <a:rPr lang="en-US" sz="2400" b="1" dirty="0">
                    <a:solidFill>
                      <a:schemeClr val="bg1"/>
                    </a:solidFill>
                  </a:rPr>
                  <a:t>detectors allow to reach the desired sensitivity over the full sky </a:t>
                </a:r>
                <a:r>
                  <a:rPr lang="en-US" sz="2400" b="1" dirty="0" smtClean="0">
                    <a:solidFill>
                      <a:schemeClr val="bg1"/>
                    </a:solidFill>
                  </a:rPr>
                  <a:t>(</a:t>
                </a:r>
                <a14:m>
                  <m:oMath xmlns:m="http://schemas.openxmlformats.org/officeDocument/2006/math">
                    <m:sSub>
                      <m:sSubPr>
                        <m:ctrlPr>
                          <a:rPr lang="en-US" sz="2400" b="1" i="1" smtClean="0">
                            <a:solidFill>
                              <a:schemeClr val="bg1"/>
                            </a:solidFill>
                            <a:latin typeface="Cambria Math" charset="0"/>
                          </a:rPr>
                        </m:ctrlPr>
                      </m:sSubPr>
                      <m:e>
                        <m:r>
                          <a:rPr lang="en-US" sz="2400" b="1" i="1" smtClean="0">
                            <a:solidFill>
                              <a:schemeClr val="bg1"/>
                            </a:solidFill>
                            <a:latin typeface="Cambria Math" charset="0"/>
                          </a:rPr>
                          <m:t>𝒇</m:t>
                        </m:r>
                      </m:e>
                      <m:sub>
                        <m:r>
                          <a:rPr lang="en-US" sz="2400" b="1" i="1" smtClean="0">
                            <a:solidFill>
                              <a:schemeClr val="bg1"/>
                            </a:solidFill>
                            <a:latin typeface="Cambria Math" charset="0"/>
                          </a:rPr>
                          <m:t>𝒔𝒌𝒚</m:t>
                        </m:r>
                      </m:sub>
                    </m:sSub>
                    <m:r>
                      <a:rPr lang="en-US" sz="2400" b="1" i="1" smtClean="0">
                        <a:solidFill>
                          <a:schemeClr val="bg1"/>
                        </a:solidFill>
                        <a:latin typeface="Cambria Math" charset="0"/>
                      </a:rPr>
                      <m:t>=</m:t>
                    </m:r>
                    <m:r>
                      <a:rPr lang="en-US" sz="2400" b="1" i="1" smtClean="0">
                        <a:solidFill>
                          <a:schemeClr val="bg1"/>
                        </a:solidFill>
                        <a:latin typeface="Cambria Math" charset="0"/>
                      </a:rPr>
                      <m:t>𝟏</m:t>
                    </m:r>
                  </m:oMath>
                </a14:m>
                <a:r>
                  <a:rPr lang="en-US" sz="2400" b="1" dirty="0" smtClean="0">
                    <a:solidFill>
                      <a:schemeClr val="bg1"/>
                    </a:solidFill>
                  </a:rPr>
                  <a:t>) as </a:t>
                </a:r>
                <a:r>
                  <a:rPr lang="en-US" sz="2400" b="1" dirty="0">
                    <a:solidFill>
                      <a:schemeClr val="bg1"/>
                    </a:solidFill>
                  </a:rPr>
                  <a:t>a ball park estimate</a:t>
                </a:r>
                <a:r>
                  <a:rPr lang="en-US" sz="2400" b="1" dirty="0" smtClean="0">
                    <a:solidFill>
                      <a:schemeClr val="bg1"/>
                    </a:solidFill>
                  </a:rPr>
                  <a:t>.</a:t>
                </a:r>
              </a:p>
              <a:p>
                <a:r>
                  <a:rPr lang="en-US" sz="2400" b="1" dirty="0" smtClean="0">
                    <a:solidFill>
                      <a:schemeClr val="bg1"/>
                    </a:solidFill>
                  </a:rPr>
                  <a:t>Example2)</a:t>
                </a:r>
              </a:p>
              <a:p>
                <a:pPr marL="342900" indent="-342900">
                  <a:buFont typeface="Arial" charset="0"/>
                  <a:buChar char="•"/>
                </a:pPr>
                <a:r>
                  <a:rPr lang="en-US" altLang="ja-JP" sz="2400" b="1" dirty="0" smtClean="0">
                    <a:solidFill>
                      <a:schemeClr val="bg1"/>
                    </a:solidFill>
                  </a:rPr>
                  <a:t>Or one might choose </a:t>
                </a:r>
                <a:r>
                  <a:rPr lang="en-US" sz="2400" b="1" i="1" dirty="0" err="1" smtClean="0">
                    <a:solidFill>
                      <a:srgbClr val="FFFF00"/>
                    </a:solidFill>
                  </a:rPr>
                  <a:t>t</a:t>
                </a:r>
                <a:r>
                  <a:rPr lang="en-US" sz="2400" b="1" i="1" baseline="-25000" dirty="0" err="1" smtClean="0">
                    <a:solidFill>
                      <a:srgbClr val="FFFF00"/>
                    </a:solidFill>
                  </a:rPr>
                  <a:t>obs</a:t>
                </a:r>
                <a:r>
                  <a:rPr lang="en-US" sz="2400" b="1" dirty="0" smtClean="0">
                    <a:solidFill>
                      <a:srgbClr val="FFFF00"/>
                    </a:solidFill>
                  </a:rPr>
                  <a:t> </a:t>
                </a:r>
                <a:r>
                  <a:rPr lang="en-US" sz="2400" b="1" dirty="0">
                    <a:solidFill>
                      <a:srgbClr val="FFFF00"/>
                    </a:solidFill>
                  </a:rPr>
                  <a:t>= 3 years </a:t>
                </a:r>
                <a:r>
                  <a:rPr lang="en-US" sz="2400" b="1" dirty="0">
                    <a:solidFill>
                      <a:schemeClr val="bg1"/>
                    </a:solidFill>
                  </a:rPr>
                  <a:t>and </a:t>
                </a:r>
                <a:r>
                  <a:rPr lang="en-US" sz="2400" b="1" i="1" dirty="0" err="1">
                    <a:solidFill>
                      <a:srgbClr val="FFFF00"/>
                    </a:solidFill>
                  </a:rPr>
                  <a:t>N</a:t>
                </a:r>
                <a:r>
                  <a:rPr lang="en-US" sz="2400" b="1" i="1" baseline="-25000" dirty="0" err="1">
                    <a:solidFill>
                      <a:srgbClr val="FFFF00"/>
                    </a:solidFill>
                  </a:rPr>
                  <a:t>det</a:t>
                </a:r>
                <a:r>
                  <a:rPr lang="en-US" sz="2400" b="1" dirty="0">
                    <a:solidFill>
                      <a:srgbClr val="FFFF00"/>
                    </a:solidFill>
                  </a:rPr>
                  <a:t> </a:t>
                </a:r>
                <a:r>
                  <a:rPr lang="en-US" sz="2400" b="1" dirty="0" smtClean="0">
                    <a:solidFill>
                      <a:srgbClr val="FFFF00"/>
                    </a:solidFill>
                  </a:rPr>
                  <a:t>&gt;10</a:t>
                </a:r>
                <a:r>
                  <a:rPr lang="en-US" sz="2400" b="1" baseline="30000" dirty="0" smtClean="0">
                    <a:solidFill>
                      <a:srgbClr val="FFFF00"/>
                    </a:solidFill>
                  </a:rPr>
                  <a:t>4 </a:t>
                </a:r>
                <a:r>
                  <a:rPr lang="en-US" sz="2400" b="1" dirty="0" smtClean="0">
                    <a:solidFill>
                      <a:schemeClr val="bg1"/>
                    </a:solidFill>
                  </a:rPr>
                  <a:t>detectors and aiming </a:t>
                </a:r>
                <a14:m>
                  <m:oMath xmlns:m="http://schemas.openxmlformats.org/officeDocument/2006/math">
                    <m:sSub>
                      <m:sSubPr>
                        <m:ctrlPr>
                          <a:rPr lang="en-US" sz="2400" b="1" i="1">
                            <a:solidFill>
                              <a:schemeClr val="bg1"/>
                            </a:solidFill>
                            <a:latin typeface="Cambria Math" charset="0"/>
                          </a:rPr>
                        </m:ctrlPr>
                      </m:sSubPr>
                      <m:e>
                        <m:r>
                          <a:rPr lang="en-US" sz="2400" b="1" i="1">
                            <a:solidFill>
                              <a:schemeClr val="bg1"/>
                            </a:solidFill>
                            <a:latin typeface="Cambria Math" charset="0"/>
                          </a:rPr>
                          <m:t>𝒇</m:t>
                        </m:r>
                      </m:e>
                      <m:sub>
                        <m:r>
                          <a:rPr lang="en-US" sz="2400" b="1" i="1">
                            <a:solidFill>
                              <a:schemeClr val="bg1"/>
                            </a:solidFill>
                            <a:latin typeface="Cambria Math" charset="0"/>
                          </a:rPr>
                          <m:t>𝒔𝒌𝒚</m:t>
                        </m:r>
                      </m:sub>
                    </m:sSub>
                    <m:r>
                      <a:rPr lang="en-US" sz="2400" b="1" i="1" smtClean="0">
                        <a:solidFill>
                          <a:schemeClr val="bg1"/>
                        </a:solidFill>
                        <a:latin typeface="Cambria Math" charset="0"/>
                      </a:rPr>
                      <m:t>∼</m:t>
                    </m:r>
                    <m:r>
                      <a:rPr lang="en-US" sz="2400" b="1" i="1" smtClean="0">
                        <a:solidFill>
                          <a:schemeClr val="bg1"/>
                        </a:solidFill>
                        <a:latin typeface="Cambria Math" charset="0"/>
                      </a:rPr>
                      <m:t>𝟎</m:t>
                    </m:r>
                    <m:r>
                      <a:rPr lang="en-US" sz="2400" b="1" i="1" smtClean="0">
                        <a:solidFill>
                          <a:schemeClr val="bg1"/>
                        </a:solidFill>
                        <a:latin typeface="Cambria Math" charset="0"/>
                      </a:rPr>
                      <m:t>.</m:t>
                    </m:r>
                    <m:r>
                      <a:rPr lang="en-US" sz="2400" b="1" i="1" smtClean="0">
                        <a:solidFill>
                          <a:schemeClr val="bg1"/>
                        </a:solidFill>
                        <a:latin typeface="Cambria Math" charset="0"/>
                      </a:rPr>
                      <m:t>𝟒</m:t>
                    </m:r>
                  </m:oMath>
                </a14:m>
                <a:r>
                  <a:rPr lang="en-US" sz="2400" b="1" dirty="0" smtClean="0">
                    <a:solidFill>
                      <a:schemeClr val="bg1"/>
                    </a:solidFill>
                  </a:rPr>
                  <a:t> from the ground. </a:t>
                </a:r>
                <a:endParaRPr lang="en-US" sz="2400" b="1"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39598" y="3408126"/>
                <a:ext cx="11112803" cy="3446649"/>
              </a:xfrm>
              <a:prstGeom prst="rect">
                <a:avLst/>
              </a:prstGeom>
              <a:blipFill rotWithShape="0">
                <a:blip r:embed="rId4"/>
                <a:stretch>
                  <a:fillRect l="-1701" t="-708" b="-4602"/>
                </a:stretch>
              </a:blipFill>
            </p:spPr>
            <p:txBody>
              <a:bodyPr/>
              <a:lstStyle/>
              <a:p>
                <a:r>
                  <a:rPr lang="en-US">
                    <a:noFill/>
                  </a:rPr>
                  <a:t> </a:t>
                </a:r>
              </a:p>
            </p:txBody>
          </p:sp>
        </mc:Fallback>
      </mc:AlternateContent>
      <p:cxnSp>
        <p:nvCxnSpPr>
          <p:cNvPr id="15" name="Straight Arrow Connector 14"/>
          <p:cNvCxnSpPr/>
          <p:nvPr/>
        </p:nvCxnSpPr>
        <p:spPr>
          <a:xfrm flipH="1">
            <a:off x="7688178" y="1574073"/>
            <a:ext cx="778042" cy="194568"/>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466221" y="1389407"/>
            <a:ext cx="2410725" cy="400110"/>
          </a:xfrm>
          <a:prstGeom prst="rect">
            <a:avLst/>
          </a:prstGeom>
          <a:noFill/>
        </p:spPr>
        <p:txBody>
          <a:bodyPr wrap="none" rtlCol="0">
            <a:spAutoFit/>
          </a:bodyPr>
          <a:lstStyle/>
          <a:p>
            <a:r>
              <a:rPr lang="en-US" sz="2000" b="1" dirty="0">
                <a:solidFill>
                  <a:schemeClr val="accent4">
                    <a:lumMod val="20000"/>
                    <a:lumOff val="80000"/>
                  </a:schemeClr>
                </a:solidFill>
              </a:rPr>
              <a:t>Single detector noise</a:t>
            </a:r>
          </a:p>
        </p:txBody>
      </p:sp>
      <p:cxnSp>
        <p:nvCxnSpPr>
          <p:cNvPr id="17" name="Straight Arrow Connector 16"/>
          <p:cNvCxnSpPr/>
          <p:nvPr/>
        </p:nvCxnSpPr>
        <p:spPr>
          <a:xfrm flipH="1">
            <a:off x="7601954" y="2124111"/>
            <a:ext cx="719889" cy="350270"/>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323552" y="1920103"/>
            <a:ext cx="2103076" cy="400110"/>
          </a:xfrm>
          <a:prstGeom prst="rect">
            <a:avLst/>
          </a:prstGeom>
          <a:noFill/>
        </p:spPr>
        <p:txBody>
          <a:bodyPr wrap="none" rtlCol="0">
            <a:spAutoFit/>
          </a:bodyPr>
          <a:lstStyle/>
          <a:p>
            <a:r>
              <a:rPr lang="en-US" sz="2000" b="1" dirty="0">
                <a:solidFill>
                  <a:schemeClr val="accent4">
                    <a:lumMod val="20000"/>
                    <a:lumOff val="80000"/>
                  </a:schemeClr>
                </a:solidFill>
              </a:rPr>
              <a:t>The # of detectors</a:t>
            </a:r>
          </a:p>
        </p:txBody>
      </p:sp>
      <p:sp>
        <p:nvSpPr>
          <p:cNvPr id="20" name="TextBox 19"/>
          <p:cNvSpPr txBox="1"/>
          <p:nvPr/>
        </p:nvSpPr>
        <p:spPr>
          <a:xfrm>
            <a:off x="1486311" y="2474381"/>
            <a:ext cx="2225225" cy="400110"/>
          </a:xfrm>
          <a:prstGeom prst="rect">
            <a:avLst/>
          </a:prstGeom>
          <a:noFill/>
        </p:spPr>
        <p:txBody>
          <a:bodyPr wrap="none" rtlCol="0">
            <a:spAutoFit/>
          </a:bodyPr>
          <a:lstStyle/>
          <a:p>
            <a:r>
              <a:rPr lang="en-US" sz="2000" b="1" dirty="0">
                <a:solidFill>
                  <a:schemeClr val="accent4">
                    <a:lumMod val="20000"/>
                    <a:lumOff val="80000"/>
                  </a:schemeClr>
                </a:solidFill>
              </a:rPr>
              <a:t>Observational time</a:t>
            </a:r>
          </a:p>
        </p:txBody>
      </p:sp>
      <p:cxnSp>
        <p:nvCxnSpPr>
          <p:cNvPr id="21" name="Straight Arrow Connector 20"/>
          <p:cNvCxnSpPr>
            <a:stCxn id="20" idx="3"/>
          </p:cNvCxnSpPr>
          <p:nvPr/>
        </p:nvCxnSpPr>
        <p:spPr>
          <a:xfrm flipV="1">
            <a:off x="3711536" y="2509852"/>
            <a:ext cx="2384464" cy="164584"/>
          </a:xfrm>
          <a:prstGeom prst="straightConnector1">
            <a:avLst/>
          </a:prstGeom>
          <a:ln w="285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タイトル 1"/>
          <p:cNvSpPr>
            <a:spLocks noGrp="1"/>
          </p:cNvSpPr>
          <p:nvPr>
            <p:ph type="title"/>
          </p:nvPr>
        </p:nvSpPr>
        <p:spPr>
          <a:xfrm>
            <a:off x="1880021" y="141773"/>
            <a:ext cx="8815921" cy="920620"/>
          </a:xfrm>
        </p:spPr>
        <p:txBody>
          <a:bodyPr>
            <a:noAutofit/>
          </a:bodyPr>
          <a:lstStyle/>
          <a:p>
            <a:pPr algn="ctr"/>
            <a:r>
              <a:rPr lang="en-US" altLang="ja-JP" sz="4800" b="1" dirty="0">
                <a:solidFill>
                  <a:schemeClr val="accent2"/>
                </a:solidFill>
                <a:latin typeface="メイリオ"/>
                <a:ea typeface="メイリオ"/>
                <a:cs typeface="メイリオ"/>
              </a:rPr>
              <a:t>CMB experiment 101</a:t>
            </a:r>
            <a:endParaRPr lang="en-US" sz="48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2175565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352" r="89395"/>
                    </a14:imgEffect>
                  </a14:imgLayer>
                </a14:imgProps>
              </a:ext>
              <a:ext uri="{28A0092B-C50C-407E-A947-70E740481C1C}">
                <a14:useLocalDpi xmlns:a14="http://schemas.microsoft.com/office/drawing/2010/main" val="0"/>
              </a:ext>
            </a:extLst>
          </a:blip>
          <a:srcRect/>
          <a:stretch>
            <a:fillRect/>
          </a:stretch>
        </p:blipFill>
        <p:spPr bwMode="auto">
          <a:xfrm>
            <a:off x="9280257" y="177822"/>
            <a:ext cx="2357558" cy="1881355"/>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pic>
        <p:nvPicPr>
          <p:cNvPr id="7" name="図 6"/>
          <p:cNvPicPr>
            <a:picLocks noChangeAspect="1"/>
          </p:cNvPicPr>
          <p:nvPr/>
        </p:nvPicPr>
        <p:blipFill>
          <a:blip r:embed="rId4"/>
          <a:stretch>
            <a:fillRect/>
          </a:stretch>
        </p:blipFill>
        <p:spPr>
          <a:xfrm>
            <a:off x="1625600" y="1219200"/>
            <a:ext cx="9042400" cy="4521200"/>
          </a:xfrm>
          <a:prstGeom prst="rect">
            <a:avLst/>
          </a:prstGeom>
        </p:spPr>
      </p:pic>
      <p:pic>
        <p:nvPicPr>
          <p:cNvPr id="8" name="図 7"/>
          <p:cNvPicPr>
            <a:picLocks noChangeAspect="1"/>
          </p:cNvPicPr>
          <p:nvPr/>
        </p:nvPicPr>
        <p:blipFill>
          <a:blip r:embed="rId5"/>
          <a:stretch>
            <a:fillRect/>
          </a:stretch>
        </p:blipFill>
        <p:spPr>
          <a:xfrm>
            <a:off x="282052" y="4231058"/>
            <a:ext cx="3756547" cy="2321755"/>
          </a:xfrm>
          <a:prstGeom prst="rect">
            <a:avLst/>
          </a:prstGeom>
          <a:ln w="12700" cmpd="sng">
            <a:solidFill>
              <a:srgbClr val="FFFFFF"/>
            </a:solidFill>
          </a:ln>
        </p:spPr>
      </p:pic>
      <p:pic>
        <p:nvPicPr>
          <p:cNvPr id="12" name="Picture 6" descr="P2261285.JPG"/>
          <p:cNvPicPr>
            <a:picLocks noChangeAspect="1"/>
          </p:cNvPicPr>
          <p:nvPr/>
        </p:nvPicPr>
        <p:blipFill rotWithShape="1">
          <a:blip r:embed="rId6">
            <a:alphaModFix/>
          </a:blip>
          <a:srcRect l="24498" r="24546"/>
          <a:stretch/>
        </p:blipFill>
        <p:spPr>
          <a:xfrm>
            <a:off x="256396" y="863564"/>
            <a:ext cx="2233440" cy="3287297"/>
          </a:xfrm>
          <a:prstGeom prst="rect">
            <a:avLst/>
          </a:prstGeom>
          <a:ln w="12700" cmpd="sng">
            <a:solidFill>
              <a:srgbClr val="FFFFFF"/>
            </a:solidFill>
          </a:ln>
        </p:spPr>
      </p:pic>
      <p:sp>
        <p:nvSpPr>
          <p:cNvPr id="13" name="テキスト ボックス 12"/>
          <p:cNvSpPr txBox="1"/>
          <p:nvPr/>
        </p:nvSpPr>
        <p:spPr>
          <a:xfrm>
            <a:off x="4187003" y="5563802"/>
            <a:ext cx="1569404" cy="646331"/>
          </a:xfrm>
          <a:prstGeom prst="rect">
            <a:avLst/>
          </a:prstGeom>
          <a:noFill/>
        </p:spPr>
        <p:txBody>
          <a:bodyPr wrap="none" rtlCol="0">
            <a:spAutoFit/>
          </a:bodyPr>
          <a:lstStyle/>
          <a:p>
            <a:r>
              <a:rPr lang="en-US" altLang="ja-JP" b="1" dirty="0">
                <a:solidFill>
                  <a:srgbClr val="FFFF00"/>
                </a:solidFill>
                <a:latin typeface="メイリオ"/>
                <a:ea typeface="メイリオ"/>
                <a:cs typeface="メイリオ"/>
              </a:rPr>
              <a:t>South pole</a:t>
            </a:r>
          </a:p>
          <a:p>
            <a:r>
              <a:rPr lang="en-US" b="1" dirty="0">
                <a:solidFill>
                  <a:srgbClr val="FFFF00"/>
                </a:solidFill>
                <a:latin typeface="メイリオ"/>
                <a:ea typeface="メイリオ"/>
                <a:cs typeface="メイリオ"/>
              </a:rPr>
              <a:t>/Antarctica</a:t>
            </a:r>
          </a:p>
        </p:txBody>
      </p:sp>
      <p:sp>
        <p:nvSpPr>
          <p:cNvPr id="14" name="テキスト ボックス 13"/>
          <p:cNvSpPr txBox="1"/>
          <p:nvPr/>
        </p:nvSpPr>
        <p:spPr>
          <a:xfrm>
            <a:off x="2489836" y="1447417"/>
            <a:ext cx="784189" cy="369332"/>
          </a:xfrm>
          <a:prstGeom prst="rect">
            <a:avLst/>
          </a:prstGeom>
          <a:noFill/>
        </p:spPr>
        <p:txBody>
          <a:bodyPr wrap="none" rtlCol="0">
            <a:spAutoFit/>
          </a:bodyPr>
          <a:lstStyle/>
          <a:p>
            <a:r>
              <a:rPr lang="en-US" altLang="ja-JP" b="1" smtClean="0">
                <a:solidFill>
                  <a:srgbClr val="FFFF00"/>
                </a:solidFill>
                <a:latin typeface="メイリオ"/>
                <a:ea typeface="メイリオ"/>
                <a:cs typeface="メイリオ"/>
              </a:rPr>
              <a:t>Chile</a:t>
            </a:r>
            <a:endParaRPr lang="en-US" b="1" dirty="0">
              <a:solidFill>
                <a:srgbClr val="FFFF00"/>
              </a:solidFill>
              <a:latin typeface="メイリオ"/>
              <a:ea typeface="メイリオ"/>
              <a:cs typeface="メイリオ"/>
            </a:endParaRPr>
          </a:p>
        </p:txBody>
      </p:sp>
      <p:sp>
        <p:nvSpPr>
          <p:cNvPr id="16" name="タイトル 1"/>
          <p:cNvSpPr>
            <a:spLocks noGrp="1"/>
          </p:cNvSpPr>
          <p:nvPr>
            <p:ph type="title"/>
          </p:nvPr>
        </p:nvSpPr>
        <p:spPr>
          <a:xfrm>
            <a:off x="118532" y="146585"/>
            <a:ext cx="9214026" cy="681585"/>
          </a:xfrm>
        </p:spPr>
        <p:txBody>
          <a:bodyPr>
            <a:noAutofit/>
          </a:bodyPr>
          <a:lstStyle/>
          <a:p>
            <a:r>
              <a:rPr lang="en-US" altLang="ja-JP" sz="3600" b="1" dirty="0">
                <a:solidFill>
                  <a:schemeClr val="accent2"/>
                </a:solidFill>
                <a:latin typeface="メイリオ"/>
                <a:ea typeface="メイリオ"/>
                <a:cs typeface="メイリオ"/>
              </a:rPr>
              <a:t>Ongoing and upcoming observations</a:t>
            </a:r>
            <a:endParaRPr lang="en-US" sz="3600" b="1" dirty="0">
              <a:solidFill>
                <a:schemeClr val="accent2"/>
              </a:solidFill>
              <a:latin typeface="メイリオ"/>
              <a:ea typeface="メイリオ"/>
              <a:cs typeface="メイリオ"/>
            </a:endParaRPr>
          </a:p>
        </p:txBody>
      </p:sp>
      <p:sp>
        <p:nvSpPr>
          <p:cNvPr id="17" name="テキスト ボックス 16"/>
          <p:cNvSpPr txBox="1"/>
          <p:nvPr/>
        </p:nvSpPr>
        <p:spPr>
          <a:xfrm>
            <a:off x="8221321" y="3356709"/>
            <a:ext cx="867545" cy="369332"/>
          </a:xfrm>
          <a:prstGeom prst="rect">
            <a:avLst/>
          </a:prstGeom>
          <a:noFill/>
        </p:spPr>
        <p:txBody>
          <a:bodyPr wrap="none" rtlCol="0">
            <a:spAutoFit/>
          </a:bodyPr>
          <a:lstStyle/>
          <a:p>
            <a:r>
              <a:rPr lang="en-US" altLang="ja-JP" b="1" dirty="0">
                <a:solidFill>
                  <a:srgbClr val="FFFF00"/>
                </a:solidFill>
                <a:latin typeface="メイリオ"/>
                <a:ea typeface="メイリオ"/>
                <a:cs typeface="メイリオ"/>
              </a:rPr>
              <a:t>Spain</a:t>
            </a:r>
            <a:endParaRPr lang="en-US" b="1" dirty="0">
              <a:solidFill>
                <a:srgbClr val="FFFF00"/>
              </a:solidFill>
              <a:latin typeface="メイリオ"/>
              <a:ea typeface="メイリオ"/>
              <a:cs typeface="メイリオ"/>
            </a:endParaRPr>
          </a:p>
        </p:txBody>
      </p:sp>
      <p:pic>
        <p:nvPicPr>
          <p:cNvPr id="19" name="図 18" descr="Screen Shot 2013-07-04 at 5.47.29 PM.png"/>
          <p:cNvPicPr>
            <a:picLocks noChangeAspect="1"/>
          </p:cNvPicPr>
          <p:nvPr/>
        </p:nvPicPr>
        <p:blipFill rotWithShape="1">
          <a:blip r:embed="rId7">
            <a:extLst>
              <a:ext uri="{28A0092B-C50C-407E-A947-70E740481C1C}">
                <a14:useLocalDpi xmlns:a14="http://schemas.microsoft.com/office/drawing/2010/main" val="0"/>
              </a:ext>
            </a:extLst>
          </a:blip>
          <a:srcRect b="15530"/>
          <a:stretch/>
        </p:blipFill>
        <p:spPr>
          <a:xfrm>
            <a:off x="2545492" y="2217816"/>
            <a:ext cx="3250555" cy="1508225"/>
          </a:xfrm>
          <a:prstGeom prst="rect">
            <a:avLst/>
          </a:prstGeom>
          <a:ln>
            <a:solidFill>
              <a:srgbClr val="FFFFFF"/>
            </a:solidFill>
          </a:ln>
        </p:spPr>
      </p:pic>
      <p:sp>
        <p:nvSpPr>
          <p:cNvPr id="3" name="スライド番号プレースホルダー 2"/>
          <p:cNvSpPr>
            <a:spLocks noGrp="1"/>
          </p:cNvSpPr>
          <p:nvPr>
            <p:ph type="sldNum" sz="quarter" idx="12"/>
          </p:nvPr>
        </p:nvSpPr>
        <p:spPr/>
        <p:txBody>
          <a:bodyPr/>
          <a:lstStyle/>
          <a:p>
            <a:fld id="{07FC5844-BEC6-9B48-A597-C0A36A041876}" type="slidenum">
              <a:rPr lang="en-US" smtClean="0"/>
              <a:t>23</a:t>
            </a:fld>
            <a:endParaRPr lang="en-US"/>
          </a:p>
        </p:txBody>
      </p:sp>
      <p:sp>
        <p:nvSpPr>
          <p:cNvPr id="5" name="日付プレースホルダー 4"/>
          <p:cNvSpPr>
            <a:spLocks noGrp="1"/>
          </p:cNvSpPr>
          <p:nvPr>
            <p:ph type="dt" sz="half" idx="10"/>
          </p:nvPr>
        </p:nvSpPr>
        <p:spPr>
          <a:xfrm>
            <a:off x="-543704" y="6179751"/>
            <a:ext cx="2743200" cy="365125"/>
          </a:xfrm>
        </p:spPr>
        <p:txBody>
          <a:bodyPr/>
          <a:lstStyle/>
          <a:p>
            <a:fld id="{9C993862-8585-9943-84C6-818B0D508A94}" type="datetime4">
              <a:rPr lang="en-US" altLang="ja-JP" smtClean="0"/>
              <a:t>December 14, 2017</a:t>
            </a:fld>
            <a:endParaRPr lang="en-US"/>
          </a:p>
        </p:txBody>
      </p:sp>
      <p:sp>
        <p:nvSpPr>
          <p:cNvPr id="6" name="テキスト ボックス 5"/>
          <p:cNvSpPr txBox="1"/>
          <p:nvPr/>
        </p:nvSpPr>
        <p:spPr>
          <a:xfrm>
            <a:off x="243697" y="828170"/>
            <a:ext cx="1660006" cy="646331"/>
          </a:xfrm>
          <a:prstGeom prst="rect">
            <a:avLst/>
          </a:prstGeom>
          <a:noFill/>
        </p:spPr>
        <p:txBody>
          <a:bodyPr wrap="none" rtlCol="0">
            <a:spAutoFit/>
          </a:bodyPr>
          <a:lstStyle/>
          <a:p>
            <a:r>
              <a:rPr lang="en-US" b="1" dirty="0" smtClean="0"/>
              <a:t>POLARBEAR</a:t>
            </a:r>
          </a:p>
          <a:p>
            <a:r>
              <a:rPr lang="en-US" b="1" dirty="0" smtClean="0"/>
              <a:t>&amp; Simons Array</a:t>
            </a:r>
            <a:endParaRPr lang="en-US" b="1" dirty="0"/>
          </a:p>
        </p:txBody>
      </p:sp>
      <p:sp>
        <p:nvSpPr>
          <p:cNvPr id="20" name="テキスト ボックス 19"/>
          <p:cNvSpPr txBox="1"/>
          <p:nvPr/>
        </p:nvSpPr>
        <p:spPr>
          <a:xfrm>
            <a:off x="243696" y="6011917"/>
            <a:ext cx="2708114" cy="584775"/>
          </a:xfrm>
          <a:prstGeom prst="rect">
            <a:avLst/>
          </a:prstGeom>
          <a:noFill/>
        </p:spPr>
        <p:txBody>
          <a:bodyPr wrap="none" rtlCol="0">
            <a:spAutoFit/>
          </a:bodyPr>
          <a:lstStyle/>
          <a:p>
            <a:r>
              <a:rPr lang="en-US" sz="1600" b="1" dirty="0"/>
              <a:t>South pole telescope (</a:t>
            </a:r>
            <a:r>
              <a:rPr lang="en-US" sz="1600" b="1" dirty="0" err="1"/>
              <a:t>SPTpol</a:t>
            </a:r>
            <a:r>
              <a:rPr lang="en-US" sz="1600" b="1" dirty="0"/>
              <a:t>)</a:t>
            </a:r>
          </a:p>
          <a:p>
            <a:r>
              <a:rPr lang="en-US" sz="1600" b="1" dirty="0"/>
              <a:t>BICEP2, BICEP3, Keck array</a:t>
            </a:r>
          </a:p>
        </p:txBody>
      </p:sp>
      <p:sp>
        <p:nvSpPr>
          <p:cNvPr id="23" name="テキスト ボックス 22"/>
          <p:cNvSpPr txBox="1"/>
          <p:nvPr/>
        </p:nvSpPr>
        <p:spPr>
          <a:xfrm>
            <a:off x="2589060" y="2287862"/>
            <a:ext cx="849774" cy="369332"/>
          </a:xfrm>
          <a:prstGeom prst="rect">
            <a:avLst/>
          </a:prstGeom>
          <a:noFill/>
        </p:spPr>
        <p:txBody>
          <a:bodyPr wrap="none" rtlCol="0">
            <a:spAutoFit/>
          </a:bodyPr>
          <a:lstStyle/>
          <a:p>
            <a:r>
              <a:rPr lang="en-US" b="1" dirty="0" err="1">
                <a:solidFill>
                  <a:schemeClr val="bg1"/>
                </a:solidFill>
              </a:rPr>
              <a:t>ACTpol</a:t>
            </a:r>
            <a:endParaRPr lang="en-US" b="1" dirty="0">
              <a:solidFill>
                <a:schemeClr val="bg1"/>
              </a:solidFill>
            </a:endParaRPr>
          </a:p>
        </p:txBody>
      </p:sp>
      <p:sp>
        <p:nvSpPr>
          <p:cNvPr id="2" name="フッター プレースホルダー 1"/>
          <p:cNvSpPr>
            <a:spLocks noGrp="1"/>
          </p:cNvSpPr>
          <p:nvPr>
            <p:ph type="ftr" sz="quarter" idx="11"/>
          </p:nvPr>
        </p:nvSpPr>
        <p:spPr/>
        <p:txBody>
          <a:bodyPr/>
          <a:lstStyle/>
          <a:p>
            <a:r>
              <a:rPr lang="pt-BR" smtClean="0"/>
              <a:t>CosPA 2017</a:t>
            </a:r>
            <a:endParaRPr lang="en-US"/>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712" y="981024"/>
            <a:ext cx="3252441" cy="463096"/>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3656" y="2458851"/>
            <a:ext cx="862308" cy="1156203"/>
          </a:xfrm>
          <a:prstGeom prst="rect">
            <a:avLst/>
          </a:prstGeom>
        </p:spPr>
      </p:pic>
      <p:sp>
        <p:nvSpPr>
          <p:cNvPr id="28" name="テキスト ボックス 23"/>
          <p:cNvSpPr txBox="1"/>
          <p:nvPr/>
        </p:nvSpPr>
        <p:spPr>
          <a:xfrm>
            <a:off x="10709476" y="2093231"/>
            <a:ext cx="1371337" cy="369332"/>
          </a:xfrm>
          <a:prstGeom prst="rect">
            <a:avLst/>
          </a:prstGeom>
          <a:noFill/>
        </p:spPr>
        <p:txBody>
          <a:bodyPr wrap="none" rtlCol="0">
            <a:spAutoFit/>
          </a:bodyPr>
          <a:lstStyle/>
          <a:p>
            <a:r>
              <a:rPr lang="en-US" b="1" dirty="0" err="1">
                <a:solidFill>
                  <a:schemeClr val="bg1"/>
                </a:solidFill>
              </a:rPr>
              <a:t>GroundBIRD</a:t>
            </a:r>
            <a:endParaRPr lang="en-US" b="1" dirty="0">
              <a:solidFill>
                <a:schemeClr val="bg1"/>
              </a:solidFill>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8555" y="3827866"/>
            <a:ext cx="4096133" cy="857417"/>
          </a:xfrm>
          <a:prstGeom prst="rect">
            <a:avLst/>
          </a:prstGeom>
          <a:ln w="19050">
            <a:solidFill>
              <a:schemeClr val="bg1"/>
            </a:solidFill>
          </a:ln>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892" y="753304"/>
            <a:ext cx="1186051" cy="1536475"/>
          </a:xfrm>
          <a:prstGeom prst="rect">
            <a:avLst/>
          </a:prstGeom>
        </p:spPr>
      </p:pic>
      <p:sp>
        <p:nvSpPr>
          <p:cNvPr id="31" name="テキスト ボックス 22"/>
          <p:cNvSpPr txBox="1"/>
          <p:nvPr/>
        </p:nvSpPr>
        <p:spPr>
          <a:xfrm>
            <a:off x="5063471" y="713378"/>
            <a:ext cx="761747" cy="369332"/>
          </a:xfrm>
          <a:prstGeom prst="rect">
            <a:avLst/>
          </a:prstGeom>
          <a:noFill/>
        </p:spPr>
        <p:txBody>
          <a:bodyPr wrap="none" rtlCol="0">
            <a:spAutoFit/>
          </a:bodyPr>
          <a:lstStyle/>
          <a:p>
            <a:r>
              <a:rPr lang="en-US" b="1" dirty="0">
                <a:solidFill>
                  <a:schemeClr val="bg1"/>
                </a:solidFill>
              </a:rPr>
              <a:t>CLASS</a:t>
            </a:r>
          </a:p>
        </p:txBody>
      </p:sp>
      <p:pic>
        <p:nvPicPr>
          <p:cNvPr id="33" name="図 20"/>
          <p:cNvPicPr>
            <a:picLocks noChangeAspect="1"/>
          </p:cNvPicPr>
          <p:nvPr/>
        </p:nvPicPr>
        <p:blipFill>
          <a:blip r:embed="rId12"/>
          <a:stretch>
            <a:fillRect/>
          </a:stretch>
        </p:blipFill>
        <p:spPr>
          <a:xfrm>
            <a:off x="9214078" y="2125174"/>
            <a:ext cx="1144459" cy="1675203"/>
          </a:xfrm>
          <a:prstGeom prst="rect">
            <a:avLst/>
          </a:prstGeom>
          <a:ln>
            <a:solidFill>
              <a:srgbClr val="FFFFFF"/>
            </a:solidFill>
          </a:ln>
        </p:spPr>
      </p:pic>
      <p:sp>
        <p:nvSpPr>
          <p:cNvPr id="35" name="テキスト ボックス 23"/>
          <p:cNvSpPr txBox="1"/>
          <p:nvPr/>
        </p:nvSpPr>
        <p:spPr>
          <a:xfrm>
            <a:off x="9334874" y="3150973"/>
            <a:ext cx="898451" cy="369332"/>
          </a:xfrm>
          <a:prstGeom prst="rect">
            <a:avLst/>
          </a:prstGeom>
          <a:noFill/>
        </p:spPr>
        <p:txBody>
          <a:bodyPr wrap="none" rtlCol="0">
            <a:spAutoFit/>
          </a:bodyPr>
          <a:lstStyle/>
          <a:p>
            <a:r>
              <a:rPr lang="en-US" b="1" dirty="0" err="1"/>
              <a:t>Quijote</a:t>
            </a:r>
            <a:endParaRPr lang="en-US" b="1" dirty="0"/>
          </a:p>
        </p:txBody>
      </p:sp>
      <p:sp>
        <p:nvSpPr>
          <p:cNvPr id="38" name="テキスト ボックス 14"/>
          <p:cNvSpPr txBox="1"/>
          <p:nvPr/>
        </p:nvSpPr>
        <p:spPr>
          <a:xfrm>
            <a:off x="9941972" y="262176"/>
            <a:ext cx="909223" cy="369332"/>
          </a:xfrm>
          <a:prstGeom prst="rect">
            <a:avLst/>
          </a:prstGeom>
          <a:noFill/>
        </p:spPr>
        <p:txBody>
          <a:bodyPr wrap="none" rtlCol="0">
            <a:spAutoFit/>
          </a:bodyPr>
          <a:lstStyle/>
          <a:p>
            <a:r>
              <a:rPr lang="en-US" altLang="ja-JP" b="1" dirty="0">
                <a:solidFill>
                  <a:srgbClr val="FFFF00"/>
                </a:solidFill>
                <a:latin typeface="メイリオ"/>
                <a:ea typeface="メイリオ"/>
                <a:cs typeface="メイリオ"/>
              </a:rPr>
              <a:t>Space</a:t>
            </a:r>
            <a:endParaRPr lang="en-US" b="1" dirty="0">
              <a:solidFill>
                <a:srgbClr val="FFFF00"/>
              </a:solidFill>
              <a:latin typeface="メイリオ"/>
              <a:ea typeface="メイリオ"/>
              <a:cs typeface="メイリオ"/>
            </a:endParaRPr>
          </a:p>
        </p:txBody>
      </p:sp>
      <p:sp>
        <p:nvSpPr>
          <p:cNvPr id="39" name="Rectangle 38"/>
          <p:cNvSpPr/>
          <p:nvPr/>
        </p:nvSpPr>
        <p:spPr>
          <a:xfrm>
            <a:off x="9410938" y="1590799"/>
            <a:ext cx="1155445" cy="338554"/>
          </a:xfrm>
          <a:prstGeom prst="rect">
            <a:avLst/>
          </a:prstGeom>
        </p:spPr>
        <p:txBody>
          <a:bodyPr wrap="none">
            <a:spAutoFit/>
          </a:bodyPr>
          <a:lstStyle/>
          <a:p>
            <a:r>
              <a:rPr lang="en-US" altLang="ja-JP" sz="1600" b="1" dirty="0" err="1">
                <a:solidFill>
                  <a:schemeClr val="bg1"/>
                </a:solidFill>
                <a:latin typeface="メイリオ"/>
                <a:ea typeface="メイリオ"/>
                <a:cs typeface="メイリオ"/>
              </a:rPr>
              <a:t>LiteBIRD</a:t>
            </a:r>
            <a:endParaRPr lang="en-US" sz="1600" b="1" dirty="0">
              <a:solidFill>
                <a:schemeClr val="bg1"/>
              </a:solidFill>
              <a:latin typeface="メイリオ"/>
              <a:ea typeface="メイリオ"/>
              <a:cs typeface="メイリオ"/>
            </a:endParaRPr>
          </a:p>
        </p:txBody>
      </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58932" y="4019735"/>
            <a:ext cx="2129255" cy="2286293"/>
          </a:xfrm>
          <a:prstGeom prst="rect">
            <a:avLst/>
          </a:prstGeom>
        </p:spPr>
      </p:pic>
      <p:sp>
        <p:nvSpPr>
          <p:cNvPr id="41" name="TextBox 40"/>
          <p:cNvSpPr txBox="1"/>
          <p:nvPr/>
        </p:nvSpPr>
        <p:spPr>
          <a:xfrm>
            <a:off x="6058932" y="4182894"/>
            <a:ext cx="816249" cy="369332"/>
          </a:xfrm>
          <a:prstGeom prst="rect">
            <a:avLst/>
          </a:prstGeom>
          <a:noFill/>
        </p:spPr>
        <p:txBody>
          <a:bodyPr wrap="none" rtlCol="0">
            <a:spAutoFit/>
          </a:bodyPr>
          <a:lstStyle/>
          <a:p>
            <a:r>
              <a:rPr lang="en-US" b="1" dirty="0" smtClean="0"/>
              <a:t>BFORE</a:t>
            </a:r>
            <a:endParaRPr lang="en-US" b="1" dirty="0"/>
          </a:p>
        </p:txBody>
      </p:sp>
      <p:pic>
        <p:nvPicPr>
          <p:cNvPr id="11" name="図 10"/>
          <p:cNvPicPr>
            <a:picLocks noChangeAspect="1"/>
          </p:cNvPicPr>
          <p:nvPr/>
        </p:nvPicPr>
        <p:blipFill>
          <a:blip r:embed="rId14"/>
          <a:stretch>
            <a:fillRect/>
          </a:stretch>
        </p:blipFill>
        <p:spPr>
          <a:xfrm>
            <a:off x="8153400" y="3927569"/>
            <a:ext cx="3725207" cy="2793906"/>
          </a:xfrm>
          <a:prstGeom prst="rect">
            <a:avLst/>
          </a:prstGeom>
          <a:ln w="12700" cmpd="sng">
            <a:solidFill>
              <a:srgbClr val="FFFFFF"/>
            </a:solidFill>
          </a:ln>
        </p:spPr>
      </p:pic>
      <p:sp>
        <p:nvSpPr>
          <p:cNvPr id="36" name="テキスト ボックス 21"/>
          <p:cNvSpPr txBox="1"/>
          <p:nvPr/>
        </p:nvSpPr>
        <p:spPr>
          <a:xfrm>
            <a:off x="8179918" y="3998228"/>
            <a:ext cx="2380780" cy="369332"/>
          </a:xfrm>
          <a:prstGeom prst="rect">
            <a:avLst/>
          </a:prstGeom>
          <a:noFill/>
        </p:spPr>
        <p:txBody>
          <a:bodyPr wrap="none" rtlCol="0">
            <a:spAutoFit/>
          </a:bodyPr>
          <a:lstStyle/>
          <a:p>
            <a:r>
              <a:rPr lang="en-US" b="1" dirty="0"/>
              <a:t>Balloons: EBEX/SPIDER</a:t>
            </a:r>
          </a:p>
        </p:txBody>
      </p:sp>
    </p:spTree>
    <p:extLst>
      <p:ext uri="{BB962C8B-B14F-4D97-AF65-F5344CB8AC3E}">
        <p14:creationId xmlns:p14="http://schemas.microsoft.com/office/powerpoint/2010/main" val="123345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625600" y="1219200"/>
            <a:ext cx="9042400" cy="4521200"/>
          </a:xfrm>
          <a:prstGeom prst="rect">
            <a:avLst/>
          </a:prstGeom>
        </p:spPr>
      </p:pic>
      <p:pic>
        <p:nvPicPr>
          <p:cNvPr id="8" name="図 7"/>
          <p:cNvPicPr>
            <a:picLocks noChangeAspect="1"/>
          </p:cNvPicPr>
          <p:nvPr/>
        </p:nvPicPr>
        <p:blipFill>
          <a:blip r:embed="rId3"/>
          <a:stretch>
            <a:fillRect/>
          </a:stretch>
        </p:blipFill>
        <p:spPr>
          <a:xfrm>
            <a:off x="282052" y="4231058"/>
            <a:ext cx="3756547" cy="2321755"/>
          </a:xfrm>
          <a:prstGeom prst="rect">
            <a:avLst/>
          </a:prstGeom>
          <a:ln w="12700" cmpd="sng">
            <a:solidFill>
              <a:srgbClr val="FFFFFF"/>
            </a:solidFill>
          </a:ln>
        </p:spPr>
      </p:pic>
      <p:pic>
        <p:nvPicPr>
          <p:cNvPr id="12" name="Picture 6" descr="P2261285.JPG"/>
          <p:cNvPicPr>
            <a:picLocks noChangeAspect="1"/>
          </p:cNvPicPr>
          <p:nvPr/>
        </p:nvPicPr>
        <p:blipFill rotWithShape="1">
          <a:blip r:embed="rId4">
            <a:alphaModFix/>
          </a:blip>
          <a:srcRect l="24498" r="24546"/>
          <a:stretch/>
        </p:blipFill>
        <p:spPr>
          <a:xfrm>
            <a:off x="256396" y="863564"/>
            <a:ext cx="2233440" cy="3287297"/>
          </a:xfrm>
          <a:prstGeom prst="rect">
            <a:avLst/>
          </a:prstGeom>
          <a:ln w="76200" cmpd="sng">
            <a:solidFill>
              <a:schemeClr val="bg1"/>
            </a:solidFill>
          </a:ln>
        </p:spPr>
      </p:pic>
      <p:sp>
        <p:nvSpPr>
          <p:cNvPr id="13" name="テキスト ボックス 12"/>
          <p:cNvSpPr txBox="1"/>
          <p:nvPr/>
        </p:nvSpPr>
        <p:spPr>
          <a:xfrm>
            <a:off x="4187003" y="5563802"/>
            <a:ext cx="1569404" cy="646331"/>
          </a:xfrm>
          <a:prstGeom prst="rect">
            <a:avLst/>
          </a:prstGeom>
          <a:noFill/>
        </p:spPr>
        <p:txBody>
          <a:bodyPr wrap="none" rtlCol="0">
            <a:spAutoFit/>
          </a:bodyPr>
          <a:lstStyle/>
          <a:p>
            <a:r>
              <a:rPr lang="en-US" altLang="ja-JP" b="1" dirty="0">
                <a:solidFill>
                  <a:srgbClr val="FFFF00"/>
                </a:solidFill>
                <a:latin typeface="メイリオ"/>
                <a:ea typeface="メイリオ"/>
                <a:cs typeface="メイリオ"/>
              </a:rPr>
              <a:t>South pole</a:t>
            </a:r>
          </a:p>
          <a:p>
            <a:r>
              <a:rPr lang="en-US" b="1" dirty="0">
                <a:solidFill>
                  <a:srgbClr val="FFFF00"/>
                </a:solidFill>
                <a:latin typeface="メイリオ"/>
                <a:ea typeface="メイリオ"/>
                <a:cs typeface="メイリオ"/>
              </a:rPr>
              <a:t>/Antarctica</a:t>
            </a:r>
          </a:p>
        </p:txBody>
      </p:sp>
      <p:sp>
        <p:nvSpPr>
          <p:cNvPr id="14" name="テキスト ボックス 13"/>
          <p:cNvSpPr txBox="1"/>
          <p:nvPr/>
        </p:nvSpPr>
        <p:spPr>
          <a:xfrm>
            <a:off x="2489836" y="1447417"/>
            <a:ext cx="784189" cy="369332"/>
          </a:xfrm>
          <a:prstGeom prst="rect">
            <a:avLst/>
          </a:prstGeom>
          <a:noFill/>
        </p:spPr>
        <p:txBody>
          <a:bodyPr wrap="none" rtlCol="0">
            <a:spAutoFit/>
          </a:bodyPr>
          <a:lstStyle/>
          <a:p>
            <a:r>
              <a:rPr lang="en-US" altLang="ja-JP" b="1" smtClean="0">
                <a:solidFill>
                  <a:srgbClr val="FFFF00"/>
                </a:solidFill>
                <a:latin typeface="メイリオ"/>
                <a:ea typeface="メイリオ"/>
                <a:cs typeface="メイリオ"/>
              </a:rPr>
              <a:t>Chile</a:t>
            </a:r>
            <a:endParaRPr lang="en-US" b="1" dirty="0">
              <a:solidFill>
                <a:srgbClr val="FFFF00"/>
              </a:solidFill>
              <a:latin typeface="メイリオ"/>
              <a:ea typeface="メイリオ"/>
              <a:cs typeface="メイリオ"/>
            </a:endParaRPr>
          </a:p>
        </p:txBody>
      </p:sp>
      <p:sp>
        <p:nvSpPr>
          <p:cNvPr id="16" name="タイトル 1"/>
          <p:cNvSpPr>
            <a:spLocks noGrp="1"/>
          </p:cNvSpPr>
          <p:nvPr>
            <p:ph type="title"/>
          </p:nvPr>
        </p:nvSpPr>
        <p:spPr>
          <a:xfrm>
            <a:off x="118532" y="146585"/>
            <a:ext cx="9214026" cy="681585"/>
          </a:xfrm>
        </p:spPr>
        <p:txBody>
          <a:bodyPr>
            <a:noAutofit/>
          </a:bodyPr>
          <a:lstStyle/>
          <a:p>
            <a:r>
              <a:rPr lang="en-US" altLang="ja-JP" sz="3600" b="1" dirty="0">
                <a:solidFill>
                  <a:schemeClr val="accent2"/>
                </a:solidFill>
                <a:latin typeface="メイリオ"/>
                <a:ea typeface="メイリオ"/>
                <a:cs typeface="メイリオ"/>
              </a:rPr>
              <a:t>Ongoing and upcoming observations</a:t>
            </a:r>
            <a:endParaRPr lang="en-US" sz="3600" b="1" dirty="0">
              <a:solidFill>
                <a:schemeClr val="accent2"/>
              </a:solidFill>
              <a:latin typeface="メイリオ"/>
              <a:ea typeface="メイリオ"/>
              <a:cs typeface="メイリオ"/>
            </a:endParaRPr>
          </a:p>
        </p:txBody>
      </p:sp>
      <p:pic>
        <p:nvPicPr>
          <p:cNvPr id="19" name="図 18" descr="Screen Shot 2013-07-04 at 5.47.29 PM.png"/>
          <p:cNvPicPr>
            <a:picLocks noChangeAspect="1"/>
          </p:cNvPicPr>
          <p:nvPr/>
        </p:nvPicPr>
        <p:blipFill rotWithShape="1">
          <a:blip r:embed="rId5">
            <a:extLst>
              <a:ext uri="{28A0092B-C50C-407E-A947-70E740481C1C}">
                <a14:useLocalDpi xmlns:a14="http://schemas.microsoft.com/office/drawing/2010/main" val="0"/>
              </a:ext>
            </a:extLst>
          </a:blip>
          <a:srcRect b="15530"/>
          <a:stretch/>
        </p:blipFill>
        <p:spPr>
          <a:xfrm>
            <a:off x="2545492" y="2217816"/>
            <a:ext cx="3250555" cy="1508225"/>
          </a:xfrm>
          <a:prstGeom prst="rect">
            <a:avLst/>
          </a:prstGeom>
          <a:ln>
            <a:solidFill>
              <a:srgbClr val="FFFFFF"/>
            </a:solidFill>
          </a:ln>
        </p:spPr>
      </p:pic>
      <p:pic>
        <p:nvPicPr>
          <p:cNvPr id="21" name="図 20"/>
          <p:cNvPicPr>
            <a:picLocks noChangeAspect="1"/>
          </p:cNvPicPr>
          <p:nvPr/>
        </p:nvPicPr>
        <p:blipFill>
          <a:blip r:embed="rId6"/>
          <a:stretch>
            <a:fillRect/>
          </a:stretch>
        </p:blipFill>
        <p:spPr>
          <a:xfrm>
            <a:off x="9214078" y="2125174"/>
            <a:ext cx="1144459" cy="1675203"/>
          </a:xfrm>
          <a:prstGeom prst="rect">
            <a:avLst/>
          </a:prstGeom>
          <a:ln>
            <a:solidFill>
              <a:srgbClr val="FFFFFF"/>
            </a:solidFill>
          </a:ln>
        </p:spPr>
      </p:pic>
      <p:sp>
        <p:nvSpPr>
          <p:cNvPr id="3" name="スライド番号プレースホルダー 2"/>
          <p:cNvSpPr>
            <a:spLocks noGrp="1"/>
          </p:cNvSpPr>
          <p:nvPr>
            <p:ph type="sldNum" sz="quarter" idx="12"/>
          </p:nvPr>
        </p:nvSpPr>
        <p:spPr/>
        <p:txBody>
          <a:bodyPr/>
          <a:lstStyle/>
          <a:p>
            <a:fld id="{07FC5844-BEC6-9B48-A597-C0A36A041876}" type="slidenum">
              <a:rPr lang="en-US" smtClean="0"/>
              <a:t>24</a:t>
            </a:fld>
            <a:endParaRPr lang="en-US"/>
          </a:p>
        </p:txBody>
      </p:sp>
      <p:sp>
        <p:nvSpPr>
          <p:cNvPr id="5" name="日付プレースホルダー 4"/>
          <p:cNvSpPr>
            <a:spLocks noGrp="1"/>
          </p:cNvSpPr>
          <p:nvPr>
            <p:ph type="dt" sz="half" idx="10"/>
          </p:nvPr>
        </p:nvSpPr>
        <p:spPr>
          <a:xfrm>
            <a:off x="-543704" y="6179751"/>
            <a:ext cx="2743200" cy="365125"/>
          </a:xfrm>
        </p:spPr>
        <p:txBody>
          <a:bodyPr/>
          <a:lstStyle/>
          <a:p>
            <a:fld id="{62CBA448-9DAD-694B-B3D2-B8B0D5E77ED2}" type="datetime4">
              <a:rPr lang="en-US" altLang="ja-JP" smtClean="0"/>
              <a:t>December 14, 2017</a:t>
            </a:fld>
            <a:endParaRPr lang="en-US"/>
          </a:p>
        </p:txBody>
      </p:sp>
      <p:sp>
        <p:nvSpPr>
          <p:cNvPr id="6" name="テキスト ボックス 5"/>
          <p:cNvSpPr txBox="1"/>
          <p:nvPr/>
        </p:nvSpPr>
        <p:spPr>
          <a:xfrm>
            <a:off x="243697" y="828170"/>
            <a:ext cx="1660006" cy="646331"/>
          </a:xfrm>
          <a:prstGeom prst="rect">
            <a:avLst/>
          </a:prstGeom>
          <a:noFill/>
        </p:spPr>
        <p:txBody>
          <a:bodyPr wrap="none" rtlCol="0">
            <a:spAutoFit/>
          </a:bodyPr>
          <a:lstStyle/>
          <a:p>
            <a:r>
              <a:rPr lang="en-US" b="1" dirty="0"/>
              <a:t>POLARBEAR</a:t>
            </a:r>
          </a:p>
          <a:p>
            <a:r>
              <a:rPr lang="en-US" b="1" dirty="0"/>
              <a:t>&amp; Simons Array</a:t>
            </a:r>
          </a:p>
        </p:txBody>
      </p:sp>
      <p:sp>
        <p:nvSpPr>
          <p:cNvPr id="20" name="テキスト ボックス 19"/>
          <p:cNvSpPr txBox="1"/>
          <p:nvPr/>
        </p:nvSpPr>
        <p:spPr>
          <a:xfrm>
            <a:off x="243696" y="6011917"/>
            <a:ext cx="2708114" cy="584775"/>
          </a:xfrm>
          <a:prstGeom prst="rect">
            <a:avLst/>
          </a:prstGeom>
          <a:noFill/>
        </p:spPr>
        <p:txBody>
          <a:bodyPr wrap="none" rtlCol="0">
            <a:spAutoFit/>
          </a:bodyPr>
          <a:lstStyle/>
          <a:p>
            <a:r>
              <a:rPr lang="en-US" sz="1600" b="1" dirty="0"/>
              <a:t>South pole telescope (</a:t>
            </a:r>
            <a:r>
              <a:rPr lang="en-US" sz="1600" b="1" dirty="0" err="1"/>
              <a:t>SPTpol</a:t>
            </a:r>
            <a:r>
              <a:rPr lang="en-US" sz="1600" b="1" dirty="0"/>
              <a:t>)</a:t>
            </a:r>
          </a:p>
          <a:p>
            <a:r>
              <a:rPr lang="en-US" sz="1600" b="1" dirty="0"/>
              <a:t>BICEP2, BICEP3, Keck array</a:t>
            </a:r>
          </a:p>
        </p:txBody>
      </p:sp>
      <p:sp>
        <p:nvSpPr>
          <p:cNvPr id="23" name="テキスト ボックス 22"/>
          <p:cNvSpPr txBox="1"/>
          <p:nvPr/>
        </p:nvSpPr>
        <p:spPr>
          <a:xfrm>
            <a:off x="2589060" y="2287862"/>
            <a:ext cx="849774" cy="369332"/>
          </a:xfrm>
          <a:prstGeom prst="rect">
            <a:avLst/>
          </a:prstGeom>
          <a:noFill/>
        </p:spPr>
        <p:txBody>
          <a:bodyPr wrap="none" rtlCol="0">
            <a:spAutoFit/>
          </a:bodyPr>
          <a:lstStyle/>
          <a:p>
            <a:r>
              <a:rPr lang="en-US" b="1" dirty="0" err="1">
                <a:solidFill>
                  <a:schemeClr val="bg1"/>
                </a:solidFill>
              </a:rPr>
              <a:t>ACTpol</a:t>
            </a:r>
            <a:endParaRPr lang="en-US" b="1" dirty="0">
              <a:solidFill>
                <a:schemeClr val="bg1"/>
              </a:solidFill>
            </a:endParaRPr>
          </a:p>
        </p:txBody>
      </p:sp>
      <p:sp>
        <p:nvSpPr>
          <p:cNvPr id="24" name="テキスト ボックス 23"/>
          <p:cNvSpPr txBox="1"/>
          <p:nvPr/>
        </p:nvSpPr>
        <p:spPr>
          <a:xfrm>
            <a:off x="9334874" y="3150973"/>
            <a:ext cx="898451" cy="369332"/>
          </a:xfrm>
          <a:prstGeom prst="rect">
            <a:avLst/>
          </a:prstGeom>
          <a:noFill/>
        </p:spPr>
        <p:txBody>
          <a:bodyPr wrap="none" rtlCol="0">
            <a:spAutoFit/>
          </a:bodyPr>
          <a:lstStyle/>
          <a:p>
            <a:r>
              <a:rPr lang="en-US" b="1" dirty="0" err="1"/>
              <a:t>Quijote</a:t>
            </a:r>
            <a:endParaRPr lang="en-US" b="1" dirty="0"/>
          </a:p>
        </p:txBody>
      </p:sp>
      <p:sp>
        <p:nvSpPr>
          <p:cNvPr id="2" name="フッター プレースホルダー 1"/>
          <p:cNvSpPr>
            <a:spLocks noGrp="1"/>
          </p:cNvSpPr>
          <p:nvPr>
            <p:ph type="ftr" sz="quarter" idx="11"/>
          </p:nvPr>
        </p:nvSpPr>
        <p:spPr/>
        <p:txBody>
          <a:bodyPr/>
          <a:lstStyle/>
          <a:p>
            <a:r>
              <a:rPr lang="pt-BR" smtClean="0"/>
              <a:t>CosPA 2017</a:t>
            </a:r>
            <a:endParaRPr lang="en-US"/>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3656" y="2458851"/>
            <a:ext cx="862308" cy="1156203"/>
          </a:xfrm>
          <a:prstGeom prst="rect">
            <a:avLst/>
          </a:prstGeom>
        </p:spPr>
      </p:pic>
      <p:sp>
        <p:nvSpPr>
          <p:cNvPr id="28" name="テキスト ボックス 23"/>
          <p:cNvSpPr txBox="1"/>
          <p:nvPr/>
        </p:nvSpPr>
        <p:spPr>
          <a:xfrm>
            <a:off x="10709476" y="2093231"/>
            <a:ext cx="1371337" cy="369332"/>
          </a:xfrm>
          <a:prstGeom prst="rect">
            <a:avLst/>
          </a:prstGeom>
          <a:noFill/>
        </p:spPr>
        <p:txBody>
          <a:bodyPr wrap="none" rtlCol="0">
            <a:spAutoFit/>
          </a:bodyPr>
          <a:lstStyle/>
          <a:p>
            <a:r>
              <a:rPr lang="en-US" b="1" dirty="0" err="1">
                <a:solidFill>
                  <a:schemeClr val="bg1"/>
                </a:solidFill>
              </a:rPr>
              <a:t>GroundBIRD</a:t>
            </a:r>
            <a:endParaRPr lang="en-US" b="1" dirty="0">
              <a:solidFill>
                <a:schemeClr val="bg1"/>
              </a:solidFill>
            </a:endParaRP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8555" y="3827866"/>
            <a:ext cx="4096133" cy="857417"/>
          </a:xfrm>
          <a:prstGeom prst="rect">
            <a:avLst/>
          </a:prstGeom>
          <a:ln w="19050">
            <a:solidFill>
              <a:schemeClr val="bg1"/>
            </a:solidFill>
          </a:ln>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7892" y="753304"/>
            <a:ext cx="1186051" cy="1536475"/>
          </a:xfrm>
          <a:prstGeom prst="rect">
            <a:avLst/>
          </a:prstGeom>
        </p:spPr>
      </p:pic>
      <p:sp>
        <p:nvSpPr>
          <p:cNvPr id="31" name="テキスト ボックス 22"/>
          <p:cNvSpPr txBox="1"/>
          <p:nvPr/>
        </p:nvSpPr>
        <p:spPr>
          <a:xfrm>
            <a:off x="5063471" y="713378"/>
            <a:ext cx="761747" cy="369332"/>
          </a:xfrm>
          <a:prstGeom prst="rect">
            <a:avLst/>
          </a:prstGeom>
          <a:noFill/>
        </p:spPr>
        <p:txBody>
          <a:bodyPr wrap="none" rtlCol="0">
            <a:spAutoFit/>
          </a:bodyPr>
          <a:lstStyle/>
          <a:p>
            <a:r>
              <a:rPr lang="en-US" b="1" dirty="0">
                <a:solidFill>
                  <a:schemeClr val="bg1"/>
                </a:solidFill>
              </a:rPr>
              <a:t>CLASS</a:t>
            </a: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2169" y="888365"/>
            <a:ext cx="2466027" cy="1666364"/>
          </a:xfrm>
          <a:prstGeom prst="rect">
            <a:avLst/>
          </a:prstGeom>
          <a:ln w="76200">
            <a:solidFill>
              <a:schemeClr val="bg1"/>
            </a:solidFill>
          </a:ln>
        </p:spPr>
      </p:pic>
      <p:sp>
        <p:nvSpPr>
          <p:cNvPr id="9" name="TextBox 8"/>
          <p:cNvSpPr txBox="1"/>
          <p:nvPr/>
        </p:nvSpPr>
        <p:spPr>
          <a:xfrm>
            <a:off x="8566464" y="967918"/>
            <a:ext cx="436338" cy="369332"/>
          </a:xfrm>
          <a:prstGeom prst="rect">
            <a:avLst/>
          </a:prstGeom>
          <a:noFill/>
        </p:spPr>
        <p:txBody>
          <a:bodyPr wrap="none" rtlCol="0">
            <a:spAutoFit/>
          </a:bodyPr>
          <a:lstStyle/>
          <a:p>
            <a:r>
              <a:rPr lang="en-US" b="1" dirty="0" smtClean="0"/>
              <a:t>Ali</a:t>
            </a:r>
            <a:endParaRPr lang="en-US" b="1" dirty="0"/>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58932" y="4019735"/>
            <a:ext cx="2129255" cy="2286293"/>
          </a:xfrm>
          <a:prstGeom prst="rect">
            <a:avLst/>
          </a:prstGeom>
        </p:spPr>
      </p:pic>
      <p:sp>
        <p:nvSpPr>
          <p:cNvPr id="35" name="TextBox 34"/>
          <p:cNvSpPr txBox="1"/>
          <p:nvPr/>
        </p:nvSpPr>
        <p:spPr>
          <a:xfrm>
            <a:off x="6058932" y="4182894"/>
            <a:ext cx="816249" cy="369332"/>
          </a:xfrm>
          <a:prstGeom prst="rect">
            <a:avLst/>
          </a:prstGeom>
          <a:noFill/>
        </p:spPr>
        <p:txBody>
          <a:bodyPr wrap="none" rtlCol="0">
            <a:spAutoFit/>
          </a:bodyPr>
          <a:lstStyle/>
          <a:p>
            <a:r>
              <a:rPr lang="en-US" b="1" dirty="0" smtClean="0"/>
              <a:t>BFORE</a:t>
            </a:r>
            <a:endParaRPr lang="en-US" b="1" dirty="0"/>
          </a:p>
        </p:txBody>
      </p:sp>
      <p:pic>
        <p:nvPicPr>
          <p:cNvPr id="32"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1352" r="89395"/>
                    </a14:imgEffect>
                  </a14:imgLayer>
                </a14:imgProps>
              </a:ext>
              <a:ext uri="{28A0092B-C50C-407E-A947-70E740481C1C}">
                <a14:useLocalDpi xmlns:a14="http://schemas.microsoft.com/office/drawing/2010/main" val="0"/>
              </a:ext>
            </a:extLst>
          </a:blip>
          <a:srcRect/>
          <a:stretch>
            <a:fillRect/>
          </a:stretch>
        </p:blipFill>
        <p:spPr bwMode="auto">
          <a:xfrm>
            <a:off x="9280257" y="177822"/>
            <a:ext cx="2357558" cy="1881355"/>
          </a:xfrm>
          <a:prstGeom prst="rect">
            <a:avLst/>
          </a:prstGeom>
          <a:noFill/>
          <a:ln w="76200">
            <a:solidFill>
              <a:schemeClr val="bg1"/>
            </a:solidFill>
            <a:miter lim="800000"/>
            <a:headEnd/>
            <a:tailEnd/>
          </a:ln>
          <a:extLst>
            <a:ext uri="{909E8E84-426E-40dd-AFC4-6F175D3DCCD1}">
              <a14:hiddenFill xmlns="" xmlns:a14="http://schemas.microsoft.com/office/drawing/2010/main">
                <a:solidFill>
                  <a:schemeClr val="accent1"/>
                </a:solidFill>
              </a14:hiddenFill>
            </a:ext>
          </a:extLst>
        </p:spPr>
      </p:pic>
      <p:sp>
        <p:nvSpPr>
          <p:cNvPr id="15" name="テキスト ボックス 14"/>
          <p:cNvSpPr txBox="1"/>
          <p:nvPr/>
        </p:nvSpPr>
        <p:spPr>
          <a:xfrm>
            <a:off x="9941972" y="262176"/>
            <a:ext cx="909223" cy="369332"/>
          </a:xfrm>
          <a:prstGeom prst="rect">
            <a:avLst/>
          </a:prstGeom>
          <a:noFill/>
        </p:spPr>
        <p:txBody>
          <a:bodyPr wrap="none" rtlCol="0">
            <a:spAutoFit/>
          </a:bodyPr>
          <a:lstStyle/>
          <a:p>
            <a:r>
              <a:rPr lang="en-US" altLang="ja-JP" b="1" dirty="0">
                <a:solidFill>
                  <a:srgbClr val="FFFF00"/>
                </a:solidFill>
                <a:latin typeface="メイリオ"/>
                <a:ea typeface="メイリオ"/>
                <a:cs typeface="メイリオ"/>
              </a:rPr>
              <a:t>Space</a:t>
            </a:r>
            <a:endParaRPr lang="en-US" b="1" dirty="0">
              <a:solidFill>
                <a:srgbClr val="FFFF00"/>
              </a:solidFill>
              <a:latin typeface="メイリオ"/>
              <a:ea typeface="メイリオ"/>
              <a:cs typeface="メイリオ"/>
            </a:endParaRPr>
          </a:p>
        </p:txBody>
      </p:sp>
      <p:sp>
        <p:nvSpPr>
          <p:cNvPr id="34" name="Rectangle 33"/>
          <p:cNvSpPr/>
          <p:nvPr/>
        </p:nvSpPr>
        <p:spPr>
          <a:xfrm>
            <a:off x="9410938" y="1590799"/>
            <a:ext cx="1155445" cy="338554"/>
          </a:xfrm>
          <a:prstGeom prst="rect">
            <a:avLst/>
          </a:prstGeom>
        </p:spPr>
        <p:txBody>
          <a:bodyPr wrap="none">
            <a:spAutoFit/>
          </a:bodyPr>
          <a:lstStyle/>
          <a:p>
            <a:r>
              <a:rPr lang="en-US" altLang="ja-JP" sz="1600" b="1">
                <a:solidFill>
                  <a:schemeClr val="bg1"/>
                </a:solidFill>
                <a:latin typeface="メイリオ"/>
                <a:ea typeface="メイリオ"/>
                <a:cs typeface="メイリオ"/>
              </a:rPr>
              <a:t>LiteBIRD</a:t>
            </a:r>
            <a:endParaRPr lang="en-US" sz="1600" b="1" dirty="0">
              <a:solidFill>
                <a:schemeClr val="bg1"/>
              </a:solidFill>
              <a:latin typeface="メイリオ"/>
              <a:ea typeface="メイリオ"/>
              <a:cs typeface="メイリオ"/>
            </a:endParaRPr>
          </a:p>
        </p:txBody>
      </p:sp>
      <p:sp>
        <p:nvSpPr>
          <p:cNvPr id="33" name="テキスト ボックス 16"/>
          <p:cNvSpPr txBox="1"/>
          <p:nvPr/>
        </p:nvSpPr>
        <p:spPr>
          <a:xfrm>
            <a:off x="8221321" y="3356709"/>
            <a:ext cx="867545" cy="369332"/>
          </a:xfrm>
          <a:prstGeom prst="rect">
            <a:avLst/>
          </a:prstGeom>
          <a:noFill/>
        </p:spPr>
        <p:txBody>
          <a:bodyPr wrap="none" rtlCol="0">
            <a:spAutoFit/>
          </a:bodyPr>
          <a:lstStyle/>
          <a:p>
            <a:r>
              <a:rPr lang="en-US" altLang="ja-JP" b="1" dirty="0">
                <a:solidFill>
                  <a:srgbClr val="FFFF00"/>
                </a:solidFill>
                <a:latin typeface="メイリオ"/>
                <a:ea typeface="メイリオ"/>
                <a:cs typeface="メイリオ"/>
              </a:rPr>
              <a:t>Spain</a:t>
            </a:r>
            <a:endParaRPr lang="en-US" b="1" dirty="0">
              <a:solidFill>
                <a:srgbClr val="FFFF00"/>
              </a:solidFill>
              <a:latin typeface="メイリオ"/>
              <a:ea typeface="メイリオ"/>
              <a:cs typeface="メイリオ"/>
            </a:endParaRPr>
          </a:p>
        </p:txBody>
      </p:sp>
      <p:sp>
        <p:nvSpPr>
          <p:cNvPr id="36" name="テキスト ボックス 16"/>
          <p:cNvSpPr txBox="1"/>
          <p:nvPr/>
        </p:nvSpPr>
        <p:spPr>
          <a:xfrm>
            <a:off x="8194053" y="2628071"/>
            <a:ext cx="801823" cy="369332"/>
          </a:xfrm>
          <a:prstGeom prst="rect">
            <a:avLst/>
          </a:prstGeom>
          <a:noFill/>
        </p:spPr>
        <p:txBody>
          <a:bodyPr wrap="none" rtlCol="0">
            <a:spAutoFit/>
          </a:bodyPr>
          <a:lstStyle/>
          <a:p>
            <a:r>
              <a:rPr lang="en-US" altLang="ja-JP" b="1" smtClean="0">
                <a:solidFill>
                  <a:srgbClr val="FFFF00"/>
                </a:solidFill>
                <a:latin typeface="メイリオ"/>
                <a:ea typeface="メイリオ"/>
                <a:cs typeface="メイリオ"/>
              </a:rPr>
              <a:t>Tibet</a:t>
            </a:r>
            <a:endParaRPr lang="en-US" b="1" dirty="0">
              <a:solidFill>
                <a:srgbClr val="FFFF00"/>
              </a:solidFill>
              <a:latin typeface="メイリオ"/>
              <a:ea typeface="メイリオ"/>
              <a:cs typeface="メイリオ"/>
            </a:endParaRPr>
          </a:p>
        </p:txBody>
      </p:sp>
      <p:pic>
        <p:nvPicPr>
          <p:cNvPr id="11" name="図 10"/>
          <p:cNvPicPr>
            <a:picLocks noChangeAspect="1"/>
          </p:cNvPicPr>
          <p:nvPr/>
        </p:nvPicPr>
        <p:blipFill>
          <a:blip r:embed="rId14"/>
          <a:stretch>
            <a:fillRect/>
          </a:stretch>
        </p:blipFill>
        <p:spPr>
          <a:xfrm>
            <a:off x="8153400" y="3927569"/>
            <a:ext cx="3725207" cy="2793906"/>
          </a:xfrm>
          <a:prstGeom prst="rect">
            <a:avLst/>
          </a:prstGeom>
          <a:ln w="12700" cmpd="sng">
            <a:solidFill>
              <a:srgbClr val="FFFFFF"/>
            </a:solidFill>
          </a:ln>
        </p:spPr>
      </p:pic>
      <p:sp>
        <p:nvSpPr>
          <p:cNvPr id="22" name="テキスト ボックス 21"/>
          <p:cNvSpPr txBox="1"/>
          <p:nvPr/>
        </p:nvSpPr>
        <p:spPr>
          <a:xfrm>
            <a:off x="8179918" y="3998228"/>
            <a:ext cx="2380780" cy="369332"/>
          </a:xfrm>
          <a:prstGeom prst="rect">
            <a:avLst/>
          </a:prstGeom>
          <a:noFill/>
        </p:spPr>
        <p:txBody>
          <a:bodyPr wrap="none" rtlCol="0">
            <a:spAutoFit/>
          </a:bodyPr>
          <a:lstStyle/>
          <a:p>
            <a:r>
              <a:rPr lang="en-US" b="1" dirty="0"/>
              <a:t>Balloons: </a:t>
            </a:r>
            <a:r>
              <a:rPr lang="en-US" b="1" dirty="0" smtClean="0"/>
              <a:t>EBEX/SPIDER</a:t>
            </a:r>
            <a:endParaRPr lang="en-US" b="1" dirty="0"/>
          </a:p>
        </p:txBody>
      </p:sp>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47712" y="981024"/>
            <a:ext cx="3252441" cy="463096"/>
          </a:xfrm>
          <a:prstGeom prst="rect">
            <a:avLst/>
          </a:prstGeom>
        </p:spPr>
      </p:pic>
    </p:spTree>
    <p:extLst>
      <p:ext uri="{BB962C8B-B14F-4D97-AF65-F5344CB8AC3E}">
        <p14:creationId xmlns:p14="http://schemas.microsoft.com/office/powerpoint/2010/main" val="1669981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6" y="1203762"/>
            <a:ext cx="5889463" cy="4324495"/>
          </a:xfrm>
          <a:prstGeom prst="rect">
            <a:avLst/>
          </a:prstGeom>
        </p:spPr>
      </p:pic>
      <p:sp>
        <p:nvSpPr>
          <p:cNvPr id="95" name="Rectangle 94"/>
          <p:cNvSpPr/>
          <p:nvPr/>
        </p:nvSpPr>
        <p:spPr>
          <a:xfrm>
            <a:off x="1058612" y="2753896"/>
            <a:ext cx="1829731" cy="439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257090" y="243536"/>
            <a:ext cx="1610441" cy="707886"/>
          </a:xfrm>
          <a:prstGeom prst="rect">
            <a:avLst/>
          </a:prstGeom>
        </p:spPr>
        <p:txBody>
          <a:bodyPr wrap="none">
            <a:spAutoFit/>
          </a:bodyPr>
          <a:lstStyle/>
          <a:p>
            <a:r>
              <a:rPr lang="en-US" sz="2000" b="1" dirty="0">
                <a:solidFill>
                  <a:schemeClr val="accent4">
                    <a:lumMod val="20000"/>
                    <a:lumOff val="80000"/>
                  </a:schemeClr>
                </a:solidFill>
              </a:rPr>
              <a:t>large </a:t>
            </a:r>
            <a:r>
              <a:rPr lang="en-US" sz="2000" b="1" smtClean="0">
                <a:solidFill>
                  <a:schemeClr val="accent4">
                    <a:lumMod val="20000"/>
                    <a:lumOff val="80000"/>
                  </a:schemeClr>
                </a:solidFill>
              </a:rPr>
              <a:t>ground </a:t>
            </a:r>
            <a:endParaRPr lang="en-US" sz="2000" b="1" smtClean="0">
              <a:solidFill>
                <a:schemeClr val="accent4">
                  <a:lumMod val="20000"/>
                  <a:lumOff val="80000"/>
                </a:schemeClr>
              </a:solidFill>
            </a:endParaRPr>
          </a:p>
          <a:p>
            <a:r>
              <a:rPr lang="en-US" sz="2000" b="1" dirty="0">
                <a:solidFill>
                  <a:schemeClr val="accent4">
                    <a:lumMod val="20000"/>
                    <a:lumOff val="80000"/>
                  </a:schemeClr>
                </a:solidFill>
              </a:rPr>
              <a:t> </a:t>
            </a:r>
            <a:r>
              <a:rPr lang="en-US" sz="2000" b="1" dirty="0" smtClean="0">
                <a:solidFill>
                  <a:schemeClr val="accent4">
                    <a:lumMod val="20000"/>
                    <a:lumOff val="80000"/>
                  </a:schemeClr>
                </a:solidFill>
              </a:rPr>
              <a:t>      </a:t>
            </a:r>
            <a:r>
              <a:rPr lang="en-US" sz="2000" b="1" dirty="0" smtClean="0">
                <a:solidFill>
                  <a:schemeClr val="accent4">
                    <a:lumMod val="20000"/>
                    <a:lumOff val="80000"/>
                  </a:schemeClr>
                </a:solidFill>
              </a:rPr>
              <a:t>telescope</a:t>
            </a:r>
            <a:endParaRPr lang="en-US" sz="2000" b="1" dirty="0">
              <a:solidFill>
                <a:schemeClr val="accent4">
                  <a:lumMod val="20000"/>
                  <a:lumOff val="80000"/>
                </a:schemeClr>
              </a:solidFill>
            </a:endParaRPr>
          </a:p>
        </p:txBody>
      </p:sp>
      <p:sp>
        <p:nvSpPr>
          <p:cNvPr id="62" name="Rectangle 61"/>
          <p:cNvSpPr/>
          <p:nvPr/>
        </p:nvSpPr>
        <p:spPr>
          <a:xfrm>
            <a:off x="2218516" y="217768"/>
            <a:ext cx="1624291" cy="707886"/>
          </a:xfrm>
          <a:prstGeom prst="rect">
            <a:avLst/>
          </a:prstGeom>
        </p:spPr>
        <p:txBody>
          <a:bodyPr wrap="none">
            <a:spAutoFit/>
          </a:bodyPr>
          <a:lstStyle/>
          <a:p>
            <a:r>
              <a:rPr lang="en-US" sz="2000" b="1" dirty="0" smtClean="0">
                <a:solidFill>
                  <a:schemeClr val="accent4">
                    <a:lumMod val="20000"/>
                    <a:lumOff val="80000"/>
                  </a:schemeClr>
                </a:solidFill>
              </a:rPr>
              <a:t>small ground </a:t>
            </a:r>
            <a:endParaRPr lang="en-US" sz="2000" b="1" dirty="0" smtClean="0">
              <a:solidFill>
                <a:schemeClr val="accent4">
                  <a:lumMod val="20000"/>
                  <a:lumOff val="80000"/>
                </a:schemeClr>
              </a:solidFill>
            </a:endParaRPr>
          </a:p>
          <a:p>
            <a:r>
              <a:rPr lang="en-US" sz="2000" b="1" dirty="0">
                <a:solidFill>
                  <a:schemeClr val="accent4">
                    <a:lumMod val="20000"/>
                    <a:lumOff val="80000"/>
                  </a:schemeClr>
                </a:solidFill>
              </a:rPr>
              <a:t> </a:t>
            </a:r>
            <a:r>
              <a:rPr lang="en-US" sz="2000" b="1" dirty="0" smtClean="0">
                <a:solidFill>
                  <a:schemeClr val="accent4">
                    <a:lumMod val="20000"/>
                    <a:lumOff val="80000"/>
                  </a:schemeClr>
                </a:solidFill>
              </a:rPr>
              <a:t>     </a:t>
            </a:r>
            <a:r>
              <a:rPr lang="en-US" sz="2000" b="1" dirty="0" smtClean="0">
                <a:solidFill>
                  <a:schemeClr val="accent4">
                    <a:lumMod val="20000"/>
                    <a:lumOff val="80000"/>
                  </a:schemeClr>
                </a:solidFill>
              </a:rPr>
              <a:t>telescope</a:t>
            </a:r>
            <a:endParaRPr lang="en-US" sz="2000" b="1" dirty="0">
              <a:solidFill>
                <a:schemeClr val="accent4">
                  <a:lumMod val="20000"/>
                  <a:lumOff val="80000"/>
                </a:schemeClr>
              </a:solidFill>
            </a:endParaRPr>
          </a:p>
        </p:txBody>
      </p:sp>
      <p:sp>
        <p:nvSpPr>
          <p:cNvPr id="96" name="Rectangle 95"/>
          <p:cNvSpPr/>
          <p:nvPr/>
        </p:nvSpPr>
        <p:spPr>
          <a:xfrm>
            <a:off x="337166" y="217768"/>
            <a:ext cx="1467068" cy="707886"/>
          </a:xfrm>
          <a:prstGeom prst="rect">
            <a:avLst/>
          </a:prstGeom>
        </p:spPr>
        <p:txBody>
          <a:bodyPr wrap="none">
            <a:spAutoFit/>
          </a:bodyPr>
          <a:lstStyle/>
          <a:p>
            <a:r>
              <a:rPr lang="en-US" sz="2000" b="1" dirty="0" smtClean="0">
                <a:solidFill>
                  <a:schemeClr val="accent4">
                    <a:lumMod val="20000"/>
                    <a:lumOff val="80000"/>
                  </a:schemeClr>
                </a:solidFill>
              </a:rPr>
              <a:t>small space </a:t>
            </a:r>
            <a:endParaRPr lang="en-US" sz="2000" b="1" dirty="0" smtClean="0">
              <a:solidFill>
                <a:schemeClr val="accent4">
                  <a:lumMod val="20000"/>
                  <a:lumOff val="80000"/>
                </a:schemeClr>
              </a:solidFill>
            </a:endParaRPr>
          </a:p>
          <a:p>
            <a:r>
              <a:rPr lang="en-US" sz="2000" b="1" dirty="0">
                <a:solidFill>
                  <a:schemeClr val="accent4">
                    <a:lumMod val="20000"/>
                    <a:lumOff val="80000"/>
                  </a:schemeClr>
                </a:solidFill>
              </a:rPr>
              <a:t> </a:t>
            </a:r>
            <a:r>
              <a:rPr lang="en-US" sz="2000" b="1" dirty="0" smtClean="0">
                <a:solidFill>
                  <a:schemeClr val="accent4">
                    <a:lumMod val="20000"/>
                    <a:lumOff val="80000"/>
                  </a:schemeClr>
                </a:solidFill>
              </a:rPr>
              <a:t>   </a:t>
            </a:r>
            <a:r>
              <a:rPr lang="en-US" sz="2000" b="1" dirty="0" smtClean="0">
                <a:solidFill>
                  <a:schemeClr val="accent4">
                    <a:lumMod val="20000"/>
                    <a:lumOff val="80000"/>
                  </a:schemeClr>
                </a:solidFill>
              </a:rPr>
              <a:t>telescope</a:t>
            </a:r>
            <a:endParaRPr lang="en-US" sz="2000" b="1" dirty="0">
              <a:solidFill>
                <a:schemeClr val="accent4">
                  <a:lumMod val="20000"/>
                  <a:lumOff val="80000"/>
                </a:schemeClr>
              </a:solidFill>
            </a:endParaRPr>
          </a:p>
        </p:txBody>
      </p:sp>
      <p:pic>
        <p:nvPicPr>
          <p:cNvPr id="7" name="図 10" descr="Screen Shot 2016-01-07 at 7.5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268" y="1203761"/>
            <a:ext cx="5932162" cy="4324496"/>
          </a:xfrm>
          <a:prstGeom prst="rect">
            <a:avLst/>
          </a:prstGeom>
        </p:spPr>
      </p:pic>
    </p:spTree>
    <p:extLst>
      <p:ext uri="{BB962C8B-B14F-4D97-AF65-F5344CB8AC3E}">
        <p14:creationId xmlns:p14="http://schemas.microsoft.com/office/powerpoint/2010/main" val="154832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8381B8-3ED1-B144-9237-B8B43C1429F7}"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26</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3" name="TextBox 2"/>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Tree>
    <p:extLst>
      <p:ext uri="{BB962C8B-B14F-4D97-AF65-F5344CB8AC3E}">
        <p14:creationId xmlns:p14="http://schemas.microsoft.com/office/powerpoint/2010/main" val="184968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8381B8-3ED1-B144-9237-B8B43C1429F7}"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27</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3" name="TextBox 2"/>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497" y="2276568"/>
            <a:ext cx="5889463" cy="4324495"/>
          </a:xfrm>
          <a:prstGeom prst="rect">
            <a:avLst/>
          </a:prstGeom>
        </p:spPr>
      </p:pic>
    </p:spTree>
    <p:extLst>
      <p:ext uri="{BB962C8B-B14F-4D97-AF65-F5344CB8AC3E}">
        <p14:creationId xmlns:p14="http://schemas.microsoft.com/office/powerpoint/2010/main" val="57599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8381B8-3ED1-B144-9237-B8B43C1429F7}"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28</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3" name="TextBox 2"/>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pic>
        <p:nvPicPr>
          <p:cNvPr id="25" name="図 10" descr="Screen Shot 2016-01-07 at 7.5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172" y="1312762"/>
            <a:ext cx="5932162" cy="4324496"/>
          </a:xfrm>
          <a:prstGeom prst="rect">
            <a:avLst/>
          </a:prstGeom>
        </p:spPr>
      </p:pic>
      <p:sp>
        <p:nvSpPr>
          <p:cNvPr id="26" name="TextBox 25"/>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27" name="TextBox 26"/>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28" name="TextBox 27"/>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Tree>
    <p:extLst>
      <p:ext uri="{BB962C8B-B14F-4D97-AF65-F5344CB8AC3E}">
        <p14:creationId xmlns:p14="http://schemas.microsoft.com/office/powerpoint/2010/main" val="1093423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8381B8-3ED1-B144-9237-B8B43C1429F7}"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29</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18" name="TextBox 17"/>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19" name="TextBox 18"/>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20" name="TextBox 19"/>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3" name="TextBox 2"/>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Tree>
    <p:extLst>
      <p:ext uri="{BB962C8B-B14F-4D97-AF65-F5344CB8AC3E}">
        <p14:creationId xmlns:p14="http://schemas.microsoft.com/office/powerpoint/2010/main" val="193338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266093" y="19442"/>
            <a:ext cx="4259499" cy="769441"/>
          </a:xfrm>
          <a:prstGeom prst="rect">
            <a:avLst/>
          </a:prstGeom>
          <a:noFill/>
        </p:spPr>
        <p:txBody>
          <a:bodyPr wrap="none" rtlCol="0">
            <a:spAutoFit/>
          </a:bodyPr>
          <a:lstStyle/>
          <a:p>
            <a:r>
              <a:rPr lang="en-US" altLang="ja-JP" sz="4400" b="1" dirty="0" smtClean="0">
                <a:solidFill>
                  <a:schemeClr val="accent2"/>
                </a:solidFill>
                <a:latin typeface="+mn-ea"/>
              </a:rPr>
              <a:t>Cosmic history</a:t>
            </a:r>
            <a:endParaRPr lang="en-US" sz="4400" b="1" dirty="0">
              <a:solidFill>
                <a:schemeClr val="accent2"/>
              </a:solidFill>
              <a:latin typeface="+mn-ea"/>
            </a:endParaRPr>
          </a:p>
        </p:txBody>
      </p:sp>
      <p:sp>
        <p:nvSpPr>
          <p:cNvPr id="6" name="TextBox 5"/>
          <p:cNvSpPr txBox="1"/>
          <p:nvPr/>
        </p:nvSpPr>
        <p:spPr>
          <a:xfrm flipH="1">
            <a:off x="9529684" y="5648794"/>
            <a:ext cx="4934890" cy="369332"/>
          </a:xfrm>
          <a:prstGeom prst="rect">
            <a:avLst/>
          </a:prstGeom>
          <a:noFill/>
        </p:spPr>
        <p:txBody>
          <a:bodyPr wrap="square" rtlCol="0">
            <a:spAutoFit/>
          </a:bodyPr>
          <a:lstStyle/>
          <a:p>
            <a:r>
              <a:rPr lang="en-US" altLang="ja-JP" dirty="0" smtClean="0">
                <a:solidFill>
                  <a:schemeClr val="bg1"/>
                </a:solidFill>
              </a:rPr>
              <a:t>Figure </a:t>
            </a:r>
            <a:r>
              <a:rPr lang="en-US" altLang="ja-JP" smtClean="0">
                <a:solidFill>
                  <a:schemeClr val="bg1"/>
                </a:solidFill>
              </a:rPr>
              <a:t>from NASA/WMAP</a:t>
            </a:r>
            <a:endParaRPr lang="en-US" dirty="0">
              <a:solidFill>
                <a:schemeClr val="bg1"/>
              </a:solidFill>
            </a:endParaRPr>
          </a:p>
        </p:txBody>
      </p:sp>
      <p:sp>
        <p:nvSpPr>
          <p:cNvPr id="8" name="Rectangle 7"/>
          <p:cNvSpPr/>
          <p:nvPr/>
        </p:nvSpPr>
        <p:spPr>
          <a:xfrm>
            <a:off x="3162925" y="5869351"/>
            <a:ext cx="6160958" cy="179882"/>
          </a:xfrm>
          <a:prstGeom prst="rect">
            <a:avLst/>
          </a:prstGeom>
          <a:gradFill flip="none" rotWithShape="1">
            <a:gsLst>
              <a:gs pos="0">
                <a:srgbClr val="FF0000"/>
              </a:gs>
              <a:gs pos="100000">
                <a:schemeClr val="bg1"/>
              </a:gs>
              <a:gs pos="6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9" name="TextBox 8"/>
          <p:cNvSpPr txBox="1"/>
          <p:nvPr/>
        </p:nvSpPr>
        <p:spPr>
          <a:xfrm flipH="1">
            <a:off x="8981044" y="6130976"/>
            <a:ext cx="3418948" cy="369332"/>
          </a:xfrm>
          <a:prstGeom prst="rect">
            <a:avLst/>
          </a:prstGeom>
          <a:noFill/>
        </p:spPr>
        <p:txBody>
          <a:bodyPr wrap="square" rtlCol="0">
            <a:spAutoFit/>
          </a:bodyPr>
          <a:lstStyle/>
          <a:p>
            <a:pPr algn="just"/>
            <a:r>
              <a:rPr lang="en-US" altLang="ja-JP" b="1" dirty="0" smtClean="0">
                <a:solidFill>
                  <a:schemeClr val="bg1"/>
                </a:solidFill>
                <a:latin typeface="+mn-ea"/>
              </a:rPr>
              <a:t>Today</a:t>
            </a:r>
            <a:r>
              <a:rPr lang="ja-JP" altLang="en-US" b="1" dirty="0" smtClean="0">
                <a:solidFill>
                  <a:schemeClr val="bg1"/>
                </a:solidFill>
                <a:latin typeface="+mn-ea"/>
              </a:rPr>
              <a:t>（</a:t>
            </a:r>
            <a:r>
              <a:rPr lang="en-US" b="1" dirty="0" smtClean="0">
                <a:solidFill>
                  <a:schemeClr val="bg1"/>
                </a:solidFill>
                <a:latin typeface="+mn-ea"/>
              </a:rPr>
              <a:t>13.8x10</a:t>
            </a:r>
            <a:r>
              <a:rPr lang="en-US" b="1" baseline="30000" dirty="0" smtClean="0">
                <a:solidFill>
                  <a:schemeClr val="bg1"/>
                </a:solidFill>
                <a:latin typeface="+mn-ea"/>
              </a:rPr>
              <a:t>9</a:t>
            </a:r>
            <a:r>
              <a:rPr lang="en-US" b="1" dirty="0" smtClean="0">
                <a:solidFill>
                  <a:schemeClr val="bg1"/>
                </a:solidFill>
                <a:latin typeface="+mn-ea"/>
              </a:rPr>
              <a:t> </a:t>
            </a:r>
            <a:r>
              <a:rPr lang="en-US" altLang="ja-JP" b="1" dirty="0" smtClean="0">
                <a:solidFill>
                  <a:schemeClr val="bg1"/>
                </a:solidFill>
                <a:latin typeface="+mn-ea"/>
              </a:rPr>
              <a:t>y, 3K, z=0</a:t>
            </a:r>
            <a:r>
              <a:rPr lang="ja-JP" altLang="en-US" b="1" dirty="0" smtClean="0">
                <a:solidFill>
                  <a:schemeClr val="bg1"/>
                </a:solidFill>
                <a:latin typeface="+mn-ea"/>
              </a:rPr>
              <a:t>）</a:t>
            </a:r>
            <a:endParaRPr lang="en-US" b="1" dirty="0">
              <a:solidFill>
                <a:schemeClr val="bg1"/>
              </a:solidFill>
              <a:latin typeface="+mn-ea"/>
            </a:endParaRPr>
          </a:p>
        </p:txBody>
      </p:sp>
      <p:sp>
        <p:nvSpPr>
          <p:cNvPr id="10" name="TextBox 9"/>
          <p:cNvSpPr txBox="1"/>
          <p:nvPr/>
        </p:nvSpPr>
        <p:spPr>
          <a:xfrm flipH="1">
            <a:off x="1332669" y="6003811"/>
            <a:ext cx="3099228" cy="369332"/>
          </a:xfrm>
          <a:prstGeom prst="rect">
            <a:avLst/>
          </a:prstGeom>
          <a:noFill/>
        </p:spPr>
        <p:txBody>
          <a:bodyPr wrap="square" rtlCol="0">
            <a:spAutoFit/>
          </a:bodyPr>
          <a:lstStyle/>
          <a:p>
            <a:pPr algn="just"/>
            <a:r>
              <a:rPr lang="en-US" altLang="ja-JP" b="1" dirty="0" smtClean="0">
                <a:solidFill>
                  <a:schemeClr val="bg1"/>
                </a:solidFill>
                <a:latin typeface="+mn-ea"/>
              </a:rPr>
              <a:t>Beginning of the universe</a:t>
            </a:r>
            <a:endParaRPr lang="en-US" b="1" dirty="0">
              <a:solidFill>
                <a:schemeClr val="bg1"/>
              </a:solidFill>
              <a:latin typeface="+mn-ea"/>
            </a:endParaRPr>
          </a:p>
        </p:txBody>
      </p:sp>
      <p:sp>
        <p:nvSpPr>
          <p:cNvPr id="13" name="TextBox 12"/>
          <p:cNvSpPr txBox="1"/>
          <p:nvPr/>
        </p:nvSpPr>
        <p:spPr>
          <a:xfrm>
            <a:off x="5806628" y="665682"/>
            <a:ext cx="2569934" cy="369332"/>
          </a:xfrm>
          <a:prstGeom prst="rect">
            <a:avLst/>
          </a:prstGeom>
          <a:noFill/>
        </p:spPr>
        <p:txBody>
          <a:bodyPr wrap="none" rtlCol="0">
            <a:spAutoFit/>
          </a:bodyPr>
          <a:lstStyle/>
          <a:p>
            <a:r>
              <a:rPr lang="en-US" altLang="ja-JP" b="1" dirty="0" smtClean="0">
                <a:solidFill>
                  <a:schemeClr val="bg1"/>
                </a:solidFill>
                <a:latin typeface="+mn-ea"/>
              </a:rPr>
              <a:t>Large scale structure</a:t>
            </a:r>
            <a:endParaRPr lang="en-US" b="1" dirty="0">
              <a:solidFill>
                <a:schemeClr val="bg1"/>
              </a:solidFill>
              <a:latin typeface="+mn-ea"/>
            </a:endParaRPr>
          </a:p>
        </p:txBody>
      </p:sp>
      <p:sp>
        <p:nvSpPr>
          <p:cNvPr id="14" name="TextBox 13"/>
          <p:cNvSpPr txBox="1"/>
          <p:nvPr/>
        </p:nvSpPr>
        <p:spPr>
          <a:xfrm>
            <a:off x="4542076" y="912680"/>
            <a:ext cx="1199367" cy="369332"/>
          </a:xfrm>
          <a:prstGeom prst="rect">
            <a:avLst/>
          </a:prstGeom>
          <a:noFill/>
        </p:spPr>
        <p:txBody>
          <a:bodyPr wrap="none" rtlCol="0">
            <a:spAutoFit/>
          </a:bodyPr>
          <a:lstStyle/>
          <a:p>
            <a:r>
              <a:rPr lang="en-US" altLang="ja-JP" b="1" dirty="0" smtClean="0">
                <a:solidFill>
                  <a:schemeClr val="bg1"/>
                </a:solidFill>
                <a:latin typeface="+mn-ea"/>
              </a:rPr>
              <a:t>First star</a:t>
            </a:r>
            <a:endParaRPr lang="en-US" b="1" dirty="0">
              <a:solidFill>
                <a:schemeClr val="bg1"/>
              </a:solidFill>
              <a:latin typeface="+mn-ea"/>
            </a:endParaRPr>
          </a:p>
        </p:txBody>
      </p:sp>
      <p:sp>
        <p:nvSpPr>
          <p:cNvPr id="15" name="TextBox 14"/>
          <p:cNvSpPr txBox="1"/>
          <p:nvPr/>
        </p:nvSpPr>
        <p:spPr>
          <a:xfrm>
            <a:off x="266093" y="663210"/>
            <a:ext cx="4416594" cy="646331"/>
          </a:xfrm>
          <a:prstGeom prst="rect">
            <a:avLst/>
          </a:prstGeom>
          <a:noFill/>
        </p:spPr>
        <p:txBody>
          <a:bodyPr wrap="none" rtlCol="0">
            <a:spAutoFit/>
          </a:bodyPr>
          <a:lstStyle/>
          <a:p>
            <a:r>
              <a:rPr lang="en-US" b="1" dirty="0" smtClean="0">
                <a:solidFill>
                  <a:srgbClr val="FFFF00"/>
                </a:solidFill>
                <a:latin typeface="+mn-ea"/>
              </a:rPr>
              <a:t>Cosmic Microwave Background (CMB)</a:t>
            </a:r>
          </a:p>
          <a:p>
            <a:r>
              <a:rPr lang="en-US" altLang="ja-JP" b="1" i="1" dirty="0" smtClean="0">
                <a:solidFill>
                  <a:schemeClr val="bg1"/>
                </a:solidFill>
                <a:latin typeface="+mn-ea"/>
                <a:cs typeface="Times New Roman" charset="0"/>
              </a:rPr>
              <a:t>p</a:t>
            </a:r>
            <a:r>
              <a:rPr lang="ja-JP" altLang="en-US" b="1" i="1" dirty="0" smtClean="0">
                <a:solidFill>
                  <a:schemeClr val="bg1"/>
                </a:solidFill>
                <a:latin typeface="+mn-ea"/>
                <a:cs typeface="Times New Roman" charset="0"/>
              </a:rPr>
              <a:t> </a:t>
            </a:r>
            <a:r>
              <a:rPr lang="en-US" altLang="ja-JP" b="1" dirty="0" smtClean="0">
                <a:solidFill>
                  <a:schemeClr val="bg1"/>
                </a:solidFill>
                <a:latin typeface="+mn-ea"/>
                <a:cs typeface="Times New Roman" charset="0"/>
              </a:rPr>
              <a:t>+</a:t>
            </a:r>
            <a:r>
              <a:rPr lang="ja-JP" altLang="en-US" b="1" i="1" dirty="0" smtClean="0">
                <a:solidFill>
                  <a:schemeClr val="bg1"/>
                </a:solidFill>
                <a:latin typeface="+mn-ea"/>
                <a:cs typeface="Times New Roman" charset="0"/>
              </a:rPr>
              <a:t> </a:t>
            </a:r>
            <a:r>
              <a:rPr lang="en-US" altLang="ja-JP" b="1" i="1" dirty="0" smtClean="0">
                <a:solidFill>
                  <a:schemeClr val="bg1"/>
                </a:solidFill>
                <a:latin typeface="+mn-ea"/>
                <a:cs typeface="Times New Roman" charset="0"/>
              </a:rPr>
              <a:t>e</a:t>
            </a:r>
            <a:r>
              <a:rPr lang="ja-JP" altLang="en-US" b="1" i="1" dirty="0" smtClean="0">
                <a:solidFill>
                  <a:schemeClr val="bg1"/>
                </a:solidFill>
                <a:latin typeface="+mn-ea"/>
                <a:cs typeface="Times New Roman" charset="0"/>
              </a:rPr>
              <a:t> → </a:t>
            </a:r>
            <a:r>
              <a:rPr lang="en-US" altLang="ja-JP" b="1" i="1" dirty="0" smtClean="0">
                <a:solidFill>
                  <a:schemeClr val="bg1"/>
                </a:solidFill>
                <a:latin typeface="+mn-ea"/>
                <a:cs typeface="Times New Roman" charset="0"/>
              </a:rPr>
              <a:t>H</a:t>
            </a:r>
            <a:endParaRPr lang="en-US" b="1" i="1" dirty="0">
              <a:solidFill>
                <a:schemeClr val="bg1"/>
              </a:solidFill>
              <a:latin typeface="+mn-ea"/>
              <a:cs typeface="Times New Roman" charset="0"/>
            </a:endParaRPr>
          </a:p>
        </p:txBody>
      </p:sp>
      <p:sp>
        <p:nvSpPr>
          <p:cNvPr id="16" name="TextBox 15"/>
          <p:cNvSpPr txBox="1"/>
          <p:nvPr/>
        </p:nvSpPr>
        <p:spPr>
          <a:xfrm flipH="1">
            <a:off x="3537678" y="4971288"/>
            <a:ext cx="2059336" cy="923330"/>
          </a:xfrm>
          <a:prstGeom prst="rect">
            <a:avLst/>
          </a:prstGeom>
          <a:noFill/>
        </p:spPr>
        <p:txBody>
          <a:bodyPr wrap="square" rtlCol="0">
            <a:spAutoFit/>
          </a:bodyPr>
          <a:lstStyle/>
          <a:p>
            <a:r>
              <a:rPr lang="en-US" altLang="ja-JP" dirty="0" smtClean="0">
                <a:solidFill>
                  <a:schemeClr val="bg1"/>
                </a:solidFill>
                <a:latin typeface="+mn-ea"/>
              </a:rPr>
              <a:t>380,000 year 3000K</a:t>
            </a:r>
            <a:endParaRPr lang="en-US" altLang="ja-JP" dirty="0">
              <a:solidFill>
                <a:schemeClr val="bg1"/>
              </a:solidFill>
              <a:latin typeface="+mn-ea"/>
            </a:endParaRPr>
          </a:p>
          <a:p>
            <a:r>
              <a:rPr lang="en-US" altLang="ja-JP" dirty="0" smtClean="0">
                <a:solidFill>
                  <a:schemeClr val="bg1"/>
                </a:solidFill>
                <a:latin typeface="+mn-ea"/>
              </a:rPr>
              <a:t>z=1000</a:t>
            </a:r>
          </a:p>
        </p:txBody>
      </p:sp>
      <p:cxnSp>
        <p:nvCxnSpPr>
          <p:cNvPr id="18" name="Straight Arrow Connector 17"/>
          <p:cNvCxnSpPr/>
          <p:nvPr/>
        </p:nvCxnSpPr>
        <p:spPr>
          <a:xfrm flipV="1">
            <a:off x="3537678" y="4661941"/>
            <a:ext cx="0" cy="7216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62140" y="1186249"/>
            <a:ext cx="275538" cy="8200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Left Brace 24"/>
          <p:cNvSpPr/>
          <p:nvPr/>
        </p:nvSpPr>
        <p:spPr>
          <a:xfrm rot="5193597">
            <a:off x="6596671" y="-996579"/>
            <a:ext cx="436642" cy="4610142"/>
          </a:xfrm>
          <a:prstGeom prst="leftBrace">
            <a:avLst>
              <a:gd name="adj1" fmla="val 26745"/>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n-ea"/>
            </a:endParaRPr>
          </a:p>
        </p:txBody>
      </p:sp>
      <p:cxnSp>
        <p:nvCxnSpPr>
          <p:cNvPr id="26" name="Straight Arrow Connector 25"/>
          <p:cNvCxnSpPr/>
          <p:nvPr/>
        </p:nvCxnSpPr>
        <p:spPr>
          <a:xfrm flipH="1">
            <a:off x="4261600" y="1186249"/>
            <a:ext cx="239374" cy="5929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0" y="4477275"/>
            <a:ext cx="1120820" cy="369332"/>
          </a:xfrm>
          <a:prstGeom prst="rect">
            <a:avLst/>
          </a:prstGeom>
          <a:noFill/>
        </p:spPr>
        <p:txBody>
          <a:bodyPr wrap="none" rtlCol="0">
            <a:spAutoFit/>
          </a:bodyPr>
          <a:lstStyle/>
          <a:p>
            <a:r>
              <a:rPr lang="en-US" altLang="ja-JP" b="1" smtClean="0">
                <a:solidFill>
                  <a:schemeClr val="bg1"/>
                </a:solidFill>
                <a:latin typeface="+mn-ea"/>
              </a:rPr>
              <a:t>Inflation</a:t>
            </a:r>
            <a:endParaRPr lang="en-US" b="1" dirty="0">
              <a:solidFill>
                <a:schemeClr val="bg1"/>
              </a:solidFill>
              <a:latin typeface="+mn-ea"/>
            </a:endParaRPr>
          </a:p>
        </p:txBody>
      </p:sp>
      <p:cxnSp>
        <p:nvCxnSpPr>
          <p:cNvPr id="29" name="Straight Arrow Connector 28"/>
          <p:cNvCxnSpPr/>
          <p:nvPr/>
        </p:nvCxnSpPr>
        <p:spPr>
          <a:xfrm flipV="1">
            <a:off x="2333780" y="3841558"/>
            <a:ext cx="928360" cy="6379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932546" y="2563318"/>
            <a:ext cx="1200970" cy="369332"/>
          </a:xfrm>
          <a:prstGeom prst="rect">
            <a:avLst/>
          </a:prstGeom>
          <a:noFill/>
        </p:spPr>
        <p:txBody>
          <a:bodyPr wrap="none" rtlCol="0">
            <a:spAutoFit/>
          </a:bodyPr>
          <a:lstStyle/>
          <a:p>
            <a:r>
              <a:rPr lang="en-US" altLang="ja-JP" b="1" dirty="0" smtClean="0">
                <a:solidFill>
                  <a:schemeClr val="bg1"/>
                </a:solidFill>
                <a:latin typeface="+mn-ea"/>
              </a:rPr>
              <a:t>Observer</a:t>
            </a:r>
            <a:endParaRPr lang="en-US" b="1" dirty="0">
              <a:solidFill>
                <a:schemeClr val="bg1"/>
              </a:solidFill>
              <a:latin typeface="+mn-ea"/>
            </a:endParaRPr>
          </a:p>
        </p:txBody>
      </p:sp>
      <p:sp>
        <p:nvSpPr>
          <p:cNvPr id="33" name="Date Placeholder 32"/>
          <p:cNvSpPr>
            <a:spLocks noGrp="1"/>
          </p:cNvSpPr>
          <p:nvPr>
            <p:ph type="dt" sz="half" idx="10"/>
          </p:nvPr>
        </p:nvSpPr>
        <p:spPr/>
        <p:txBody>
          <a:bodyPr/>
          <a:lstStyle/>
          <a:p>
            <a:fld id="{58C797B0-C061-944D-ACCE-6F18C164F46C}" type="datetime4">
              <a:rPr lang="en-US" smtClean="0"/>
              <a:t>December 14, 2017</a:t>
            </a:fld>
            <a:endParaRPr lang="en-US"/>
          </a:p>
        </p:txBody>
      </p:sp>
      <p:sp>
        <p:nvSpPr>
          <p:cNvPr id="35" name="Slide Number Placeholder 34"/>
          <p:cNvSpPr>
            <a:spLocks noGrp="1"/>
          </p:cNvSpPr>
          <p:nvPr>
            <p:ph type="sldNum" sz="quarter" idx="12"/>
          </p:nvPr>
        </p:nvSpPr>
        <p:spPr/>
        <p:txBody>
          <a:bodyPr/>
          <a:lstStyle/>
          <a:p>
            <a:fld id="{A0B8ED69-ED00-244B-96DD-E539012D86B7}" type="slidenum">
              <a:rPr lang="en-US" smtClean="0"/>
              <a:t>3</a:t>
            </a:fld>
            <a:endParaRPr lang="en-US" dirty="0"/>
          </a:p>
        </p:txBody>
      </p:sp>
      <p:sp>
        <p:nvSpPr>
          <p:cNvPr id="2" name="Footer Placeholder 1"/>
          <p:cNvSpPr>
            <a:spLocks noGrp="1"/>
          </p:cNvSpPr>
          <p:nvPr>
            <p:ph type="ftr" sz="quarter" idx="11"/>
          </p:nvPr>
        </p:nvSpPr>
        <p:spPr/>
        <p:txBody>
          <a:bodyPr/>
          <a:lstStyle/>
          <a:p>
            <a:r>
              <a:rPr lang="pt-BR" smtClean="0"/>
              <a:t>CosPA 2017</a:t>
            </a:r>
            <a:endParaRPr lang="en-US"/>
          </a:p>
        </p:txBody>
      </p:sp>
    </p:spTree>
    <p:extLst>
      <p:ext uri="{BB962C8B-B14F-4D97-AF65-F5344CB8AC3E}">
        <p14:creationId xmlns:p14="http://schemas.microsoft.com/office/powerpoint/2010/main" val="1458729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8" y="2014957"/>
            <a:ext cx="3964652"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C31CCD3-2165-8B4A-A84B-EBA981848F8F}"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30</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10" name="Rectangle 9"/>
          <p:cNvSpPr/>
          <p:nvPr/>
        </p:nvSpPr>
        <p:spPr>
          <a:xfrm>
            <a:off x="3127115" y="4452465"/>
            <a:ext cx="3226862" cy="1477328"/>
          </a:xfrm>
          <a:prstGeom prst="rect">
            <a:avLst/>
          </a:prstGeom>
        </p:spPr>
        <p:txBody>
          <a:bodyPr wrap="square">
            <a:spAutoFit/>
          </a:bodyPr>
          <a:lstStyle/>
          <a:p>
            <a:pPr marL="285750" indent="-285750">
              <a:buFont typeface="Arial" charset="0"/>
              <a:buChar char="•"/>
            </a:pPr>
            <a:r>
              <a:rPr lang="en-US" b="1" dirty="0"/>
              <a:t>BICEP-Keck array-Planck, known as BKP, Polarization: </a:t>
            </a:r>
          </a:p>
          <a:p>
            <a:r>
              <a:rPr lang="en-US" b="1" i="1" dirty="0" smtClean="0"/>
              <a:t>      r</a:t>
            </a:r>
            <a:r>
              <a:rPr lang="en-US" b="1" dirty="0" smtClean="0"/>
              <a:t> </a:t>
            </a:r>
            <a:r>
              <a:rPr lang="en-US" b="1" dirty="0"/>
              <a:t>&lt; 0.09 </a:t>
            </a:r>
            <a:r>
              <a:rPr lang="en-US" altLang="ja-JP" b="1" dirty="0"/>
              <a:t>(95%C.L.)</a:t>
            </a:r>
          </a:p>
          <a:p>
            <a:pPr marL="285750" indent="-285750">
              <a:buFont typeface="Arial" charset="0"/>
              <a:buChar char="•"/>
            </a:pPr>
            <a:r>
              <a:rPr lang="en-US" altLang="ja-JP" b="1" dirty="0"/>
              <a:t>Combining all including BAO: </a:t>
            </a:r>
            <a:r>
              <a:rPr lang="en-US" b="1" i="1" dirty="0"/>
              <a:t>r</a:t>
            </a:r>
            <a:r>
              <a:rPr lang="en-US" b="1" dirty="0"/>
              <a:t> &lt; 0.07 </a:t>
            </a:r>
            <a:r>
              <a:rPr lang="en-US" altLang="ja-JP" b="1" dirty="0"/>
              <a:t>(95%C.L.)</a:t>
            </a:r>
          </a:p>
        </p:txBody>
      </p:sp>
      <p:sp>
        <p:nvSpPr>
          <p:cNvPr id="30" name="TextBox 29"/>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27" name="TextBox 26"/>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28" name="TextBox 27"/>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29" name="TextBox 28"/>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Tree>
    <p:extLst>
      <p:ext uri="{BB962C8B-B14F-4D97-AF65-F5344CB8AC3E}">
        <p14:creationId xmlns:p14="http://schemas.microsoft.com/office/powerpoint/2010/main" val="1225578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8" y="2014957"/>
            <a:ext cx="3964652"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B914FD1-22BA-9746-A758-E54177AFC922}"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31</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7" name="Rounded Rectangle 26"/>
          <p:cNvSpPr/>
          <p:nvPr/>
        </p:nvSpPr>
        <p:spPr>
          <a:xfrm>
            <a:off x="4956790" y="3463264"/>
            <a:ext cx="282233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880939" y="3756385"/>
            <a:ext cx="1590948" cy="369332"/>
          </a:xfrm>
          <a:prstGeom prst="rect">
            <a:avLst/>
          </a:prstGeom>
          <a:noFill/>
        </p:spPr>
        <p:txBody>
          <a:bodyPr wrap="none" rtlCol="0">
            <a:spAutoFit/>
          </a:bodyPr>
          <a:lstStyle/>
          <a:p>
            <a:r>
              <a:rPr lang="en-US" b="1" dirty="0" smtClean="0">
                <a:solidFill>
                  <a:schemeClr val="bg1"/>
                </a:solidFill>
              </a:rPr>
              <a:t>POLARBEAERA</a:t>
            </a:r>
            <a:endParaRPr lang="en-US" b="1" dirty="0">
              <a:solidFill>
                <a:schemeClr val="bg1"/>
              </a:solidFill>
            </a:endParaRPr>
          </a:p>
        </p:txBody>
      </p:sp>
      <p:sp>
        <p:nvSpPr>
          <p:cNvPr id="29" name="TextBox 28"/>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30" name="TextBox 29"/>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31" name="TextBox 30"/>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2" name="TextBox 31"/>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Tree>
    <p:extLst>
      <p:ext uri="{BB962C8B-B14F-4D97-AF65-F5344CB8AC3E}">
        <p14:creationId xmlns:p14="http://schemas.microsoft.com/office/powerpoint/2010/main" val="491285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7" y="2014957"/>
            <a:ext cx="3964651"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974C634-B7B6-7D42-B4AF-4AAFB75D7E49}"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32</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7" name="Rounded Rectangle 26"/>
          <p:cNvSpPr/>
          <p:nvPr/>
        </p:nvSpPr>
        <p:spPr>
          <a:xfrm>
            <a:off x="4956790" y="3436900"/>
            <a:ext cx="2822332" cy="1309078"/>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880939" y="3756385"/>
            <a:ext cx="1590948" cy="646331"/>
          </a:xfrm>
          <a:prstGeom prst="rect">
            <a:avLst/>
          </a:prstGeom>
          <a:noFill/>
        </p:spPr>
        <p:txBody>
          <a:bodyPr wrap="none" rtlCol="0">
            <a:spAutoFit/>
          </a:bodyPr>
          <a:lstStyle/>
          <a:p>
            <a:r>
              <a:rPr lang="en-US" b="1" dirty="0" smtClean="0">
                <a:solidFill>
                  <a:schemeClr val="bg1"/>
                </a:solidFill>
              </a:rPr>
              <a:t>POLARBEAERA</a:t>
            </a:r>
          </a:p>
          <a:p>
            <a:r>
              <a:rPr lang="en-US" b="1" dirty="0" smtClean="0">
                <a:solidFill>
                  <a:schemeClr val="bg1"/>
                </a:solidFill>
              </a:rPr>
              <a:t>Simons </a:t>
            </a:r>
            <a:r>
              <a:rPr lang="en-US" b="1" dirty="0" smtClean="0">
                <a:solidFill>
                  <a:schemeClr val="bg1"/>
                </a:solidFill>
              </a:rPr>
              <a:t>Array</a:t>
            </a:r>
            <a:endParaRPr lang="en-US" b="1" dirty="0">
              <a:solidFill>
                <a:schemeClr val="bg1"/>
              </a:solidFill>
            </a:endParaRPr>
          </a:p>
        </p:txBody>
      </p:sp>
      <p:sp>
        <p:nvSpPr>
          <p:cNvPr id="29" name="TextBox 28"/>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30" name="TextBox 29"/>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31" name="TextBox 30"/>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3" name="TextBox 32"/>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Tree>
    <p:extLst>
      <p:ext uri="{BB962C8B-B14F-4D97-AF65-F5344CB8AC3E}">
        <p14:creationId xmlns:p14="http://schemas.microsoft.com/office/powerpoint/2010/main" val="363728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7" y="2014957"/>
            <a:ext cx="3964651"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974C634-B7B6-7D42-B4AF-4AAFB75D7E49}"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33</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7" name="Rounded Rectangle 26"/>
          <p:cNvSpPr/>
          <p:nvPr/>
        </p:nvSpPr>
        <p:spPr>
          <a:xfrm>
            <a:off x="4956790" y="3436900"/>
            <a:ext cx="2822332" cy="1309078"/>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880939" y="3756385"/>
            <a:ext cx="1590948" cy="646331"/>
          </a:xfrm>
          <a:prstGeom prst="rect">
            <a:avLst/>
          </a:prstGeom>
          <a:noFill/>
        </p:spPr>
        <p:txBody>
          <a:bodyPr wrap="none" rtlCol="0">
            <a:spAutoFit/>
          </a:bodyPr>
          <a:lstStyle/>
          <a:p>
            <a:r>
              <a:rPr lang="en-US" b="1" dirty="0" smtClean="0">
                <a:solidFill>
                  <a:schemeClr val="bg1"/>
                </a:solidFill>
              </a:rPr>
              <a:t>POLARBEAERA</a:t>
            </a:r>
          </a:p>
          <a:p>
            <a:r>
              <a:rPr lang="en-US" b="1" dirty="0" smtClean="0">
                <a:solidFill>
                  <a:schemeClr val="bg1"/>
                </a:solidFill>
              </a:rPr>
              <a:t>Simons </a:t>
            </a:r>
            <a:r>
              <a:rPr lang="en-US" b="1" dirty="0" smtClean="0">
                <a:solidFill>
                  <a:schemeClr val="bg1"/>
                </a:solidFill>
              </a:rPr>
              <a:t>Array</a:t>
            </a:r>
            <a:endParaRPr lang="en-US" b="1" dirty="0">
              <a:solidFill>
                <a:schemeClr val="bg1"/>
              </a:solidFill>
            </a:endParaRPr>
          </a:p>
        </p:txBody>
      </p:sp>
      <p:sp>
        <p:nvSpPr>
          <p:cNvPr id="29" name="TextBox 28"/>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30" name="TextBox 29"/>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31" name="TextBox 30"/>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3" name="TextBox 32"/>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
        <p:nvSpPr>
          <p:cNvPr id="3" name="TextBox 2"/>
          <p:cNvSpPr txBox="1"/>
          <p:nvPr/>
        </p:nvSpPr>
        <p:spPr>
          <a:xfrm>
            <a:off x="1299277" y="2829186"/>
            <a:ext cx="8966823" cy="2062103"/>
          </a:xfrm>
          <a:prstGeom prst="rect">
            <a:avLst/>
          </a:prstGeom>
          <a:solidFill>
            <a:schemeClr val="bg1"/>
          </a:solidFill>
        </p:spPr>
        <p:txBody>
          <a:bodyPr wrap="square" rtlCol="0">
            <a:spAutoFit/>
          </a:bodyPr>
          <a:lstStyle/>
          <a:p>
            <a:pPr algn="ctr"/>
            <a:endParaRPr lang="en-US" sz="3200" b="1" dirty="0" smtClean="0">
              <a:solidFill>
                <a:srgbClr val="FF0000"/>
              </a:solidFill>
            </a:endParaRPr>
          </a:p>
          <a:p>
            <a:pPr algn="ctr"/>
            <a:r>
              <a:rPr lang="en-US" sz="3200" b="1" dirty="0" smtClean="0">
                <a:solidFill>
                  <a:srgbClr val="FF0000"/>
                </a:solidFill>
              </a:rPr>
              <a:t>Skipping some of the valuable experiments </a:t>
            </a:r>
          </a:p>
          <a:p>
            <a:pPr algn="ctr"/>
            <a:r>
              <a:rPr lang="en-US" sz="3200" b="1" dirty="0" smtClean="0">
                <a:solidFill>
                  <a:srgbClr val="FF0000"/>
                </a:solidFill>
              </a:rPr>
              <a:t>due to the limited time</a:t>
            </a:r>
            <a:r>
              <a:rPr lang="mr-IN" sz="3200" b="1" dirty="0" smtClean="0">
                <a:solidFill>
                  <a:srgbClr val="FF0000"/>
                </a:solidFill>
              </a:rPr>
              <a:t>…</a:t>
            </a:r>
            <a:endParaRPr lang="en-US" sz="3200" b="1" dirty="0" smtClean="0">
              <a:solidFill>
                <a:srgbClr val="FF0000"/>
              </a:solidFill>
            </a:endParaRPr>
          </a:p>
          <a:p>
            <a:pPr algn="ctr"/>
            <a:endParaRPr lang="en-US" sz="3200" b="1" dirty="0">
              <a:solidFill>
                <a:srgbClr val="FF0000"/>
              </a:solidFill>
            </a:endParaRPr>
          </a:p>
        </p:txBody>
      </p:sp>
    </p:spTree>
    <p:extLst>
      <p:ext uri="{BB962C8B-B14F-4D97-AF65-F5344CB8AC3E}">
        <p14:creationId xmlns:p14="http://schemas.microsoft.com/office/powerpoint/2010/main" val="734025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7" y="2014957"/>
            <a:ext cx="3964651"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974C634-B7B6-7D42-B4AF-4AAFB75D7E49}"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34</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7" name="Rounded Rectangle 26"/>
          <p:cNvSpPr/>
          <p:nvPr/>
        </p:nvSpPr>
        <p:spPr>
          <a:xfrm>
            <a:off x="4956790" y="3436900"/>
            <a:ext cx="2822332" cy="1309078"/>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880939" y="3756385"/>
            <a:ext cx="1590948" cy="646331"/>
          </a:xfrm>
          <a:prstGeom prst="rect">
            <a:avLst/>
          </a:prstGeom>
          <a:noFill/>
        </p:spPr>
        <p:txBody>
          <a:bodyPr wrap="none" rtlCol="0">
            <a:spAutoFit/>
          </a:bodyPr>
          <a:lstStyle/>
          <a:p>
            <a:r>
              <a:rPr lang="en-US" b="1" dirty="0" smtClean="0">
                <a:solidFill>
                  <a:schemeClr val="bg1"/>
                </a:solidFill>
              </a:rPr>
              <a:t>POLARBEAERA</a:t>
            </a:r>
          </a:p>
          <a:p>
            <a:r>
              <a:rPr lang="en-US" b="1" dirty="0" smtClean="0">
                <a:solidFill>
                  <a:schemeClr val="bg1"/>
                </a:solidFill>
              </a:rPr>
              <a:t>Simons </a:t>
            </a:r>
            <a:r>
              <a:rPr lang="en-US" b="1" dirty="0" smtClean="0">
                <a:solidFill>
                  <a:schemeClr val="bg1"/>
                </a:solidFill>
              </a:rPr>
              <a:t>Array</a:t>
            </a:r>
            <a:endParaRPr lang="en-US" b="1" dirty="0">
              <a:solidFill>
                <a:schemeClr val="bg1"/>
              </a:solidFill>
            </a:endParaRPr>
          </a:p>
        </p:txBody>
      </p:sp>
      <p:sp>
        <p:nvSpPr>
          <p:cNvPr id="29" name="TextBox 28"/>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cxnSp>
        <p:nvCxnSpPr>
          <p:cNvPr id="25" name="Straight Arrow Connector 24"/>
          <p:cNvCxnSpPr/>
          <p:nvPr/>
        </p:nvCxnSpPr>
        <p:spPr>
          <a:xfrm flipH="1">
            <a:off x="4795426" y="4177322"/>
            <a:ext cx="42203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935016" y="4197230"/>
            <a:ext cx="292068" cy="369332"/>
          </a:xfrm>
          <a:prstGeom prst="rect">
            <a:avLst/>
          </a:prstGeom>
          <a:noFill/>
        </p:spPr>
        <p:txBody>
          <a:bodyPr wrap="none" rtlCol="0">
            <a:spAutoFit/>
          </a:bodyPr>
          <a:lstStyle/>
          <a:p>
            <a:r>
              <a:rPr lang="en-US" b="1" smtClean="0">
                <a:solidFill>
                  <a:schemeClr val="bg1"/>
                </a:solidFill>
              </a:rPr>
              <a:t>?</a:t>
            </a:r>
            <a:endParaRPr lang="en-US" b="1">
              <a:solidFill>
                <a:schemeClr val="bg1"/>
              </a:solidFill>
            </a:endParaRPr>
          </a:p>
        </p:txBody>
      </p:sp>
      <p:sp>
        <p:nvSpPr>
          <p:cNvPr id="30" name="TextBox 29"/>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31" name="TextBox 30"/>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3" name="TextBox 32"/>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cxnSp>
        <p:nvCxnSpPr>
          <p:cNvPr id="36" name="Straight Arrow Connector 35"/>
          <p:cNvCxnSpPr/>
          <p:nvPr/>
        </p:nvCxnSpPr>
        <p:spPr>
          <a:xfrm flipH="1">
            <a:off x="3755254" y="3972748"/>
            <a:ext cx="42203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94844" y="3992656"/>
            <a:ext cx="292068" cy="369332"/>
          </a:xfrm>
          <a:prstGeom prst="rect">
            <a:avLst/>
          </a:prstGeom>
          <a:noFill/>
        </p:spPr>
        <p:txBody>
          <a:bodyPr wrap="none" rtlCol="0">
            <a:spAutoFit/>
          </a:bodyPr>
          <a:lstStyle/>
          <a:p>
            <a:r>
              <a:rPr lang="en-US" b="1" smtClean="0">
                <a:solidFill>
                  <a:schemeClr val="bg1"/>
                </a:solidFill>
              </a:rPr>
              <a:t>?</a:t>
            </a:r>
            <a:endParaRPr lang="en-US" b="1">
              <a:solidFill>
                <a:schemeClr val="bg1"/>
              </a:solidFill>
            </a:endParaRPr>
          </a:p>
        </p:txBody>
      </p:sp>
      <p:sp>
        <p:nvSpPr>
          <p:cNvPr id="3" name="TextBox 2"/>
          <p:cNvSpPr txBox="1"/>
          <p:nvPr/>
        </p:nvSpPr>
        <p:spPr>
          <a:xfrm>
            <a:off x="3966271" y="4674824"/>
            <a:ext cx="1606274" cy="1200329"/>
          </a:xfrm>
          <a:prstGeom prst="rect">
            <a:avLst/>
          </a:prstGeom>
          <a:noFill/>
        </p:spPr>
        <p:txBody>
          <a:bodyPr wrap="none" rtlCol="0">
            <a:spAutoFit/>
          </a:bodyPr>
          <a:lstStyle/>
          <a:p>
            <a:r>
              <a:rPr lang="en-US" dirty="0" smtClean="0"/>
              <a:t>challenges to </a:t>
            </a:r>
          </a:p>
          <a:p>
            <a:pPr marL="285750" indent="-285750">
              <a:buFont typeface="Arial" charset="0"/>
              <a:buChar char="•"/>
            </a:pPr>
            <a:r>
              <a:rPr lang="en-US" dirty="0" smtClean="0"/>
              <a:t>atmosphere</a:t>
            </a:r>
          </a:p>
          <a:p>
            <a:pPr marL="285750" indent="-285750">
              <a:buFont typeface="Arial" charset="0"/>
              <a:buChar char="•"/>
            </a:pPr>
            <a:r>
              <a:rPr lang="en-US" dirty="0" smtClean="0"/>
              <a:t>foreground</a:t>
            </a:r>
          </a:p>
          <a:p>
            <a:pPr marL="285750" indent="-285750">
              <a:buFont typeface="Arial" charset="0"/>
              <a:buChar char="•"/>
            </a:pPr>
            <a:r>
              <a:rPr lang="en-US" dirty="0" smtClean="0"/>
              <a:t>systematics</a:t>
            </a:r>
            <a:endParaRPr lang="en-US" dirty="0"/>
          </a:p>
        </p:txBody>
      </p:sp>
    </p:spTree>
    <p:extLst>
      <p:ext uri="{BB962C8B-B14F-4D97-AF65-F5344CB8AC3E}">
        <p14:creationId xmlns:p14="http://schemas.microsoft.com/office/powerpoint/2010/main" val="423911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7" y="2014957"/>
            <a:ext cx="4603375"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95BFD3A-D3D1-D042-858D-E4BEC4F2F551}"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35</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5" name="Rounded Rectangle 24"/>
          <p:cNvSpPr/>
          <p:nvPr/>
        </p:nvSpPr>
        <p:spPr>
          <a:xfrm>
            <a:off x="3554523" y="1987627"/>
            <a:ext cx="4150640" cy="3974318"/>
          </a:xfrm>
          <a:prstGeom prst="roundRect">
            <a:avLst/>
          </a:prstGeom>
          <a:gradFill>
            <a:gsLst>
              <a:gs pos="0">
                <a:schemeClr val="tx1"/>
              </a:gs>
              <a:gs pos="100000">
                <a:srgbClr val="FD58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6381" y="3771724"/>
            <a:ext cx="904863" cy="646331"/>
          </a:xfrm>
          <a:prstGeom prst="rect">
            <a:avLst/>
          </a:prstGeom>
          <a:noFill/>
        </p:spPr>
        <p:txBody>
          <a:bodyPr wrap="none" rtlCol="0">
            <a:spAutoFit/>
          </a:bodyPr>
          <a:lstStyle/>
          <a:p>
            <a:r>
              <a:rPr lang="en-US" b="1" dirty="0" err="1" smtClean="0">
                <a:solidFill>
                  <a:schemeClr val="bg1"/>
                </a:solidFill>
              </a:rPr>
              <a:t>StageIV</a:t>
            </a:r>
            <a:endParaRPr lang="en-US" b="1" dirty="0" smtClean="0">
              <a:solidFill>
                <a:schemeClr val="bg1"/>
              </a:solidFill>
            </a:endParaRPr>
          </a:p>
          <a:p>
            <a:r>
              <a:rPr lang="en-US" b="1" dirty="0" smtClean="0">
                <a:solidFill>
                  <a:schemeClr val="bg1"/>
                </a:solidFill>
              </a:rPr>
              <a:t>ground</a:t>
            </a:r>
            <a:endParaRPr lang="en-US" b="1" dirty="0">
              <a:solidFill>
                <a:schemeClr val="bg1"/>
              </a:solidFill>
            </a:endParaRPr>
          </a:p>
        </p:txBody>
      </p:sp>
      <p:sp>
        <p:nvSpPr>
          <p:cNvPr id="27" name="TextBox 26"/>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28" name="TextBox 27"/>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29" name="TextBox 28"/>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0" name="TextBox 29"/>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Tree>
    <p:extLst>
      <p:ext uri="{BB962C8B-B14F-4D97-AF65-F5344CB8AC3E}">
        <p14:creationId xmlns:p14="http://schemas.microsoft.com/office/powerpoint/2010/main" val="1400950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7" y="2014957"/>
            <a:ext cx="4603375"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95BFD3A-D3D1-D042-858D-E4BEC4F2F551}"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36</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5" name="Rounded Rectangle 24"/>
          <p:cNvSpPr/>
          <p:nvPr/>
        </p:nvSpPr>
        <p:spPr>
          <a:xfrm>
            <a:off x="3554523" y="1987627"/>
            <a:ext cx="4150640" cy="3974318"/>
          </a:xfrm>
          <a:prstGeom prst="roundRect">
            <a:avLst/>
          </a:prstGeom>
          <a:gradFill>
            <a:gsLst>
              <a:gs pos="0">
                <a:schemeClr val="tx1"/>
              </a:gs>
              <a:gs pos="100000">
                <a:srgbClr val="FD58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6381" y="3771724"/>
            <a:ext cx="904863" cy="646331"/>
          </a:xfrm>
          <a:prstGeom prst="rect">
            <a:avLst/>
          </a:prstGeom>
          <a:noFill/>
        </p:spPr>
        <p:txBody>
          <a:bodyPr wrap="none" rtlCol="0">
            <a:spAutoFit/>
          </a:bodyPr>
          <a:lstStyle/>
          <a:p>
            <a:r>
              <a:rPr lang="en-US" b="1" dirty="0" err="1" smtClean="0">
                <a:solidFill>
                  <a:schemeClr val="bg1"/>
                </a:solidFill>
              </a:rPr>
              <a:t>StageIV</a:t>
            </a:r>
            <a:endParaRPr lang="en-US" b="1" dirty="0" smtClean="0">
              <a:solidFill>
                <a:schemeClr val="bg1"/>
              </a:solidFill>
            </a:endParaRPr>
          </a:p>
          <a:p>
            <a:r>
              <a:rPr lang="en-US" b="1" dirty="0" smtClean="0">
                <a:solidFill>
                  <a:schemeClr val="bg1"/>
                </a:solidFill>
              </a:rPr>
              <a:t>ground</a:t>
            </a:r>
            <a:endParaRPr lang="en-US" b="1" dirty="0">
              <a:solidFill>
                <a:schemeClr val="bg1"/>
              </a:solidFill>
            </a:endParaRPr>
          </a:p>
        </p:txBody>
      </p:sp>
      <p:sp>
        <p:nvSpPr>
          <p:cNvPr id="27" name="TextBox 26"/>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28" name="TextBox 27"/>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29" name="TextBox 28"/>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0" name="TextBox 29"/>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cxnSp>
        <p:nvCxnSpPr>
          <p:cNvPr id="31" name="Straight Arrow Connector 30"/>
          <p:cNvCxnSpPr/>
          <p:nvPr/>
        </p:nvCxnSpPr>
        <p:spPr>
          <a:xfrm flipH="1">
            <a:off x="3319876" y="3877839"/>
            <a:ext cx="42203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459466" y="3897747"/>
            <a:ext cx="292068" cy="369332"/>
          </a:xfrm>
          <a:prstGeom prst="rect">
            <a:avLst/>
          </a:prstGeom>
          <a:noFill/>
        </p:spPr>
        <p:txBody>
          <a:bodyPr wrap="none" rtlCol="0">
            <a:spAutoFit/>
          </a:bodyPr>
          <a:lstStyle/>
          <a:p>
            <a:r>
              <a:rPr lang="en-US" b="1" smtClean="0">
                <a:solidFill>
                  <a:schemeClr val="bg1"/>
                </a:solidFill>
              </a:rPr>
              <a:t>?</a:t>
            </a:r>
            <a:endParaRPr lang="en-US" b="1">
              <a:solidFill>
                <a:schemeClr val="bg1"/>
              </a:solidFill>
            </a:endParaRPr>
          </a:p>
        </p:txBody>
      </p:sp>
      <p:sp>
        <p:nvSpPr>
          <p:cNvPr id="33" name="TextBox 32"/>
          <p:cNvSpPr txBox="1"/>
          <p:nvPr/>
        </p:nvSpPr>
        <p:spPr>
          <a:xfrm>
            <a:off x="3716519" y="4371218"/>
            <a:ext cx="1606274" cy="1200329"/>
          </a:xfrm>
          <a:prstGeom prst="rect">
            <a:avLst/>
          </a:prstGeom>
          <a:noFill/>
        </p:spPr>
        <p:txBody>
          <a:bodyPr wrap="none" rtlCol="0">
            <a:spAutoFit/>
          </a:bodyPr>
          <a:lstStyle/>
          <a:p>
            <a:r>
              <a:rPr lang="en-US" dirty="0" smtClean="0">
                <a:solidFill>
                  <a:schemeClr val="bg1"/>
                </a:solidFill>
              </a:rPr>
              <a:t>challenges to </a:t>
            </a:r>
          </a:p>
          <a:p>
            <a:pPr marL="285750" indent="-285750">
              <a:buFont typeface="Arial" charset="0"/>
              <a:buChar char="•"/>
            </a:pPr>
            <a:r>
              <a:rPr lang="en-US" dirty="0" smtClean="0">
                <a:solidFill>
                  <a:schemeClr val="bg1"/>
                </a:solidFill>
              </a:rPr>
              <a:t>atmosphere</a:t>
            </a:r>
          </a:p>
          <a:p>
            <a:pPr marL="285750" indent="-285750">
              <a:buFont typeface="Arial" charset="0"/>
              <a:buChar char="•"/>
            </a:pPr>
            <a:r>
              <a:rPr lang="en-US" dirty="0" smtClean="0">
                <a:solidFill>
                  <a:schemeClr val="bg1"/>
                </a:solidFill>
              </a:rPr>
              <a:t>foreground</a:t>
            </a:r>
          </a:p>
          <a:p>
            <a:pPr marL="285750" indent="-285750">
              <a:buFont typeface="Arial" charset="0"/>
              <a:buChar char="•"/>
            </a:pPr>
            <a:r>
              <a:rPr lang="en-US" dirty="0" smtClean="0">
                <a:solidFill>
                  <a:schemeClr val="bg1"/>
                </a:solidFill>
              </a:rPr>
              <a:t>systematics</a:t>
            </a:r>
            <a:endParaRPr lang="en-US" dirty="0">
              <a:solidFill>
                <a:schemeClr val="bg1"/>
              </a:solidFill>
            </a:endParaRPr>
          </a:p>
        </p:txBody>
      </p:sp>
    </p:spTree>
    <p:extLst>
      <p:ext uri="{BB962C8B-B14F-4D97-AF65-F5344CB8AC3E}">
        <p14:creationId xmlns:p14="http://schemas.microsoft.com/office/powerpoint/2010/main" val="318151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7" y="2014957"/>
            <a:ext cx="4603375"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D6EEECA-D9F3-5449-B5AE-7596257FBAD1}"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37</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5" name="Rounded Rectangle 24"/>
          <p:cNvSpPr/>
          <p:nvPr/>
        </p:nvSpPr>
        <p:spPr>
          <a:xfrm>
            <a:off x="3554523" y="1987627"/>
            <a:ext cx="4150640" cy="3974318"/>
          </a:xfrm>
          <a:prstGeom prst="roundRect">
            <a:avLst/>
          </a:prstGeom>
          <a:gradFill>
            <a:gsLst>
              <a:gs pos="0">
                <a:schemeClr val="tx1"/>
              </a:gs>
              <a:gs pos="100000">
                <a:srgbClr val="FD58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6381" y="3771724"/>
            <a:ext cx="904863" cy="646331"/>
          </a:xfrm>
          <a:prstGeom prst="rect">
            <a:avLst/>
          </a:prstGeom>
          <a:noFill/>
        </p:spPr>
        <p:txBody>
          <a:bodyPr wrap="none" rtlCol="0">
            <a:spAutoFit/>
          </a:bodyPr>
          <a:lstStyle/>
          <a:p>
            <a:r>
              <a:rPr lang="en-US" b="1" dirty="0" err="1">
                <a:solidFill>
                  <a:schemeClr val="bg1"/>
                </a:solidFill>
              </a:rPr>
              <a:t>StageIV</a:t>
            </a:r>
            <a:endParaRPr lang="en-US" b="1" dirty="0">
              <a:solidFill>
                <a:schemeClr val="bg1"/>
              </a:solidFill>
            </a:endParaRPr>
          </a:p>
          <a:p>
            <a:r>
              <a:rPr lang="en-US" b="1" dirty="0">
                <a:solidFill>
                  <a:schemeClr val="bg1"/>
                </a:solidFill>
              </a:rPr>
              <a:t>ground</a:t>
            </a:r>
          </a:p>
        </p:txBody>
      </p:sp>
      <p:sp>
        <p:nvSpPr>
          <p:cNvPr id="27" name="Rounded Rectangle 26"/>
          <p:cNvSpPr/>
          <p:nvPr/>
        </p:nvSpPr>
        <p:spPr>
          <a:xfrm rot="10800000">
            <a:off x="2707347" y="2014957"/>
            <a:ext cx="2379556" cy="3974318"/>
          </a:xfrm>
          <a:prstGeom prst="roundRect">
            <a:avLst/>
          </a:prstGeom>
          <a:gradFill>
            <a:gsLst>
              <a:gs pos="0">
                <a:schemeClr val="tx1"/>
              </a:gs>
              <a:gs pos="100000">
                <a:srgbClr val="FD58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872700" y="3778822"/>
            <a:ext cx="997837" cy="646331"/>
          </a:xfrm>
          <a:prstGeom prst="rect">
            <a:avLst/>
          </a:prstGeom>
          <a:noFill/>
        </p:spPr>
        <p:txBody>
          <a:bodyPr wrap="none" rtlCol="0">
            <a:spAutoFit/>
          </a:bodyPr>
          <a:lstStyle/>
          <a:p>
            <a:r>
              <a:rPr lang="en-US" b="1" dirty="0" err="1">
                <a:solidFill>
                  <a:schemeClr val="bg1"/>
                </a:solidFill>
              </a:rPr>
              <a:t>LiteBIRD</a:t>
            </a:r>
            <a:endParaRPr lang="en-US" b="1" dirty="0">
              <a:solidFill>
                <a:schemeClr val="bg1"/>
              </a:solidFill>
            </a:endParaRPr>
          </a:p>
          <a:p>
            <a:r>
              <a:rPr lang="en-US" b="1" dirty="0">
                <a:solidFill>
                  <a:schemeClr val="bg1"/>
                </a:solidFill>
              </a:rPr>
              <a:t>space</a:t>
            </a:r>
          </a:p>
        </p:txBody>
      </p:sp>
      <p:sp>
        <p:nvSpPr>
          <p:cNvPr id="29" name="TextBox 28"/>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30" name="TextBox 29"/>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31" name="TextBox 30"/>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2" name="TextBox 31"/>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spTree>
    <p:extLst>
      <p:ext uri="{BB962C8B-B14F-4D97-AF65-F5344CB8AC3E}">
        <p14:creationId xmlns:p14="http://schemas.microsoft.com/office/powerpoint/2010/main" val="58256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ounded Rectangle 23"/>
          <p:cNvSpPr/>
          <p:nvPr/>
        </p:nvSpPr>
        <p:spPr>
          <a:xfrm>
            <a:off x="2707347" y="2014957"/>
            <a:ext cx="4603375" cy="38948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D6EEECA-D9F3-5449-B5AE-7596257FBAD1}"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38</a:t>
            </a:fld>
            <a:endParaRPr lang="en-US"/>
          </a:p>
        </p:txBody>
      </p:sp>
      <p:cxnSp>
        <p:nvCxnSpPr>
          <p:cNvPr id="8" name="Straight Arrow Connector 7"/>
          <p:cNvCxnSpPr/>
          <p:nvPr/>
        </p:nvCxnSpPr>
        <p:spPr>
          <a:xfrm flipV="1">
            <a:off x="251237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2375" y="6192339"/>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5400000">
            <a:off x="1257835" y="2350449"/>
            <a:ext cx="1711238" cy="461665"/>
          </a:xfrm>
          <a:prstGeom prst="rect">
            <a:avLst/>
          </a:prstGeom>
          <a:noFill/>
        </p:spPr>
        <p:txBody>
          <a:bodyPr wrap="none" rtlCol="0">
            <a:spAutoFit/>
          </a:bodyPr>
          <a:lstStyle/>
          <a:p>
            <a:r>
              <a:rPr lang="en-US" sz="2400" b="1" smtClean="0">
                <a:solidFill>
                  <a:schemeClr val="bg1"/>
                </a:solidFill>
              </a:rPr>
              <a:t>Wavelength</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12" name="TextBox 11"/>
              <p:cNvSpPr txBox="1"/>
              <p:nvPr/>
            </p:nvSpPr>
            <p:spPr>
              <a:xfrm>
                <a:off x="6671999" y="6273225"/>
                <a:ext cx="4908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dirty="0" smtClean="0">
                          <a:solidFill>
                            <a:schemeClr val="bg1"/>
                          </a:solidFill>
                          <a:latin typeface="Cambria Math" charset="0"/>
                        </a:rPr>
                        <m:t>ℓ</m:t>
                      </m:r>
                    </m:oMath>
                  </m:oMathPara>
                </a14:m>
                <a:endParaRPr lang="en-US" sz="24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71999" y="6273225"/>
                <a:ext cx="490840" cy="584775"/>
              </a:xfrm>
              <a:prstGeom prst="rect">
                <a:avLst/>
              </a:prstGeom>
              <a:blipFill rotWithShape="0">
                <a:blip r:embed="rId2"/>
                <a:stretch>
                  <a:fillRect/>
                </a:stretch>
              </a:blipFill>
            </p:spPr>
            <p:txBody>
              <a:bodyPr/>
              <a:lstStyle/>
              <a:p>
                <a:r>
                  <a:rPr lang="en-US">
                    <a:noFill/>
                  </a:rPr>
                  <a:t> </a:t>
                </a:r>
              </a:p>
            </p:txBody>
          </p:sp>
        </mc:Fallback>
      </mc:AlternateContent>
      <p:sp>
        <p:nvSpPr>
          <p:cNvPr id="13" name="Rounded Rectangle 12"/>
          <p:cNvSpPr/>
          <p:nvPr/>
        </p:nvSpPr>
        <p:spPr>
          <a:xfrm>
            <a:off x="3987069" y="3436900"/>
            <a:ext cx="1234902" cy="955574"/>
          </a:xfrm>
          <a:prstGeom prst="roundRect">
            <a:avLst/>
          </a:prstGeom>
          <a:gradFill flip="none" rotWithShape="1">
            <a:gsLst>
              <a:gs pos="0">
                <a:schemeClr val="tx1"/>
              </a:gs>
              <a:gs pos="100000">
                <a:srgbClr val="FD58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4" name="Straight Arrow Connector 13"/>
          <p:cNvCxnSpPr/>
          <p:nvPr/>
        </p:nvCxnSpPr>
        <p:spPr>
          <a:xfrm flipH="1">
            <a:off x="7904645" y="1925139"/>
            <a:ext cx="0" cy="426720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7505121" y="2450187"/>
            <a:ext cx="1511761" cy="461665"/>
          </a:xfrm>
          <a:prstGeom prst="rect">
            <a:avLst/>
          </a:prstGeom>
          <a:noFill/>
        </p:spPr>
        <p:txBody>
          <a:bodyPr wrap="none" rtlCol="0">
            <a:spAutoFit/>
          </a:bodyPr>
          <a:lstStyle/>
          <a:p>
            <a:r>
              <a:rPr lang="en-US" sz="2400" b="1" dirty="0" smtClean="0">
                <a:solidFill>
                  <a:schemeClr val="bg1"/>
                </a:solidFill>
              </a:rPr>
              <a:t>Frequency</a:t>
            </a:r>
            <a:endParaRPr lang="en-US" sz="2400" b="1" dirty="0">
              <a:solidFill>
                <a:schemeClr val="bg1"/>
              </a:solidFill>
            </a:endParaRPr>
          </a:p>
        </p:txBody>
      </p:sp>
      <p:cxnSp>
        <p:nvCxnSpPr>
          <p:cNvPr id="16" name="Straight Arrow Connector 15"/>
          <p:cNvCxnSpPr/>
          <p:nvPr/>
        </p:nvCxnSpPr>
        <p:spPr>
          <a:xfrm flipH="1" flipV="1">
            <a:off x="2520422" y="1826527"/>
            <a:ext cx="5040000" cy="0"/>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57399" y="1394005"/>
            <a:ext cx="1885516" cy="461665"/>
          </a:xfrm>
          <a:prstGeom prst="rect">
            <a:avLst/>
          </a:prstGeom>
          <a:noFill/>
        </p:spPr>
        <p:txBody>
          <a:bodyPr wrap="none" rtlCol="0">
            <a:spAutoFit/>
          </a:bodyPr>
          <a:lstStyle/>
          <a:p>
            <a:r>
              <a:rPr lang="en-US" sz="2400" b="1" dirty="0" smtClean="0">
                <a:solidFill>
                  <a:schemeClr val="bg1"/>
                </a:solidFill>
              </a:rPr>
              <a:t>Angular scale</a:t>
            </a:r>
            <a:endParaRPr lang="en-US" sz="2400" b="1" dirty="0">
              <a:solidFill>
                <a:schemeClr val="bg1"/>
              </a:solidFill>
            </a:endParaRPr>
          </a:p>
        </p:txBody>
      </p:sp>
      <p:sp>
        <p:nvSpPr>
          <p:cNvPr id="21" name="Rectangle 20"/>
          <p:cNvSpPr/>
          <p:nvPr/>
        </p:nvSpPr>
        <p:spPr>
          <a:xfrm>
            <a:off x="1344742" y="1078123"/>
            <a:ext cx="9334483" cy="205200"/>
          </a:xfrm>
          <a:prstGeom prst="rect">
            <a:avLst/>
          </a:prstGeom>
          <a:gradFill>
            <a:gsLst>
              <a:gs pos="0">
                <a:schemeClr val="accent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08578" y="1283612"/>
            <a:ext cx="825867" cy="461665"/>
          </a:xfrm>
          <a:prstGeom prst="rect">
            <a:avLst/>
          </a:prstGeom>
          <a:noFill/>
        </p:spPr>
        <p:txBody>
          <a:bodyPr wrap="none" rtlCol="0">
            <a:spAutoFit/>
          </a:bodyPr>
          <a:lstStyle/>
          <a:p>
            <a:r>
              <a:rPr lang="en-US" sz="2400" b="1" dirty="0" smtClean="0">
                <a:solidFill>
                  <a:schemeClr val="bg1"/>
                </a:solidFill>
              </a:rPr>
              <a:t>deep</a:t>
            </a:r>
            <a:endParaRPr lang="en-US" sz="2400" b="1" dirty="0">
              <a:solidFill>
                <a:schemeClr val="bg1"/>
              </a:solidFill>
            </a:endParaRPr>
          </a:p>
        </p:txBody>
      </p:sp>
      <p:sp>
        <p:nvSpPr>
          <p:cNvPr id="23" name="TextBox 22"/>
          <p:cNvSpPr txBox="1"/>
          <p:nvPr/>
        </p:nvSpPr>
        <p:spPr>
          <a:xfrm>
            <a:off x="909954" y="1273659"/>
            <a:ext cx="1170192" cy="461665"/>
          </a:xfrm>
          <a:prstGeom prst="rect">
            <a:avLst/>
          </a:prstGeom>
          <a:noFill/>
        </p:spPr>
        <p:txBody>
          <a:bodyPr wrap="none" rtlCol="0">
            <a:spAutoFit/>
          </a:bodyPr>
          <a:lstStyle/>
          <a:p>
            <a:r>
              <a:rPr lang="en-US" sz="2400" b="1" dirty="0" smtClean="0">
                <a:solidFill>
                  <a:schemeClr val="bg1"/>
                </a:solidFill>
              </a:rPr>
              <a:t>shallow</a:t>
            </a:r>
            <a:endParaRPr lang="en-US" sz="2400" b="1" dirty="0">
              <a:solidFill>
                <a:schemeClr val="bg1"/>
              </a:solidFill>
            </a:endParaRPr>
          </a:p>
        </p:txBody>
      </p:sp>
      <p:sp>
        <p:nvSpPr>
          <p:cNvPr id="26" name="TextBox 25"/>
          <p:cNvSpPr txBox="1"/>
          <p:nvPr/>
        </p:nvSpPr>
        <p:spPr>
          <a:xfrm>
            <a:off x="4264978" y="3730021"/>
            <a:ext cx="732893" cy="369332"/>
          </a:xfrm>
          <a:prstGeom prst="rect">
            <a:avLst/>
          </a:prstGeom>
          <a:noFill/>
        </p:spPr>
        <p:txBody>
          <a:bodyPr wrap="none" rtlCol="0">
            <a:spAutoFit/>
          </a:bodyPr>
          <a:lstStyle/>
          <a:p>
            <a:r>
              <a:rPr lang="en-US" b="1" dirty="0" smtClean="0">
                <a:solidFill>
                  <a:schemeClr val="bg1"/>
                </a:solidFill>
              </a:rPr>
              <a:t>BICEP</a:t>
            </a:r>
            <a:endParaRPr lang="en-US" b="1" dirty="0">
              <a:solidFill>
                <a:schemeClr val="bg1"/>
              </a:solidFill>
            </a:endParaRPr>
          </a:p>
        </p:txBody>
      </p:sp>
      <p:sp>
        <p:nvSpPr>
          <p:cNvPr id="2" name="TextBox 1"/>
          <p:cNvSpPr txBox="1"/>
          <p:nvPr/>
        </p:nvSpPr>
        <p:spPr>
          <a:xfrm>
            <a:off x="3030113" y="2158338"/>
            <a:ext cx="808235" cy="369332"/>
          </a:xfrm>
          <a:prstGeom prst="rect">
            <a:avLst/>
          </a:prstGeom>
          <a:noFill/>
        </p:spPr>
        <p:txBody>
          <a:bodyPr wrap="none" rtlCol="0">
            <a:spAutoFit/>
          </a:bodyPr>
          <a:lstStyle/>
          <a:p>
            <a:r>
              <a:rPr lang="en-US" b="1" smtClean="0"/>
              <a:t>Planck</a:t>
            </a:r>
            <a:endParaRPr lang="en-US" b="1"/>
          </a:p>
        </p:txBody>
      </p:sp>
      <p:sp>
        <p:nvSpPr>
          <p:cNvPr id="7" name="TextBox 6"/>
          <p:cNvSpPr txBox="1"/>
          <p:nvPr/>
        </p:nvSpPr>
        <p:spPr>
          <a:xfrm>
            <a:off x="252943" y="988629"/>
            <a:ext cx="1170513" cy="369332"/>
          </a:xfrm>
          <a:prstGeom prst="rect">
            <a:avLst/>
          </a:prstGeom>
          <a:noFill/>
        </p:spPr>
        <p:txBody>
          <a:bodyPr wrap="none" rtlCol="0">
            <a:spAutoFit/>
          </a:bodyPr>
          <a:lstStyle/>
          <a:p>
            <a:r>
              <a:rPr lang="en-US" b="1" dirty="0" smtClean="0">
                <a:solidFill>
                  <a:schemeClr val="bg1"/>
                </a:solidFill>
              </a:rPr>
              <a:t>Sensitivity</a:t>
            </a:r>
            <a:endParaRPr lang="en-US" b="1" dirty="0">
              <a:solidFill>
                <a:schemeClr val="bg1"/>
              </a:solidFill>
            </a:endParaRPr>
          </a:p>
        </p:txBody>
      </p:sp>
      <p:sp>
        <p:nvSpPr>
          <p:cNvPr id="25" name="Rounded Rectangle 24"/>
          <p:cNvSpPr/>
          <p:nvPr/>
        </p:nvSpPr>
        <p:spPr>
          <a:xfrm>
            <a:off x="3554523" y="1987627"/>
            <a:ext cx="4150640" cy="3974318"/>
          </a:xfrm>
          <a:prstGeom prst="roundRect">
            <a:avLst/>
          </a:prstGeom>
          <a:gradFill>
            <a:gsLst>
              <a:gs pos="0">
                <a:schemeClr val="tx1"/>
              </a:gs>
              <a:gs pos="100000">
                <a:srgbClr val="FD58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6381" y="3771724"/>
            <a:ext cx="904863" cy="646331"/>
          </a:xfrm>
          <a:prstGeom prst="rect">
            <a:avLst/>
          </a:prstGeom>
          <a:noFill/>
        </p:spPr>
        <p:txBody>
          <a:bodyPr wrap="none" rtlCol="0">
            <a:spAutoFit/>
          </a:bodyPr>
          <a:lstStyle/>
          <a:p>
            <a:r>
              <a:rPr lang="en-US" b="1" dirty="0" err="1">
                <a:solidFill>
                  <a:schemeClr val="bg1"/>
                </a:solidFill>
              </a:rPr>
              <a:t>StageIV</a:t>
            </a:r>
            <a:endParaRPr lang="en-US" b="1" dirty="0">
              <a:solidFill>
                <a:schemeClr val="bg1"/>
              </a:solidFill>
            </a:endParaRPr>
          </a:p>
          <a:p>
            <a:r>
              <a:rPr lang="en-US" b="1" dirty="0">
                <a:solidFill>
                  <a:schemeClr val="bg1"/>
                </a:solidFill>
              </a:rPr>
              <a:t>ground</a:t>
            </a:r>
          </a:p>
        </p:txBody>
      </p:sp>
      <p:sp>
        <p:nvSpPr>
          <p:cNvPr id="27" name="Rounded Rectangle 26"/>
          <p:cNvSpPr/>
          <p:nvPr/>
        </p:nvSpPr>
        <p:spPr>
          <a:xfrm rot="10800000">
            <a:off x="2707347" y="2014957"/>
            <a:ext cx="2379556" cy="3974318"/>
          </a:xfrm>
          <a:prstGeom prst="roundRect">
            <a:avLst/>
          </a:prstGeom>
          <a:gradFill>
            <a:gsLst>
              <a:gs pos="0">
                <a:schemeClr val="tx1"/>
              </a:gs>
              <a:gs pos="100000">
                <a:srgbClr val="FD58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872700" y="3778822"/>
            <a:ext cx="997837" cy="646331"/>
          </a:xfrm>
          <a:prstGeom prst="rect">
            <a:avLst/>
          </a:prstGeom>
          <a:noFill/>
        </p:spPr>
        <p:txBody>
          <a:bodyPr wrap="none" rtlCol="0">
            <a:spAutoFit/>
          </a:bodyPr>
          <a:lstStyle/>
          <a:p>
            <a:r>
              <a:rPr lang="en-US" b="1" dirty="0" err="1">
                <a:solidFill>
                  <a:schemeClr val="bg1"/>
                </a:solidFill>
              </a:rPr>
              <a:t>LiteBIRD</a:t>
            </a:r>
            <a:endParaRPr lang="en-US" b="1" dirty="0">
              <a:solidFill>
                <a:schemeClr val="bg1"/>
              </a:solidFill>
            </a:endParaRPr>
          </a:p>
          <a:p>
            <a:r>
              <a:rPr lang="en-US" b="1" dirty="0">
                <a:solidFill>
                  <a:schemeClr val="bg1"/>
                </a:solidFill>
              </a:rPr>
              <a:t>space</a:t>
            </a:r>
          </a:p>
        </p:txBody>
      </p:sp>
      <p:sp>
        <p:nvSpPr>
          <p:cNvPr id="29" name="TextBox 28"/>
          <p:cNvSpPr txBox="1"/>
          <p:nvPr/>
        </p:nvSpPr>
        <p:spPr>
          <a:xfrm>
            <a:off x="269903" y="-144440"/>
            <a:ext cx="11589326" cy="1015663"/>
          </a:xfrm>
          <a:prstGeom prst="rect">
            <a:avLst/>
          </a:prstGeom>
          <a:noFill/>
        </p:spPr>
        <p:txBody>
          <a:bodyPr wrap="none" rtlCol="0">
            <a:spAutoFit/>
          </a:bodyPr>
          <a:lstStyle/>
          <a:p>
            <a:r>
              <a:rPr lang="en-US" sz="6000" b="1" dirty="0" smtClean="0">
                <a:solidFill>
                  <a:schemeClr val="accent2"/>
                </a:solidFill>
              </a:rPr>
              <a:t>CMB </a:t>
            </a:r>
            <a:r>
              <a:rPr lang="en-US" sz="6000" b="1" smtClean="0">
                <a:solidFill>
                  <a:schemeClr val="accent2"/>
                </a:solidFill>
              </a:rPr>
              <a:t>sensitivity conceptual diagram</a:t>
            </a:r>
            <a:endParaRPr lang="en-US" sz="6000" b="1" dirty="0">
              <a:solidFill>
                <a:schemeClr val="accent2"/>
              </a:solidFill>
            </a:endParaRPr>
          </a:p>
        </p:txBody>
      </p:sp>
      <p:sp>
        <p:nvSpPr>
          <p:cNvPr id="30" name="TextBox 29"/>
          <p:cNvSpPr txBox="1"/>
          <p:nvPr/>
        </p:nvSpPr>
        <p:spPr>
          <a:xfrm>
            <a:off x="8691316" y="3617836"/>
            <a:ext cx="2148345" cy="523220"/>
          </a:xfrm>
          <a:prstGeom prst="rect">
            <a:avLst/>
          </a:prstGeom>
          <a:noFill/>
        </p:spPr>
        <p:txBody>
          <a:bodyPr wrap="none" rtlCol="0">
            <a:spAutoFit/>
          </a:bodyPr>
          <a:lstStyle/>
          <a:p>
            <a:r>
              <a:rPr lang="en-US" sz="2800" b="1" dirty="0" smtClean="0">
                <a:solidFill>
                  <a:srgbClr val="00B0F0"/>
                </a:solidFill>
              </a:rPr>
              <a:t>CMB channel</a:t>
            </a:r>
            <a:endParaRPr lang="en-US" sz="2800" b="1" dirty="0">
              <a:solidFill>
                <a:srgbClr val="00B0F0"/>
              </a:solidFill>
            </a:endParaRPr>
          </a:p>
        </p:txBody>
      </p:sp>
      <p:sp>
        <p:nvSpPr>
          <p:cNvPr id="31" name="TextBox 30"/>
          <p:cNvSpPr txBox="1"/>
          <p:nvPr/>
        </p:nvSpPr>
        <p:spPr>
          <a:xfrm>
            <a:off x="8691316" y="2014958"/>
            <a:ext cx="3393108" cy="523220"/>
          </a:xfrm>
          <a:prstGeom prst="rect">
            <a:avLst/>
          </a:prstGeom>
          <a:noFill/>
        </p:spPr>
        <p:txBody>
          <a:bodyPr wrap="none" rtlCol="0">
            <a:spAutoFit/>
          </a:bodyPr>
          <a:lstStyle/>
          <a:p>
            <a:r>
              <a:rPr lang="en-US" sz="2800" b="1" dirty="0" smtClean="0">
                <a:solidFill>
                  <a:schemeClr val="accent6">
                    <a:lumMod val="60000"/>
                    <a:lumOff val="40000"/>
                  </a:schemeClr>
                </a:solidFill>
              </a:rPr>
              <a:t>Synchrotron monitor</a:t>
            </a:r>
            <a:endParaRPr lang="en-US" sz="2800" b="1" dirty="0">
              <a:solidFill>
                <a:schemeClr val="accent6">
                  <a:lumMod val="60000"/>
                  <a:lumOff val="40000"/>
                </a:schemeClr>
              </a:solidFill>
            </a:endParaRPr>
          </a:p>
        </p:txBody>
      </p:sp>
      <p:sp>
        <p:nvSpPr>
          <p:cNvPr id="32" name="TextBox 31"/>
          <p:cNvSpPr txBox="1"/>
          <p:nvPr/>
        </p:nvSpPr>
        <p:spPr>
          <a:xfrm>
            <a:off x="8691316" y="5220714"/>
            <a:ext cx="2155590" cy="523220"/>
          </a:xfrm>
          <a:prstGeom prst="rect">
            <a:avLst/>
          </a:prstGeom>
          <a:noFill/>
        </p:spPr>
        <p:txBody>
          <a:bodyPr wrap="none" rtlCol="0">
            <a:spAutoFit/>
          </a:bodyPr>
          <a:lstStyle/>
          <a:p>
            <a:r>
              <a:rPr lang="en-US" sz="2800" b="1" dirty="0" smtClean="0">
                <a:solidFill>
                  <a:schemeClr val="accent2"/>
                </a:solidFill>
              </a:rPr>
              <a:t>Dust monitor</a:t>
            </a:r>
            <a:endParaRPr lang="en-US" sz="2800" b="1" dirty="0">
              <a:solidFill>
                <a:schemeClr val="accent2"/>
              </a:solidFill>
            </a:endParaRPr>
          </a:p>
        </p:txBody>
      </p:sp>
      <p:cxnSp>
        <p:nvCxnSpPr>
          <p:cNvPr id="33" name="Straight Arrow Connector 32"/>
          <p:cNvCxnSpPr/>
          <p:nvPr/>
        </p:nvCxnSpPr>
        <p:spPr>
          <a:xfrm flipH="1">
            <a:off x="2608757" y="3144831"/>
            <a:ext cx="42203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748347" y="3164739"/>
            <a:ext cx="292068" cy="369332"/>
          </a:xfrm>
          <a:prstGeom prst="rect">
            <a:avLst/>
          </a:prstGeom>
          <a:noFill/>
        </p:spPr>
        <p:txBody>
          <a:bodyPr wrap="none" rtlCol="0">
            <a:spAutoFit/>
          </a:bodyPr>
          <a:lstStyle/>
          <a:p>
            <a:r>
              <a:rPr lang="en-US" b="1" smtClean="0">
                <a:solidFill>
                  <a:schemeClr val="bg1"/>
                </a:solidFill>
              </a:rPr>
              <a:t>?</a:t>
            </a:r>
            <a:endParaRPr lang="en-US" b="1">
              <a:solidFill>
                <a:schemeClr val="bg1"/>
              </a:solidFill>
            </a:endParaRPr>
          </a:p>
        </p:txBody>
      </p:sp>
      <p:sp>
        <p:nvSpPr>
          <p:cNvPr id="3" name="TextBox 2"/>
          <p:cNvSpPr txBox="1"/>
          <p:nvPr/>
        </p:nvSpPr>
        <p:spPr>
          <a:xfrm>
            <a:off x="2941284" y="3132491"/>
            <a:ext cx="1803571" cy="646331"/>
          </a:xfrm>
          <a:prstGeom prst="rect">
            <a:avLst/>
          </a:prstGeom>
          <a:noFill/>
        </p:spPr>
        <p:txBody>
          <a:bodyPr wrap="none" rtlCol="0">
            <a:spAutoFit/>
          </a:bodyPr>
          <a:lstStyle/>
          <a:p>
            <a:r>
              <a:rPr lang="en-US" dirty="0" smtClean="0">
                <a:solidFill>
                  <a:schemeClr val="bg1"/>
                </a:solidFill>
              </a:rPr>
              <a:t>systematics </a:t>
            </a:r>
          </a:p>
          <a:p>
            <a:r>
              <a:rPr lang="en-US" dirty="0">
                <a:solidFill>
                  <a:schemeClr val="bg1"/>
                </a:solidFill>
              </a:rPr>
              <a:t> </a:t>
            </a:r>
            <a:r>
              <a:rPr lang="en-US" dirty="0" smtClean="0">
                <a:solidFill>
                  <a:schemeClr val="bg1"/>
                </a:solidFill>
              </a:rPr>
              <a:t>  and foreground</a:t>
            </a:r>
            <a:endParaRPr lang="en-US" dirty="0">
              <a:solidFill>
                <a:schemeClr val="bg1"/>
              </a:solidFill>
            </a:endParaRPr>
          </a:p>
        </p:txBody>
      </p:sp>
    </p:spTree>
    <p:extLst>
      <p:ext uri="{BB962C8B-B14F-4D97-AF65-F5344CB8AC3E}">
        <p14:creationId xmlns:p14="http://schemas.microsoft.com/office/powerpoint/2010/main" val="1149945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fld id="{3CD83079-A78C-B940-9D45-6C7841D201D7}" type="datetime4">
              <a:rPr lang="en-US" altLang="ja-JP" smtClean="0">
                <a:solidFill>
                  <a:prstClr val="white"/>
                </a:solidFill>
              </a:rPr>
              <a:t>December 14, 2017</a:t>
            </a:fld>
            <a:endParaRPr lang="ja-JP" altLang="en-US" dirty="0">
              <a:solidFill>
                <a:prstClr val="white"/>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white"/>
                </a:solidFill>
              </a:rPr>
              <a:pPr/>
              <a:t>39</a:t>
            </a:fld>
            <a:endParaRPr lang="ja-JP" altLang="en-US" dirty="0">
              <a:solidFill>
                <a:prstClr val="white"/>
              </a:solidFill>
            </a:endParaRPr>
          </a:p>
        </p:txBody>
      </p:sp>
      <mc:AlternateContent xmlns:mc="http://schemas.openxmlformats.org/markup-compatibility/2006" xmlns:a14="http://schemas.microsoft.com/office/drawing/2010/main">
        <mc:Choice Requires="a14">
          <p:sp>
            <p:nvSpPr>
              <p:cNvPr id="2" name="タイトル 1"/>
              <p:cNvSpPr>
                <a:spLocks noGrp="1"/>
              </p:cNvSpPr>
              <p:nvPr>
                <p:ph type="title" idx="4294967295"/>
              </p:nvPr>
            </p:nvSpPr>
            <p:spPr>
              <a:xfrm>
                <a:off x="0" y="-26987"/>
                <a:ext cx="12192000" cy="791691"/>
              </a:xfrm>
            </p:spPr>
            <p:txBody>
              <a:bodyPr>
                <a:noAutofit/>
              </a:bodyPr>
              <a:lstStyle/>
              <a:p>
                <a:pPr algn="ctr"/>
                <a:r>
                  <a:rPr kumimoji="1" lang="en-US" altLang="ja-JP" sz="6000" b="1" dirty="0" smtClean="0">
                    <a:solidFill>
                      <a:schemeClr val="accent2"/>
                    </a:solidFill>
                    <a:latin typeface="+mn-lt"/>
                  </a:rPr>
                  <a:t>What is the reasonable target of </a:t>
                </a:r>
                <a14:m>
                  <m:oMath xmlns:m="http://schemas.openxmlformats.org/officeDocument/2006/math">
                    <m:r>
                      <a:rPr kumimoji="1" lang="en-US" altLang="ja-JP" sz="6000" b="1" i="1" smtClean="0">
                        <a:solidFill>
                          <a:schemeClr val="accent2"/>
                        </a:solidFill>
                        <a:latin typeface="Cambria Math" charset="0"/>
                      </a:rPr>
                      <m:t>𝒓</m:t>
                    </m:r>
                  </m:oMath>
                </a14:m>
                <a:r>
                  <a:rPr kumimoji="1" lang="en-US" altLang="ja-JP" sz="6000" b="1" dirty="0" smtClean="0">
                    <a:solidFill>
                      <a:schemeClr val="accent2"/>
                    </a:solidFill>
                    <a:latin typeface="+mn-lt"/>
                  </a:rPr>
                  <a:t>? </a:t>
                </a:r>
                <a:endParaRPr kumimoji="1" lang="ja-JP" altLang="en-US" sz="6000" b="1" dirty="0">
                  <a:solidFill>
                    <a:schemeClr val="accent2"/>
                  </a:solidFill>
                  <a:latin typeface="+mn-lt"/>
                </a:endParaRPr>
              </a:p>
            </p:txBody>
          </p:sp>
        </mc:Choice>
        <mc:Fallback xmlns="">
          <p:sp>
            <p:nvSpPr>
              <p:cNvPr id="2" name="タイトル 1"/>
              <p:cNvSpPr>
                <a:spLocks noGrp="1" noRot="1" noChangeAspect="1" noMove="1" noResize="1" noEditPoints="1" noAdjustHandles="1" noChangeArrowheads="1" noChangeShapeType="1" noTextEdit="1"/>
              </p:cNvSpPr>
              <p:nvPr>
                <p:ph type="title" idx="4294967295"/>
              </p:nvPr>
            </p:nvSpPr>
            <p:spPr>
              <a:xfrm>
                <a:off x="0" y="-26987"/>
                <a:ext cx="12192000" cy="791691"/>
              </a:xfrm>
              <a:blipFill rotWithShape="0">
                <a:blip r:embed="rId5"/>
                <a:stretch>
                  <a:fillRect t="-43411" r="-850" b="-61240"/>
                </a:stretch>
              </a:blipFill>
            </p:spPr>
            <p:txBody>
              <a:bodyPr/>
              <a:lstStyle/>
              <a:p>
                <a:r>
                  <a:rPr lang="en-US">
                    <a:noFill/>
                  </a:rPr>
                  <a:t> </a:t>
                </a:r>
              </a:p>
            </p:txBody>
          </p:sp>
        </mc:Fallback>
      </mc:AlternateContent>
      <p:sp>
        <p:nvSpPr>
          <p:cNvPr id="8" name="フッター プレースホルダー 7"/>
          <p:cNvSpPr>
            <a:spLocks noGrp="1"/>
          </p:cNvSpPr>
          <p:nvPr>
            <p:ph type="ftr" sz="quarter" idx="11"/>
          </p:nvPr>
        </p:nvSpPr>
        <p:spPr/>
        <p:txBody>
          <a:bodyPr/>
          <a:lstStyle/>
          <a:p>
            <a:r>
              <a:rPr lang="pt-BR" smtClean="0"/>
              <a:t>CosPA 2017</a:t>
            </a:r>
            <a:endParaRPr lang="en-US"/>
          </a:p>
        </p:txBody>
      </p:sp>
      <mc:AlternateContent xmlns:mc="http://schemas.openxmlformats.org/markup-compatibility/2006">
        <mc:Choice xmlns:a14="http://schemas.microsoft.com/office/drawing/2010/main" Requires="a14">
          <p:sp>
            <p:nvSpPr>
              <p:cNvPr id="7" name="テキスト ボックス 16"/>
              <p:cNvSpPr txBox="1"/>
              <p:nvPr/>
            </p:nvSpPr>
            <p:spPr>
              <a:xfrm>
                <a:off x="332792" y="837447"/>
                <a:ext cx="5480714" cy="4949560"/>
              </a:xfrm>
              <a:prstGeom prst="rect">
                <a:avLst/>
              </a:prstGeom>
              <a:noFill/>
            </p:spPr>
            <p:txBody>
              <a:bodyPr wrap="square" rtlCol="0">
                <a:spAutoFit/>
              </a:bodyPr>
              <a:lstStyle/>
              <a:p>
                <a:r>
                  <a:rPr lang="en-US" altLang="ja-JP" sz="2800" b="1" dirty="0" smtClean="0">
                    <a:solidFill>
                      <a:schemeClr val="bg1"/>
                    </a:solidFill>
                  </a:rPr>
                  <a:t>The community is coming to a </a:t>
                </a:r>
                <a:r>
                  <a:rPr lang="en-US" altLang="ja-JP" sz="2800" b="1" dirty="0" smtClean="0">
                    <a:solidFill>
                      <a:schemeClr val="bg1"/>
                    </a:solidFill>
                  </a:rPr>
                  <a:t>consensus: “reaching </a:t>
                </a:r>
                <a:endParaRPr lang="en-US" altLang="ja-JP" sz="2800" b="1" i="1" dirty="0" smtClean="0">
                  <a:solidFill>
                    <a:schemeClr val="bg1"/>
                  </a:solidFill>
                </a:endParaRPr>
              </a:p>
              <a:p>
                <a14:m>
                  <m:oMath xmlns:m="http://schemas.openxmlformats.org/officeDocument/2006/math">
                    <m:r>
                      <a:rPr lang="en-US" altLang="ja-JP" sz="2800" b="1" i="1" smtClean="0">
                        <a:solidFill>
                          <a:schemeClr val="bg1"/>
                        </a:solidFill>
                        <a:latin typeface="Cambria Math" charset="0"/>
                      </a:rPr>
                      <m:t>𝝈</m:t>
                    </m:r>
                    <m:d>
                      <m:dPr>
                        <m:ctrlPr>
                          <a:rPr lang="en-US" altLang="ja-JP" sz="2800" b="1" i="1" smtClean="0">
                            <a:solidFill>
                              <a:schemeClr val="bg1"/>
                            </a:solidFill>
                            <a:latin typeface="Cambria Math" charset="0"/>
                          </a:rPr>
                        </m:ctrlPr>
                      </m:dPr>
                      <m:e>
                        <m:r>
                          <a:rPr lang="en-US" altLang="ja-JP" sz="2800" b="1" i="1" smtClean="0">
                            <a:solidFill>
                              <a:schemeClr val="bg1"/>
                            </a:solidFill>
                            <a:latin typeface="Cambria Math" charset="0"/>
                          </a:rPr>
                          <m:t>𝒓</m:t>
                        </m:r>
                      </m:e>
                    </m:d>
                    <m:r>
                      <a:rPr lang="en-US" altLang="ja-JP" sz="2800" b="1" i="1" smtClean="0">
                        <a:solidFill>
                          <a:schemeClr val="bg1"/>
                        </a:solidFill>
                        <a:latin typeface="Cambria Math" charset="0"/>
                      </a:rPr>
                      <m:t>∼</m:t>
                    </m:r>
                    <m:r>
                      <a:rPr lang="en-US" altLang="ja-JP" sz="2800" b="1" i="1" smtClean="0">
                        <a:solidFill>
                          <a:schemeClr val="bg1"/>
                        </a:solidFill>
                        <a:latin typeface="Cambria Math" charset="0"/>
                      </a:rPr>
                      <m:t>𝟏</m:t>
                    </m:r>
                    <m:sSup>
                      <m:sSupPr>
                        <m:ctrlPr>
                          <a:rPr lang="en-US" altLang="ja-JP" sz="2800" b="1" i="1" smtClean="0">
                            <a:solidFill>
                              <a:schemeClr val="bg1"/>
                            </a:solidFill>
                            <a:latin typeface="Cambria Math" charset="0"/>
                          </a:rPr>
                        </m:ctrlPr>
                      </m:sSupPr>
                      <m:e>
                        <m:r>
                          <a:rPr lang="en-US" altLang="ja-JP" sz="2800" b="1" i="1" smtClean="0">
                            <a:solidFill>
                              <a:schemeClr val="bg1"/>
                            </a:solidFill>
                            <a:latin typeface="Cambria Math" charset="0"/>
                          </a:rPr>
                          <m:t>𝟎</m:t>
                        </m:r>
                      </m:e>
                      <m:sup>
                        <m:r>
                          <a:rPr lang="en-US" altLang="ja-JP" sz="2800" b="1" i="1" smtClean="0">
                            <a:solidFill>
                              <a:schemeClr val="bg1"/>
                            </a:solidFill>
                            <a:latin typeface="Cambria Math" charset="0"/>
                          </a:rPr>
                          <m:t>−</m:t>
                        </m:r>
                        <m:r>
                          <a:rPr lang="en-US" altLang="ja-JP" sz="2800" b="1" i="1" smtClean="0">
                            <a:solidFill>
                              <a:schemeClr val="bg1"/>
                            </a:solidFill>
                            <a:latin typeface="Cambria Math" charset="0"/>
                          </a:rPr>
                          <m:t>𝟑</m:t>
                        </m:r>
                      </m:sup>
                    </m:sSup>
                  </m:oMath>
                </a14:m>
                <a:r>
                  <a:rPr lang="en-US" altLang="ja-JP" sz="2800" b="1" dirty="0" smtClean="0">
                    <a:solidFill>
                      <a:schemeClr val="bg1"/>
                    </a:solidFill>
                  </a:rPr>
                  <a:t> within 10 years time scale is a reasonable </a:t>
                </a:r>
                <a:r>
                  <a:rPr lang="en-US" altLang="ja-JP" sz="2800" b="1" dirty="0" smtClean="0">
                    <a:solidFill>
                      <a:schemeClr val="bg1"/>
                    </a:solidFill>
                  </a:rPr>
                  <a:t>goal </a:t>
                </a:r>
                <a:r>
                  <a:rPr lang="en-US" altLang="ja-JP" sz="2800" b="1" dirty="0" smtClean="0">
                    <a:solidFill>
                      <a:schemeClr val="bg1"/>
                    </a:solidFill>
                  </a:rPr>
                  <a:t>to aim</a:t>
                </a:r>
                <a:r>
                  <a:rPr lang="en-US" altLang="ja-JP" sz="2800" b="1" dirty="0" smtClean="0">
                    <a:solidFill>
                      <a:schemeClr val="bg1"/>
                    </a:solidFill>
                  </a:rPr>
                  <a:t>.” </a:t>
                </a:r>
                <a:endParaRPr lang="en-US" altLang="ja-JP" sz="2800" b="1" dirty="0" smtClean="0">
                  <a:solidFill>
                    <a:schemeClr val="bg1"/>
                  </a:solidFill>
                </a:endParaRPr>
              </a:p>
              <a:p>
                <a:endParaRPr lang="en-US" altLang="ja-JP" sz="2800" b="1" dirty="0">
                  <a:solidFill>
                    <a:schemeClr val="bg1"/>
                  </a:solidFill>
                </a:endParaRPr>
              </a:p>
              <a:p>
                <a:pPr marL="342900" indent="-342900">
                  <a:lnSpc>
                    <a:spcPts val="3000"/>
                  </a:lnSpc>
                  <a:buFont typeface="Arial" charset="0"/>
                  <a:buChar char="•"/>
                </a:pPr>
                <a:r>
                  <a:rPr lang="en-US" sz="2800" b="1" dirty="0" smtClean="0">
                    <a:solidFill>
                      <a:schemeClr val="bg1"/>
                    </a:solidFill>
                    <a:cs typeface="Times New Roman"/>
                  </a:rPr>
                  <a:t>Many </a:t>
                </a:r>
                <a:r>
                  <a:rPr lang="en-US" sz="2800" b="1" dirty="0">
                    <a:solidFill>
                      <a:schemeClr val="bg1"/>
                    </a:solidFill>
                    <a:cs typeface="Times New Roman"/>
                  </a:rPr>
                  <a:t>inflationary models predict </a:t>
                </a:r>
                <a:r>
                  <a:rPr lang="en-US" sz="2800" b="1" i="1" dirty="0">
                    <a:solidFill>
                      <a:schemeClr val="bg1"/>
                    </a:solidFill>
                    <a:cs typeface="Times New Roman"/>
                  </a:rPr>
                  <a:t>r </a:t>
                </a:r>
                <a:r>
                  <a:rPr lang="en-US" sz="2800" b="1" dirty="0">
                    <a:solidFill>
                      <a:schemeClr val="bg1"/>
                    </a:solidFill>
                    <a:cs typeface="Times New Roman"/>
                  </a:rPr>
                  <a:t>&gt; 0.01 </a:t>
                </a:r>
                <a:r>
                  <a:rPr lang="en-US" sz="2800" b="1" dirty="0">
                    <a:solidFill>
                      <a:schemeClr val="bg1"/>
                    </a:solidFill>
                    <a:cs typeface="Times New Roman"/>
                    <a:sym typeface="Wingdings" pitchFamily="2" charset="2"/>
                  </a:rPr>
                  <a:t> &gt;10 sigma </a:t>
                </a:r>
                <a:r>
                  <a:rPr lang="en-US" sz="2800" b="1" dirty="0" smtClean="0">
                    <a:solidFill>
                      <a:schemeClr val="bg1"/>
                    </a:solidFill>
                    <a:cs typeface="Times New Roman"/>
                    <a:sym typeface="Wingdings" pitchFamily="2" charset="2"/>
                  </a:rPr>
                  <a:t>discovery</a:t>
                </a:r>
              </a:p>
              <a:p>
                <a:pPr marL="342900" indent="-342900">
                  <a:lnSpc>
                    <a:spcPts val="3000"/>
                  </a:lnSpc>
                  <a:buFont typeface="Arial" charset="0"/>
                  <a:buChar char="•"/>
                </a:pPr>
                <a:endParaRPr lang="en-US" sz="2800" b="1" dirty="0">
                  <a:solidFill>
                    <a:schemeClr val="bg1"/>
                  </a:solidFill>
                  <a:cs typeface="Times New Roman"/>
                </a:endParaRPr>
              </a:p>
              <a:p>
                <a:pPr marL="342900" indent="-342900">
                  <a:lnSpc>
                    <a:spcPts val="3000"/>
                  </a:lnSpc>
                  <a:buFont typeface="Arial" charset="0"/>
                  <a:buChar char="•"/>
                </a:pPr>
                <a:r>
                  <a:rPr lang="en-US" sz="2800" b="1" dirty="0">
                    <a:solidFill>
                      <a:schemeClr val="bg1"/>
                    </a:solidFill>
                    <a:cs typeface="Times New Roman"/>
                  </a:rPr>
                  <a:t>Simple well-motivated inflationary models (single-large-field slow-roll models) </a:t>
                </a:r>
                <a:r>
                  <a:rPr lang="en-US" sz="2800" b="1" dirty="0" smtClean="0">
                    <a:solidFill>
                      <a:schemeClr val="bg1"/>
                    </a:solidFill>
                    <a:cs typeface="Times New Roman"/>
                  </a:rPr>
                  <a:t>have </a:t>
                </a:r>
                <a:endParaRPr lang="en-US" sz="2800" b="1" i="1" dirty="0" smtClean="0">
                  <a:solidFill>
                    <a:schemeClr val="bg1"/>
                  </a:solidFill>
                  <a:cs typeface="Times New Roman"/>
                </a:endParaRPr>
              </a:p>
              <a:p>
                <a:pPr>
                  <a:lnSpc>
                    <a:spcPts val="3000"/>
                  </a:lnSpc>
                </a:pPr>
                <a14:m>
                  <m:oMath xmlns:m="http://schemas.openxmlformats.org/officeDocument/2006/math">
                    <m:r>
                      <a:rPr lang="en-US" sz="2800" b="1" i="1" smtClean="0">
                        <a:solidFill>
                          <a:schemeClr val="bg1"/>
                        </a:solidFill>
                        <a:latin typeface="Cambria Math" charset="0"/>
                        <a:cs typeface="Times New Roman"/>
                      </a:rPr>
                      <m:t>     </m:t>
                    </m:r>
                    <m:r>
                      <a:rPr lang="en-US" sz="2800" b="1" i="1" smtClean="0">
                        <a:solidFill>
                          <a:schemeClr val="bg1"/>
                        </a:solidFill>
                        <a:latin typeface="Cambria Math" charset="0"/>
                        <a:cs typeface="Times New Roman"/>
                      </a:rPr>
                      <m:t>𝒓</m:t>
                    </m:r>
                    <m:r>
                      <a:rPr lang="en-US" sz="2800" b="1" i="0" smtClean="0">
                        <a:solidFill>
                          <a:schemeClr val="bg1"/>
                        </a:solidFill>
                        <a:latin typeface="Cambria Math" charset="0"/>
                        <a:cs typeface="Times New Roman"/>
                      </a:rPr>
                      <m:t>&gt;</m:t>
                    </m:r>
                    <m:r>
                      <a:rPr lang="en-US" sz="2800" b="1" i="0" smtClean="0">
                        <a:solidFill>
                          <a:schemeClr val="bg1"/>
                        </a:solidFill>
                        <a:latin typeface="Cambria Math" charset="0"/>
                        <a:cs typeface="Times New Roman"/>
                      </a:rPr>
                      <m:t>𝟎</m:t>
                    </m:r>
                    <m:r>
                      <a:rPr lang="en-US" sz="2800" b="1" i="0" smtClean="0">
                        <a:solidFill>
                          <a:schemeClr val="bg1"/>
                        </a:solidFill>
                        <a:latin typeface="Cambria Math" charset="0"/>
                        <a:cs typeface="Times New Roman"/>
                      </a:rPr>
                      <m:t>.</m:t>
                    </m:r>
                    <m:r>
                      <a:rPr lang="en-US" sz="2800" b="1" i="0" smtClean="0">
                        <a:solidFill>
                          <a:schemeClr val="bg1"/>
                        </a:solidFill>
                        <a:latin typeface="Cambria Math" charset="0"/>
                        <a:cs typeface="Times New Roman"/>
                      </a:rPr>
                      <m:t>𝟎𝟎𝟐</m:t>
                    </m:r>
                  </m:oMath>
                </a14:m>
                <a:r>
                  <a:rPr lang="en-US" sz="2800" b="1" dirty="0">
                    <a:solidFill>
                      <a:schemeClr val="bg1"/>
                    </a:solidFill>
                    <a:cs typeface="Times New Roman"/>
                  </a:rPr>
                  <a:t> from Lyth relation</a:t>
                </a:r>
                <a:r>
                  <a:rPr lang="en-US" sz="2800" b="1" dirty="0" smtClean="0">
                    <a:solidFill>
                      <a:schemeClr val="bg1"/>
                    </a:solidFill>
                    <a:cs typeface="Times New Roman"/>
                  </a:rPr>
                  <a:t>.</a:t>
                </a:r>
                <a:endParaRPr lang="en-US" sz="2800" b="1" dirty="0">
                  <a:solidFill>
                    <a:schemeClr val="bg1"/>
                  </a:solidFill>
                  <a:cs typeface="Times New Roman"/>
                </a:endParaRPr>
              </a:p>
            </p:txBody>
          </p:sp>
        </mc:Choice>
        <mc:Fallback>
          <p:sp>
            <p:nvSpPr>
              <p:cNvPr id="7" name="テキスト ボックス 16"/>
              <p:cNvSpPr txBox="1">
                <a:spLocks noRot="1" noChangeAspect="1" noMove="1" noResize="1" noEditPoints="1" noAdjustHandles="1" noChangeArrowheads="1" noChangeShapeType="1" noTextEdit="1"/>
              </p:cNvSpPr>
              <p:nvPr/>
            </p:nvSpPr>
            <p:spPr>
              <a:xfrm>
                <a:off x="332792" y="837447"/>
                <a:ext cx="5480714" cy="4949560"/>
              </a:xfrm>
              <a:prstGeom prst="rect">
                <a:avLst/>
              </a:prstGeom>
              <a:blipFill rotWithShape="0">
                <a:blip r:embed="rId6"/>
                <a:stretch>
                  <a:fillRect l="-2336" t="-1108" r="-3003" b="-2586"/>
                </a:stretch>
              </a:blipFill>
            </p:spPr>
            <p:txBody>
              <a:bodyPr/>
              <a:lstStyle/>
              <a:p>
                <a:r>
                  <a:rPr lang="en-US">
                    <a:noFill/>
                  </a:rPr>
                  <a:t> </a:t>
                </a:r>
              </a:p>
            </p:txBody>
          </p:sp>
        </mc:Fallback>
      </mc:AlternateContent>
      <p:pic>
        <p:nvPicPr>
          <p:cNvPr id="9" name="図 10" descr="TP_tmp.pn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bwMode="auto">
          <a:xfrm>
            <a:off x="2434520" y="5831991"/>
            <a:ext cx="4721023" cy="799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alpha val="0"/>
                  </a:srgbClr>
                </a:solidFill>
              </a14:hiddenFill>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932607"/>
            <a:ext cx="5893895" cy="4759241"/>
          </a:xfrm>
          <a:prstGeom prst="rect">
            <a:avLst/>
          </a:prstGeom>
          <a:solidFill>
            <a:schemeClr val="bg1"/>
          </a:solidFill>
        </p:spPr>
      </p:pic>
    </p:spTree>
    <p:custDataLst>
      <p:tags r:id="rId1"/>
    </p:custDataLst>
    <p:extLst>
      <p:ext uri="{BB962C8B-B14F-4D97-AF65-F5344CB8AC3E}">
        <p14:creationId xmlns:p14="http://schemas.microsoft.com/office/powerpoint/2010/main" val="150539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266093" y="19442"/>
            <a:ext cx="4259499" cy="769441"/>
          </a:xfrm>
          <a:prstGeom prst="rect">
            <a:avLst/>
          </a:prstGeom>
          <a:noFill/>
        </p:spPr>
        <p:txBody>
          <a:bodyPr wrap="none" rtlCol="0">
            <a:spAutoFit/>
          </a:bodyPr>
          <a:lstStyle/>
          <a:p>
            <a:r>
              <a:rPr lang="en-US" altLang="ja-JP" sz="4400" b="1" dirty="0" smtClean="0">
                <a:solidFill>
                  <a:schemeClr val="accent2"/>
                </a:solidFill>
                <a:latin typeface="+mn-ea"/>
              </a:rPr>
              <a:t>Cosmic history</a:t>
            </a:r>
            <a:endParaRPr lang="en-US" sz="4400" b="1" dirty="0">
              <a:solidFill>
                <a:schemeClr val="accent2"/>
              </a:solidFill>
              <a:latin typeface="+mn-ea"/>
            </a:endParaRPr>
          </a:p>
        </p:txBody>
      </p:sp>
      <p:sp>
        <p:nvSpPr>
          <p:cNvPr id="6" name="TextBox 5"/>
          <p:cNvSpPr txBox="1"/>
          <p:nvPr/>
        </p:nvSpPr>
        <p:spPr>
          <a:xfrm flipH="1">
            <a:off x="9529684" y="5648794"/>
            <a:ext cx="4934890" cy="369332"/>
          </a:xfrm>
          <a:prstGeom prst="rect">
            <a:avLst/>
          </a:prstGeom>
          <a:noFill/>
        </p:spPr>
        <p:txBody>
          <a:bodyPr wrap="square" rtlCol="0">
            <a:spAutoFit/>
          </a:bodyPr>
          <a:lstStyle/>
          <a:p>
            <a:r>
              <a:rPr lang="en-US" altLang="ja-JP" dirty="0" smtClean="0">
                <a:solidFill>
                  <a:schemeClr val="bg1"/>
                </a:solidFill>
              </a:rPr>
              <a:t>Figure </a:t>
            </a:r>
            <a:r>
              <a:rPr lang="en-US" altLang="ja-JP" smtClean="0">
                <a:solidFill>
                  <a:schemeClr val="bg1"/>
                </a:solidFill>
              </a:rPr>
              <a:t>from NASA/WMAP</a:t>
            </a:r>
            <a:endParaRPr lang="en-US" dirty="0">
              <a:solidFill>
                <a:schemeClr val="bg1"/>
              </a:solidFill>
            </a:endParaRPr>
          </a:p>
        </p:txBody>
      </p:sp>
      <p:sp>
        <p:nvSpPr>
          <p:cNvPr id="8" name="Rectangle 7"/>
          <p:cNvSpPr/>
          <p:nvPr/>
        </p:nvSpPr>
        <p:spPr>
          <a:xfrm>
            <a:off x="3162925" y="5869351"/>
            <a:ext cx="6160958" cy="179882"/>
          </a:xfrm>
          <a:prstGeom prst="rect">
            <a:avLst/>
          </a:prstGeom>
          <a:gradFill flip="none" rotWithShape="1">
            <a:gsLst>
              <a:gs pos="0">
                <a:srgbClr val="FF0000"/>
              </a:gs>
              <a:gs pos="100000">
                <a:schemeClr val="bg1"/>
              </a:gs>
              <a:gs pos="6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9" name="TextBox 8"/>
          <p:cNvSpPr txBox="1"/>
          <p:nvPr/>
        </p:nvSpPr>
        <p:spPr>
          <a:xfrm flipH="1">
            <a:off x="8981044" y="6130976"/>
            <a:ext cx="3418948" cy="369332"/>
          </a:xfrm>
          <a:prstGeom prst="rect">
            <a:avLst/>
          </a:prstGeom>
          <a:noFill/>
        </p:spPr>
        <p:txBody>
          <a:bodyPr wrap="square" rtlCol="0">
            <a:spAutoFit/>
          </a:bodyPr>
          <a:lstStyle/>
          <a:p>
            <a:pPr algn="just"/>
            <a:r>
              <a:rPr lang="en-US" altLang="ja-JP" b="1" dirty="0" smtClean="0">
                <a:solidFill>
                  <a:schemeClr val="bg1"/>
                </a:solidFill>
                <a:latin typeface="+mn-ea"/>
              </a:rPr>
              <a:t>Today</a:t>
            </a:r>
            <a:r>
              <a:rPr lang="ja-JP" altLang="en-US" b="1" dirty="0" smtClean="0">
                <a:solidFill>
                  <a:schemeClr val="bg1"/>
                </a:solidFill>
                <a:latin typeface="+mn-ea"/>
              </a:rPr>
              <a:t>（</a:t>
            </a:r>
            <a:r>
              <a:rPr lang="en-US" b="1" dirty="0" smtClean="0">
                <a:solidFill>
                  <a:schemeClr val="bg1"/>
                </a:solidFill>
                <a:latin typeface="+mn-ea"/>
              </a:rPr>
              <a:t>13.8x10</a:t>
            </a:r>
            <a:r>
              <a:rPr lang="en-US" b="1" baseline="30000" dirty="0" smtClean="0">
                <a:solidFill>
                  <a:schemeClr val="bg1"/>
                </a:solidFill>
                <a:latin typeface="+mn-ea"/>
              </a:rPr>
              <a:t>9</a:t>
            </a:r>
            <a:r>
              <a:rPr lang="en-US" b="1" dirty="0" smtClean="0">
                <a:solidFill>
                  <a:schemeClr val="bg1"/>
                </a:solidFill>
                <a:latin typeface="+mn-ea"/>
              </a:rPr>
              <a:t> </a:t>
            </a:r>
            <a:r>
              <a:rPr lang="en-US" altLang="ja-JP" b="1" dirty="0" smtClean="0">
                <a:solidFill>
                  <a:schemeClr val="bg1"/>
                </a:solidFill>
                <a:latin typeface="+mn-ea"/>
              </a:rPr>
              <a:t>y, 3K, z=0</a:t>
            </a:r>
            <a:r>
              <a:rPr lang="ja-JP" altLang="en-US" b="1" dirty="0" smtClean="0">
                <a:solidFill>
                  <a:schemeClr val="bg1"/>
                </a:solidFill>
                <a:latin typeface="+mn-ea"/>
              </a:rPr>
              <a:t>）</a:t>
            </a:r>
            <a:endParaRPr lang="en-US" b="1" dirty="0">
              <a:solidFill>
                <a:schemeClr val="bg1"/>
              </a:solidFill>
              <a:latin typeface="+mn-ea"/>
            </a:endParaRPr>
          </a:p>
        </p:txBody>
      </p:sp>
      <p:sp>
        <p:nvSpPr>
          <p:cNvPr id="10" name="TextBox 9"/>
          <p:cNvSpPr txBox="1"/>
          <p:nvPr/>
        </p:nvSpPr>
        <p:spPr>
          <a:xfrm flipH="1">
            <a:off x="1332669" y="6003811"/>
            <a:ext cx="3099228" cy="369332"/>
          </a:xfrm>
          <a:prstGeom prst="rect">
            <a:avLst/>
          </a:prstGeom>
          <a:noFill/>
        </p:spPr>
        <p:txBody>
          <a:bodyPr wrap="square" rtlCol="0">
            <a:spAutoFit/>
          </a:bodyPr>
          <a:lstStyle/>
          <a:p>
            <a:pPr algn="just"/>
            <a:r>
              <a:rPr lang="en-US" altLang="ja-JP" b="1" dirty="0" smtClean="0">
                <a:solidFill>
                  <a:schemeClr val="bg1"/>
                </a:solidFill>
                <a:latin typeface="+mn-ea"/>
              </a:rPr>
              <a:t>Beginning of the universe</a:t>
            </a:r>
            <a:endParaRPr lang="en-US" b="1" dirty="0">
              <a:solidFill>
                <a:schemeClr val="bg1"/>
              </a:solidFill>
              <a:latin typeface="+mn-ea"/>
            </a:endParaRPr>
          </a:p>
        </p:txBody>
      </p:sp>
      <p:sp>
        <p:nvSpPr>
          <p:cNvPr id="13" name="TextBox 12"/>
          <p:cNvSpPr txBox="1"/>
          <p:nvPr/>
        </p:nvSpPr>
        <p:spPr>
          <a:xfrm>
            <a:off x="5806628" y="665682"/>
            <a:ext cx="2569934" cy="369332"/>
          </a:xfrm>
          <a:prstGeom prst="rect">
            <a:avLst/>
          </a:prstGeom>
          <a:noFill/>
        </p:spPr>
        <p:txBody>
          <a:bodyPr wrap="none" rtlCol="0">
            <a:spAutoFit/>
          </a:bodyPr>
          <a:lstStyle/>
          <a:p>
            <a:r>
              <a:rPr lang="en-US" altLang="ja-JP" b="1" dirty="0" smtClean="0">
                <a:solidFill>
                  <a:schemeClr val="bg1"/>
                </a:solidFill>
                <a:latin typeface="+mn-ea"/>
              </a:rPr>
              <a:t>Large scale structure</a:t>
            </a:r>
            <a:endParaRPr lang="en-US" b="1" dirty="0">
              <a:solidFill>
                <a:schemeClr val="bg1"/>
              </a:solidFill>
              <a:latin typeface="+mn-ea"/>
            </a:endParaRPr>
          </a:p>
        </p:txBody>
      </p:sp>
      <p:sp>
        <p:nvSpPr>
          <p:cNvPr id="14" name="TextBox 13"/>
          <p:cNvSpPr txBox="1"/>
          <p:nvPr/>
        </p:nvSpPr>
        <p:spPr>
          <a:xfrm>
            <a:off x="4542076" y="912680"/>
            <a:ext cx="1199367" cy="369332"/>
          </a:xfrm>
          <a:prstGeom prst="rect">
            <a:avLst/>
          </a:prstGeom>
          <a:noFill/>
        </p:spPr>
        <p:txBody>
          <a:bodyPr wrap="none" rtlCol="0">
            <a:spAutoFit/>
          </a:bodyPr>
          <a:lstStyle/>
          <a:p>
            <a:r>
              <a:rPr lang="en-US" altLang="ja-JP" b="1" dirty="0" smtClean="0">
                <a:solidFill>
                  <a:schemeClr val="bg1"/>
                </a:solidFill>
                <a:latin typeface="+mn-ea"/>
              </a:rPr>
              <a:t>First star</a:t>
            </a:r>
            <a:endParaRPr lang="en-US" b="1" dirty="0">
              <a:solidFill>
                <a:schemeClr val="bg1"/>
              </a:solidFill>
              <a:latin typeface="+mn-ea"/>
            </a:endParaRPr>
          </a:p>
        </p:txBody>
      </p:sp>
      <p:sp>
        <p:nvSpPr>
          <p:cNvPr id="15" name="TextBox 14"/>
          <p:cNvSpPr txBox="1"/>
          <p:nvPr/>
        </p:nvSpPr>
        <p:spPr>
          <a:xfrm>
            <a:off x="266093" y="663210"/>
            <a:ext cx="4416594" cy="646331"/>
          </a:xfrm>
          <a:prstGeom prst="rect">
            <a:avLst/>
          </a:prstGeom>
          <a:noFill/>
        </p:spPr>
        <p:txBody>
          <a:bodyPr wrap="none" rtlCol="0">
            <a:spAutoFit/>
          </a:bodyPr>
          <a:lstStyle/>
          <a:p>
            <a:r>
              <a:rPr lang="en-US" b="1" dirty="0" smtClean="0">
                <a:solidFill>
                  <a:schemeClr val="bg1"/>
                </a:solidFill>
                <a:latin typeface="+mn-ea"/>
              </a:rPr>
              <a:t>Cosmic Microwave Background (CMB)</a:t>
            </a:r>
          </a:p>
          <a:p>
            <a:r>
              <a:rPr lang="en-US" altLang="ja-JP" b="1" i="1" dirty="0" smtClean="0">
                <a:solidFill>
                  <a:schemeClr val="bg1"/>
                </a:solidFill>
                <a:latin typeface="+mn-ea"/>
                <a:cs typeface="Times New Roman" charset="0"/>
              </a:rPr>
              <a:t>p</a:t>
            </a:r>
            <a:r>
              <a:rPr lang="ja-JP" altLang="en-US" b="1" i="1" dirty="0" smtClean="0">
                <a:solidFill>
                  <a:schemeClr val="bg1"/>
                </a:solidFill>
                <a:latin typeface="+mn-ea"/>
                <a:cs typeface="Times New Roman" charset="0"/>
              </a:rPr>
              <a:t> </a:t>
            </a:r>
            <a:r>
              <a:rPr lang="en-US" altLang="ja-JP" b="1" dirty="0" smtClean="0">
                <a:solidFill>
                  <a:schemeClr val="bg1"/>
                </a:solidFill>
                <a:latin typeface="+mn-ea"/>
                <a:cs typeface="Times New Roman" charset="0"/>
              </a:rPr>
              <a:t>+</a:t>
            </a:r>
            <a:r>
              <a:rPr lang="ja-JP" altLang="en-US" b="1" i="1" dirty="0" smtClean="0">
                <a:solidFill>
                  <a:schemeClr val="bg1"/>
                </a:solidFill>
                <a:latin typeface="+mn-ea"/>
                <a:cs typeface="Times New Roman" charset="0"/>
              </a:rPr>
              <a:t> </a:t>
            </a:r>
            <a:r>
              <a:rPr lang="en-US" altLang="ja-JP" b="1" i="1" dirty="0" smtClean="0">
                <a:solidFill>
                  <a:schemeClr val="bg1"/>
                </a:solidFill>
                <a:latin typeface="+mn-ea"/>
                <a:cs typeface="Times New Roman" charset="0"/>
              </a:rPr>
              <a:t>e</a:t>
            </a:r>
            <a:r>
              <a:rPr lang="ja-JP" altLang="en-US" b="1" i="1" dirty="0" smtClean="0">
                <a:solidFill>
                  <a:schemeClr val="bg1"/>
                </a:solidFill>
                <a:latin typeface="+mn-ea"/>
                <a:cs typeface="Times New Roman" charset="0"/>
              </a:rPr>
              <a:t> → </a:t>
            </a:r>
            <a:r>
              <a:rPr lang="en-US" altLang="ja-JP" b="1" i="1" dirty="0" smtClean="0">
                <a:solidFill>
                  <a:schemeClr val="bg1"/>
                </a:solidFill>
                <a:latin typeface="+mn-ea"/>
                <a:cs typeface="Times New Roman" charset="0"/>
              </a:rPr>
              <a:t>H</a:t>
            </a:r>
            <a:endParaRPr lang="en-US" b="1" i="1" dirty="0">
              <a:solidFill>
                <a:schemeClr val="bg1"/>
              </a:solidFill>
              <a:latin typeface="+mn-ea"/>
              <a:cs typeface="Times New Roman" charset="0"/>
            </a:endParaRPr>
          </a:p>
        </p:txBody>
      </p:sp>
      <p:sp>
        <p:nvSpPr>
          <p:cNvPr id="16" name="TextBox 15"/>
          <p:cNvSpPr txBox="1"/>
          <p:nvPr/>
        </p:nvSpPr>
        <p:spPr>
          <a:xfrm flipH="1">
            <a:off x="3537678" y="4971288"/>
            <a:ext cx="2059336" cy="923330"/>
          </a:xfrm>
          <a:prstGeom prst="rect">
            <a:avLst/>
          </a:prstGeom>
          <a:noFill/>
        </p:spPr>
        <p:txBody>
          <a:bodyPr wrap="square" rtlCol="0">
            <a:spAutoFit/>
          </a:bodyPr>
          <a:lstStyle/>
          <a:p>
            <a:r>
              <a:rPr lang="en-US" altLang="ja-JP" dirty="0" smtClean="0">
                <a:solidFill>
                  <a:schemeClr val="bg1"/>
                </a:solidFill>
                <a:latin typeface="+mn-ea"/>
              </a:rPr>
              <a:t>380,000 year 3000K</a:t>
            </a:r>
            <a:endParaRPr lang="en-US" altLang="ja-JP" dirty="0">
              <a:solidFill>
                <a:schemeClr val="bg1"/>
              </a:solidFill>
              <a:latin typeface="+mn-ea"/>
            </a:endParaRPr>
          </a:p>
          <a:p>
            <a:r>
              <a:rPr lang="en-US" altLang="ja-JP" dirty="0" smtClean="0">
                <a:solidFill>
                  <a:schemeClr val="bg1"/>
                </a:solidFill>
                <a:latin typeface="+mn-ea"/>
              </a:rPr>
              <a:t>z=1000</a:t>
            </a:r>
          </a:p>
        </p:txBody>
      </p:sp>
      <p:cxnSp>
        <p:nvCxnSpPr>
          <p:cNvPr id="18" name="Straight Arrow Connector 17"/>
          <p:cNvCxnSpPr/>
          <p:nvPr/>
        </p:nvCxnSpPr>
        <p:spPr>
          <a:xfrm flipV="1">
            <a:off x="3537678" y="4661941"/>
            <a:ext cx="0" cy="7216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62140" y="1186249"/>
            <a:ext cx="275538" cy="8200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Left Brace 24"/>
          <p:cNvSpPr/>
          <p:nvPr/>
        </p:nvSpPr>
        <p:spPr>
          <a:xfrm rot="5193597">
            <a:off x="6596671" y="-996579"/>
            <a:ext cx="436642" cy="4610142"/>
          </a:xfrm>
          <a:prstGeom prst="leftBrace">
            <a:avLst>
              <a:gd name="adj1" fmla="val 26745"/>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n-ea"/>
            </a:endParaRPr>
          </a:p>
        </p:txBody>
      </p:sp>
      <p:cxnSp>
        <p:nvCxnSpPr>
          <p:cNvPr id="26" name="Straight Arrow Connector 25"/>
          <p:cNvCxnSpPr/>
          <p:nvPr/>
        </p:nvCxnSpPr>
        <p:spPr>
          <a:xfrm flipH="1">
            <a:off x="4261600" y="1186249"/>
            <a:ext cx="239374" cy="5929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0" y="4477275"/>
            <a:ext cx="1120820" cy="369332"/>
          </a:xfrm>
          <a:prstGeom prst="rect">
            <a:avLst/>
          </a:prstGeom>
          <a:noFill/>
        </p:spPr>
        <p:txBody>
          <a:bodyPr wrap="none" rtlCol="0">
            <a:spAutoFit/>
          </a:bodyPr>
          <a:lstStyle/>
          <a:p>
            <a:r>
              <a:rPr lang="en-US" altLang="ja-JP" b="1" smtClean="0">
                <a:solidFill>
                  <a:schemeClr val="bg1"/>
                </a:solidFill>
                <a:latin typeface="+mn-ea"/>
              </a:rPr>
              <a:t>Inflation</a:t>
            </a:r>
            <a:endParaRPr lang="en-US" b="1" dirty="0">
              <a:solidFill>
                <a:schemeClr val="bg1"/>
              </a:solidFill>
              <a:latin typeface="+mn-ea"/>
            </a:endParaRPr>
          </a:p>
        </p:txBody>
      </p:sp>
      <p:cxnSp>
        <p:nvCxnSpPr>
          <p:cNvPr id="29" name="Straight Arrow Connector 28"/>
          <p:cNvCxnSpPr/>
          <p:nvPr/>
        </p:nvCxnSpPr>
        <p:spPr>
          <a:xfrm flipV="1">
            <a:off x="2333780" y="3841558"/>
            <a:ext cx="928360" cy="6379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932546" y="2563318"/>
            <a:ext cx="1200970" cy="369332"/>
          </a:xfrm>
          <a:prstGeom prst="rect">
            <a:avLst/>
          </a:prstGeom>
          <a:noFill/>
        </p:spPr>
        <p:txBody>
          <a:bodyPr wrap="none" rtlCol="0">
            <a:spAutoFit/>
          </a:bodyPr>
          <a:lstStyle/>
          <a:p>
            <a:r>
              <a:rPr lang="en-US" altLang="ja-JP" b="1" dirty="0" smtClean="0">
                <a:solidFill>
                  <a:schemeClr val="bg1"/>
                </a:solidFill>
                <a:latin typeface="+mn-ea"/>
              </a:rPr>
              <a:t>Observer</a:t>
            </a:r>
            <a:endParaRPr lang="en-US" b="1" dirty="0">
              <a:solidFill>
                <a:schemeClr val="bg1"/>
              </a:solidFill>
              <a:latin typeface="+mn-ea"/>
            </a:endParaRPr>
          </a:p>
        </p:txBody>
      </p:sp>
      <p:sp>
        <p:nvSpPr>
          <p:cNvPr id="33" name="Date Placeholder 32"/>
          <p:cNvSpPr>
            <a:spLocks noGrp="1"/>
          </p:cNvSpPr>
          <p:nvPr>
            <p:ph type="dt" sz="half" idx="10"/>
          </p:nvPr>
        </p:nvSpPr>
        <p:spPr/>
        <p:txBody>
          <a:bodyPr/>
          <a:lstStyle/>
          <a:p>
            <a:fld id="{064A491D-A09A-5F45-A372-8F07606C6816}" type="datetime4">
              <a:rPr lang="en-US" smtClean="0"/>
              <a:t>December 14, 2017</a:t>
            </a:fld>
            <a:endParaRPr lang="en-US"/>
          </a:p>
        </p:txBody>
      </p:sp>
      <p:sp>
        <p:nvSpPr>
          <p:cNvPr id="35" name="Slide Number Placeholder 34"/>
          <p:cNvSpPr>
            <a:spLocks noGrp="1"/>
          </p:cNvSpPr>
          <p:nvPr>
            <p:ph type="sldNum" sz="quarter" idx="12"/>
          </p:nvPr>
        </p:nvSpPr>
        <p:spPr/>
        <p:txBody>
          <a:bodyPr/>
          <a:lstStyle/>
          <a:p>
            <a:fld id="{A0B8ED69-ED00-244B-96DD-E539012D86B7}" type="slidenum">
              <a:rPr lang="en-US" smtClean="0"/>
              <a:t>4</a:t>
            </a:fld>
            <a:endParaRPr lang="en-US" dirty="0"/>
          </a:p>
        </p:txBody>
      </p:sp>
      <p:sp>
        <p:nvSpPr>
          <p:cNvPr id="2" name="Footer Placeholder 1"/>
          <p:cNvSpPr>
            <a:spLocks noGrp="1"/>
          </p:cNvSpPr>
          <p:nvPr>
            <p:ph type="ftr" sz="quarter" idx="11"/>
          </p:nvPr>
        </p:nvSpPr>
        <p:spPr/>
        <p:txBody>
          <a:bodyPr/>
          <a:lstStyle/>
          <a:p>
            <a:r>
              <a:rPr lang="pt-BR" smtClean="0"/>
              <a:t>CosPA 2017</a:t>
            </a:r>
            <a:endParaRPr lang="en-US"/>
          </a:p>
        </p:txBody>
      </p:sp>
      <p:sp>
        <p:nvSpPr>
          <p:cNvPr id="3" name="TextBox 2"/>
          <p:cNvSpPr txBox="1"/>
          <p:nvPr/>
        </p:nvSpPr>
        <p:spPr>
          <a:xfrm>
            <a:off x="2084410" y="2730807"/>
            <a:ext cx="8103470" cy="1323439"/>
          </a:xfrm>
          <a:prstGeom prst="rect">
            <a:avLst/>
          </a:prstGeom>
          <a:solidFill>
            <a:schemeClr val="bg1"/>
          </a:solidFill>
        </p:spPr>
        <p:txBody>
          <a:bodyPr wrap="square" rtlCol="0">
            <a:spAutoFit/>
          </a:bodyPr>
          <a:lstStyle/>
          <a:p>
            <a:pPr algn="ctr"/>
            <a:r>
              <a:rPr lang="en-US" sz="4000" b="1" dirty="0" smtClean="0"/>
              <a:t>CMB is no longer the subject to study but the </a:t>
            </a:r>
            <a:r>
              <a:rPr lang="en-US" sz="4000" b="1" dirty="0" smtClean="0">
                <a:solidFill>
                  <a:srgbClr val="FF0000"/>
                </a:solidFill>
              </a:rPr>
              <a:t>tool</a:t>
            </a:r>
            <a:r>
              <a:rPr lang="en-US" sz="4000" b="1" dirty="0" smtClean="0"/>
              <a:t> to study beyond.</a:t>
            </a:r>
            <a:endParaRPr lang="en-US" sz="4000" b="1" dirty="0"/>
          </a:p>
        </p:txBody>
      </p:sp>
    </p:spTree>
    <p:extLst>
      <p:ext uri="{BB962C8B-B14F-4D97-AF65-F5344CB8AC3E}">
        <p14:creationId xmlns:p14="http://schemas.microsoft.com/office/powerpoint/2010/main" val="1828987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485" y="226105"/>
            <a:ext cx="8457709" cy="6356350"/>
          </a:xfrm>
          <a:prstGeom prst="rect">
            <a:avLst/>
          </a:prstGeom>
        </p:spPr>
      </p:pic>
      <p:sp>
        <p:nvSpPr>
          <p:cNvPr id="10" name="Date Placeholder 9"/>
          <p:cNvSpPr>
            <a:spLocks noGrp="1"/>
          </p:cNvSpPr>
          <p:nvPr>
            <p:ph type="dt" sz="half" idx="10"/>
          </p:nvPr>
        </p:nvSpPr>
        <p:spPr/>
        <p:txBody>
          <a:bodyPr/>
          <a:lstStyle/>
          <a:p>
            <a:fld id="{48A9155E-91E3-EC40-9E16-EF91058DF593}" type="datetime4">
              <a:rPr lang="en-US" smtClean="0"/>
              <a:t>December 14, 2017</a:t>
            </a:fld>
            <a:endParaRPr lang="en-US"/>
          </a:p>
        </p:txBody>
      </p:sp>
      <p:sp>
        <p:nvSpPr>
          <p:cNvPr id="11" name="Footer Placeholder 10"/>
          <p:cNvSpPr>
            <a:spLocks noGrp="1"/>
          </p:cNvSpPr>
          <p:nvPr>
            <p:ph type="ftr" sz="quarter" idx="11"/>
          </p:nvPr>
        </p:nvSpPr>
        <p:spPr/>
        <p:txBody>
          <a:bodyPr/>
          <a:lstStyle/>
          <a:p>
            <a:r>
              <a:rPr lang="pt-BR" smtClean="0"/>
              <a:t>CosPA 2017</a:t>
            </a:r>
            <a:endParaRPr lang="en-US"/>
          </a:p>
        </p:txBody>
      </p:sp>
      <p:sp>
        <p:nvSpPr>
          <p:cNvPr id="12" name="Slide Number Placeholder 11"/>
          <p:cNvSpPr>
            <a:spLocks noGrp="1"/>
          </p:cNvSpPr>
          <p:nvPr>
            <p:ph type="sldNum" sz="quarter" idx="12"/>
          </p:nvPr>
        </p:nvSpPr>
        <p:spPr/>
        <p:txBody>
          <a:bodyPr/>
          <a:lstStyle/>
          <a:p>
            <a:fld id="{910B2674-18CB-FB46-B19E-66791097CB35}" type="slidenum">
              <a:rPr lang="en-US" smtClean="0"/>
              <a:t>40</a:t>
            </a:fld>
            <a:endParaRPr lang="en-US"/>
          </a:p>
        </p:txBody>
      </p:sp>
      <p:sp>
        <p:nvSpPr>
          <p:cNvPr id="13" name="TextBox 12"/>
          <p:cNvSpPr txBox="1"/>
          <p:nvPr/>
        </p:nvSpPr>
        <p:spPr>
          <a:xfrm>
            <a:off x="7461869" y="6213123"/>
            <a:ext cx="2731325" cy="369332"/>
          </a:xfrm>
          <a:prstGeom prst="rect">
            <a:avLst/>
          </a:prstGeom>
          <a:noFill/>
        </p:spPr>
        <p:txBody>
          <a:bodyPr wrap="none" rtlCol="0">
            <a:spAutoFit/>
          </a:bodyPr>
          <a:lstStyle/>
          <a:p>
            <a:r>
              <a:rPr lang="en-US" smtClean="0"/>
              <a:t>From </a:t>
            </a:r>
            <a:r>
              <a:rPr lang="en-US" smtClean="0"/>
              <a:t>CMB-S4 science </a:t>
            </a:r>
            <a:r>
              <a:rPr lang="en-US" dirty="0" smtClean="0"/>
              <a:t>book</a:t>
            </a:r>
            <a:endParaRPr lang="en-US" dirty="0"/>
          </a:p>
        </p:txBody>
      </p:sp>
      <p:cxnSp>
        <p:nvCxnSpPr>
          <p:cNvPr id="3" name="Straight Connector 2"/>
          <p:cNvCxnSpPr/>
          <p:nvPr/>
        </p:nvCxnSpPr>
        <p:spPr>
          <a:xfrm>
            <a:off x="1971097" y="2728684"/>
            <a:ext cx="78794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099602" y="2359352"/>
            <a:ext cx="1264919" cy="369332"/>
          </a:xfrm>
          <a:prstGeom prst="rect">
            <a:avLst/>
          </a:prstGeom>
          <a:noFill/>
        </p:spPr>
        <p:txBody>
          <a:bodyPr wrap="square" rtlCol="0">
            <a:spAutoFit/>
          </a:bodyPr>
          <a:lstStyle/>
          <a:p>
            <a:r>
              <a:rPr lang="en-US" b="1" smtClean="0">
                <a:solidFill>
                  <a:srgbClr val="FF0000"/>
                </a:solidFill>
              </a:rPr>
              <a:t>today</a:t>
            </a:r>
            <a:endParaRPr lang="en-US" b="1">
              <a:solidFill>
                <a:srgbClr val="FF0000"/>
              </a:solidFill>
            </a:endParaRPr>
          </a:p>
        </p:txBody>
      </p:sp>
    </p:spTree>
    <p:extLst>
      <p:ext uri="{BB962C8B-B14F-4D97-AF65-F5344CB8AC3E}">
        <p14:creationId xmlns:p14="http://schemas.microsoft.com/office/powerpoint/2010/main" val="970282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053"/>
            <a:ext cx="12192000" cy="854075"/>
          </a:xfrm>
        </p:spPr>
        <p:txBody>
          <a:bodyPr>
            <a:noAutofit/>
          </a:bodyPr>
          <a:lstStyle/>
          <a:p>
            <a:pPr algn="ctr"/>
            <a:r>
              <a:rPr lang="en-US" sz="5600" b="1" dirty="0" err="1" smtClean="0">
                <a:solidFill>
                  <a:schemeClr val="accent2"/>
                </a:solidFill>
                <a:latin typeface="+mn-lt"/>
              </a:rPr>
              <a:t>Delensing</a:t>
            </a:r>
            <a:r>
              <a:rPr lang="en-US" sz="5600" b="1" dirty="0" smtClean="0">
                <a:solidFill>
                  <a:schemeClr val="accent2"/>
                </a:solidFill>
                <a:latin typeface="+mn-lt"/>
              </a:rPr>
              <a:t> to probe the primordial </a:t>
            </a:r>
            <a:br>
              <a:rPr lang="en-US" sz="5600" b="1" dirty="0" smtClean="0">
                <a:solidFill>
                  <a:schemeClr val="accent2"/>
                </a:solidFill>
                <a:latin typeface="+mn-lt"/>
              </a:rPr>
            </a:br>
            <a:r>
              <a:rPr lang="en-US" sz="5600" b="1" dirty="0" smtClean="0">
                <a:solidFill>
                  <a:schemeClr val="accent2"/>
                </a:solidFill>
                <a:latin typeface="+mn-lt"/>
              </a:rPr>
              <a:t>B-mode deeper</a:t>
            </a:r>
            <a:endParaRPr lang="en-US" sz="5600" b="1" dirty="0">
              <a:solidFill>
                <a:schemeClr val="accent2"/>
              </a:solidFill>
              <a:latin typeface="+mn-lt"/>
            </a:endParaRPr>
          </a:p>
        </p:txBody>
      </p:sp>
      <p:sp>
        <p:nvSpPr>
          <p:cNvPr id="4" name="Date Placeholder 3"/>
          <p:cNvSpPr>
            <a:spLocks noGrp="1"/>
          </p:cNvSpPr>
          <p:nvPr>
            <p:ph type="dt" sz="half" idx="10"/>
          </p:nvPr>
        </p:nvSpPr>
        <p:spPr/>
        <p:txBody>
          <a:bodyPr/>
          <a:lstStyle/>
          <a:p>
            <a:fld id="{E56BEF41-4F08-B645-A193-AA843D1EADD0}"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41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33" y="1511048"/>
            <a:ext cx="6804133" cy="478568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027" y="2052185"/>
            <a:ext cx="1260000" cy="1260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721" y="2052185"/>
            <a:ext cx="1260000" cy="1260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000" y="2052185"/>
            <a:ext cx="1260000" cy="1260000"/>
          </a:xfrm>
          <a:prstGeom prst="rect">
            <a:avLst/>
          </a:prstGeom>
        </p:spPr>
      </p:pic>
      <p:sp>
        <p:nvSpPr>
          <p:cNvPr id="11" name="TextBox 10"/>
          <p:cNvSpPr txBox="1"/>
          <p:nvPr/>
        </p:nvSpPr>
        <p:spPr>
          <a:xfrm>
            <a:off x="7286154" y="3357827"/>
            <a:ext cx="907813" cy="369332"/>
          </a:xfrm>
          <a:prstGeom prst="rect">
            <a:avLst/>
          </a:prstGeom>
          <a:noFill/>
        </p:spPr>
        <p:txBody>
          <a:bodyPr wrap="none" rtlCol="0">
            <a:spAutoFit/>
          </a:bodyPr>
          <a:lstStyle/>
          <a:p>
            <a:r>
              <a:rPr lang="en-US" b="1" smtClean="0">
                <a:solidFill>
                  <a:schemeClr val="bg1"/>
                </a:solidFill>
              </a:rPr>
              <a:t>E-mode</a:t>
            </a:r>
            <a:endParaRPr lang="en-US" b="1">
              <a:solidFill>
                <a:schemeClr val="bg1"/>
              </a:solidFill>
            </a:endParaRPr>
          </a:p>
        </p:txBody>
      </p:sp>
      <mc:AlternateContent xmlns:mc="http://schemas.openxmlformats.org/markup-compatibility/2006" xmlns:a14="http://schemas.microsoft.com/office/drawing/2010/main">
        <mc:Choice Requires="a14">
          <p:sp>
            <p:nvSpPr>
              <p:cNvPr id="13" name="TextBox 12"/>
              <p:cNvSpPr txBox="1"/>
              <p:nvPr/>
            </p:nvSpPr>
            <p:spPr>
              <a:xfrm>
                <a:off x="9023601" y="3357827"/>
                <a:ext cx="838691" cy="369332"/>
              </a:xfrm>
              <a:prstGeom prst="rect">
                <a:avLst/>
              </a:prstGeom>
              <a:noFill/>
            </p:spPr>
            <p:txBody>
              <a:bodyPr wrap="none" rtlCol="0">
                <a:spAutoFit/>
              </a:bodyPr>
              <a:lstStyle/>
              <a:p>
                <a14:m>
                  <m:oMath xmlns:m="http://schemas.openxmlformats.org/officeDocument/2006/math">
                    <m:r>
                      <a:rPr lang="en-US" b="1" i="1" dirty="0" smtClean="0">
                        <a:solidFill>
                          <a:schemeClr val="bg1"/>
                        </a:solidFill>
                        <a:latin typeface="Cambria Math" charset="0"/>
                      </a:rPr>
                      <m:t>𝝓</m:t>
                    </m:r>
                  </m:oMath>
                </a14:m>
                <a:r>
                  <a:rPr lang="en-US" b="1" dirty="0" smtClean="0">
                    <a:solidFill>
                      <a:schemeClr val="bg1"/>
                    </a:solidFill>
                  </a:rPr>
                  <a:t> map</a:t>
                </a:r>
                <a:endParaRPr lang="en-US" b="1"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9023601" y="3357827"/>
                <a:ext cx="838691" cy="369332"/>
              </a:xfrm>
              <a:prstGeom prst="rect">
                <a:avLst/>
              </a:prstGeom>
              <a:blipFill rotWithShape="0">
                <a:blip r:embed="rId6"/>
                <a:stretch>
                  <a:fillRect l="-1449" t="-10000" r="-6522" b="-26667"/>
                </a:stretch>
              </a:blipFill>
            </p:spPr>
            <p:txBody>
              <a:bodyPr/>
              <a:lstStyle/>
              <a:p>
                <a:r>
                  <a:rPr lang="en-US">
                    <a:noFill/>
                  </a:rPr>
                  <a:t> </a:t>
                </a:r>
              </a:p>
            </p:txBody>
          </p:sp>
        </mc:Fallback>
      </mc:AlternateContent>
      <p:sp>
        <p:nvSpPr>
          <p:cNvPr id="14" name="TextBox 13"/>
          <p:cNvSpPr txBox="1"/>
          <p:nvPr/>
        </p:nvSpPr>
        <p:spPr>
          <a:xfrm>
            <a:off x="10565358" y="3361806"/>
            <a:ext cx="1658018" cy="369332"/>
          </a:xfrm>
          <a:prstGeom prst="rect">
            <a:avLst/>
          </a:prstGeom>
          <a:noFill/>
        </p:spPr>
        <p:txBody>
          <a:bodyPr wrap="none" rtlCol="0">
            <a:spAutoFit/>
          </a:bodyPr>
          <a:lstStyle/>
          <a:p>
            <a:r>
              <a:rPr lang="en-US" b="1" smtClean="0">
                <a:solidFill>
                  <a:schemeClr val="bg1"/>
                </a:solidFill>
              </a:rPr>
              <a:t>Leaked B-mode</a:t>
            </a:r>
            <a:endParaRPr lang="en-US" b="1" dirty="0">
              <a:solidFill>
                <a:schemeClr val="bg1"/>
              </a:solidFill>
            </a:endParaRPr>
          </a:p>
        </p:txBody>
      </p:sp>
      <p:cxnSp>
        <p:nvCxnSpPr>
          <p:cNvPr id="16" name="Straight Arrow Connector 15"/>
          <p:cNvCxnSpPr/>
          <p:nvPr/>
        </p:nvCxnSpPr>
        <p:spPr>
          <a:xfrm>
            <a:off x="10152756" y="2682185"/>
            <a:ext cx="41366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8152975" y="2389797"/>
                <a:ext cx="91079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bg1"/>
                          </a:solidFill>
                          <a:latin typeface="Cambria Math" charset="0"/>
                        </a:rPr>
                        <m:t>×</m:t>
                      </m:r>
                    </m:oMath>
                  </m:oMathPara>
                </a14:m>
                <a:endParaRPr lang="en-US" sz="3200" b="1" dirty="0" smtClean="0">
                  <a:solidFill>
                    <a:schemeClr val="bg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8152975" y="2389797"/>
                <a:ext cx="910799" cy="584775"/>
              </a:xfrm>
              <a:prstGeom prst="rect">
                <a:avLst/>
              </a:prstGeom>
              <a:blipFill rotWithShape="0">
                <a:blip r:embed="rId7"/>
                <a:stretch>
                  <a:fillRect/>
                </a:stretch>
              </a:blipFill>
            </p:spPr>
            <p:txBody>
              <a:bodyPr/>
              <a:lstStyle/>
              <a:p>
                <a:r>
                  <a:rPr lang="en-US">
                    <a:noFill/>
                  </a:rPr>
                  <a:t> </a:t>
                </a:r>
              </a:p>
            </p:txBody>
          </p:sp>
        </mc:Fallback>
      </mc:AlternateContent>
      <p:sp>
        <p:nvSpPr>
          <p:cNvPr id="19" name="TextBox 18"/>
          <p:cNvSpPr txBox="1"/>
          <p:nvPr/>
        </p:nvSpPr>
        <p:spPr>
          <a:xfrm>
            <a:off x="1428053" y="2182814"/>
            <a:ext cx="2190023" cy="369332"/>
          </a:xfrm>
          <a:prstGeom prst="rect">
            <a:avLst/>
          </a:prstGeom>
          <a:noFill/>
        </p:spPr>
        <p:txBody>
          <a:bodyPr wrap="none" rtlCol="0">
            <a:spAutoFit/>
          </a:bodyPr>
          <a:lstStyle/>
          <a:p>
            <a:r>
              <a:rPr lang="en-US" dirty="0" smtClean="0"/>
              <a:t>CMB-S4 science </a:t>
            </a:r>
            <a:r>
              <a:rPr lang="en-US" dirty="0" smtClean="0"/>
              <a:t>book</a:t>
            </a:r>
            <a:endParaRPr lang="en-US" dirty="0"/>
          </a:p>
        </p:txBody>
      </p:sp>
      <p:sp>
        <p:nvSpPr>
          <p:cNvPr id="3" name="TextBox 2"/>
          <p:cNvSpPr txBox="1"/>
          <p:nvPr/>
        </p:nvSpPr>
        <p:spPr>
          <a:xfrm>
            <a:off x="8663502" y="1668891"/>
            <a:ext cx="1558888" cy="369332"/>
          </a:xfrm>
          <a:prstGeom prst="rect">
            <a:avLst/>
          </a:prstGeom>
          <a:noFill/>
        </p:spPr>
        <p:txBody>
          <a:bodyPr wrap="none" rtlCol="0">
            <a:spAutoFit/>
          </a:bodyPr>
          <a:lstStyle/>
          <a:p>
            <a:r>
              <a:rPr lang="en-US" dirty="0" smtClean="0">
                <a:solidFill>
                  <a:schemeClr val="bg1"/>
                </a:solidFill>
              </a:rPr>
              <a:t>mass potential</a:t>
            </a:r>
            <a:endParaRPr lang="en-US" dirty="0">
              <a:solidFill>
                <a:schemeClr val="bg1"/>
              </a:solidFill>
            </a:endParaRPr>
          </a:p>
        </p:txBody>
      </p:sp>
      <p:sp>
        <p:nvSpPr>
          <p:cNvPr id="15" name="TextBox 14"/>
          <p:cNvSpPr txBox="1"/>
          <p:nvPr/>
        </p:nvSpPr>
        <p:spPr>
          <a:xfrm>
            <a:off x="9308876" y="3956147"/>
            <a:ext cx="2873094" cy="400110"/>
          </a:xfrm>
          <a:prstGeom prst="rect">
            <a:avLst/>
          </a:prstGeom>
          <a:noFill/>
        </p:spPr>
        <p:txBody>
          <a:bodyPr wrap="none" rtlCol="0">
            <a:spAutoFit/>
          </a:bodyPr>
          <a:lstStyle/>
          <a:p>
            <a:r>
              <a:rPr lang="en-US" sz="2000" b="1" dirty="0" smtClean="0">
                <a:solidFill>
                  <a:srgbClr val="FFFF00"/>
                </a:solidFill>
              </a:rPr>
              <a:t>Source as a cosmic noise!</a:t>
            </a:r>
            <a:endParaRPr lang="en-US" sz="2000" b="1" dirty="0">
              <a:solidFill>
                <a:srgbClr val="FFFF00"/>
              </a:solidFill>
            </a:endParaRPr>
          </a:p>
        </p:txBody>
      </p:sp>
    </p:spTree>
    <p:extLst>
      <p:ext uri="{BB962C8B-B14F-4D97-AF65-F5344CB8AC3E}">
        <p14:creationId xmlns:p14="http://schemas.microsoft.com/office/powerpoint/2010/main" val="1113090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053"/>
            <a:ext cx="12192000" cy="854075"/>
          </a:xfrm>
        </p:spPr>
        <p:txBody>
          <a:bodyPr>
            <a:noAutofit/>
          </a:bodyPr>
          <a:lstStyle/>
          <a:p>
            <a:pPr algn="ctr"/>
            <a:r>
              <a:rPr lang="en-US" sz="5600" b="1" dirty="0" err="1" smtClean="0">
                <a:solidFill>
                  <a:schemeClr val="accent2"/>
                </a:solidFill>
                <a:latin typeface="+mn-lt"/>
              </a:rPr>
              <a:t>Delensing</a:t>
            </a:r>
            <a:r>
              <a:rPr lang="en-US" sz="5600" b="1" dirty="0" smtClean="0">
                <a:solidFill>
                  <a:schemeClr val="accent2"/>
                </a:solidFill>
                <a:latin typeface="+mn-lt"/>
              </a:rPr>
              <a:t> to probe the primordial </a:t>
            </a:r>
            <a:br>
              <a:rPr lang="en-US" sz="5600" b="1" dirty="0" smtClean="0">
                <a:solidFill>
                  <a:schemeClr val="accent2"/>
                </a:solidFill>
                <a:latin typeface="+mn-lt"/>
              </a:rPr>
            </a:br>
            <a:r>
              <a:rPr lang="en-US" sz="5600" b="1" dirty="0" smtClean="0">
                <a:solidFill>
                  <a:schemeClr val="accent2"/>
                </a:solidFill>
                <a:latin typeface="+mn-lt"/>
              </a:rPr>
              <a:t>B-mode deeper</a:t>
            </a:r>
            <a:endParaRPr lang="en-US" sz="5600" b="1" dirty="0">
              <a:solidFill>
                <a:schemeClr val="accent2"/>
              </a:solidFill>
              <a:latin typeface="+mn-lt"/>
            </a:endParaRPr>
          </a:p>
        </p:txBody>
      </p:sp>
      <p:sp>
        <p:nvSpPr>
          <p:cNvPr id="4" name="Date Placeholder 3"/>
          <p:cNvSpPr>
            <a:spLocks noGrp="1"/>
          </p:cNvSpPr>
          <p:nvPr>
            <p:ph type="dt" sz="half" idx="10"/>
          </p:nvPr>
        </p:nvSpPr>
        <p:spPr/>
        <p:txBody>
          <a:bodyPr/>
          <a:lstStyle/>
          <a:p>
            <a:fld id="{E56BEF41-4F08-B645-A193-AA843D1EADD0}"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42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33" y="1511048"/>
            <a:ext cx="6804133" cy="478568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027" y="2052185"/>
            <a:ext cx="1260000" cy="1260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721" y="2052185"/>
            <a:ext cx="1260000" cy="1260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000" y="2052185"/>
            <a:ext cx="1260000" cy="1260000"/>
          </a:xfrm>
          <a:prstGeom prst="rect">
            <a:avLst/>
          </a:prstGeom>
        </p:spPr>
      </p:pic>
      <p:sp>
        <p:nvSpPr>
          <p:cNvPr id="11" name="TextBox 10"/>
          <p:cNvSpPr txBox="1"/>
          <p:nvPr/>
        </p:nvSpPr>
        <p:spPr>
          <a:xfrm>
            <a:off x="7286154" y="3357827"/>
            <a:ext cx="907813" cy="369332"/>
          </a:xfrm>
          <a:prstGeom prst="rect">
            <a:avLst/>
          </a:prstGeom>
          <a:noFill/>
        </p:spPr>
        <p:txBody>
          <a:bodyPr wrap="none" rtlCol="0">
            <a:spAutoFit/>
          </a:bodyPr>
          <a:lstStyle/>
          <a:p>
            <a:r>
              <a:rPr lang="en-US" b="1" smtClean="0">
                <a:solidFill>
                  <a:schemeClr val="bg1"/>
                </a:solidFill>
              </a:rPr>
              <a:t>E-mode</a:t>
            </a:r>
            <a:endParaRPr lang="en-US" b="1">
              <a:solidFill>
                <a:schemeClr val="bg1"/>
              </a:solidFill>
            </a:endParaRPr>
          </a:p>
        </p:txBody>
      </p:sp>
      <mc:AlternateContent xmlns:mc="http://schemas.openxmlformats.org/markup-compatibility/2006" xmlns:a14="http://schemas.microsoft.com/office/drawing/2010/main">
        <mc:Choice Requires="a14">
          <p:sp>
            <p:nvSpPr>
              <p:cNvPr id="13" name="TextBox 12"/>
              <p:cNvSpPr txBox="1"/>
              <p:nvPr/>
            </p:nvSpPr>
            <p:spPr>
              <a:xfrm>
                <a:off x="9023601" y="3357827"/>
                <a:ext cx="838691" cy="369332"/>
              </a:xfrm>
              <a:prstGeom prst="rect">
                <a:avLst/>
              </a:prstGeom>
              <a:noFill/>
            </p:spPr>
            <p:txBody>
              <a:bodyPr wrap="none" rtlCol="0">
                <a:spAutoFit/>
              </a:bodyPr>
              <a:lstStyle/>
              <a:p>
                <a14:m>
                  <m:oMath xmlns:m="http://schemas.openxmlformats.org/officeDocument/2006/math">
                    <m:r>
                      <a:rPr lang="en-US" b="1" i="1" dirty="0" smtClean="0">
                        <a:solidFill>
                          <a:schemeClr val="bg1"/>
                        </a:solidFill>
                        <a:latin typeface="Cambria Math" charset="0"/>
                      </a:rPr>
                      <m:t>𝝓</m:t>
                    </m:r>
                  </m:oMath>
                </a14:m>
                <a:r>
                  <a:rPr lang="en-US" b="1" dirty="0" smtClean="0">
                    <a:solidFill>
                      <a:schemeClr val="bg1"/>
                    </a:solidFill>
                  </a:rPr>
                  <a:t> map</a:t>
                </a:r>
                <a:endParaRPr lang="en-US" b="1"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9023601" y="3357827"/>
                <a:ext cx="838691" cy="369332"/>
              </a:xfrm>
              <a:prstGeom prst="rect">
                <a:avLst/>
              </a:prstGeom>
              <a:blipFill rotWithShape="0">
                <a:blip r:embed="rId6"/>
                <a:stretch>
                  <a:fillRect l="-1449" t="-10000" r="-6522" b="-26667"/>
                </a:stretch>
              </a:blipFill>
            </p:spPr>
            <p:txBody>
              <a:bodyPr/>
              <a:lstStyle/>
              <a:p>
                <a:r>
                  <a:rPr lang="en-US">
                    <a:noFill/>
                  </a:rPr>
                  <a:t> </a:t>
                </a:r>
              </a:p>
            </p:txBody>
          </p:sp>
        </mc:Fallback>
      </mc:AlternateContent>
      <p:sp>
        <p:nvSpPr>
          <p:cNvPr id="14" name="TextBox 13"/>
          <p:cNvSpPr txBox="1"/>
          <p:nvPr/>
        </p:nvSpPr>
        <p:spPr>
          <a:xfrm>
            <a:off x="10565358" y="3361806"/>
            <a:ext cx="1658018" cy="369332"/>
          </a:xfrm>
          <a:prstGeom prst="rect">
            <a:avLst/>
          </a:prstGeom>
          <a:noFill/>
        </p:spPr>
        <p:txBody>
          <a:bodyPr wrap="none" rtlCol="0">
            <a:spAutoFit/>
          </a:bodyPr>
          <a:lstStyle/>
          <a:p>
            <a:r>
              <a:rPr lang="en-US" b="1" smtClean="0">
                <a:solidFill>
                  <a:schemeClr val="bg1"/>
                </a:solidFill>
              </a:rPr>
              <a:t>Leaked B-mode</a:t>
            </a:r>
            <a:endParaRPr lang="en-US" b="1" dirty="0">
              <a:solidFill>
                <a:schemeClr val="bg1"/>
              </a:solidFill>
            </a:endParaRPr>
          </a:p>
        </p:txBody>
      </p:sp>
      <p:cxnSp>
        <p:nvCxnSpPr>
          <p:cNvPr id="16" name="Straight Arrow Connector 15"/>
          <p:cNvCxnSpPr/>
          <p:nvPr/>
        </p:nvCxnSpPr>
        <p:spPr>
          <a:xfrm>
            <a:off x="10152756" y="2682185"/>
            <a:ext cx="41366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8152975" y="2389797"/>
                <a:ext cx="91079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bg1"/>
                          </a:solidFill>
                          <a:latin typeface="Cambria Math" charset="0"/>
                        </a:rPr>
                        <m:t>×</m:t>
                      </m:r>
                    </m:oMath>
                  </m:oMathPara>
                </a14:m>
                <a:endParaRPr lang="en-US" sz="3200" b="1" dirty="0" smtClean="0">
                  <a:solidFill>
                    <a:schemeClr val="bg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8152975" y="2389797"/>
                <a:ext cx="910799" cy="584775"/>
              </a:xfrm>
              <a:prstGeom prst="rect">
                <a:avLst/>
              </a:prstGeom>
              <a:blipFill rotWithShape="0">
                <a:blip r:embed="rId7"/>
                <a:stretch>
                  <a:fillRect/>
                </a:stretch>
              </a:blipFill>
            </p:spPr>
            <p:txBody>
              <a:bodyPr/>
              <a:lstStyle/>
              <a:p>
                <a:r>
                  <a:rPr lang="en-US">
                    <a:noFill/>
                  </a:rPr>
                  <a:t> </a:t>
                </a:r>
              </a:p>
            </p:txBody>
          </p:sp>
        </mc:Fallback>
      </mc:AlternateContent>
      <p:sp>
        <p:nvSpPr>
          <p:cNvPr id="18" name="TextBox 17"/>
          <p:cNvSpPr txBox="1"/>
          <p:nvPr/>
        </p:nvSpPr>
        <p:spPr>
          <a:xfrm>
            <a:off x="7246108" y="4080860"/>
            <a:ext cx="1569982" cy="400110"/>
          </a:xfrm>
          <a:prstGeom prst="rect">
            <a:avLst/>
          </a:prstGeom>
          <a:noFill/>
          <a:ln>
            <a:noFill/>
          </a:ln>
        </p:spPr>
        <p:txBody>
          <a:bodyPr wrap="none" rtlCol="0">
            <a:spAutoFit/>
          </a:bodyPr>
          <a:lstStyle/>
          <a:p>
            <a:r>
              <a:rPr lang="en-US" sz="2000" b="1" dirty="0" smtClean="0">
                <a:solidFill>
                  <a:schemeClr val="bg1"/>
                </a:solidFill>
              </a:rPr>
              <a:t>(</a:t>
            </a:r>
            <a:r>
              <a:rPr lang="en-US" sz="2000" b="1" smtClean="0">
                <a:solidFill>
                  <a:schemeClr val="bg1"/>
                </a:solidFill>
              </a:rPr>
              <a:t>Observed B)</a:t>
            </a:r>
            <a:endParaRPr lang="en-US" sz="2000" b="1" dirty="0">
              <a:solidFill>
                <a:schemeClr val="bg1"/>
              </a:solidFill>
            </a:endParaRPr>
          </a:p>
        </p:txBody>
      </p:sp>
      <p:sp>
        <p:nvSpPr>
          <p:cNvPr id="19" name="TextBox 18"/>
          <p:cNvSpPr txBox="1"/>
          <p:nvPr/>
        </p:nvSpPr>
        <p:spPr>
          <a:xfrm>
            <a:off x="1428053" y="2182814"/>
            <a:ext cx="2153346" cy="369332"/>
          </a:xfrm>
          <a:prstGeom prst="rect">
            <a:avLst/>
          </a:prstGeom>
          <a:noFill/>
        </p:spPr>
        <p:txBody>
          <a:bodyPr wrap="none" rtlCol="0">
            <a:spAutoFit/>
          </a:bodyPr>
          <a:lstStyle/>
          <a:p>
            <a:r>
              <a:rPr lang="en-US" dirty="0" err="1" smtClean="0"/>
              <a:t>StageIV</a:t>
            </a:r>
            <a:r>
              <a:rPr lang="en-US" dirty="0" smtClean="0"/>
              <a:t> science book</a:t>
            </a:r>
            <a:endParaRPr lang="en-US" dirty="0"/>
          </a:p>
        </p:txBody>
      </p:sp>
      <p:sp>
        <p:nvSpPr>
          <p:cNvPr id="20" name="TextBox 19"/>
          <p:cNvSpPr txBox="1"/>
          <p:nvPr/>
        </p:nvSpPr>
        <p:spPr>
          <a:xfrm>
            <a:off x="9063776" y="4072666"/>
            <a:ext cx="3061351" cy="400110"/>
          </a:xfrm>
          <a:prstGeom prst="rect">
            <a:avLst/>
          </a:prstGeom>
          <a:noFill/>
          <a:ln>
            <a:noFill/>
          </a:ln>
        </p:spPr>
        <p:txBody>
          <a:bodyPr wrap="none" rtlCol="0">
            <a:spAutoFit/>
          </a:bodyPr>
          <a:lstStyle/>
          <a:p>
            <a:r>
              <a:rPr lang="en-US" sz="2000" b="1" dirty="0" smtClean="0">
                <a:solidFill>
                  <a:schemeClr val="bg1"/>
                </a:solidFill>
              </a:rPr>
              <a:t>(Estimated leaked B-mode)</a:t>
            </a:r>
            <a:endParaRPr lang="en-US" sz="2000" b="1" dirty="0">
              <a:solidFill>
                <a:schemeClr val="bg1"/>
              </a:solidFill>
            </a:endParaRPr>
          </a:p>
        </p:txBody>
      </p:sp>
      <mc:AlternateContent xmlns:mc="http://schemas.openxmlformats.org/markup-compatibility/2006" xmlns:a14="http://schemas.microsoft.com/office/drawing/2010/main">
        <mc:Choice Requires="a14">
          <p:sp>
            <p:nvSpPr>
              <p:cNvPr id="21" name="TextBox 20"/>
              <p:cNvSpPr txBox="1"/>
              <p:nvPr/>
            </p:nvSpPr>
            <p:spPr>
              <a:xfrm>
                <a:off x="8497879" y="3973139"/>
                <a:ext cx="910799" cy="58477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bg1"/>
                          </a:solidFill>
                          <a:latin typeface="Cambria Math" charset="0"/>
                        </a:rPr>
                        <m:t>−</m:t>
                      </m:r>
                    </m:oMath>
                  </m:oMathPara>
                </a14:m>
                <a:endParaRPr lang="en-US" sz="3200" b="1" dirty="0" smtClean="0">
                  <a:solidFill>
                    <a:schemeClr val="bg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497879" y="3973139"/>
                <a:ext cx="910799" cy="584775"/>
              </a:xfrm>
              <a:prstGeom prst="rect">
                <a:avLst/>
              </a:prstGeom>
              <a:blipFill rotWithShape="0">
                <a:blip r:embed="rId8"/>
                <a:stretch>
                  <a:fillRect/>
                </a:stretch>
              </a:blipFill>
              <a:ln>
                <a:noFill/>
              </a:ln>
            </p:spPr>
            <p:txBody>
              <a:bodyPr/>
              <a:lstStyle/>
              <a:p>
                <a:r>
                  <a:rPr lang="en-US">
                    <a:noFill/>
                  </a:rPr>
                  <a:t> </a:t>
                </a:r>
              </a:p>
            </p:txBody>
          </p:sp>
        </mc:Fallback>
      </mc:AlternateContent>
      <p:sp>
        <p:nvSpPr>
          <p:cNvPr id="22" name="TextBox 21"/>
          <p:cNvSpPr txBox="1"/>
          <p:nvPr/>
        </p:nvSpPr>
        <p:spPr>
          <a:xfrm>
            <a:off x="9442946" y="4975331"/>
            <a:ext cx="2446504" cy="461665"/>
          </a:xfrm>
          <a:prstGeom prst="rect">
            <a:avLst/>
          </a:prstGeom>
          <a:noFill/>
        </p:spPr>
        <p:txBody>
          <a:bodyPr wrap="none" rtlCol="0">
            <a:spAutoFit/>
          </a:bodyPr>
          <a:lstStyle/>
          <a:p>
            <a:r>
              <a:rPr lang="en-US" sz="2400" b="1" dirty="0" err="1" smtClean="0">
                <a:solidFill>
                  <a:schemeClr val="bg1"/>
                </a:solidFill>
              </a:rPr>
              <a:t>Delensed</a:t>
            </a:r>
            <a:r>
              <a:rPr lang="en-US" sz="2400" b="1" dirty="0" smtClean="0">
                <a:solidFill>
                  <a:schemeClr val="bg1"/>
                </a:solidFill>
              </a:rPr>
              <a:t> B-mode</a:t>
            </a:r>
            <a:endParaRPr lang="en-US" sz="2400" b="1" dirty="0">
              <a:solidFill>
                <a:schemeClr val="bg1"/>
              </a:solidFill>
            </a:endParaRPr>
          </a:p>
        </p:txBody>
      </p:sp>
      <p:sp>
        <p:nvSpPr>
          <p:cNvPr id="23" name="Bent-Up Arrow 22"/>
          <p:cNvSpPr/>
          <p:nvPr/>
        </p:nvSpPr>
        <p:spPr>
          <a:xfrm rot="5400000">
            <a:off x="8526670" y="4614373"/>
            <a:ext cx="749471" cy="794015"/>
          </a:xfrm>
          <a:prstGeom prst="bentUpArrow">
            <a:avLst>
              <a:gd name="adj1" fmla="val 8254"/>
              <a:gd name="adj2" fmla="val 25000"/>
              <a:gd name="adj3" fmla="val 2978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201231" y="3945215"/>
            <a:ext cx="4885311" cy="6885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96446" y="1267995"/>
            <a:ext cx="2998321" cy="369332"/>
          </a:xfrm>
          <a:prstGeom prst="rect">
            <a:avLst/>
          </a:prstGeom>
          <a:noFill/>
        </p:spPr>
        <p:txBody>
          <a:bodyPr wrap="none" rtlCol="0">
            <a:spAutoFit/>
          </a:bodyPr>
          <a:lstStyle/>
          <a:p>
            <a:r>
              <a:rPr lang="en-US" dirty="0" smtClean="0">
                <a:solidFill>
                  <a:schemeClr val="bg1"/>
                </a:solidFill>
              </a:rPr>
              <a:t>from CMB T, EB, CIB and more</a:t>
            </a:r>
            <a:endParaRPr lang="en-US" dirty="0">
              <a:solidFill>
                <a:schemeClr val="bg1"/>
              </a:solidFill>
            </a:endParaRPr>
          </a:p>
        </p:txBody>
      </p:sp>
      <p:cxnSp>
        <p:nvCxnSpPr>
          <p:cNvPr id="28" name="Straight Arrow Connector 27"/>
          <p:cNvCxnSpPr>
            <a:stCxn id="26" idx="2"/>
          </p:cNvCxnSpPr>
          <p:nvPr/>
        </p:nvCxnSpPr>
        <p:spPr>
          <a:xfrm flipH="1">
            <a:off x="9442949" y="1637327"/>
            <a:ext cx="352658" cy="3119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7" name="図 4"/>
          <p:cNvPicPr>
            <a:picLocks noChangeAspect="1"/>
          </p:cNvPicPr>
          <p:nvPr/>
        </p:nvPicPr>
        <p:blipFill rotWithShape="1">
          <a:blip r:embed="rId9"/>
          <a:srcRect b="7784"/>
          <a:stretch/>
        </p:blipFill>
        <p:spPr>
          <a:xfrm>
            <a:off x="290098" y="1219332"/>
            <a:ext cx="8516924" cy="4333695"/>
          </a:xfrm>
          <a:prstGeom prst="rect">
            <a:avLst/>
          </a:prstGeom>
          <a:ln>
            <a:solidFill>
              <a:srgbClr val="FFFFFF"/>
            </a:solidFill>
          </a:ln>
        </p:spPr>
      </p:pic>
      <p:pic>
        <p:nvPicPr>
          <p:cNvPr id="29" name="図 13"/>
          <p:cNvPicPr>
            <a:picLocks noChangeAspect="1"/>
          </p:cNvPicPr>
          <p:nvPr/>
        </p:nvPicPr>
        <p:blipFill>
          <a:blip r:embed="rId10"/>
          <a:stretch>
            <a:fillRect/>
          </a:stretch>
        </p:blipFill>
        <p:spPr>
          <a:xfrm>
            <a:off x="436671" y="3731191"/>
            <a:ext cx="1816102" cy="1686381"/>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2969" y="1069277"/>
            <a:ext cx="3915649" cy="4633803"/>
          </a:xfrm>
          <a:prstGeom prst="rect">
            <a:avLst/>
          </a:prstGeom>
        </p:spPr>
      </p:pic>
      <p:sp>
        <p:nvSpPr>
          <p:cNvPr id="12" name="TextBox 11"/>
          <p:cNvSpPr txBox="1"/>
          <p:nvPr/>
        </p:nvSpPr>
        <p:spPr>
          <a:xfrm>
            <a:off x="10143499" y="1743098"/>
            <a:ext cx="1311578" cy="369332"/>
          </a:xfrm>
          <a:prstGeom prst="rect">
            <a:avLst/>
          </a:prstGeom>
          <a:noFill/>
        </p:spPr>
        <p:txBody>
          <a:bodyPr wrap="none" rtlCol="0">
            <a:spAutoFit/>
          </a:bodyPr>
          <a:lstStyle/>
          <a:p>
            <a:r>
              <a:rPr lang="en-US" smtClean="0"/>
              <a:t>Planck 2013</a:t>
            </a:r>
            <a:endParaRPr lang="en-US"/>
          </a:p>
        </p:txBody>
      </p:sp>
    </p:spTree>
    <p:extLst>
      <p:ext uri="{BB962C8B-B14F-4D97-AF65-F5344CB8AC3E}">
        <p14:creationId xmlns:p14="http://schemas.microsoft.com/office/powerpoint/2010/main" val="452917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053"/>
            <a:ext cx="12192000" cy="854075"/>
          </a:xfrm>
        </p:spPr>
        <p:txBody>
          <a:bodyPr>
            <a:noAutofit/>
          </a:bodyPr>
          <a:lstStyle/>
          <a:p>
            <a:pPr algn="ctr"/>
            <a:r>
              <a:rPr lang="en-US" sz="5600" b="1" dirty="0" err="1" smtClean="0">
                <a:solidFill>
                  <a:schemeClr val="accent2"/>
                </a:solidFill>
                <a:latin typeface="+mn-lt"/>
              </a:rPr>
              <a:t>Delensing</a:t>
            </a:r>
            <a:r>
              <a:rPr lang="en-US" sz="5600" b="1" dirty="0" smtClean="0">
                <a:solidFill>
                  <a:schemeClr val="accent2"/>
                </a:solidFill>
                <a:latin typeface="+mn-lt"/>
              </a:rPr>
              <a:t> to probe the primordial </a:t>
            </a:r>
            <a:br>
              <a:rPr lang="en-US" sz="5600" b="1" dirty="0" smtClean="0">
                <a:solidFill>
                  <a:schemeClr val="accent2"/>
                </a:solidFill>
                <a:latin typeface="+mn-lt"/>
              </a:rPr>
            </a:br>
            <a:r>
              <a:rPr lang="en-US" sz="5600" b="1" dirty="0" smtClean="0">
                <a:solidFill>
                  <a:schemeClr val="accent2"/>
                </a:solidFill>
                <a:latin typeface="+mn-lt"/>
              </a:rPr>
              <a:t>B-mode deeper</a:t>
            </a:r>
            <a:endParaRPr lang="en-US" sz="5600" b="1" dirty="0">
              <a:solidFill>
                <a:schemeClr val="accent2"/>
              </a:solidFill>
              <a:latin typeface="+mn-lt"/>
            </a:endParaRPr>
          </a:p>
        </p:txBody>
      </p:sp>
      <p:sp>
        <p:nvSpPr>
          <p:cNvPr id="4" name="Date Placeholder 3"/>
          <p:cNvSpPr>
            <a:spLocks noGrp="1"/>
          </p:cNvSpPr>
          <p:nvPr>
            <p:ph type="dt" sz="half" idx="10"/>
          </p:nvPr>
        </p:nvSpPr>
        <p:spPr/>
        <p:txBody>
          <a:bodyPr/>
          <a:lstStyle/>
          <a:p>
            <a:fld id="{E56BEF41-4F08-B645-A193-AA843D1EADD0}"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43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33" y="1511048"/>
            <a:ext cx="6804133" cy="478568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027" y="2052185"/>
            <a:ext cx="1260000" cy="1260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721" y="2052185"/>
            <a:ext cx="1260000" cy="1260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000" y="2052185"/>
            <a:ext cx="1260000" cy="1260000"/>
          </a:xfrm>
          <a:prstGeom prst="rect">
            <a:avLst/>
          </a:prstGeom>
        </p:spPr>
      </p:pic>
      <p:sp>
        <p:nvSpPr>
          <p:cNvPr id="11" name="TextBox 10"/>
          <p:cNvSpPr txBox="1"/>
          <p:nvPr/>
        </p:nvSpPr>
        <p:spPr>
          <a:xfrm>
            <a:off x="7286154" y="3357827"/>
            <a:ext cx="907813" cy="369332"/>
          </a:xfrm>
          <a:prstGeom prst="rect">
            <a:avLst/>
          </a:prstGeom>
          <a:noFill/>
        </p:spPr>
        <p:txBody>
          <a:bodyPr wrap="none" rtlCol="0">
            <a:spAutoFit/>
          </a:bodyPr>
          <a:lstStyle/>
          <a:p>
            <a:r>
              <a:rPr lang="en-US" b="1" smtClean="0">
                <a:solidFill>
                  <a:schemeClr val="bg1"/>
                </a:solidFill>
              </a:rPr>
              <a:t>E-mode</a:t>
            </a:r>
            <a:endParaRPr lang="en-US" b="1">
              <a:solidFill>
                <a:schemeClr val="bg1"/>
              </a:solidFill>
            </a:endParaRPr>
          </a:p>
        </p:txBody>
      </p:sp>
      <mc:AlternateContent xmlns:mc="http://schemas.openxmlformats.org/markup-compatibility/2006" xmlns:a14="http://schemas.microsoft.com/office/drawing/2010/main">
        <mc:Choice Requires="a14">
          <p:sp>
            <p:nvSpPr>
              <p:cNvPr id="13" name="TextBox 12"/>
              <p:cNvSpPr txBox="1"/>
              <p:nvPr/>
            </p:nvSpPr>
            <p:spPr>
              <a:xfrm>
                <a:off x="9023601" y="3357827"/>
                <a:ext cx="838691" cy="369332"/>
              </a:xfrm>
              <a:prstGeom prst="rect">
                <a:avLst/>
              </a:prstGeom>
              <a:noFill/>
            </p:spPr>
            <p:txBody>
              <a:bodyPr wrap="none" rtlCol="0">
                <a:spAutoFit/>
              </a:bodyPr>
              <a:lstStyle/>
              <a:p>
                <a14:m>
                  <m:oMath xmlns:m="http://schemas.openxmlformats.org/officeDocument/2006/math">
                    <m:r>
                      <a:rPr lang="en-US" b="1" i="1" dirty="0" smtClean="0">
                        <a:solidFill>
                          <a:schemeClr val="bg1"/>
                        </a:solidFill>
                        <a:latin typeface="Cambria Math" charset="0"/>
                      </a:rPr>
                      <m:t>𝝓</m:t>
                    </m:r>
                  </m:oMath>
                </a14:m>
                <a:r>
                  <a:rPr lang="en-US" b="1" dirty="0" smtClean="0">
                    <a:solidFill>
                      <a:schemeClr val="bg1"/>
                    </a:solidFill>
                  </a:rPr>
                  <a:t> map</a:t>
                </a:r>
                <a:endParaRPr lang="en-US" b="1"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9023601" y="3357827"/>
                <a:ext cx="838691" cy="369332"/>
              </a:xfrm>
              <a:prstGeom prst="rect">
                <a:avLst/>
              </a:prstGeom>
              <a:blipFill rotWithShape="0">
                <a:blip r:embed="rId6"/>
                <a:stretch>
                  <a:fillRect l="-1449" t="-10000" r="-6522" b="-26667"/>
                </a:stretch>
              </a:blipFill>
            </p:spPr>
            <p:txBody>
              <a:bodyPr/>
              <a:lstStyle/>
              <a:p>
                <a:r>
                  <a:rPr lang="en-US">
                    <a:noFill/>
                  </a:rPr>
                  <a:t> </a:t>
                </a:r>
              </a:p>
            </p:txBody>
          </p:sp>
        </mc:Fallback>
      </mc:AlternateContent>
      <p:sp>
        <p:nvSpPr>
          <p:cNvPr id="14" name="TextBox 13"/>
          <p:cNvSpPr txBox="1"/>
          <p:nvPr/>
        </p:nvSpPr>
        <p:spPr>
          <a:xfrm>
            <a:off x="10565358" y="3361806"/>
            <a:ext cx="1658018" cy="369332"/>
          </a:xfrm>
          <a:prstGeom prst="rect">
            <a:avLst/>
          </a:prstGeom>
          <a:noFill/>
        </p:spPr>
        <p:txBody>
          <a:bodyPr wrap="none" rtlCol="0">
            <a:spAutoFit/>
          </a:bodyPr>
          <a:lstStyle/>
          <a:p>
            <a:r>
              <a:rPr lang="en-US" b="1" smtClean="0">
                <a:solidFill>
                  <a:schemeClr val="bg1"/>
                </a:solidFill>
              </a:rPr>
              <a:t>Leaked B-mode</a:t>
            </a:r>
            <a:endParaRPr lang="en-US" b="1" dirty="0">
              <a:solidFill>
                <a:schemeClr val="bg1"/>
              </a:solidFill>
            </a:endParaRPr>
          </a:p>
        </p:txBody>
      </p:sp>
      <p:cxnSp>
        <p:nvCxnSpPr>
          <p:cNvPr id="16" name="Straight Arrow Connector 15"/>
          <p:cNvCxnSpPr/>
          <p:nvPr/>
        </p:nvCxnSpPr>
        <p:spPr>
          <a:xfrm>
            <a:off x="10152756" y="2682185"/>
            <a:ext cx="41366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8152975" y="2389797"/>
                <a:ext cx="91079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bg1"/>
                          </a:solidFill>
                          <a:latin typeface="Cambria Math" charset="0"/>
                        </a:rPr>
                        <m:t>×</m:t>
                      </m:r>
                    </m:oMath>
                  </m:oMathPara>
                </a14:m>
                <a:endParaRPr lang="en-US" sz="3200" b="1" dirty="0" smtClean="0">
                  <a:solidFill>
                    <a:schemeClr val="bg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8152975" y="2389797"/>
                <a:ext cx="910799" cy="584775"/>
              </a:xfrm>
              <a:prstGeom prst="rect">
                <a:avLst/>
              </a:prstGeom>
              <a:blipFill rotWithShape="0">
                <a:blip r:embed="rId7"/>
                <a:stretch>
                  <a:fillRect/>
                </a:stretch>
              </a:blipFill>
            </p:spPr>
            <p:txBody>
              <a:bodyPr/>
              <a:lstStyle/>
              <a:p>
                <a:r>
                  <a:rPr lang="en-US">
                    <a:noFill/>
                  </a:rPr>
                  <a:t> </a:t>
                </a:r>
              </a:p>
            </p:txBody>
          </p:sp>
        </mc:Fallback>
      </mc:AlternateContent>
      <p:sp>
        <p:nvSpPr>
          <p:cNvPr id="18" name="TextBox 17"/>
          <p:cNvSpPr txBox="1"/>
          <p:nvPr/>
        </p:nvSpPr>
        <p:spPr>
          <a:xfrm>
            <a:off x="7246108" y="4080860"/>
            <a:ext cx="1569982" cy="400110"/>
          </a:xfrm>
          <a:prstGeom prst="rect">
            <a:avLst/>
          </a:prstGeom>
          <a:noFill/>
          <a:ln>
            <a:noFill/>
          </a:ln>
        </p:spPr>
        <p:txBody>
          <a:bodyPr wrap="none" rtlCol="0">
            <a:spAutoFit/>
          </a:bodyPr>
          <a:lstStyle/>
          <a:p>
            <a:r>
              <a:rPr lang="en-US" sz="2000" b="1" dirty="0" smtClean="0">
                <a:solidFill>
                  <a:schemeClr val="bg1"/>
                </a:solidFill>
              </a:rPr>
              <a:t>(</a:t>
            </a:r>
            <a:r>
              <a:rPr lang="en-US" sz="2000" b="1" smtClean="0">
                <a:solidFill>
                  <a:schemeClr val="bg1"/>
                </a:solidFill>
              </a:rPr>
              <a:t>Observed B)</a:t>
            </a:r>
            <a:endParaRPr lang="en-US" sz="2000" b="1" dirty="0">
              <a:solidFill>
                <a:schemeClr val="bg1"/>
              </a:solidFill>
            </a:endParaRPr>
          </a:p>
        </p:txBody>
      </p:sp>
      <p:sp>
        <p:nvSpPr>
          <p:cNvPr id="19" name="TextBox 18"/>
          <p:cNvSpPr txBox="1"/>
          <p:nvPr/>
        </p:nvSpPr>
        <p:spPr>
          <a:xfrm>
            <a:off x="1428053" y="2182814"/>
            <a:ext cx="2190023" cy="369332"/>
          </a:xfrm>
          <a:prstGeom prst="rect">
            <a:avLst/>
          </a:prstGeom>
          <a:noFill/>
        </p:spPr>
        <p:txBody>
          <a:bodyPr wrap="none" rtlCol="0">
            <a:spAutoFit/>
          </a:bodyPr>
          <a:lstStyle/>
          <a:p>
            <a:r>
              <a:rPr lang="en-US" dirty="0"/>
              <a:t>CMB-S4 science book</a:t>
            </a:r>
            <a:endParaRPr lang="en-US" dirty="0"/>
          </a:p>
        </p:txBody>
      </p:sp>
      <p:sp>
        <p:nvSpPr>
          <p:cNvPr id="20" name="TextBox 19"/>
          <p:cNvSpPr txBox="1"/>
          <p:nvPr/>
        </p:nvSpPr>
        <p:spPr>
          <a:xfrm>
            <a:off x="9063776" y="4072666"/>
            <a:ext cx="3061351" cy="400110"/>
          </a:xfrm>
          <a:prstGeom prst="rect">
            <a:avLst/>
          </a:prstGeom>
          <a:noFill/>
          <a:ln>
            <a:noFill/>
          </a:ln>
        </p:spPr>
        <p:txBody>
          <a:bodyPr wrap="none" rtlCol="0">
            <a:spAutoFit/>
          </a:bodyPr>
          <a:lstStyle/>
          <a:p>
            <a:r>
              <a:rPr lang="en-US" sz="2000" b="1" dirty="0" smtClean="0">
                <a:solidFill>
                  <a:schemeClr val="bg1"/>
                </a:solidFill>
              </a:rPr>
              <a:t>(Estimated leaked B-mode)</a:t>
            </a:r>
            <a:endParaRPr lang="en-US" sz="2000" b="1" dirty="0">
              <a:solidFill>
                <a:schemeClr val="bg1"/>
              </a:solidFill>
            </a:endParaRPr>
          </a:p>
        </p:txBody>
      </p:sp>
      <mc:AlternateContent xmlns:mc="http://schemas.openxmlformats.org/markup-compatibility/2006" xmlns:a14="http://schemas.microsoft.com/office/drawing/2010/main">
        <mc:Choice Requires="a14">
          <p:sp>
            <p:nvSpPr>
              <p:cNvPr id="21" name="TextBox 20"/>
              <p:cNvSpPr txBox="1"/>
              <p:nvPr/>
            </p:nvSpPr>
            <p:spPr>
              <a:xfrm>
                <a:off x="8497879" y="3973139"/>
                <a:ext cx="910799" cy="58477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bg1"/>
                          </a:solidFill>
                          <a:latin typeface="Cambria Math" charset="0"/>
                        </a:rPr>
                        <m:t>−</m:t>
                      </m:r>
                    </m:oMath>
                  </m:oMathPara>
                </a14:m>
                <a:endParaRPr lang="en-US" sz="3200" b="1" dirty="0" smtClean="0">
                  <a:solidFill>
                    <a:schemeClr val="bg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497879" y="3973139"/>
                <a:ext cx="910799" cy="584775"/>
              </a:xfrm>
              <a:prstGeom prst="rect">
                <a:avLst/>
              </a:prstGeom>
              <a:blipFill rotWithShape="0">
                <a:blip r:embed="rId8"/>
                <a:stretch>
                  <a:fillRect/>
                </a:stretch>
              </a:blipFill>
              <a:ln>
                <a:noFill/>
              </a:ln>
            </p:spPr>
            <p:txBody>
              <a:bodyPr/>
              <a:lstStyle/>
              <a:p>
                <a:r>
                  <a:rPr lang="en-US">
                    <a:noFill/>
                  </a:rPr>
                  <a:t> </a:t>
                </a:r>
              </a:p>
            </p:txBody>
          </p:sp>
        </mc:Fallback>
      </mc:AlternateContent>
      <p:sp>
        <p:nvSpPr>
          <p:cNvPr id="22" name="TextBox 21"/>
          <p:cNvSpPr txBox="1"/>
          <p:nvPr/>
        </p:nvSpPr>
        <p:spPr>
          <a:xfrm>
            <a:off x="9442946" y="4975331"/>
            <a:ext cx="2446504" cy="461665"/>
          </a:xfrm>
          <a:prstGeom prst="rect">
            <a:avLst/>
          </a:prstGeom>
          <a:noFill/>
        </p:spPr>
        <p:txBody>
          <a:bodyPr wrap="none" rtlCol="0">
            <a:spAutoFit/>
          </a:bodyPr>
          <a:lstStyle/>
          <a:p>
            <a:r>
              <a:rPr lang="en-US" sz="2400" b="1" dirty="0" err="1" smtClean="0">
                <a:solidFill>
                  <a:schemeClr val="bg1"/>
                </a:solidFill>
              </a:rPr>
              <a:t>Delensed</a:t>
            </a:r>
            <a:r>
              <a:rPr lang="en-US" sz="2400" b="1" dirty="0" smtClean="0">
                <a:solidFill>
                  <a:schemeClr val="bg1"/>
                </a:solidFill>
              </a:rPr>
              <a:t> B-mode</a:t>
            </a:r>
            <a:endParaRPr lang="en-US" sz="2400" b="1" dirty="0">
              <a:solidFill>
                <a:schemeClr val="bg1"/>
              </a:solidFill>
            </a:endParaRPr>
          </a:p>
        </p:txBody>
      </p:sp>
      <p:sp>
        <p:nvSpPr>
          <p:cNvPr id="23" name="Bent-Up Arrow 22"/>
          <p:cNvSpPr/>
          <p:nvPr/>
        </p:nvSpPr>
        <p:spPr>
          <a:xfrm rot="5400000">
            <a:off x="8526670" y="4614373"/>
            <a:ext cx="749471" cy="794015"/>
          </a:xfrm>
          <a:prstGeom prst="bentUpArrow">
            <a:avLst>
              <a:gd name="adj1" fmla="val 8254"/>
              <a:gd name="adj2" fmla="val 25000"/>
              <a:gd name="adj3" fmla="val 2978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201231" y="3945215"/>
            <a:ext cx="4885311" cy="6885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286154" y="5612647"/>
            <a:ext cx="4643172" cy="923330"/>
          </a:xfrm>
          <a:prstGeom prst="rect">
            <a:avLst/>
          </a:prstGeom>
          <a:noFill/>
        </p:spPr>
        <p:txBody>
          <a:bodyPr wrap="square" rtlCol="0">
            <a:spAutoFit/>
          </a:bodyPr>
          <a:lstStyle/>
          <a:p>
            <a:r>
              <a:rPr lang="en-US" dirty="0" smtClean="0">
                <a:solidFill>
                  <a:schemeClr val="bg1"/>
                </a:solidFill>
              </a:rPr>
              <a:t>The rapid progress of developing the analysis method and it started to be applied to the real data, e.g. </a:t>
            </a:r>
            <a:r>
              <a:rPr lang="en-US" dirty="0" err="1" smtClean="0">
                <a:solidFill>
                  <a:schemeClr val="bg1"/>
                </a:solidFill>
              </a:rPr>
              <a:t>SPTpol</a:t>
            </a:r>
            <a:r>
              <a:rPr lang="en-US" dirty="0">
                <a:solidFill>
                  <a:schemeClr val="bg1"/>
                </a:solidFill>
              </a:rPr>
              <a:t> </a:t>
            </a:r>
            <a:r>
              <a:rPr lang="en-US" dirty="0">
                <a:solidFill>
                  <a:schemeClr val="bg1"/>
                </a:solidFill>
              </a:rPr>
              <a:t>x Herschel. </a:t>
            </a:r>
            <a:r>
              <a:rPr lang="nb-NO" dirty="0">
                <a:solidFill>
                  <a:schemeClr val="bg1"/>
                </a:solidFill>
              </a:rPr>
              <a:t>arXiv:1701.04396.</a:t>
            </a:r>
            <a:endParaRPr lang="en-US" dirty="0">
              <a:solidFill>
                <a:schemeClr val="bg1"/>
              </a:solidFill>
            </a:endParaRPr>
          </a:p>
        </p:txBody>
      </p:sp>
      <p:sp>
        <p:nvSpPr>
          <p:cNvPr id="26" name="TextBox 25"/>
          <p:cNvSpPr txBox="1"/>
          <p:nvPr/>
        </p:nvSpPr>
        <p:spPr>
          <a:xfrm>
            <a:off x="8296446" y="1267995"/>
            <a:ext cx="2998321" cy="369332"/>
          </a:xfrm>
          <a:prstGeom prst="rect">
            <a:avLst/>
          </a:prstGeom>
          <a:noFill/>
        </p:spPr>
        <p:txBody>
          <a:bodyPr wrap="none" rtlCol="0">
            <a:spAutoFit/>
          </a:bodyPr>
          <a:lstStyle/>
          <a:p>
            <a:r>
              <a:rPr lang="en-US" dirty="0" smtClean="0">
                <a:solidFill>
                  <a:schemeClr val="bg1"/>
                </a:solidFill>
              </a:rPr>
              <a:t>from CMB T, EB, CIB and more</a:t>
            </a:r>
            <a:endParaRPr lang="en-US" dirty="0">
              <a:solidFill>
                <a:schemeClr val="bg1"/>
              </a:solidFill>
            </a:endParaRPr>
          </a:p>
        </p:txBody>
      </p:sp>
      <p:cxnSp>
        <p:nvCxnSpPr>
          <p:cNvPr id="28" name="Straight Arrow Connector 27"/>
          <p:cNvCxnSpPr>
            <a:stCxn id="26" idx="2"/>
          </p:cNvCxnSpPr>
          <p:nvPr/>
        </p:nvCxnSpPr>
        <p:spPr>
          <a:xfrm flipH="1">
            <a:off x="9442949" y="1637327"/>
            <a:ext cx="352658" cy="3119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256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94" y="0"/>
            <a:ext cx="11600330" cy="807928"/>
          </a:xfrm>
        </p:spPr>
        <p:txBody>
          <a:bodyPr>
            <a:noAutofit/>
          </a:bodyPr>
          <a:lstStyle/>
          <a:p>
            <a:pPr algn="ctr"/>
            <a:r>
              <a:rPr lang="en-US" sz="5400" b="1">
                <a:solidFill>
                  <a:schemeClr val="accent2"/>
                </a:solidFill>
                <a:latin typeface="+mn-lt"/>
              </a:rPr>
              <a:t>Primordial B-mode search and Neutrino</a:t>
            </a:r>
            <a:endParaRPr lang="en-US" sz="5400" b="1" i="1" dirty="0">
              <a:solidFill>
                <a:schemeClr val="bg1"/>
              </a:solidFill>
              <a:latin typeface="+mn-lt"/>
              <a:ea typeface="Times New Roman" charset="0"/>
              <a:cs typeface="Times New Roman" charset="0"/>
            </a:endParaRPr>
          </a:p>
        </p:txBody>
      </p:sp>
      <p:sp>
        <p:nvSpPr>
          <p:cNvPr id="4" name="Date Placeholder 3"/>
          <p:cNvSpPr>
            <a:spLocks noGrp="1"/>
          </p:cNvSpPr>
          <p:nvPr>
            <p:ph type="dt" sz="half" idx="10"/>
          </p:nvPr>
        </p:nvSpPr>
        <p:spPr/>
        <p:txBody>
          <a:bodyPr/>
          <a:lstStyle/>
          <a:p>
            <a:r>
              <a:rPr lang="en-US" altLang="ja-JP" smtClean="0"/>
              <a:t>T. Matsumura, Kavli IPMU</a:t>
            </a:r>
            <a:endParaRPr lang="en-US"/>
          </a:p>
        </p:txBody>
      </p:sp>
      <p:sp>
        <p:nvSpPr>
          <p:cNvPr id="5" name="Footer Placeholder 4"/>
          <p:cNvSpPr>
            <a:spLocks noGrp="1"/>
          </p:cNvSpPr>
          <p:nvPr>
            <p:ph type="ftr" sz="quarter" idx="11"/>
          </p:nvPr>
        </p:nvSpPr>
        <p:spPr/>
        <p:txBody>
          <a:bodyPr/>
          <a:lstStyle/>
          <a:p>
            <a:r>
              <a:rPr lang="en-US" smtClean="0"/>
              <a:t>13th Rencontres du Vietnam, Cosmology Quy Nhon</a:t>
            </a:r>
            <a:endParaRPr lang="en-US"/>
          </a:p>
        </p:txBody>
      </p:sp>
      <p:sp>
        <p:nvSpPr>
          <p:cNvPr id="6" name="Slide Number Placeholder 5"/>
          <p:cNvSpPr>
            <a:spLocks noGrp="1"/>
          </p:cNvSpPr>
          <p:nvPr>
            <p:ph type="sldNum" sz="quarter" idx="12"/>
          </p:nvPr>
        </p:nvSpPr>
        <p:spPr/>
        <p:txBody>
          <a:bodyPr/>
          <a:lstStyle/>
          <a:p>
            <a:fld id="{0E36482D-03C3-C747-89A1-9A8789EA2CCE}" type="slidenum">
              <a:rPr lang="en-US" smtClean="0"/>
              <a:t>44</a:t>
            </a:fld>
            <a:endParaRPr lang="en-US"/>
          </a:p>
        </p:txBody>
      </p:sp>
      <p:pic>
        <p:nvPicPr>
          <p:cNvPr id="8" name="Picture 11" descr="litebird_tau.pdf"/>
          <p:cNvPicPr>
            <a:picLocks noChangeAspect="1"/>
          </p:cNvPicPr>
          <p:nvPr/>
        </p:nvPicPr>
        <p:blipFill rotWithShape="1">
          <a:blip r:embed="rId2" cstate="print">
            <a:extLst>
              <a:ext uri="{28A0092B-C50C-407E-A947-70E740481C1C}">
                <a14:useLocalDpi xmlns:a14="http://schemas.microsoft.com/office/drawing/2010/main"/>
              </a:ext>
            </a:extLst>
          </a:blip>
          <a:srcRect l="23149" t="18174" r="29455" b="26830"/>
          <a:stretch/>
        </p:blipFill>
        <p:spPr>
          <a:xfrm>
            <a:off x="7104743" y="7285435"/>
            <a:ext cx="4872767" cy="3995515"/>
          </a:xfrm>
          <a:prstGeom prst="rect">
            <a:avLst/>
          </a:prstGeom>
        </p:spPr>
      </p:pic>
      <p:sp>
        <p:nvSpPr>
          <p:cNvPr id="10" name="テキスト ボックス 14"/>
          <p:cNvSpPr txBox="1"/>
          <p:nvPr/>
        </p:nvSpPr>
        <p:spPr>
          <a:xfrm>
            <a:off x="179294" y="4810114"/>
            <a:ext cx="6381163" cy="1754326"/>
          </a:xfrm>
          <a:prstGeom prst="rect">
            <a:avLst/>
          </a:prstGeom>
          <a:noFill/>
        </p:spPr>
        <p:txBody>
          <a:bodyPr wrap="square" rtlCol="0">
            <a:spAutoFit/>
          </a:bodyPr>
          <a:lstStyle/>
          <a:p>
            <a:pPr algn="just"/>
            <a:r>
              <a:rPr kumimoji="1" lang="en-US" altLang="ja-JP" dirty="0" smtClean="0">
                <a:solidFill>
                  <a:schemeClr val="bg1"/>
                </a:solidFill>
                <a:ea typeface="HG丸ｺﾞｼｯｸM-PRO" panose="020F0600000000000000" pitchFamily="50" charset="-128"/>
              </a:rPr>
              <a:t>We </a:t>
            </a:r>
            <a:r>
              <a:rPr kumimoji="1" lang="en-US" altLang="ja-JP" dirty="0">
                <a:solidFill>
                  <a:schemeClr val="bg1"/>
                </a:solidFill>
                <a:ea typeface="HG丸ｺﾞｼｯｸM-PRO" panose="020F0600000000000000" pitchFamily="50" charset="-128"/>
              </a:rPr>
              <a:t>can measure the signature of reionization of the </a:t>
            </a:r>
            <a:r>
              <a:rPr kumimoji="1" lang="en-US" altLang="ja-JP" dirty="0" smtClean="0">
                <a:solidFill>
                  <a:schemeClr val="bg1"/>
                </a:solidFill>
                <a:ea typeface="HG丸ｺﾞｼｯｸM-PRO" panose="020F0600000000000000" pitchFamily="50" charset="-128"/>
              </a:rPr>
              <a:t>universe, </a:t>
            </a:r>
            <a:r>
              <a:rPr kumimoji="1" lang="en-US" altLang="ja-JP" dirty="0">
                <a:solidFill>
                  <a:schemeClr val="bg1"/>
                </a:solidFill>
                <a:ea typeface="HG丸ｺﾞｼｯｸM-PRO" panose="020F0600000000000000" pitchFamily="50" charset="-128"/>
              </a:rPr>
              <a:t>called reionization bump. The measurement of this bump allows to constrain the optical depth of the universe, </a:t>
            </a:r>
            <a:r>
              <a:rPr lang="en-US" altLang="ja-JP" i="1" dirty="0" err="1">
                <a:solidFill>
                  <a:schemeClr val="bg1"/>
                </a:solidFill>
                <a:ea typeface="HG丸ｺﾞｼｯｸM-PRO" panose="020F0600000000000000" pitchFamily="50" charset="-128"/>
              </a:rPr>
              <a:t>τ</a:t>
            </a:r>
            <a:r>
              <a:rPr kumimoji="1" lang="en-US" altLang="ja-JP" dirty="0">
                <a:solidFill>
                  <a:schemeClr val="bg1"/>
                </a:solidFill>
                <a:ea typeface="HG丸ｺﾞｼｯｸM-PRO" panose="020F0600000000000000" pitchFamily="50" charset="-128"/>
              </a:rPr>
              <a:t>. This signal appears at low ell range in the polarization power spectrum, E-mod and B-mode. The better E-mode measurements in the multipole 𝓁 &lt; 20 will improve </a:t>
            </a:r>
            <a:r>
              <a:rPr lang="en-US" altLang="ja-JP" i="1" dirty="0" err="1">
                <a:solidFill>
                  <a:schemeClr val="bg1"/>
                </a:solidFill>
                <a:ea typeface="HG丸ｺﾞｼｯｸM-PRO" panose="020F0600000000000000" pitchFamily="50" charset="-128"/>
              </a:rPr>
              <a:t>τ</a:t>
            </a:r>
            <a:r>
              <a:rPr kumimoji="1" lang="en-US" altLang="ja-JP" dirty="0">
                <a:solidFill>
                  <a:schemeClr val="bg1"/>
                </a:solidFill>
                <a:ea typeface="HG丸ｺﾞｼｯｸM-PRO" panose="020F0600000000000000" pitchFamily="50" charset="-128"/>
              </a:rPr>
              <a:t> measurement precision.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26" y="779257"/>
            <a:ext cx="5543795" cy="4070679"/>
          </a:xfrm>
          <a:prstGeom prst="rect">
            <a:avLst/>
          </a:prstGeom>
        </p:spPr>
      </p:pic>
      <p:sp>
        <p:nvSpPr>
          <p:cNvPr id="16" name="Rectangle 15"/>
          <p:cNvSpPr/>
          <p:nvPr/>
        </p:nvSpPr>
        <p:spPr>
          <a:xfrm>
            <a:off x="1313308" y="2192301"/>
            <a:ext cx="1750155" cy="463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54713" y="1933835"/>
            <a:ext cx="1785297" cy="338554"/>
          </a:xfrm>
          <a:prstGeom prst="rect">
            <a:avLst/>
          </a:prstGeom>
          <a:noFill/>
        </p:spPr>
        <p:txBody>
          <a:bodyPr wrap="none" rtlCol="0">
            <a:spAutoFit/>
          </a:bodyPr>
          <a:lstStyle/>
          <a:p>
            <a:r>
              <a:rPr lang="en-US" sz="1600" b="1" dirty="0"/>
              <a:t>Reionization bump</a:t>
            </a:r>
          </a:p>
        </p:txBody>
      </p:sp>
      <p:sp>
        <p:nvSpPr>
          <p:cNvPr id="18" name="Rounded Rectangle 17"/>
          <p:cNvSpPr/>
          <p:nvPr/>
        </p:nvSpPr>
        <p:spPr>
          <a:xfrm>
            <a:off x="949182" y="2433126"/>
            <a:ext cx="1576304" cy="2004489"/>
          </a:xfrm>
          <a:prstGeom prst="roundRect">
            <a:avLst/>
          </a:prstGeom>
          <a:no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6168952" y="781212"/>
                <a:ext cx="6023047" cy="1015663"/>
              </a:xfrm>
              <a:prstGeom prst="rect">
                <a:avLst/>
              </a:prstGeom>
              <a:noFill/>
            </p:spPr>
            <p:txBody>
              <a:bodyPr wrap="square" rtlCol="0">
                <a:spAutoFit/>
              </a:bodyPr>
              <a:lstStyle/>
              <a:p>
                <a:pPr marL="342900" indent="-342900">
                  <a:buFont typeface="Arial" charset="0"/>
                  <a:buChar char="•"/>
                </a:pPr>
                <a:r>
                  <a:rPr lang="en-US" altLang="ja-JP" sz="2000" dirty="0">
                    <a:solidFill>
                      <a:schemeClr val="bg1"/>
                    </a:solidFill>
                    <a:ea typeface="HG丸ｺﾞｼｯｸM-PRO" panose="020F0600000000000000" pitchFamily="50" charset="-128"/>
                  </a:rPr>
                  <a:t>The sum of the neutrino mass degenerates with </a:t>
                </a:r>
                <a:r>
                  <a:rPr lang="en-US" altLang="ja-JP" sz="2000" dirty="0">
                    <a:solidFill>
                      <a:schemeClr val="bg1"/>
                    </a:solidFill>
                    <a:ea typeface="Times New Roman" charset="0"/>
                    <a:cs typeface="Times New Roman" charset="0"/>
                  </a:rPr>
                  <a:t> </a:t>
                </a:r>
                <a:r>
                  <a:rPr lang="en-US" altLang="ja-JP" sz="2000" i="1" dirty="0" err="1">
                    <a:solidFill>
                      <a:schemeClr val="bg1"/>
                    </a:solidFill>
                    <a:ea typeface="HG丸ｺﾞｼｯｸM-PRO" panose="020F0600000000000000" pitchFamily="50" charset="-128"/>
                  </a:rPr>
                  <a:t>τ</a:t>
                </a:r>
                <a:r>
                  <a:rPr lang="en-US" altLang="ja-JP" sz="2000" i="1" dirty="0" smtClean="0">
                    <a:solidFill>
                      <a:schemeClr val="bg1"/>
                    </a:solidFill>
                    <a:ea typeface="HG丸ｺﾞｼｯｸM-PRO" panose="020F0600000000000000" pitchFamily="50" charset="-128"/>
                  </a:rPr>
                  <a:t>.</a:t>
                </a:r>
                <a:endParaRPr lang="en-US" sz="2000" dirty="0" smtClean="0">
                  <a:solidFill>
                    <a:schemeClr val="bg1"/>
                  </a:solidFill>
                </a:endParaRPr>
              </a:p>
              <a:p>
                <a:pPr marL="342900" indent="-342900">
                  <a:buFont typeface="Arial" charset="0"/>
                  <a:buChar char="•"/>
                </a:pPr>
                <a:r>
                  <a:rPr lang="en-US" sz="2000" dirty="0" smtClean="0">
                    <a:solidFill>
                      <a:schemeClr val="bg1"/>
                    </a:solidFill>
                  </a:rPr>
                  <a:t>The primordial B-mode search aiming low </a:t>
                </a:r>
                <a14:m>
                  <m:oMath xmlns:m="http://schemas.openxmlformats.org/officeDocument/2006/math">
                    <m:r>
                      <a:rPr lang="en-US" sz="2000" b="0" i="1" smtClean="0">
                        <a:solidFill>
                          <a:schemeClr val="bg1"/>
                        </a:solidFill>
                        <a:latin typeface="Cambria Math" charset="0"/>
                      </a:rPr>
                      <m:t>ℓ</m:t>
                    </m:r>
                  </m:oMath>
                </a14:m>
                <a:r>
                  <a:rPr lang="en-US" sz="2000" dirty="0" smtClean="0">
                    <a:solidFill>
                      <a:schemeClr val="bg1"/>
                    </a:solidFill>
                  </a:rPr>
                  <a:t> gives you a constraint of </a:t>
                </a:r>
                <a:r>
                  <a:rPr lang="en-US" sz="2000" dirty="0" err="1" smtClean="0">
                    <a:solidFill>
                      <a:schemeClr val="bg1"/>
                    </a:solidFill>
                  </a:rPr>
                  <a:t>reionizaion</a:t>
                </a:r>
                <a:r>
                  <a:rPr lang="en-US" sz="2000" dirty="0" smtClean="0">
                    <a:solidFill>
                      <a:schemeClr val="bg1"/>
                    </a:solidFill>
                  </a:rPr>
                  <a:t> bump free. </a:t>
                </a:r>
                <a:endParaRPr lang="en-US" sz="2000" dirty="0">
                  <a:solidFill>
                    <a:schemeClr val="bg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168952" y="781212"/>
                <a:ext cx="6023047" cy="1015663"/>
              </a:xfrm>
              <a:prstGeom prst="rect">
                <a:avLst/>
              </a:prstGeom>
              <a:blipFill rotWithShape="0">
                <a:blip r:embed="rId4"/>
                <a:stretch>
                  <a:fillRect l="-911" t="-2994" b="-9581"/>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200" y="1923840"/>
            <a:ext cx="3454400" cy="393700"/>
          </a:xfrm>
          <a:prstGeom prst="rect">
            <a:avLst/>
          </a:prstGeom>
        </p:spPr>
      </p:pic>
      <p:sp>
        <p:nvSpPr>
          <p:cNvPr id="11" name="TextBox 10"/>
          <p:cNvSpPr txBox="1"/>
          <p:nvPr/>
        </p:nvSpPr>
        <p:spPr>
          <a:xfrm>
            <a:off x="10058302" y="1923840"/>
            <a:ext cx="1329210" cy="369332"/>
          </a:xfrm>
          <a:prstGeom prst="rect">
            <a:avLst/>
          </a:prstGeom>
          <a:noFill/>
        </p:spPr>
        <p:txBody>
          <a:bodyPr wrap="none" rtlCol="0">
            <a:spAutoFit/>
          </a:bodyPr>
          <a:lstStyle/>
          <a:p>
            <a:r>
              <a:rPr lang="en-US" b="1" dirty="0" smtClean="0">
                <a:solidFill>
                  <a:schemeClr val="bg1"/>
                </a:solidFill>
              </a:rPr>
              <a:t>Planck 2016</a:t>
            </a:r>
            <a:endParaRPr lang="en-US" b="1" dirty="0">
              <a:solidFill>
                <a:schemeClr val="bg1"/>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410" y="2505075"/>
            <a:ext cx="5245100" cy="4216400"/>
          </a:xfrm>
          <a:prstGeom prst="rect">
            <a:avLst/>
          </a:prstGeom>
        </p:spPr>
      </p:pic>
    </p:spTree>
    <p:extLst>
      <p:ext uri="{BB962C8B-B14F-4D97-AF65-F5344CB8AC3E}">
        <p14:creationId xmlns:p14="http://schemas.microsoft.com/office/powerpoint/2010/main" val="192158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352" r="89395"/>
                    </a14:imgEffect>
                  </a14:imgLayer>
                </a14:imgProps>
              </a:ext>
              <a:ext uri="{28A0092B-C50C-407E-A947-70E740481C1C}">
                <a14:useLocalDpi xmlns:a14="http://schemas.microsoft.com/office/drawing/2010/main" val="0"/>
              </a:ext>
            </a:extLst>
          </a:blip>
          <a:srcRect/>
          <a:stretch>
            <a:fillRect/>
          </a:stretch>
        </p:blipFill>
        <p:spPr bwMode="auto">
          <a:xfrm>
            <a:off x="6353809" y="-930003"/>
            <a:ext cx="7256782" cy="5790985"/>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sp>
        <p:nvSpPr>
          <p:cNvPr id="2" name="Title 1"/>
          <p:cNvSpPr>
            <a:spLocks noGrp="1"/>
          </p:cNvSpPr>
          <p:nvPr>
            <p:ph type="title"/>
          </p:nvPr>
        </p:nvSpPr>
        <p:spPr>
          <a:xfrm>
            <a:off x="838200" y="-89665"/>
            <a:ext cx="10515600" cy="1325563"/>
          </a:xfrm>
        </p:spPr>
        <p:txBody>
          <a:bodyPr>
            <a:normAutofit/>
          </a:bodyPr>
          <a:lstStyle/>
          <a:p>
            <a:pPr algn="ctr"/>
            <a:r>
              <a:rPr lang="en-US" sz="7200" b="1" dirty="0" smtClean="0">
                <a:solidFill>
                  <a:schemeClr val="accent2"/>
                </a:solidFill>
                <a:latin typeface="+mn-lt"/>
              </a:rPr>
              <a:t>Prospect from space?</a:t>
            </a:r>
            <a:endParaRPr lang="en-US" sz="7200" b="1" dirty="0">
              <a:solidFill>
                <a:schemeClr val="accent2"/>
              </a:solidFill>
              <a:latin typeface="+mn-lt"/>
            </a:endParaRPr>
          </a:p>
        </p:txBody>
      </p:sp>
      <p:sp>
        <p:nvSpPr>
          <p:cNvPr id="3" name="Content Placeholder 2"/>
          <p:cNvSpPr>
            <a:spLocks noGrp="1"/>
          </p:cNvSpPr>
          <p:nvPr>
            <p:ph idx="1"/>
          </p:nvPr>
        </p:nvSpPr>
        <p:spPr>
          <a:xfrm>
            <a:off x="217714" y="1195684"/>
            <a:ext cx="6322966" cy="4609420"/>
          </a:xfrm>
        </p:spPr>
        <p:txBody>
          <a:bodyPr>
            <a:noAutofit/>
          </a:bodyPr>
          <a:lstStyle/>
          <a:p>
            <a:pPr marL="0" indent="0">
              <a:buNone/>
            </a:pPr>
            <a:r>
              <a:rPr lang="en-US" sz="2600" dirty="0" smtClean="0">
                <a:solidFill>
                  <a:schemeClr val="bg1"/>
                </a:solidFill>
              </a:rPr>
              <a:t>ESA Planck finished the observations and there are multiple attempts to the next generation CMB satellite. </a:t>
            </a:r>
          </a:p>
          <a:p>
            <a:r>
              <a:rPr lang="en-US" sz="2600" dirty="0" smtClean="0">
                <a:solidFill>
                  <a:schemeClr val="bg1"/>
                </a:solidFill>
              </a:rPr>
              <a:t>NASA mission concept study EPIC</a:t>
            </a:r>
          </a:p>
          <a:p>
            <a:r>
              <a:rPr lang="en-US" sz="2600" dirty="0" smtClean="0">
                <a:solidFill>
                  <a:schemeClr val="bg1"/>
                </a:solidFill>
              </a:rPr>
              <a:t>Post Planck ESA mission </a:t>
            </a:r>
            <a:r>
              <a:rPr lang="en-US" sz="2600" dirty="0" err="1" smtClean="0">
                <a:solidFill>
                  <a:schemeClr val="bg1"/>
                </a:solidFill>
              </a:rPr>
              <a:t>COrE</a:t>
            </a:r>
            <a:endParaRPr lang="en-US" sz="2600" dirty="0" smtClean="0">
              <a:solidFill>
                <a:schemeClr val="bg1"/>
              </a:solidFill>
            </a:endParaRPr>
          </a:p>
          <a:p>
            <a:r>
              <a:rPr lang="en-US" sz="2600" dirty="0" smtClean="0">
                <a:solidFill>
                  <a:schemeClr val="bg1"/>
                </a:solidFill>
              </a:rPr>
              <a:t>NASA PIXIE, spectrometer</a:t>
            </a:r>
          </a:p>
          <a:p>
            <a:r>
              <a:rPr lang="en-US" sz="2600" dirty="0" smtClean="0">
                <a:solidFill>
                  <a:schemeClr val="bg1"/>
                </a:solidFill>
              </a:rPr>
              <a:t>ISAS/JAXA, </a:t>
            </a:r>
            <a:r>
              <a:rPr lang="en-US" sz="2600" dirty="0" err="1" smtClean="0">
                <a:solidFill>
                  <a:schemeClr val="bg1"/>
                </a:solidFill>
              </a:rPr>
              <a:t>LiteBIRD</a:t>
            </a:r>
            <a:endParaRPr lang="en-US" sz="2600" dirty="0" smtClean="0">
              <a:solidFill>
                <a:schemeClr val="bg1"/>
              </a:solidFill>
            </a:endParaRPr>
          </a:p>
          <a:p>
            <a:endParaRPr lang="en-US" sz="2600" dirty="0">
              <a:solidFill>
                <a:schemeClr val="bg1"/>
              </a:solidFill>
            </a:endParaRPr>
          </a:p>
          <a:p>
            <a:pPr marL="0" indent="0">
              <a:buNone/>
            </a:pPr>
            <a:r>
              <a:rPr lang="en-US" sz="2600" dirty="0" err="1" smtClean="0">
                <a:solidFill>
                  <a:schemeClr val="bg1"/>
                </a:solidFill>
              </a:rPr>
              <a:t>LiteBIRD</a:t>
            </a:r>
            <a:r>
              <a:rPr lang="en-US" sz="2600" dirty="0" smtClean="0">
                <a:solidFill>
                  <a:schemeClr val="bg1"/>
                </a:solidFill>
              </a:rPr>
              <a:t> is the only funded CMB </a:t>
            </a:r>
            <a:r>
              <a:rPr lang="en-US" sz="2600" dirty="0" err="1" smtClean="0">
                <a:solidFill>
                  <a:schemeClr val="bg1"/>
                </a:solidFill>
              </a:rPr>
              <a:t>sallite</a:t>
            </a:r>
            <a:r>
              <a:rPr lang="en-US" sz="2600" dirty="0" smtClean="0">
                <a:solidFill>
                  <a:schemeClr val="bg1"/>
                </a:solidFill>
              </a:rPr>
              <a:t> mission as of today. The mission is not fully funded yet, and currently in ISAS/JAXA PhaseA1 for the conceptual design study.</a:t>
            </a:r>
          </a:p>
          <a:p>
            <a:pPr marL="0" indent="0">
              <a:buNone/>
            </a:pPr>
            <a:endParaRPr lang="en-US" sz="2600" dirty="0">
              <a:solidFill>
                <a:schemeClr val="bg1"/>
              </a:solidFill>
            </a:endParaRPr>
          </a:p>
        </p:txBody>
      </p:sp>
      <p:sp>
        <p:nvSpPr>
          <p:cNvPr id="4" name="Date Placeholder 3"/>
          <p:cNvSpPr>
            <a:spLocks noGrp="1"/>
          </p:cNvSpPr>
          <p:nvPr>
            <p:ph type="dt" sz="half" idx="10"/>
          </p:nvPr>
        </p:nvSpPr>
        <p:spPr/>
        <p:txBody>
          <a:bodyPr/>
          <a:lstStyle/>
          <a:p>
            <a:fld id="{168B96BA-7913-C54E-BC7E-7E5B0A6FAA4A}"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45</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809" y="2874352"/>
            <a:ext cx="5299529" cy="3687891"/>
          </a:xfrm>
          <a:prstGeom prst="rect">
            <a:avLst/>
          </a:prstGeom>
        </p:spPr>
      </p:pic>
    </p:spTree>
    <p:extLst>
      <p:ext uri="{BB962C8B-B14F-4D97-AF65-F5344CB8AC3E}">
        <p14:creationId xmlns:p14="http://schemas.microsoft.com/office/powerpoint/2010/main" val="184610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5505"/>
            <a:ext cx="10515600" cy="889934"/>
          </a:xfrm>
        </p:spPr>
        <p:txBody>
          <a:bodyPr>
            <a:noAutofit/>
          </a:bodyPr>
          <a:lstStyle/>
          <a:p>
            <a:pPr algn="ctr"/>
            <a:r>
              <a:rPr lang="en-US" sz="8000" b="1" dirty="0" smtClean="0">
                <a:solidFill>
                  <a:schemeClr val="accent2"/>
                </a:solidFill>
              </a:rPr>
              <a:t>Beyond horizon</a:t>
            </a:r>
            <a:endParaRPr lang="en-US" sz="8000" b="1" dirty="0">
              <a:solidFill>
                <a:schemeClr val="accent2"/>
              </a:solidFill>
            </a:endParaRPr>
          </a:p>
        </p:txBody>
      </p:sp>
      <p:sp>
        <p:nvSpPr>
          <p:cNvPr id="3" name="Date Placeholder 2"/>
          <p:cNvSpPr>
            <a:spLocks noGrp="1"/>
          </p:cNvSpPr>
          <p:nvPr>
            <p:ph type="dt" sz="half" idx="10"/>
          </p:nvPr>
        </p:nvSpPr>
        <p:spPr/>
        <p:txBody>
          <a:bodyPr/>
          <a:lstStyle/>
          <a:p>
            <a:fld id="{8D03E7CD-D2FF-5749-A7F8-917030AA2A57}" type="datetime4">
              <a:rPr lang="en-US" smtClean="0"/>
              <a:t>December 14, 2017</a:t>
            </a:fld>
            <a:endParaRPr lang="en-US"/>
          </a:p>
        </p:txBody>
      </p:sp>
      <p:sp>
        <p:nvSpPr>
          <p:cNvPr id="4" name="Footer Placeholder 3"/>
          <p:cNvSpPr>
            <a:spLocks noGrp="1"/>
          </p:cNvSpPr>
          <p:nvPr>
            <p:ph type="ftr" sz="quarter" idx="11"/>
          </p:nvPr>
        </p:nvSpPr>
        <p:spPr/>
        <p:txBody>
          <a:bodyPr/>
          <a:lstStyle/>
          <a:p>
            <a:r>
              <a:rPr lang="pt-BR" smtClean="0"/>
              <a:t>CosPA 2017</a:t>
            </a:r>
            <a:endParaRPr lang="en-US"/>
          </a:p>
        </p:txBody>
      </p:sp>
      <p:sp>
        <p:nvSpPr>
          <p:cNvPr id="5" name="Slide Number Placeholder 4"/>
          <p:cNvSpPr>
            <a:spLocks noGrp="1"/>
          </p:cNvSpPr>
          <p:nvPr>
            <p:ph type="sldNum" sz="quarter" idx="12"/>
          </p:nvPr>
        </p:nvSpPr>
        <p:spPr/>
        <p:txBody>
          <a:bodyPr/>
          <a:lstStyle/>
          <a:p>
            <a:fld id="{910B2674-18CB-FB46-B19E-66791097CB35}" type="slidenum">
              <a:rPr lang="en-US" smtClean="0"/>
              <a:t>46</a:t>
            </a:fld>
            <a:endParaRPr lang="en-US"/>
          </a:p>
        </p:txBody>
      </p:sp>
      <p:sp>
        <p:nvSpPr>
          <p:cNvPr id="6" name="TextBox 5"/>
          <p:cNvSpPr txBox="1"/>
          <p:nvPr/>
        </p:nvSpPr>
        <p:spPr>
          <a:xfrm>
            <a:off x="577775" y="918440"/>
            <a:ext cx="11036449" cy="5170646"/>
          </a:xfrm>
          <a:prstGeom prst="rect">
            <a:avLst/>
          </a:prstGeom>
          <a:noFill/>
        </p:spPr>
        <p:txBody>
          <a:bodyPr wrap="square" rtlCol="0">
            <a:spAutoFit/>
          </a:bodyPr>
          <a:lstStyle/>
          <a:p>
            <a:pPr marL="457200" indent="-457200">
              <a:buFont typeface="Arial" charset="0"/>
              <a:buChar char="•"/>
            </a:pPr>
            <a:r>
              <a:rPr lang="en-US" sz="3200" b="1" dirty="0" smtClean="0">
                <a:solidFill>
                  <a:schemeClr val="bg1"/>
                </a:solidFill>
              </a:rPr>
              <a:t>PICO: Probe Inflation and Cosmic Origin</a:t>
            </a:r>
            <a:endParaRPr lang="en-US" sz="3200" b="1" dirty="0">
              <a:solidFill>
                <a:schemeClr val="bg1"/>
              </a:solidFill>
            </a:endParaRPr>
          </a:p>
          <a:p>
            <a:pPr marL="457200" indent="-457200">
              <a:buFont typeface="Arial" charset="0"/>
              <a:buChar char="•"/>
            </a:pPr>
            <a:r>
              <a:rPr lang="en-US" sz="3200" b="1" dirty="0" smtClean="0">
                <a:solidFill>
                  <a:schemeClr val="bg1"/>
                </a:solidFill>
              </a:rPr>
              <a:t>The concept study </a:t>
            </a:r>
            <a:r>
              <a:rPr lang="en-US" sz="3200" b="1" dirty="0" smtClean="0">
                <a:solidFill>
                  <a:schemeClr val="bg1"/>
                </a:solidFill>
              </a:rPr>
              <a:t>for a future CMB space mission</a:t>
            </a:r>
          </a:p>
          <a:p>
            <a:pPr marL="457200" indent="-457200">
              <a:buFont typeface="Arial" charset="0"/>
              <a:buChar char="•"/>
            </a:pPr>
            <a:r>
              <a:rPr lang="en-US" sz="3200" b="1" dirty="0" smtClean="0">
                <a:solidFill>
                  <a:schemeClr val="bg1"/>
                </a:solidFill>
              </a:rPr>
              <a:t>The output of this study is </a:t>
            </a:r>
            <a:r>
              <a:rPr lang="en-US" sz="3200" b="1" dirty="0" smtClean="0">
                <a:solidFill>
                  <a:schemeClr val="bg1"/>
                </a:solidFill>
              </a:rPr>
              <a:t>for </a:t>
            </a:r>
            <a:r>
              <a:rPr lang="en-US" sz="3200" b="1" dirty="0" smtClean="0">
                <a:solidFill>
                  <a:schemeClr val="bg1"/>
                </a:solidFill>
              </a:rPr>
              <a:t>NASA 2020 decadal </a:t>
            </a:r>
            <a:r>
              <a:rPr lang="en-US" sz="3200" b="1" dirty="0" smtClean="0">
                <a:solidFill>
                  <a:schemeClr val="bg1"/>
                </a:solidFill>
              </a:rPr>
              <a:t>survey</a:t>
            </a:r>
            <a:endParaRPr lang="en-US" sz="3200" b="1" dirty="0" smtClean="0">
              <a:solidFill>
                <a:schemeClr val="bg1"/>
              </a:solidFill>
            </a:endParaRPr>
          </a:p>
          <a:p>
            <a:pPr marL="457200" indent="-457200">
              <a:buFont typeface="Arial" charset="0"/>
              <a:buChar char="•"/>
            </a:pPr>
            <a:endParaRPr lang="en-US" b="1" dirty="0" smtClean="0">
              <a:solidFill>
                <a:schemeClr val="bg1"/>
              </a:solidFill>
            </a:endParaRPr>
          </a:p>
          <a:p>
            <a:pPr marL="457200" indent="-457200">
              <a:buFont typeface="Arial" charset="0"/>
              <a:buChar char="•"/>
            </a:pPr>
            <a:r>
              <a:rPr lang="en-US" sz="3200" b="1" dirty="0" smtClean="0">
                <a:solidFill>
                  <a:schemeClr val="bg1"/>
                </a:solidFill>
              </a:rPr>
              <a:t>Sciences</a:t>
            </a:r>
          </a:p>
          <a:p>
            <a:pPr marL="914400" lvl="1" indent="-457200">
              <a:buFont typeface="Arial" charset="0"/>
              <a:buChar char="•"/>
            </a:pPr>
            <a:r>
              <a:rPr lang="en-US" sz="3000" b="1" dirty="0" smtClean="0">
                <a:solidFill>
                  <a:schemeClr val="bg1"/>
                </a:solidFill>
              </a:rPr>
              <a:t>inflation</a:t>
            </a:r>
          </a:p>
          <a:p>
            <a:pPr marL="914400" lvl="1" indent="-457200">
              <a:buFont typeface="Arial" charset="0"/>
              <a:buChar char="•"/>
            </a:pPr>
            <a:r>
              <a:rPr lang="en-US" altLang="ja-JP" sz="3000" b="1" dirty="0" smtClean="0">
                <a:solidFill>
                  <a:schemeClr val="bg1"/>
                </a:solidFill>
              </a:rPr>
              <a:t>r</a:t>
            </a:r>
            <a:r>
              <a:rPr lang="en-US" sz="3000" b="1" dirty="0" smtClean="0">
                <a:solidFill>
                  <a:schemeClr val="bg1"/>
                </a:solidFill>
              </a:rPr>
              <a:t>eionization</a:t>
            </a:r>
          </a:p>
          <a:p>
            <a:pPr marL="914400" lvl="1" indent="-457200">
              <a:buFont typeface="Arial" charset="0"/>
              <a:buChar char="•"/>
            </a:pPr>
            <a:r>
              <a:rPr lang="en-US" sz="3000" b="1" dirty="0" smtClean="0">
                <a:solidFill>
                  <a:schemeClr val="bg1"/>
                </a:solidFill>
              </a:rPr>
              <a:t>neutrino mass</a:t>
            </a:r>
          </a:p>
          <a:p>
            <a:pPr marL="914400" lvl="1" indent="-457200">
              <a:buFont typeface="Arial" charset="0"/>
              <a:buChar char="•"/>
            </a:pPr>
            <a:r>
              <a:rPr lang="en-US" sz="3000" b="1" dirty="0" smtClean="0">
                <a:solidFill>
                  <a:schemeClr val="bg1"/>
                </a:solidFill>
              </a:rPr>
              <a:t>Neff</a:t>
            </a:r>
            <a:endParaRPr lang="en-US" sz="3000" b="1" dirty="0">
              <a:solidFill>
                <a:schemeClr val="bg1"/>
              </a:solidFill>
            </a:endParaRPr>
          </a:p>
          <a:p>
            <a:pPr marL="457200" indent="-457200">
              <a:buFont typeface="Arial" charset="0"/>
              <a:buChar char="•"/>
            </a:pPr>
            <a:endParaRPr lang="en-US" sz="3200" b="1" dirty="0">
              <a:solidFill>
                <a:schemeClr val="bg1"/>
              </a:solidFill>
            </a:endParaRPr>
          </a:p>
          <a:p>
            <a:pPr marL="457200" indent="-457200">
              <a:buFont typeface="Arial" charset="0"/>
              <a:buChar char="•"/>
            </a:pPr>
            <a:endParaRPr lang="en-US" sz="3200" b="1" dirty="0">
              <a:solidFill>
                <a:schemeClr val="bg1"/>
              </a:solidFill>
            </a:endParaRPr>
          </a:p>
        </p:txBody>
      </p:sp>
      <mc:AlternateContent xmlns:mc="http://schemas.openxmlformats.org/markup-compatibility/2006">
        <mc:Choice xmlns:a14="http://schemas.microsoft.com/office/drawing/2010/main" Requires="a14">
          <p:sp>
            <p:nvSpPr>
              <p:cNvPr id="7" name="Rectangle 6"/>
              <p:cNvSpPr/>
              <p:nvPr/>
            </p:nvSpPr>
            <p:spPr>
              <a:xfrm>
                <a:off x="5082988" y="2668057"/>
                <a:ext cx="7109012" cy="3202608"/>
              </a:xfrm>
              <a:prstGeom prst="rect">
                <a:avLst/>
              </a:prstGeom>
            </p:spPr>
            <p:txBody>
              <a:bodyPr wrap="square">
                <a:spAutoFit/>
              </a:bodyPr>
              <a:lstStyle/>
              <a:p>
                <a:pPr marL="457200" indent="-457200">
                  <a:buFont typeface="Arial" charset="0"/>
                  <a:buChar char="•"/>
                </a:pPr>
                <a:r>
                  <a:rPr lang="en-US" sz="2800" b="1" dirty="0" smtClean="0">
                    <a:solidFill>
                      <a:schemeClr val="bg1"/>
                    </a:solidFill>
                  </a:rPr>
                  <a:t>Broadband imager and spectrometer.</a:t>
                </a:r>
              </a:p>
              <a:p>
                <a:pPr marL="914400" lvl="1" indent="-457200">
                  <a:buFont typeface="Arial" charset="0"/>
                  <a:buChar char="•"/>
                </a:pPr>
                <a14:m>
                  <m:oMath xmlns:m="http://schemas.openxmlformats.org/officeDocument/2006/math">
                    <m:r>
                      <a:rPr lang="en-US" altLang="ja-JP" sz="3000" b="1" i="1" dirty="0" smtClean="0">
                        <a:solidFill>
                          <a:schemeClr val="bg1"/>
                        </a:solidFill>
                        <a:latin typeface="Cambria Math" charset="0"/>
                      </a:rPr>
                      <m:t>𝝈</m:t>
                    </m:r>
                    <m:d>
                      <m:dPr>
                        <m:ctrlPr>
                          <a:rPr lang="en-US" altLang="ja-JP" sz="3000" b="1" i="1" dirty="0" smtClean="0">
                            <a:solidFill>
                              <a:schemeClr val="bg1"/>
                            </a:solidFill>
                            <a:latin typeface="Cambria Math" charset="0"/>
                          </a:rPr>
                        </m:ctrlPr>
                      </m:dPr>
                      <m:e>
                        <m:r>
                          <a:rPr lang="en-US" altLang="ja-JP" sz="3000" b="1" i="1" dirty="0" smtClean="0">
                            <a:solidFill>
                              <a:schemeClr val="bg1"/>
                            </a:solidFill>
                            <a:latin typeface="Cambria Math" charset="0"/>
                          </a:rPr>
                          <m:t>𝒓</m:t>
                        </m:r>
                      </m:e>
                    </m:d>
                    <m:r>
                      <a:rPr lang="en-US" altLang="ja-JP" sz="3000" b="1" i="1" dirty="0" smtClean="0">
                        <a:solidFill>
                          <a:schemeClr val="bg1"/>
                        </a:solidFill>
                        <a:latin typeface="Cambria Math" charset="0"/>
                      </a:rPr>
                      <m:t>=</m:t>
                    </m:r>
                    <m:r>
                      <a:rPr lang="en-US" altLang="ja-JP" sz="3000" b="1" i="1" dirty="0" smtClean="0">
                        <a:solidFill>
                          <a:schemeClr val="bg1"/>
                        </a:solidFill>
                        <a:latin typeface="Cambria Math" charset="0"/>
                      </a:rPr>
                      <m:t>𝟏</m:t>
                    </m:r>
                    <m:r>
                      <a:rPr lang="en-US" altLang="ja-JP" sz="3000" b="1" i="1" dirty="0" smtClean="0">
                        <a:solidFill>
                          <a:schemeClr val="bg1"/>
                        </a:solidFill>
                        <a:latin typeface="Cambria Math" charset="0"/>
                      </a:rPr>
                      <m:t>.</m:t>
                    </m:r>
                    <m:r>
                      <a:rPr lang="en-US" altLang="ja-JP" sz="3000" b="1" i="1" dirty="0" smtClean="0">
                        <a:solidFill>
                          <a:schemeClr val="bg1"/>
                        </a:solidFill>
                        <a:latin typeface="Cambria Math" charset="0"/>
                      </a:rPr>
                      <m:t>𝟓</m:t>
                    </m:r>
                    <m:r>
                      <a:rPr lang="en-US" altLang="ja-JP" sz="3000" b="1" i="1" dirty="0" smtClean="0">
                        <a:solidFill>
                          <a:schemeClr val="bg1"/>
                        </a:solidFill>
                        <a:latin typeface="Cambria Math" charset="0"/>
                      </a:rPr>
                      <m:t>×</m:t>
                    </m:r>
                    <m:r>
                      <a:rPr lang="en-US" altLang="ja-JP" sz="3000" b="1" i="1" dirty="0" smtClean="0">
                        <a:solidFill>
                          <a:schemeClr val="bg1"/>
                        </a:solidFill>
                        <a:latin typeface="Cambria Math" charset="0"/>
                      </a:rPr>
                      <m:t>𝟏</m:t>
                    </m:r>
                    <m:sSup>
                      <m:sSupPr>
                        <m:ctrlPr>
                          <a:rPr lang="en-US" altLang="ja-JP" sz="3000" b="1" i="1" dirty="0" smtClean="0">
                            <a:solidFill>
                              <a:schemeClr val="bg1"/>
                            </a:solidFill>
                            <a:latin typeface="Cambria Math" charset="0"/>
                          </a:rPr>
                        </m:ctrlPr>
                      </m:sSupPr>
                      <m:e>
                        <m:r>
                          <a:rPr lang="en-US" altLang="ja-JP" sz="3000" b="1" i="1" dirty="0" smtClean="0">
                            <a:solidFill>
                              <a:schemeClr val="bg1"/>
                            </a:solidFill>
                            <a:latin typeface="Cambria Math" charset="0"/>
                          </a:rPr>
                          <m:t>𝟎</m:t>
                        </m:r>
                      </m:e>
                      <m:sup>
                        <m:r>
                          <a:rPr lang="en-US" altLang="ja-JP" sz="3000" b="1" i="1" dirty="0" smtClean="0">
                            <a:solidFill>
                              <a:schemeClr val="bg1"/>
                            </a:solidFill>
                            <a:latin typeface="Cambria Math" charset="0"/>
                          </a:rPr>
                          <m:t>−</m:t>
                        </m:r>
                        <m:r>
                          <a:rPr lang="en-US" altLang="ja-JP" sz="3000" b="1" i="1" dirty="0" smtClean="0">
                            <a:solidFill>
                              <a:schemeClr val="bg1"/>
                            </a:solidFill>
                            <a:latin typeface="Cambria Math" charset="0"/>
                          </a:rPr>
                          <m:t>𝟓</m:t>
                        </m:r>
                      </m:sup>
                    </m:sSup>
                  </m:oMath>
                </a14:m>
                <a:r>
                  <a:rPr lang="en-US" sz="3000" dirty="0" smtClean="0">
                    <a:solidFill>
                      <a:schemeClr val="bg1"/>
                    </a:solidFill>
                  </a:rPr>
                  <a:t>*</a:t>
                </a:r>
                <a:endParaRPr lang="en-US" sz="3000" dirty="0">
                  <a:solidFill>
                    <a:schemeClr val="bg1"/>
                  </a:solidFill>
                </a:endParaRPr>
              </a:p>
              <a:p>
                <a:pPr marL="914400" lvl="1" indent="-457200">
                  <a:buFont typeface="Arial" charset="0"/>
                  <a:buChar char="•"/>
                </a:pPr>
                <a14:m>
                  <m:oMath xmlns:m="http://schemas.openxmlformats.org/officeDocument/2006/math">
                    <m:r>
                      <a:rPr lang="en-US" altLang="ja-JP" sz="3000" b="1" i="1" dirty="0">
                        <a:solidFill>
                          <a:schemeClr val="bg1"/>
                        </a:solidFill>
                        <a:latin typeface="Cambria Math" charset="0"/>
                      </a:rPr>
                      <m:t>𝝈</m:t>
                    </m:r>
                    <m:d>
                      <m:dPr>
                        <m:ctrlPr>
                          <a:rPr lang="en-US" altLang="ja-JP" sz="3000" b="1" i="1" dirty="0">
                            <a:solidFill>
                              <a:schemeClr val="bg1"/>
                            </a:solidFill>
                            <a:latin typeface="Cambria Math" charset="0"/>
                          </a:rPr>
                        </m:ctrlPr>
                      </m:dPr>
                      <m:e>
                        <m:r>
                          <a:rPr lang="en-US" altLang="ja-JP" sz="3000" b="1" i="1" dirty="0" smtClean="0">
                            <a:solidFill>
                              <a:schemeClr val="bg1"/>
                            </a:solidFill>
                            <a:latin typeface="Cambria Math" charset="0"/>
                          </a:rPr>
                          <m:t>𝝉</m:t>
                        </m:r>
                      </m:e>
                    </m:d>
                    <m:r>
                      <a:rPr lang="en-US" altLang="ja-JP" sz="3000" b="0" i="0" dirty="0" smtClean="0">
                        <a:solidFill>
                          <a:schemeClr val="bg1"/>
                        </a:solidFill>
                        <a:latin typeface="Cambria Math" charset="0"/>
                      </a:rPr>
                      <m:t>=0.0019</m:t>
                    </m:r>
                  </m:oMath>
                </a14:m>
                <a:r>
                  <a:rPr lang="en-US" sz="3000" dirty="0">
                    <a:solidFill>
                      <a:schemeClr val="bg1"/>
                    </a:solidFill>
                  </a:rPr>
                  <a:t> (cosmic variance) </a:t>
                </a:r>
              </a:p>
              <a:p>
                <a:pPr marL="914400" lvl="1" indent="-457200">
                  <a:buFont typeface="Arial" charset="0"/>
                  <a:buChar char="•"/>
                </a:pPr>
                <a14:m>
                  <m:oMath xmlns:m="http://schemas.openxmlformats.org/officeDocument/2006/math">
                    <m:r>
                      <a:rPr lang="en-US" altLang="ja-JP" sz="3000" b="1" i="1" dirty="0">
                        <a:solidFill>
                          <a:schemeClr val="bg1"/>
                        </a:solidFill>
                        <a:latin typeface="Cambria Math" charset="0"/>
                      </a:rPr>
                      <m:t>𝝈</m:t>
                    </m:r>
                    <m:d>
                      <m:dPr>
                        <m:ctrlPr>
                          <a:rPr lang="en-US" altLang="ja-JP" sz="3000" b="1" i="1" dirty="0">
                            <a:solidFill>
                              <a:schemeClr val="bg1"/>
                            </a:solidFill>
                            <a:latin typeface="Cambria Math" charset="0"/>
                          </a:rPr>
                        </m:ctrlPr>
                      </m:dPr>
                      <m:e>
                        <m:r>
                          <a:rPr lang="en-US" altLang="ja-JP" sz="3000" b="1" i="1" dirty="0" smtClean="0">
                            <a:solidFill>
                              <a:schemeClr val="bg1"/>
                            </a:solidFill>
                            <a:latin typeface="Cambria Math" charset="0"/>
                          </a:rPr>
                          <m:t>∑</m:t>
                        </m:r>
                        <m:sSub>
                          <m:sSubPr>
                            <m:ctrlPr>
                              <a:rPr lang="en-US" altLang="ja-JP" sz="3000" b="1" i="1" dirty="0" smtClean="0">
                                <a:solidFill>
                                  <a:schemeClr val="bg1"/>
                                </a:solidFill>
                                <a:latin typeface="Cambria Math" charset="0"/>
                              </a:rPr>
                            </m:ctrlPr>
                          </m:sSubPr>
                          <m:e>
                            <m:r>
                              <a:rPr lang="en-US" altLang="ja-JP" sz="3000" b="1" i="1" dirty="0" smtClean="0">
                                <a:solidFill>
                                  <a:schemeClr val="bg1"/>
                                </a:solidFill>
                                <a:latin typeface="Cambria Math" charset="0"/>
                              </a:rPr>
                              <m:t>𝒎</m:t>
                            </m:r>
                          </m:e>
                          <m:sub>
                            <m:r>
                              <a:rPr lang="en-US" altLang="ja-JP" sz="3000" b="1" i="1" dirty="0" smtClean="0">
                                <a:solidFill>
                                  <a:schemeClr val="bg1"/>
                                </a:solidFill>
                                <a:latin typeface="Cambria Math" charset="0"/>
                              </a:rPr>
                              <m:t>𝝂</m:t>
                            </m:r>
                          </m:sub>
                        </m:sSub>
                        <m:r>
                          <a:rPr lang="en-US" altLang="ja-JP" sz="3000" b="1" i="1" dirty="0" smtClean="0">
                            <a:solidFill>
                              <a:schemeClr val="bg1"/>
                            </a:solidFill>
                            <a:latin typeface="Cambria Math" charset="0"/>
                          </a:rPr>
                          <m:t> </m:t>
                        </m:r>
                      </m:e>
                    </m:d>
                    <m:r>
                      <a:rPr lang="en-US" altLang="ja-JP" sz="3000" b="1" i="1" dirty="0" smtClean="0">
                        <a:solidFill>
                          <a:schemeClr val="bg1"/>
                        </a:solidFill>
                        <a:latin typeface="Cambria Math" charset="0"/>
                      </a:rPr>
                      <m:t>=</m:t>
                    </m:r>
                    <m:r>
                      <a:rPr lang="en-US" altLang="ja-JP" sz="3000" b="1" i="1" dirty="0" smtClean="0">
                        <a:solidFill>
                          <a:schemeClr val="bg1"/>
                        </a:solidFill>
                        <a:latin typeface="Cambria Math" charset="0"/>
                      </a:rPr>
                      <m:t>𝟏𝟓</m:t>
                    </m:r>
                  </m:oMath>
                </a14:m>
                <a:r>
                  <a:rPr lang="en-US" sz="3000" dirty="0">
                    <a:solidFill>
                      <a:schemeClr val="bg1"/>
                    </a:solidFill>
                  </a:rPr>
                  <a:t> </a:t>
                </a:r>
                <a:r>
                  <a:rPr lang="en-US" sz="3000" dirty="0" err="1">
                    <a:solidFill>
                      <a:schemeClr val="bg1"/>
                    </a:solidFill>
                  </a:rPr>
                  <a:t>meV</a:t>
                </a:r>
                <a:r>
                  <a:rPr lang="en-US" sz="3000" dirty="0">
                    <a:solidFill>
                      <a:schemeClr val="bg1"/>
                    </a:solidFill>
                  </a:rPr>
                  <a:t> </a:t>
                </a:r>
                <a:endParaRPr lang="en-US" sz="3000" dirty="0" smtClean="0">
                  <a:solidFill>
                    <a:schemeClr val="bg1"/>
                  </a:solidFill>
                </a:endParaRPr>
              </a:p>
              <a:p>
                <a:pPr marL="914400" lvl="1" indent="-457200">
                  <a:buFont typeface="Arial" charset="0"/>
                  <a:buChar char="•"/>
                </a:pPr>
                <a14:m>
                  <m:oMath xmlns:m="http://schemas.openxmlformats.org/officeDocument/2006/math">
                    <m:r>
                      <a:rPr lang="en-US" altLang="ja-JP" sz="3000" b="1" i="1" dirty="0">
                        <a:solidFill>
                          <a:schemeClr val="bg1"/>
                        </a:solidFill>
                        <a:latin typeface="Cambria Math" charset="0"/>
                      </a:rPr>
                      <m:t>𝝈</m:t>
                    </m:r>
                    <m:d>
                      <m:dPr>
                        <m:ctrlPr>
                          <a:rPr lang="en-US" altLang="ja-JP" sz="3000" b="1" i="1" dirty="0">
                            <a:solidFill>
                              <a:schemeClr val="bg1"/>
                            </a:solidFill>
                            <a:latin typeface="Cambria Math" charset="0"/>
                          </a:rPr>
                        </m:ctrlPr>
                      </m:dPr>
                      <m:e>
                        <m:sSub>
                          <m:sSubPr>
                            <m:ctrlPr>
                              <a:rPr lang="en-US" altLang="ja-JP" sz="3000" b="1" i="1" dirty="0" smtClean="0">
                                <a:solidFill>
                                  <a:schemeClr val="bg1"/>
                                </a:solidFill>
                                <a:latin typeface="Cambria Math" charset="0"/>
                              </a:rPr>
                            </m:ctrlPr>
                          </m:sSubPr>
                          <m:e>
                            <m:r>
                              <a:rPr lang="en-US" altLang="ja-JP" sz="3000" b="1" i="1" dirty="0" smtClean="0">
                                <a:solidFill>
                                  <a:schemeClr val="bg1"/>
                                </a:solidFill>
                                <a:latin typeface="Cambria Math" charset="0"/>
                              </a:rPr>
                              <m:t>𝑵</m:t>
                            </m:r>
                          </m:e>
                          <m:sub>
                            <m:r>
                              <a:rPr lang="en-US" altLang="ja-JP" sz="3000" b="1" i="1" dirty="0" smtClean="0">
                                <a:solidFill>
                                  <a:schemeClr val="bg1"/>
                                </a:solidFill>
                                <a:latin typeface="Cambria Math" charset="0"/>
                              </a:rPr>
                              <m:t>𝒆𝒇𝒇</m:t>
                            </m:r>
                          </m:sub>
                        </m:sSub>
                      </m:e>
                    </m:d>
                  </m:oMath>
                </a14:m>
                <a:r>
                  <a:rPr lang="en-US" sz="3000" dirty="0" smtClean="0">
                    <a:solidFill>
                      <a:schemeClr val="bg1"/>
                    </a:solidFill>
                  </a:rPr>
                  <a:t>=0.03</a:t>
                </a:r>
              </a:p>
              <a:p>
                <a:pPr lvl="1"/>
                <a:r>
                  <a:rPr lang="en-US" sz="2400" dirty="0" smtClean="0">
                    <a:solidFill>
                      <a:schemeClr val="bg1"/>
                    </a:solidFill>
                  </a:rPr>
                  <a:t>* noise </a:t>
                </a:r>
                <a:r>
                  <a:rPr lang="en-US" sz="2400" dirty="0">
                    <a:solidFill>
                      <a:schemeClr val="bg1"/>
                    </a:solidFill>
                  </a:rPr>
                  <a:t>only, no foregrounds, no systematics, includes </a:t>
                </a:r>
                <a:r>
                  <a:rPr lang="en-US" sz="2400" dirty="0" err="1">
                    <a:solidFill>
                      <a:schemeClr val="bg1"/>
                    </a:solidFill>
                  </a:rPr>
                  <a:t>delensing</a:t>
                </a:r>
                <a:r>
                  <a:rPr lang="en-US" sz="2400" dirty="0">
                    <a:solidFill>
                      <a:schemeClr val="bg1"/>
                    </a:solidFill>
                  </a:rPr>
                  <a:t> using self measurement of </a:t>
                </a:r>
                <a:r>
                  <a:rPr lang="en-US" sz="2400" dirty="0" smtClean="0">
                    <a:solidFill>
                      <a:schemeClr val="bg1"/>
                    </a:solidFill>
                  </a:rPr>
                  <a:t>EB</a:t>
                </a:r>
                <a:endParaRPr lang="en-US" sz="2400" dirty="0">
                  <a:solidFill>
                    <a:schemeClr val="bg1"/>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5082988" y="2668057"/>
                <a:ext cx="7109012" cy="3202608"/>
              </a:xfrm>
              <a:prstGeom prst="rect">
                <a:avLst/>
              </a:prstGeom>
              <a:blipFill rotWithShape="0">
                <a:blip r:embed="rId2"/>
                <a:stretch>
                  <a:fillRect l="-1544" t="-1905" b="-3429"/>
                </a:stretch>
              </a:blipFill>
            </p:spPr>
            <p:txBody>
              <a:bodyPr/>
              <a:lstStyle/>
              <a:p>
                <a:r>
                  <a:rPr lang="en-US">
                    <a:noFill/>
                  </a:rPr>
                  <a:t> </a:t>
                </a:r>
              </a:p>
            </p:txBody>
          </p:sp>
        </mc:Fallback>
      </mc:AlternateContent>
      <p:sp>
        <p:nvSpPr>
          <p:cNvPr id="8" name="TextBox 7"/>
          <p:cNvSpPr txBox="1"/>
          <p:nvPr/>
        </p:nvSpPr>
        <p:spPr>
          <a:xfrm flipH="1">
            <a:off x="346710" y="4969252"/>
            <a:ext cx="5356860" cy="1569660"/>
          </a:xfrm>
          <a:prstGeom prst="rect">
            <a:avLst/>
          </a:prstGeom>
          <a:noFill/>
        </p:spPr>
        <p:txBody>
          <a:bodyPr wrap="square" rtlCol="0">
            <a:spAutoFit/>
          </a:bodyPr>
          <a:lstStyle/>
          <a:p>
            <a:r>
              <a:rPr lang="en-US" sz="2400" dirty="0" smtClean="0">
                <a:solidFill>
                  <a:srgbClr val="FFFF00"/>
                </a:solidFill>
              </a:rPr>
              <a:t>PICO is an open collaboration </a:t>
            </a:r>
          </a:p>
          <a:p>
            <a:r>
              <a:rPr lang="en-US" sz="2400" dirty="0" smtClean="0">
                <a:solidFill>
                  <a:schemeClr val="bg1"/>
                </a:solidFill>
              </a:rPr>
              <a:t>wiki</a:t>
            </a:r>
            <a:r>
              <a:rPr lang="en-US" sz="2400" dirty="0">
                <a:solidFill>
                  <a:schemeClr val="bg1"/>
                </a:solidFill>
              </a:rPr>
              <a:t>: </a:t>
            </a:r>
            <a:r>
              <a:rPr lang="en-US" sz="2400" dirty="0" err="1">
                <a:solidFill>
                  <a:schemeClr val="bg1"/>
                </a:solidFill>
              </a:rPr>
              <a:t>z.umn.edu</a:t>
            </a:r>
            <a:r>
              <a:rPr lang="en-US" sz="2400" dirty="0">
                <a:solidFill>
                  <a:schemeClr val="bg1"/>
                </a:solidFill>
              </a:rPr>
              <a:t>/</a:t>
            </a:r>
            <a:r>
              <a:rPr lang="en-US" sz="2400" dirty="0" err="1">
                <a:solidFill>
                  <a:schemeClr val="bg1"/>
                </a:solidFill>
              </a:rPr>
              <a:t>cmbprobe</a:t>
            </a:r>
            <a:r>
              <a:rPr lang="en-US" sz="2400" dirty="0">
                <a:solidFill>
                  <a:schemeClr val="bg1"/>
                </a:solidFill>
              </a:rPr>
              <a:t> </a:t>
            </a:r>
          </a:p>
          <a:p>
            <a:r>
              <a:rPr lang="en-US" sz="2400" dirty="0">
                <a:solidFill>
                  <a:schemeClr val="bg1"/>
                </a:solidFill>
              </a:rPr>
              <a:t>list:  </a:t>
            </a:r>
            <a:r>
              <a:rPr lang="en-US" sz="2400" dirty="0" err="1" smtClean="0">
                <a:solidFill>
                  <a:schemeClr val="bg1"/>
                </a:solidFill>
              </a:rPr>
              <a:t>cmbprobe@lists.physics.umn.edu</a:t>
            </a:r>
            <a:r>
              <a:rPr lang="en-US" sz="2400" dirty="0" smtClean="0">
                <a:solidFill>
                  <a:schemeClr val="bg1"/>
                </a:solidFill>
              </a:rPr>
              <a:t> </a:t>
            </a:r>
            <a:endParaRPr lang="en-US" sz="2400" dirty="0">
              <a:solidFill>
                <a:schemeClr val="bg1"/>
              </a:solidFill>
            </a:endParaRPr>
          </a:p>
          <a:p>
            <a:r>
              <a:rPr lang="en-US" sz="2400" dirty="0" smtClean="0">
                <a:solidFill>
                  <a:schemeClr val="bg1"/>
                </a:solidFill>
              </a:rPr>
              <a:t>You </a:t>
            </a:r>
            <a:r>
              <a:rPr lang="en-US" sz="2400" dirty="0">
                <a:solidFill>
                  <a:schemeClr val="bg1"/>
                </a:solidFill>
              </a:rPr>
              <a:t>are invited to </a:t>
            </a:r>
            <a:r>
              <a:rPr lang="en-US" sz="2400" dirty="0" smtClean="0">
                <a:solidFill>
                  <a:schemeClr val="bg1"/>
                </a:solidFill>
              </a:rPr>
              <a:t>contribute. </a:t>
            </a:r>
            <a:endParaRPr lang="en-US" sz="2400" dirty="0">
              <a:solidFill>
                <a:schemeClr val="bg1"/>
              </a:solidFill>
            </a:endParaRPr>
          </a:p>
        </p:txBody>
      </p:sp>
    </p:spTree>
    <p:extLst>
      <p:ext uri="{BB962C8B-B14F-4D97-AF65-F5344CB8AC3E}">
        <p14:creationId xmlns:p14="http://schemas.microsoft.com/office/powerpoint/2010/main" val="211591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smtClean="0">
                <a:solidFill>
                  <a:schemeClr val="accent2"/>
                </a:solidFill>
              </a:rPr>
              <a:t>Summary</a:t>
            </a:r>
            <a:endParaRPr lang="en-US" sz="7200" b="1" dirty="0">
              <a:solidFill>
                <a:schemeClr val="accent2"/>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chor="t">
                <a:normAutofit lnSpcReduction="10000"/>
              </a:bodyPr>
              <a:lstStyle/>
              <a:p>
                <a:r>
                  <a:rPr lang="en-US" sz="3200" b="1" dirty="0" smtClean="0">
                    <a:solidFill>
                      <a:schemeClr val="bg1"/>
                    </a:solidFill>
                  </a:rPr>
                  <a:t>CMB is no longer the subject to study but the tool to study beyond.</a:t>
                </a:r>
              </a:p>
              <a:p>
                <a:r>
                  <a:rPr lang="en-US" altLang="ja-JP" sz="3200" b="1" dirty="0">
                    <a:solidFill>
                      <a:schemeClr val="bg1"/>
                    </a:solidFill>
                  </a:rPr>
                  <a:t>In the post Planck era, inflation is the main driver to all the CMB </a:t>
                </a:r>
                <a:r>
                  <a:rPr lang="en-US" altLang="ja-JP" sz="3200" b="1" dirty="0" smtClean="0">
                    <a:solidFill>
                      <a:schemeClr val="bg1"/>
                    </a:solidFill>
                  </a:rPr>
                  <a:t>experiments.</a:t>
                </a:r>
              </a:p>
              <a:p>
                <a:r>
                  <a:rPr lang="en-US" sz="3200" b="1" dirty="0" smtClean="0">
                    <a:solidFill>
                      <a:schemeClr val="bg1"/>
                    </a:solidFill>
                  </a:rPr>
                  <a:t>The ground base experiments are moving toward </a:t>
                </a:r>
                <a:r>
                  <a:rPr lang="en-US" sz="3200" b="1" dirty="0" smtClean="0">
                    <a:solidFill>
                      <a:schemeClr val="bg1"/>
                    </a:solidFill>
                  </a:rPr>
                  <a:t>CMB-S4 and </a:t>
                </a:r>
                <a:r>
                  <a:rPr lang="en-US" sz="3200" b="1" dirty="0" smtClean="0">
                    <a:solidFill>
                      <a:schemeClr val="bg1"/>
                    </a:solidFill>
                  </a:rPr>
                  <a:t>the space </a:t>
                </a:r>
                <a:r>
                  <a:rPr lang="en-US" sz="3200" b="1" dirty="0" smtClean="0">
                    <a:solidFill>
                      <a:schemeClr val="bg1"/>
                    </a:solidFill>
                  </a:rPr>
                  <a:t>mission </a:t>
                </a:r>
                <a:r>
                  <a:rPr lang="en-US" sz="3200" b="1" dirty="0" smtClean="0">
                    <a:solidFill>
                      <a:schemeClr val="bg1"/>
                    </a:solidFill>
                  </a:rPr>
                  <a:t>is partially funded for a conceptual study. Both are aiming </a:t>
                </a:r>
                <a14:m>
                  <m:oMath xmlns:m="http://schemas.openxmlformats.org/officeDocument/2006/math">
                    <m:r>
                      <a:rPr lang="en-US" sz="3200" b="1" i="1" smtClean="0">
                        <a:solidFill>
                          <a:schemeClr val="bg1"/>
                        </a:solidFill>
                        <a:latin typeface="Cambria Math" charset="0"/>
                      </a:rPr>
                      <m:t>𝜹</m:t>
                    </m:r>
                    <m:r>
                      <a:rPr lang="en-US" sz="3200" b="1" i="1" smtClean="0">
                        <a:solidFill>
                          <a:schemeClr val="bg1"/>
                        </a:solidFill>
                        <a:latin typeface="Cambria Math" charset="0"/>
                      </a:rPr>
                      <m:t>𝒓</m:t>
                    </m:r>
                    <m:r>
                      <a:rPr lang="en-US" sz="3200" b="1" i="1" smtClean="0">
                        <a:solidFill>
                          <a:schemeClr val="bg1"/>
                        </a:solidFill>
                        <a:latin typeface="Cambria Math" charset="0"/>
                      </a:rPr>
                      <m:t>∼</m:t>
                    </m:r>
                    <m:r>
                      <a:rPr lang="en-US" sz="3200" b="1" i="1" smtClean="0">
                        <a:solidFill>
                          <a:schemeClr val="bg1"/>
                        </a:solidFill>
                        <a:latin typeface="Cambria Math" charset="0"/>
                      </a:rPr>
                      <m:t>𝟏</m:t>
                    </m:r>
                    <m:sSup>
                      <m:sSupPr>
                        <m:ctrlPr>
                          <a:rPr lang="en-US" sz="3200" b="1" i="1" smtClean="0">
                            <a:solidFill>
                              <a:schemeClr val="bg1"/>
                            </a:solidFill>
                            <a:latin typeface="Cambria Math" charset="0"/>
                          </a:rPr>
                        </m:ctrlPr>
                      </m:sSupPr>
                      <m:e>
                        <m:r>
                          <a:rPr lang="en-US" sz="3200" b="1" i="1" smtClean="0">
                            <a:solidFill>
                              <a:schemeClr val="bg1"/>
                            </a:solidFill>
                            <a:latin typeface="Cambria Math" charset="0"/>
                          </a:rPr>
                          <m:t>𝟎</m:t>
                        </m:r>
                      </m:e>
                      <m:sup>
                        <m:r>
                          <a:rPr lang="en-US" sz="3200" b="1" i="1" smtClean="0">
                            <a:solidFill>
                              <a:schemeClr val="bg1"/>
                            </a:solidFill>
                            <a:latin typeface="Cambria Math" charset="0"/>
                          </a:rPr>
                          <m:t>−</m:t>
                        </m:r>
                        <m:r>
                          <a:rPr lang="en-US" sz="3200" b="1" i="1" smtClean="0">
                            <a:solidFill>
                              <a:schemeClr val="bg1"/>
                            </a:solidFill>
                            <a:latin typeface="Cambria Math" charset="0"/>
                          </a:rPr>
                          <m:t>𝟑</m:t>
                        </m:r>
                      </m:sup>
                    </m:sSup>
                  </m:oMath>
                </a14:m>
                <a:r>
                  <a:rPr lang="en-US" sz="3200" b="1" dirty="0" smtClean="0">
                    <a:solidFill>
                      <a:schemeClr val="bg1"/>
                    </a:solidFill>
                  </a:rPr>
                  <a:t>.</a:t>
                </a:r>
                <a:endParaRPr lang="en-US" sz="3200" b="1" dirty="0">
                  <a:solidFill>
                    <a:schemeClr val="bg1"/>
                  </a:solidFill>
                </a:endParaRPr>
              </a:p>
              <a:p>
                <a:r>
                  <a:rPr lang="en-US" sz="3200" b="1" dirty="0" smtClean="0">
                    <a:solidFill>
                      <a:schemeClr val="bg1"/>
                    </a:solidFill>
                  </a:rPr>
                  <a:t>Inflation is not the only science to learn from CMB, but also a lot to learn more, e.g. the reionization, neutrino.</a:t>
                </a:r>
                <a:endParaRPr lang="en-US" sz="3200" b="1" dirty="0">
                  <a:solidFill>
                    <a:schemeClr val="bg1"/>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t="-3782" r="-1333"/>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850D4408-F73B-634D-9498-5C18A1181104}"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47</a:t>
            </a:fld>
            <a:endParaRPr lang="en-US"/>
          </a:p>
        </p:txBody>
      </p:sp>
    </p:spTree>
    <p:extLst>
      <p:ext uri="{BB962C8B-B14F-4D97-AF65-F5344CB8AC3E}">
        <p14:creationId xmlns:p14="http://schemas.microsoft.com/office/powerpoint/2010/main" val="1515448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a:xfrm>
            <a:off x="838200" y="1172482"/>
            <a:ext cx="10515600" cy="4351338"/>
          </a:xfrm>
        </p:spPr>
        <p:txBody>
          <a:bodyPr anchor="ctr">
            <a:normAutofit/>
          </a:bodyPr>
          <a:lstStyle/>
          <a:p>
            <a:pPr marL="0" indent="0" algn="ctr">
              <a:buNone/>
            </a:pPr>
            <a:r>
              <a:rPr lang="en-US" sz="11500" dirty="0" smtClean="0">
                <a:solidFill>
                  <a:schemeClr val="bg1"/>
                </a:solidFill>
              </a:rPr>
              <a:t>Thank you</a:t>
            </a:r>
            <a:endParaRPr lang="en-US" sz="11500" dirty="0">
              <a:solidFill>
                <a:schemeClr val="bg1"/>
              </a:solidFill>
            </a:endParaRPr>
          </a:p>
        </p:txBody>
      </p:sp>
      <p:sp>
        <p:nvSpPr>
          <p:cNvPr id="4" name="Date Placeholder 3"/>
          <p:cNvSpPr>
            <a:spLocks noGrp="1"/>
          </p:cNvSpPr>
          <p:nvPr>
            <p:ph type="dt" sz="half" idx="10"/>
          </p:nvPr>
        </p:nvSpPr>
        <p:spPr/>
        <p:txBody>
          <a:bodyPr/>
          <a:lstStyle/>
          <a:p>
            <a:fld id="{EA985E29-D75F-3840-973A-88C159FF3C14}" type="datetime4">
              <a:rPr lang="en-US" smtClean="0"/>
              <a:t>December 14, 2017</a:t>
            </a:fld>
            <a:endParaRPr lang="en-US"/>
          </a:p>
        </p:txBody>
      </p:sp>
      <p:sp>
        <p:nvSpPr>
          <p:cNvPr id="5" name="Footer Placeholder 4"/>
          <p:cNvSpPr>
            <a:spLocks noGrp="1"/>
          </p:cNvSpPr>
          <p:nvPr>
            <p:ph type="ftr" sz="quarter" idx="11"/>
          </p:nvPr>
        </p:nvSpPr>
        <p:spPr/>
        <p:txBody>
          <a:bodyPr/>
          <a:lstStyle/>
          <a:p>
            <a:r>
              <a:rPr lang="pt-BR" smtClean="0"/>
              <a:t>CosPA 2017</a:t>
            </a:r>
            <a:endParaRPr lang="en-US"/>
          </a:p>
        </p:txBody>
      </p:sp>
      <p:sp>
        <p:nvSpPr>
          <p:cNvPr id="6" name="Slide Number Placeholder 5"/>
          <p:cNvSpPr>
            <a:spLocks noGrp="1"/>
          </p:cNvSpPr>
          <p:nvPr>
            <p:ph type="sldNum" sz="quarter" idx="12"/>
          </p:nvPr>
        </p:nvSpPr>
        <p:spPr/>
        <p:txBody>
          <a:bodyPr/>
          <a:lstStyle/>
          <a:p>
            <a:fld id="{910B2674-18CB-FB46-B19E-66791097CB35}" type="slidenum">
              <a:rPr lang="en-US" smtClean="0"/>
              <a:t>48</a:t>
            </a:fld>
            <a:endParaRPr lang="en-US"/>
          </a:p>
        </p:txBody>
      </p:sp>
    </p:spTree>
    <p:extLst>
      <p:ext uri="{BB962C8B-B14F-4D97-AF65-F5344CB8AC3E}">
        <p14:creationId xmlns:p14="http://schemas.microsoft.com/office/powerpoint/2010/main" val="77804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1060" t="10824" r="70483" b="15126"/>
          <a:stretch/>
        </p:blipFill>
        <p:spPr>
          <a:xfrm>
            <a:off x="0" y="0"/>
            <a:ext cx="12192000" cy="6858000"/>
          </a:xfrm>
          <a:prstGeom prst="rect">
            <a:avLst/>
          </a:prstGeom>
        </p:spPr>
      </p:pic>
      <p:sp>
        <p:nvSpPr>
          <p:cNvPr id="6" name="テキスト ボックス 5"/>
          <p:cNvSpPr txBox="1"/>
          <p:nvPr/>
        </p:nvSpPr>
        <p:spPr>
          <a:xfrm>
            <a:off x="351565" y="5792253"/>
            <a:ext cx="11461494" cy="646331"/>
          </a:xfrm>
          <a:prstGeom prst="rect">
            <a:avLst/>
          </a:prstGeom>
          <a:noFill/>
        </p:spPr>
        <p:txBody>
          <a:bodyPr wrap="square" rtlCol="0">
            <a:spAutoFit/>
          </a:bodyPr>
          <a:lstStyle/>
          <a:p>
            <a:r>
              <a:rPr lang="en-US" altLang="ja-JP" b="1" dirty="0" smtClean="0">
                <a:solidFill>
                  <a:schemeClr val="bg1"/>
                </a:solidFill>
                <a:latin typeface="Century Gothic"/>
                <a:ea typeface="HG丸ｺﾞｼｯｸM-PRO"/>
                <a:cs typeface="Century Gothic"/>
              </a:rPr>
              <a:t>The primordial gravitational wave originated from the cosmic inflation can leave an imprint of the signature in the CMB polarization.</a:t>
            </a:r>
            <a:endParaRPr lang="en-US" altLang="ja-JP" b="1" dirty="0">
              <a:solidFill>
                <a:schemeClr val="bg1"/>
              </a:solidFill>
              <a:latin typeface="Century Gothic"/>
              <a:ea typeface="HG丸ｺﾞｼｯｸM-PRO"/>
              <a:cs typeface="Century Gothic"/>
            </a:endParaRPr>
          </a:p>
        </p:txBody>
      </p:sp>
      <p:sp>
        <p:nvSpPr>
          <p:cNvPr id="7" name="左中かっこ 6"/>
          <p:cNvSpPr/>
          <p:nvPr/>
        </p:nvSpPr>
        <p:spPr>
          <a:xfrm rot="16200000">
            <a:off x="4838362" y="4382180"/>
            <a:ext cx="435914" cy="2373990"/>
          </a:xfrm>
          <a:prstGeom prst="lef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タイトル 8"/>
          <p:cNvSpPr>
            <a:spLocks noGrp="1"/>
          </p:cNvSpPr>
          <p:nvPr>
            <p:ph type="title"/>
          </p:nvPr>
        </p:nvSpPr>
        <p:spPr>
          <a:xfrm>
            <a:off x="3186611" y="211400"/>
            <a:ext cx="9059311" cy="441364"/>
          </a:xfrm>
        </p:spPr>
        <p:txBody>
          <a:bodyPr>
            <a:noAutofit/>
          </a:bodyPr>
          <a:lstStyle/>
          <a:p>
            <a:pPr algn="ctr"/>
            <a:r>
              <a:rPr lang="en-US" sz="5400" b="1" dirty="0" smtClean="0">
                <a:solidFill>
                  <a:schemeClr val="accent2"/>
                </a:solidFill>
                <a:latin typeface="MS PGothic" charset="-128"/>
                <a:ea typeface="MS PGothic" charset="-128"/>
                <a:cs typeface="MS PGothic" charset="-128"/>
              </a:rPr>
              <a:t>Detecting the cosmic inflation</a:t>
            </a:r>
            <a:endParaRPr lang="en-US" sz="5400" b="1" u="sng" dirty="0">
              <a:solidFill>
                <a:schemeClr val="accent2"/>
              </a:solidFill>
              <a:latin typeface="MS PGothic" charset="-128"/>
              <a:ea typeface="MS PGothic" charset="-128"/>
              <a:cs typeface="MS PGothic" charset="-128"/>
            </a:endParaRPr>
          </a:p>
        </p:txBody>
      </p:sp>
      <p:pic>
        <p:nvPicPr>
          <p:cNvPr id="10" name="Picture 17" descr="The image “http://map.gsfc.nasa.gov/m_ig/060915/CMB_Timeline150.jpg” cannot be displayed, because it contains errors."/>
          <p:cNvPicPr>
            <a:picLocks noChangeAspect="1" noChangeArrowheads="1"/>
          </p:cNvPicPr>
          <p:nvPr/>
        </p:nvPicPr>
        <p:blipFill>
          <a:blip r:embed="rId4"/>
          <a:srcRect l="16080" t="16386" r="12088" b="16605"/>
          <a:stretch>
            <a:fillRect/>
          </a:stretch>
        </p:blipFill>
        <p:spPr bwMode="auto">
          <a:xfrm>
            <a:off x="202598" y="115099"/>
            <a:ext cx="3097908" cy="2080473"/>
          </a:xfrm>
          <a:prstGeom prst="rect">
            <a:avLst/>
          </a:prstGeom>
          <a:noFill/>
          <a:ln>
            <a:solidFill>
              <a:schemeClr val="bg1"/>
            </a:solidFill>
          </a:ln>
        </p:spPr>
      </p:pic>
      <p:cxnSp>
        <p:nvCxnSpPr>
          <p:cNvPr id="12" name="直線矢印コネクタ 11"/>
          <p:cNvCxnSpPr/>
          <p:nvPr/>
        </p:nvCxnSpPr>
        <p:spPr>
          <a:xfrm flipV="1">
            <a:off x="7631099" y="4591525"/>
            <a:ext cx="4210988" cy="0"/>
          </a:xfrm>
          <a:prstGeom prst="straightConnector1">
            <a:avLst/>
          </a:prstGeom>
          <a:ln w="5715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V="1">
            <a:off x="4939711" y="5295259"/>
            <a:ext cx="6873348" cy="38071"/>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3539029" y="4872164"/>
            <a:ext cx="3724033" cy="461665"/>
          </a:xfrm>
          <a:prstGeom prst="rect">
            <a:avLst/>
          </a:prstGeom>
          <a:noFill/>
        </p:spPr>
        <p:txBody>
          <a:bodyPr wrap="none" rtlCol="0">
            <a:spAutoFit/>
          </a:bodyPr>
          <a:lstStyle/>
          <a:p>
            <a:r>
              <a:rPr lang="en-US" sz="2400" b="1" dirty="0" smtClean="0">
                <a:solidFill>
                  <a:schemeClr val="bg1"/>
                </a:solidFill>
                <a:latin typeface="Abadi MT Condensed Extra Bold" charset="0"/>
                <a:ea typeface="Abadi MT Condensed Extra Bold" charset="0"/>
                <a:cs typeface="Abadi MT Condensed Extra Bold" charset="0"/>
              </a:rPr>
              <a:t>Primordial gravitational wave</a:t>
            </a:r>
            <a:endParaRPr lang="en-US" sz="2400" b="1" dirty="0">
              <a:solidFill>
                <a:schemeClr val="bg1"/>
              </a:solidFill>
              <a:latin typeface="Abadi MT Condensed Extra Bold" charset="0"/>
              <a:ea typeface="Abadi MT Condensed Extra Bold" charset="0"/>
              <a:cs typeface="Abadi MT Condensed Extra Bold" charset="0"/>
            </a:endParaRPr>
          </a:p>
        </p:txBody>
      </p:sp>
      <p:sp>
        <p:nvSpPr>
          <p:cNvPr id="19" name="テキスト ボックス 18"/>
          <p:cNvSpPr txBox="1"/>
          <p:nvPr/>
        </p:nvSpPr>
        <p:spPr>
          <a:xfrm>
            <a:off x="7905854" y="4149595"/>
            <a:ext cx="1328954" cy="461665"/>
          </a:xfrm>
          <a:prstGeom prst="rect">
            <a:avLst/>
          </a:prstGeom>
          <a:noFill/>
        </p:spPr>
        <p:txBody>
          <a:bodyPr wrap="none" rtlCol="0">
            <a:spAutoFit/>
          </a:bodyPr>
          <a:lstStyle/>
          <a:p>
            <a:r>
              <a:rPr lang="en-US" altLang="ja-JP" sz="2400" b="1" dirty="0" smtClean="0">
                <a:solidFill>
                  <a:schemeClr val="bg1"/>
                </a:solidFill>
                <a:latin typeface="Abadi MT Condensed Extra Bold" charset="0"/>
                <a:ea typeface="Abadi MT Condensed Extra Bold" charset="0"/>
                <a:cs typeface="Abadi MT Condensed Extra Bold" charset="0"/>
              </a:rPr>
              <a:t>Radiation</a:t>
            </a:r>
            <a:endParaRPr lang="en-US" sz="2400" b="1" dirty="0">
              <a:solidFill>
                <a:schemeClr val="bg1"/>
              </a:solidFill>
              <a:latin typeface="Abadi MT Condensed Extra Bold" charset="0"/>
              <a:ea typeface="Abadi MT Condensed Extra Bold" charset="0"/>
              <a:cs typeface="Abadi MT Condensed Extra Bold" charset="0"/>
            </a:endParaRPr>
          </a:p>
        </p:txBody>
      </p:sp>
      <p:sp>
        <p:nvSpPr>
          <p:cNvPr id="11" name="テキスト ボックス 10"/>
          <p:cNvSpPr txBox="1"/>
          <p:nvPr/>
        </p:nvSpPr>
        <p:spPr>
          <a:xfrm>
            <a:off x="1065968" y="2334797"/>
            <a:ext cx="2858475" cy="338554"/>
          </a:xfrm>
          <a:prstGeom prst="rect">
            <a:avLst/>
          </a:prstGeom>
          <a:noFill/>
        </p:spPr>
        <p:txBody>
          <a:bodyPr wrap="none" rtlCol="0">
            <a:spAutoFit/>
          </a:bodyPr>
          <a:lstStyle/>
          <a:p>
            <a:r>
              <a:rPr lang="en-US" altLang="ja-JP" sz="1600" dirty="0" smtClean="0">
                <a:solidFill>
                  <a:srgbClr val="FFFF00"/>
                </a:solidFill>
                <a:latin typeface="HG丸ｺﾞｼｯｸM-PRO"/>
                <a:ea typeface="HG丸ｺﾞｼｯｸM-PRO"/>
                <a:cs typeface="HG丸ｺﾞｼｯｸM-PRO"/>
              </a:rPr>
              <a:t>Beginning of the universe</a:t>
            </a:r>
            <a:endParaRPr lang="en-US" sz="1600" dirty="0">
              <a:solidFill>
                <a:srgbClr val="FFFF00"/>
              </a:solidFill>
              <a:latin typeface="HG丸ｺﾞｼｯｸM-PRO"/>
              <a:ea typeface="HG丸ｺﾞｼｯｸM-PRO"/>
              <a:cs typeface="HG丸ｺﾞｼｯｸM-PRO"/>
            </a:endParaRPr>
          </a:p>
        </p:txBody>
      </p:sp>
      <p:sp>
        <p:nvSpPr>
          <p:cNvPr id="17" name="テキスト ボックス 16"/>
          <p:cNvSpPr txBox="1"/>
          <p:nvPr/>
        </p:nvSpPr>
        <p:spPr>
          <a:xfrm>
            <a:off x="4172102" y="1743778"/>
            <a:ext cx="1768433" cy="707886"/>
          </a:xfrm>
          <a:prstGeom prst="rect">
            <a:avLst/>
          </a:prstGeom>
          <a:noFill/>
        </p:spPr>
        <p:txBody>
          <a:bodyPr wrap="none" rtlCol="0">
            <a:spAutoFit/>
          </a:bodyPr>
          <a:lstStyle/>
          <a:p>
            <a:r>
              <a:rPr lang="en-US" altLang="ja-JP" sz="2000" b="1" dirty="0" smtClean="0">
                <a:solidFill>
                  <a:srgbClr val="FFFF00"/>
                </a:solidFill>
                <a:latin typeface="HG丸ｺﾞｼｯｸM-PRO"/>
                <a:ea typeface="HG丸ｺﾞｼｯｸM-PRO"/>
                <a:cs typeface="HG丸ｺﾞｼｯｸM-PRO"/>
              </a:rPr>
              <a:t>Inflation</a:t>
            </a:r>
            <a:endParaRPr lang="en-US" altLang="ja-JP" sz="2000" b="1" dirty="0">
              <a:solidFill>
                <a:srgbClr val="FFFF00"/>
              </a:solidFill>
              <a:latin typeface="HG丸ｺﾞｼｯｸM-PRO"/>
              <a:ea typeface="HG丸ｺﾞｼｯｸM-PRO"/>
              <a:cs typeface="HG丸ｺﾞｼｯｸM-PRO"/>
            </a:endParaRPr>
          </a:p>
          <a:p>
            <a:r>
              <a:rPr lang="en-US" sz="2000" b="1" dirty="0">
                <a:solidFill>
                  <a:srgbClr val="FFFF00"/>
                </a:solidFill>
                <a:latin typeface="HG丸ｺﾞｼｯｸM-PRO"/>
                <a:ea typeface="HG丸ｺﾞｼｯｸM-PRO"/>
                <a:cs typeface="HG丸ｺﾞｼｯｸM-PRO"/>
              </a:rPr>
              <a:t>〜10</a:t>
            </a:r>
            <a:r>
              <a:rPr lang="en-US" sz="2000" b="1" baseline="30000" dirty="0">
                <a:solidFill>
                  <a:srgbClr val="FFFF00"/>
                </a:solidFill>
                <a:latin typeface="HG丸ｺﾞｼｯｸM-PRO"/>
                <a:ea typeface="HG丸ｺﾞｼｯｸM-PRO"/>
                <a:cs typeface="HG丸ｺﾞｼｯｸM-PRO"/>
              </a:rPr>
              <a:t>−38</a:t>
            </a:r>
            <a:r>
              <a:rPr lang="ja-JP" altLang="en-US" sz="2000" b="1" baseline="30000" dirty="0">
                <a:solidFill>
                  <a:srgbClr val="FFFF00"/>
                </a:solidFill>
                <a:latin typeface="HG丸ｺﾞｼｯｸM-PRO"/>
                <a:ea typeface="HG丸ｺﾞｼｯｸM-PRO"/>
                <a:cs typeface="HG丸ｺﾞｼｯｸM-PRO"/>
              </a:rPr>
              <a:t>　</a:t>
            </a:r>
            <a:r>
              <a:rPr lang="en-US" sz="2000" b="1" dirty="0">
                <a:solidFill>
                  <a:srgbClr val="FFFF00"/>
                </a:solidFill>
                <a:latin typeface="HG丸ｺﾞｼｯｸM-PRO"/>
                <a:ea typeface="HG丸ｺﾞｼｯｸM-PRO"/>
                <a:cs typeface="HG丸ｺﾞｼｯｸM-PRO"/>
              </a:rPr>
              <a:t>sec</a:t>
            </a:r>
          </a:p>
        </p:txBody>
      </p:sp>
      <p:sp>
        <p:nvSpPr>
          <p:cNvPr id="14" name="テキスト ボックス 13"/>
          <p:cNvSpPr txBox="1"/>
          <p:nvPr/>
        </p:nvSpPr>
        <p:spPr>
          <a:xfrm>
            <a:off x="580187" y="2611800"/>
            <a:ext cx="3558988" cy="369332"/>
          </a:xfrm>
          <a:prstGeom prst="rect">
            <a:avLst/>
          </a:prstGeom>
          <a:noFill/>
        </p:spPr>
        <p:txBody>
          <a:bodyPr wrap="none" rtlCol="0">
            <a:spAutoFit/>
          </a:bodyPr>
          <a:lstStyle/>
          <a:p>
            <a:r>
              <a:rPr lang="en-US" altLang="ja-JP" dirty="0" smtClean="0">
                <a:solidFill>
                  <a:srgbClr val="CCFFCC"/>
                </a:solidFill>
                <a:latin typeface="ヒラギノ角ゴ Pro W3"/>
                <a:ea typeface="ヒラギノ角ゴ Pro W3"/>
                <a:cs typeface="ヒラギノ角ゴ Pro W3"/>
              </a:rPr>
              <a:t>Gravity</a:t>
            </a:r>
            <a:r>
              <a:rPr lang="ja-JP" altLang="en-US" dirty="0" smtClean="0">
                <a:solidFill>
                  <a:srgbClr val="CCFFCC"/>
                </a:solidFill>
                <a:latin typeface="ヒラギノ角ゴ Pro W3"/>
                <a:ea typeface="ヒラギノ角ゴ Pro W3"/>
                <a:cs typeface="ヒラギノ角ゴ Pro W3"/>
              </a:rPr>
              <a:t>＋</a:t>
            </a:r>
            <a:r>
              <a:rPr lang="en-US" altLang="ja-JP" dirty="0" smtClean="0">
                <a:solidFill>
                  <a:srgbClr val="CCFFCC"/>
                </a:solidFill>
                <a:latin typeface="ヒラギノ角ゴ Pro W3"/>
                <a:ea typeface="ヒラギノ角ゴ Pro W3"/>
                <a:cs typeface="ヒラギノ角ゴ Pro W3"/>
              </a:rPr>
              <a:t>Quantum mechanics</a:t>
            </a:r>
            <a:endParaRPr lang="en-US" dirty="0">
              <a:solidFill>
                <a:srgbClr val="CCFFCC"/>
              </a:solidFill>
              <a:latin typeface="ヒラギノ角ゴ Pro W3"/>
              <a:ea typeface="ヒラギノ角ゴ Pro W3"/>
              <a:cs typeface="ヒラギノ角ゴ Pro W3"/>
            </a:endParaRPr>
          </a:p>
        </p:txBody>
      </p:sp>
      <p:sp>
        <p:nvSpPr>
          <p:cNvPr id="20" name="テキスト ボックス 19"/>
          <p:cNvSpPr txBox="1"/>
          <p:nvPr/>
        </p:nvSpPr>
        <p:spPr>
          <a:xfrm>
            <a:off x="5634762" y="1218390"/>
            <a:ext cx="4243469" cy="338554"/>
          </a:xfrm>
          <a:prstGeom prst="rect">
            <a:avLst/>
          </a:prstGeom>
          <a:noFill/>
        </p:spPr>
        <p:txBody>
          <a:bodyPr wrap="none" rtlCol="0">
            <a:spAutoFit/>
          </a:bodyPr>
          <a:lstStyle/>
          <a:p>
            <a:r>
              <a:rPr lang="en-US" altLang="ja-JP" sz="1600" dirty="0" smtClean="0">
                <a:solidFill>
                  <a:srgbClr val="FFFF00"/>
                </a:solidFill>
                <a:latin typeface="HG丸ｺﾞｼｯｸM-PRO"/>
                <a:ea typeface="HG丸ｺﾞｼｯｸM-PRO"/>
                <a:cs typeface="HG丸ｺﾞｼｯｸM-PRO"/>
              </a:rPr>
              <a:t>Last scattering surface</a:t>
            </a:r>
            <a:r>
              <a:rPr lang="en-US" altLang="ja-JP" sz="1600" dirty="0">
                <a:solidFill>
                  <a:srgbClr val="FFFF00"/>
                </a:solidFill>
                <a:latin typeface="HG丸ｺﾞｼｯｸM-PRO"/>
                <a:ea typeface="HG丸ｺﾞｼｯｸM-PRO"/>
                <a:cs typeface="HG丸ｺﾞｼｯｸM-PRO"/>
              </a:rPr>
              <a:t> </a:t>
            </a:r>
            <a:r>
              <a:rPr lang="en-US" altLang="ja-JP" sz="1600" dirty="0" smtClean="0">
                <a:solidFill>
                  <a:srgbClr val="FFFF00"/>
                </a:solidFill>
                <a:latin typeface="HG丸ｺﾞｼｯｸM-PRO"/>
                <a:ea typeface="HG丸ｺﾞｼｯｸM-PRO"/>
                <a:cs typeface="HG丸ｺﾞｼｯｸM-PRO"/>
              </a:rPr>
              <a:t>380,000 years</a:t>
            </a:r>
            <a:endParaRPr lang="en-US" sz="1600" dirty="0">
              <a:solidFill>
                <a:srgbClr val="FFFF00"/>
              </a:solidFill>
              <a:latin typeface="HG丸ｺﾞｼｯｸM-PRO"/>
              <a:ea typeface="HG丸ｺﾞｼｯｸM-PRO"/>
              <a:cs typeface="HG丸ｺﾞｼｯｸM-PRO"/>
            </a:endParaRPr>
          </a:p>
        </p:txBody>
      </p:sp>
      <p:sp>
        <p:nvSpPr>
          <p:cNvPr id="24" name="TextBox 23"/>
          <p:cNvSpPr txBox="1"/>
          <p:nvPr/>
        </p:nvSpPr>
        <p:spPr>
          <a:xfrm>
            <a:off x="5219446" y="952937"/>
            <a:ext cx="4222181" cy="400110"/>
          </a:xfrm>
          <a:prstGeom prst="rect">
            <a:avLst/>
          </a:prstGeom>
          <a:noFill/>
        </p:spPr>
        <p:txBody>
          <a:bodyPr wrap="none" rtlCol="0">
            <a:spAutoFit/>
          </a:bodyPr>
          <a:lstStyle/>
          <a:p>
            <a:pPr algn="just"/>
            <a:r>
              <a:rPr lang="en-US" altLang="ja-JP" sz="2000" b="1" dirty="0" smtClean="0">
                <a:ln w="0"/>
                <a:solidFill>
                  <a:schemeClr val="bg1"/>
                </a:solidFill>
                <a:effectLst>
                  <a:outerShdw blurRad="38100" dist="25400" dir="5400000" algn="ctr" rotWithShape="0">
                    <a:srgbClr val="6E747A">
                      <a:alpha val="43000"/>
                    </a:srgbClr>
                  </a:outerShdw>
                </a:effectLst>
              </a:rPr>
              <a:t>Cosmic Microwave Background (CMB)</a:t>
            </a:r>
            <a:endParaRPr lang="en-US" sz="2000" b="1" dirty="0">
              <a:ln w="0"/>
              <a:solidFill>
                <a:schemeClr val="bg1"/>
              </a:solidFill>
              <a:effectLst>
                <a:outerShdw blurRad="38100" dist="25400" dir="5400000" algn="ctr" rotWithShape="0">
                  <a:srgbClr val="6E747A">
                    <a:alpha val="43000"/>
                  </a:srgbClr>
                </a:outerShdw>
              </a:effectLst>
            </a:endParaRPr>
          </a:p>
        </p:txBody>
      </p:sp>
      <p:sp>
        <p:nvSpPr>
          <p:cNvPr id="8" name="Date Placeholder 7"/>
          <p:cNvSpPr>
            <a:spLocks noGrp="1"/>
          </p:cNvSpPr>
          <p:nvPr>
            <p:ph type="dt" sz="half" idx="10"/>
          </p:nvPr>
        </p:nvSpPr>
        <p:spPr/>
        <p:txBody>
          <a:bodyPr/>
          <a:lstStyle/>
          <a:p>
            <a:fld id="{96FB1D65-B07B-6342-8E01-0B0FF4F4439A}" type="datetime4">
              <a:rPr lang="en-US" smtClean="0"/>
              <a:t>December 14, 2017</a:t>
            </a:fld>
            <a:endParaRPr lang="en-US" dirty="0"/>
          </a:p>
        </p:txBody>
      </p:sp>
      <p:sp>
        <p:nvSpPr>
          <p:cNvPr id="13" name="Footer Placeholder 12"/>
          <p:cNvSpPr>
            <a:spLocks noGrp="1"/>
          </p:cNvSpPr>
          <p:nvPr>
            <p:ph type="ftr" sz="quarter" idx="11"/>
          </p:nvPr>
        </p:nvSpPr>
        <p:spPr/>
        <p:txBody>
          <a:bodyPr/>
          <a:lstStyle/>
          <a:p>
            <a:r>
              <a:rPr lang="pt-BR" smtClean="0"/>
              <a:t>CosPA 2017</a:t>
            </a:r>
            <a:endParaRPr lang="en-US"/>
          </a:p>
        </p:txBody>
      </p:sp>
      <p:sp>
        <p:nvSpPr>
          <p:cNvPr id="15" name="Slide Number Placeholder 14"/>
          <p:cNvSpPr>
            <a:spLocks noGrp="1"/>
          </p:cNvSpPr>
          <p:nvPr>
            <p:ph type="sldNum" sz="quarter" idx="12"/>
          </p:nvPr>
        </p:nvSpPr>
        <p:spPr/>
        <p:txBody>
          <a:bodyPr/>
          <a:lstStyle/>
          <a:p>
            <a:fld id="{3E78934A-E04F-F342-94F1-1315DDBF2DEF}" type="slidenum">
              <a:rPr lang="en-US" smtClean="0"/>
              <a:t>5</a:t>
            </a:fld>
            <a:endParaRPr lang="en-US"/>
          </a:p>
        </p:txBody>
      </p:sp>
      <p:sp>
        <p:nvSpPr>
          <p:cNvPr id="23" name="TextBox 22"/>
          <p:cNvSpPr txBox="1"/>
          <p:nvPr/>
        </p:nvSpPr>
        <p:spPr>
          <a:xfrm flipH="1">
            <a:off x="9529684" y="5361925"/>
            <a:ext cx="4934890" cy="369332"/>
          </a:xfrm>
          <a:prstGeom prst="rect">
            <a:avLst/>
          </a:prstGeom>
          <a:noFill/>
        </p:spPr>
        <p:txBody>
          <a:bodyPr wrap="square" rtlCol="0">
            <a:spAutoFit/>
          </a:bodyPr>
          <a:lstStyle/>
          <a:p>
            <a:r>
              <a:rPr lang="en-US" altLang="ja-JP" dirty="0" smtClean="0">
                <a:solidFill>
                  <a:schemeClr val="bg1"/>
                </a:solidFill>
              </a:rPr>
              <a:t>Figure </a:t>
            </a:r>
            <a:r>
              <a:rPr lang="en-US" altLang="ja-JP" smtClean="0">
                <a:solidFill>
                  <a:schemeClr val="bg1"/>
                </a:solidFill>
              </a:rPr>
              <a:t>from NASA/WMAP</a:t>
            </a:r>
            <a:endParaRPr lang="en-US" dirty="0">
              <a:solidFill>
                <a:schemeClr val="bg1"/>
              </a:solidFill>
            </a:endParaRPr>
          </a:p>
        </p:txBody>
      </p:sp>
    </p:spTree>
    <p:extLst>
      <p:ext uri="{BB962C8B-B14F-4D97-AF65-F5344CB8AC3E}">
        <p14:creationId xmlns:p14="http://schemas.microsoft.com/office/powerpoint/2010/main" val="217515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12558" y="144125"/>
            <a:ext cx="10515600" cy="1325563"/>
          </a:xfrm>
        </p:spPr>
        <p:txBody>
          <a:bodyPr>
            <a:normAutofit/>
          </a:bodyPr>
          <a:lstStyle/>
          <a:p>
            <a:r>
              <a:rPr lang="en-US" altLang="ja-JP" sz="6600" b="1" dirty="0" smtClean="0">
                <a:solidFill>
                  <a:schemeClr val="accent2"/>
                </a:solidFill>
                <a:latin typeface="+mn-ea"/>
                <a:ea typeface="+mn-ea"/>
              </a:rPr>
              <a:t>CMB polarization</a:t>
            </a:r>
            <a:endParaRPr lang="en-US" sz="6600" b="1" dirty="0">
              <a:solidFill>
                <a:schemeClr val="accent2"/>
              </a:solidFill>
              <a:latin typeface="+mn-ea"/>
              <a:ea typeface="+mn-ea"/>
            </a:endParaRPr>
          </a:p>
        </p:txBody>
      </p:sp>
      <p:sp>
        <p:nvSpPr>
          <p:cNvPr id="6" name="Date Placeholder 5"/>
          <p:cNvSpPr>
            <a:spLocks noGrp="1"/>
          </p:cNvSpPr>
          <p:nvPr>
            <p:ph type="dt" sz="half" idx="10"/>
          </p:nvPr>
        </p:nvSpPr>
        <p:spPr/>
        <p:txBody>
          <a:bodyPr/>
          <a:lstStyle/>
          <a:p>
            <a:fld id="{90DC0EB6-667D-B34D-983D-5701847CB86A}" type="datetime4">
              <a:rPr lang="en-US" smtClean="0"/>
              <a:t>December 14, 2017</a:t>
            </a:fld>
            <a:endParaRPr lang="en-US"/>
          </a:p>
        </p:txBody>
      </p:sp>
      <p:sp>
        <p:nvSpPr>
          <p:cNvPr id="7" name="Footer Placeholder 6"/>
          <p:cNvSpPr>
            <a:spLocks noGrp="1"/>
          </p:cNvSpPr>
          <p:nvPr>
            <p:ph type="ftr" sz="quarter" idx="11"/>
          </p:nvPr>
        </p:nvSpPr>
        <p:spPr/>
        <p:txBody>
          <a:bodyPr/>
          <a:lstStyle/>
          <a:p>
            <a:r>
              <a:rPr lang="pt-BR" smtClean="0"/>
              <a:t>CosPA 2017</a:t>
            </a:r>
            <a:endParaRPr lang="en-US"/>
          </a:p>
        </p:txBody>
      </p:sp>
      <p:sp>
        <p:nvSpPr>
          <p:cNvPr id="8" name="Slide Number Placeholder 7"/>
          <p:cNvSpPr>
            <a:spLocks noGrp="1"/>
          </p:cNvSpPr>
          <p:nvPr>
            <p:ph type="sldNum" sz="quarter" idx="12"/>
          </p:nvPr>
        </p:nvSpPr>
        <p:spPr/>
        <p:txBody>
          <a:bodyPr/>
          <a:lstStyle/>
          <a:p>
            <a:fld id="{A0B8ED69-ED00-244B-96DD-E539012D86B7}" type="slidenum">
              <a:rPr lang="en-US" smtClean="0"/>
              <a:t>6</a:t>
            </a:fld>
            <a:endParaRPr lang="en-US"/>
          </a:p>
        </p:txBody>
      </p:sp>
      <p:pic>
        <p:nvPicPr>
          <p:cNvPr id="9" name="Picture 8"/>
          <p:cNvPicPr>
            <a:picLocks noChangeAspect="1"/>
          </p:cNvPicPr>
          <p:nvPr/>
        </p:nvPicPr>
        <p:blipFill>
          <a:blip r:embed="rId2"/>
          <a:stretch>
            <a:fillRect/>
          </a:stretch>
        </p:blipFill>
        <p:spPr>
          <a:xfrm>
            <a:off x="638629" y="1828799"/>
            <a:ext cx="4062185" cy="4187820"/>
          </a:xfrm>
          <a:prstGeom prst="rect">
            <a:avLst/>
          </a:prstGeom>
          <a:solidFill>
            <a:schemeClr val="bg1"/>
          </a:solidFill>
        </p:spPr>
      </p:pic>
      <p:sp>
        <p:nvSpPr>
          <p:cNvPr id="10" name="TextBox 9"/>
          <p:cNvSpPr txBox="1"/>
          <p:nvPr/>
        </p:nvSpPr>
        <p:spPr>
          <a:xfrm>
            <a:off x="4948516" y="1311073"/>
            <a:ext cx="6836230" cy="4154984"/>
          </a:xfrm>
          <a:prstGeom prst="rect">
            <a:avLst/>
          </a:prstGeom>
          <a:noFill/>
        </p:spPr>
        <p:txBody>
          <a:bodyPr wrap="square" rtlCol="0">
            <a:spAutoFit/>
          </a:bodyPr>
          <a:lstStyle/>
          <a:p>
            <a:pPr marL="285750" indent="-285750" algn="just">
              <a:buFont typeface="Arial" charset="0"/>
              <a:buChar char="•"/>
            </a:pPr>
            <a:r>
              <a:rPr lang="en-US" altLang="ja-JP" sz="2400" dirty="0" smtClean="0">
                <a:solidFill>
                  <a:schemeClr val="bg1"/>
                </a:solidFill>
              </a:rPr>
              <a:t>At the last scattering surface, the CMB photon and electrons are interacting by the Thomson scattering. Once the universe is cooled enough, electron and proton form hydrogen and the leftover photon freestream until it is observed today. </a:t>
            </a:r>
            <a:endParaRPr lang="en-US" altLang="ja-JP" sz="2400" dirty="0">
              <a:solidFill>
                <a:schemeClr val="bg1"/>
              </a:solidFill>
            </a:endParaRPr>
          </a:p>
          <a:p>
            <a:pPr marL="285750" indent="-285750" algn="just">
              <a:buFont typeface="Arial" charset="0"/>
              <a:buChar char="•"/>
            </a:pPr>
            <a:r>
              <a:rPr lang="en-US" altLang="ja-JP" sz="2400" dirty="0" smtClean="0">
                <a:solidFill>
                  <a:schemeClr val="bg1"/>
                </a:solidFill>
              </a:rPr>
              <a:t>Quadrupole intensity pattern at the scattering center can result the linear polarization in the scattered radiation. Thus, there exists linear polarization regardless of inflation. </a:t>
            </a:r>
          </a:p>
          <a:p>
            <a:pPr marL="285750" indent="-285750" algn="just">
              <a:buFont typeface="Arial" charset="0"/>
              <a:buChar char="•"/>
            </a:pPr>
            <a:r>
              <a:rPr lang="en-US" altLang="ja-JP" sz="2400" dirty="0" smtClean="0">
                <a:solidFill>
                  <a:schemeClr val="bg1"/>
                </a:solidFill>
              </a:rPr>
              <a:t>When the source of the quadrupole pattern is from the density perturbation, this produces </a:t>
            </a:r>
            <a:r>
              <a:rPr lang="en-US" altLang="ja-JP" sz="2400" dirty="0" smtClean="0">
                <a:solidFill>
                  <a:srgbClr val="FF0000"/>
                </a:solidFill>
              </a:rPr>
              <a:t>E-mode</a:t>
            </a:r>
            <a:r>
              <a:rPr lang="en-US" altLang="ja-JP" sz="2400" dirty="0" smtClean="0">
                <a:solidFill>
                  <a:schemeClr val="bg1"/>
                </a:solidFill>
              </a:rPr>
              <a:t>.</a:t>
            </a:r>
          </a:p>
        </p:txBody>
      </p:sp>
      <p:sp>
        <p:nvSpPr>
          <p:cNvPr id="32" name="Rectangle 31"/>
          <p:cNvSpPr/>
          <p:nvPr/>
        </p:nvSpPr>
        <p:spPr>
          <a:xfrm>
            <a:off x="8518240" y="5635023"/>
            <a:ext cx="1563014" cy="10323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図形グループ 2"/>
          <p:cNvGrpSpPr/>
          <p:nvPr/>
        </p:nvGrpSpPr>
        <p:grpSpPr>
          <a:xfrm>
            <a:off x="8610600" y="5678036"/>
            <a:ext cx="1408365" cy="1043439"/>
            <a:chOff x="5952138" y="573423"/>
            <a:chExt cx="2101625" cy="1601257"/>
          </a:xfrm>
        </p:grpSpPr>
        <p:grpSp>
          <p:nvGrpSpPr>
            <p:cNvPr id="34" name="図形グループ 63"/>
            <p:cNvGrpSpPr/>
            <p:nvPr/>
          </p:nvGrpSpPr>
          <p:grpSpPr>
            <a:xfrm rot="5400000">
              <a:off x="6516453" y="9108"/>
              <a:ext cx="972996" cy="2101625"/>
              <a:chOff x="3049402" y="3983547"/>
              <a:chExt cx="1175367" cy="2538737"/>
            </a:xfrm>
          </p:grpSpPr>
          <p:grpSp>
            <p:nvGrpSpPr>
              <p:cNvPr id="36" name="図形グループ 83"/>
              <p:cNvGrpSpPr/>
              <p:nvPr/>
            </p:nvGrpSpPr>
            <p:grpSpPr>
              <a:xfrm>
                <a:off x="3049402" y="3983547"/>
                <a:ext cx="1175367" cy="1169304"/>
                <a:chOff x="2791884" y="2321542"/>
                <a:chExt cx="1474258" cy="1466654"/>
              </a:xfrm>
            </p:grpSpPr>
            <p:cxnSp>
              <p:nvCxnSpPr>
                <p:cNvPr id="46" name="直線コネクタ 21"/>
                <p:cNvCxnSpPr/>
                <p:nvPr/>
              </p:nvCxnSpPr>
              <p:spPr>
                <a:xfrm>
                  <a:off x="3527427" y="2321542"/>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7" name="直線コネクタ 22"/>
                <p:cNvCxnSpPr/>
                <p:nvPr/>
              </p:nvCxnSpPr>
              <p:spPr>
                <a:xfrm>
                  <a:off x="3527427" y="3396613"/>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23"/>
                <p:cNvCxnSpPr/>
                <p:nvPr/>
              </p:nvCxnSpPr>
              <p:spPr>
                <a:xfrm rot="2700000">
                  <a:off x="3139411" y="3244212"/>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24"/>
                <p:cNvCxnSpPr/>
                <p:nvPr/>
              </p:nvCxnSpPr>
              <p:spPr>
                <a:xfrm rot="5400000">
                  <a:off x="2987676" y="28536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25"/>
                <p:cNvCxnSpPr/>
                <p:nvPr/>
              </p:nvCxnSpPr>
              <p:spPr>
                <a:xfrm rot="5400000">
                  <a:off x="4070351" y="28536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26"/>
                <p:cNvCxnSpPr/>
                <p:nvPr/>
              </p:nvCxnSpPr>
              <p:spPr>
                <a:xfrm rot="18900000">
                  <a:off x="3139411" y="2462107"/>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27"/>
                <p:cNvCxnSpPr/>
                <p:nvPr/>
              </p:nvCxnSpPr>
              <p:spPr>
                <a:xfrm rot="18900000">
                  <a:off x="3917951" y="3244213"/>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28"/>
                <p:cNvCxnSpPr/>
                <p:nvPr/>
              </p:nvCxnSpPr>
              <p:spPr>
                <a:xfrm rot="2700000">
                  <a:off x="3917952" y="2462107"/>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grpSp>
          <p:grpSp>
            <p:nvGrpSpPr>
              <p:cNvPr id="37" name="図形グループ 84"/>
              <p:cNvGrpSpPr/>
              <p:nvPr/>
            </p:nvGrpSpPr>
            <p:grpSpPr>
              <a:xfrm>
                <a:off x="3161313" y="5511453"/>
                <a:ext cx="1006608" cy="1010831"/>
                <a:chOff x="2932253" y="4237989"/>
                <a:chExt cx="1262585" cy="1267882"/>
              </a:xfrm>
            </p:grpSpPr>
            <p:cxnSp>
              <p:nvCxnSpPr>
                <p:cNvPr id="38" name="直線コネクタ 13"/>
                <p:cNvCxnSpPr/>
                <p:nvPr/>
              </p:nvCxnSpPr>
              <p:spPr>
                <a:xfrm>
                  <a:off x="2945889" y="4692014"/>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14"/>
                <p:cNvCxnSpPr/>
                <p:nvPr/>
              </p:nvCxnSpPr>
              <p:spPr>
                <a:xfrm>
                  <a:off x="4175791" y="4666614"/>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15"/>
                <p:cNvCxnSpPr/>
                <p:nvPr/>
              </p:nvCxnSpPr>
              <p:spPr>
                <a:xfrm rot="2700000">
                  <a:off x="3999047" y="5114288"/>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16"/>
                <p:cNvCxnSpPr/>
                <p:nvPr/>
              </p:nvCxnSpPr>
              <p:spPr>
                <a:xfrm rot="5400000">
                  <a:off x="3571285" y="4069454"/>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17"/>
                <p:cNvCxnSpPr/>
                <p:nvPr/>
              </p:nvCxnSpPr>
              <p:spPr>
                <a:xfrm rot="5400000">
                  <a:off x="3571288" y="5295266"/>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18"/>
                <p:cNvCxnSpPr/>
                <p:nvPr/>
              </p:nvCxnSpPr>
              <p:spPr>
                <a:xfrm rot="18900000">
                  <a:off x="3999046" y="42379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19"/>
                <p:cNvCxnSpPr/>
                <p:nvPr/>
              </p:nvCxnSpPr>
              <p:spPr>
                <a:xfrm rot="18900000">
                  <a:off x="3128043" y="5114288"/>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20"/>
                <p:cNvCxnSpPr/>
                <p:nvPr/>
              </p:nvCxnSpPr>
              <p:spPr>
                <a:xfrm rot="2700000">
                  <a:off x="3128045" y="42379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grpSp>
        </p:grpSp>
        <p:sp>
          <p:nvSpPr>
            <p:cNvPr id="35" name="テキスト ボックス 10"/>
            <p:cNvSpPr txBox="1"/>
            <p:nvPr/>
          </p:nvSpPr>
          <p:spPr>
            <a:xfrm>
              <a:off x="6167832" y="1466211"/>
              <a:ext cx="1752792" cy="708469"/>
            </a:xfrm>
            <a:prstGeom prst="rect">
              <a:avLst/>
            </a:prstGeom>
            <a:noFill/>
            <a:ln>
              <a:noFill/>
            </a:ln>
            <a:effectLst/>
          </p:spPr>
          <p:txBody>
            <a:bodyPr wrap="square" rtlCol="0">
              <a:spAutoFit/>
            </a:bodyPr>
            <a:lstStyle/>
            <a:p>
              <a:pPr algn="ctr"/>
              <a:r>
                <a:rPr lang="en-US" altLang="ja-JP" sz="2400" dirty="0">
                  <a:solidFill>
                    <a:srgbClr val="002060"/>
                  </a:solidFill>
                  <a:latin typeface="+mj-lt"/>
                  <a:cs typeface="Times New Roman"/>
                </a:rPr>
                <a:t>E-mode</a:t>
              </a:r>
              <a:endParaRPr lang="ja-JP" altLang="en-US" sz="1600" dirty="0">
                <a:solidFill>
                  <a:srgbClr val="002060"/>
                </a:solidFill>
                <a:latin typeface="+mj-lt"/>
              </a:endParaRPr>
            </a:p>
          </p:txBody>
        </p:sp>
      </p:grpSp>
      <p:sp>
        <p:nvSpPr>
          <p:cNvPr id="2" name="TextBox 1"/>
          <p:cNvSpPr txBox="1"/>
          <p:nvPr/>
        </p:nvSpPr>
        <p:spPr>
          <a:xfrm>
            <a:off x="2669721" y="5987018"/>
            <a:ext cx="2170979" cy="369332"/>
          </a:xfrm>
          <a:prstGeom prst="rect">
            <a:avLst/>
          </a:prstGeom>
          <a:noFill/>
        </p:spPr>
        <p:txBody>
          <a:bodyPr wrap="none" rtlCol="0">
            <a:spAutoFit/>
          </a:bodyPr>
          <a:lstStyle/>
          <a:p>
            <a:r>
              <a:rPr lang="en-US" dirty="0" smtClean="0">
                <a:solidFill>
                  <a:schemeClr val="bg1"/>
                </a:solidFill>
              </a:rPr>
              <a:t>W. Hu (U. of Chicago)</a:t>
            </a:r>
            <a:endParaRPr lang="en-US" dirty="0">
              <a:solidFill>
                <a:schemeClr val="bg1"/>
              </a:solidFill>
            </a:endParaRPr>
          </a:p>
        </p:txBody>
      </p:sp>
    </p:spTree>
    <p:extLst>
      <p:ext uri="{BB962C8B-B14F-4D97-AF65-F5344CB8AC3E}">
        <p14:creationId xmlns:p14="http://schemas.microsoft.com/office/powerpoint/2010/main" val="1352627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 name="Rectangle 93"/>
          <p:cNvSpPr/>
          <p:nvPr/>
        </p:nvSpPr>
        <p:spPr>
          <a:xfrm>
            <a:off x="1722444" y="3325977"/>
            <a:ext cx="1563014" cy="10323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90287" y="3325977"/>
            <a:ext cx="1563014" cy="10323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869" y="139105"/>
            <a:ext cx="5827478" cy="4278981"/>
          </a:xfrm>
          <a:prstGeom prst="rect">
            <a:avLst/>
          </a:prstGeom>
        </p:spPr>
      </p:pic>
      <p:pic>
        <p:nvPicPr>
          <p:cNvPr id="15" name="図 4" descr="060917_1280_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91" y="278541"/>
            <a:ext cx="5401733" cy="3376083"/>
          </a:xfrm>
          <a:prstGeom prst="rect">
            <a:avLst/>
          </a:prstGeom>
          <a:effectLst/>
        </p:spPr>
      </p:pic>
      <p:sp>
        <p:nvSpPr>
          <p:cNvPr id="58" name="TextBox 57"/>
          <p:cNvSpPr txBox="1"/>
          <p:nvPr/>
        </p:nvSpPr>
        <p:spPr>
          <a:xfrm>
            <a:off x="4720746" y="2869634"/>
            <a:ext cx="696024" cy="307777"/>
          </a:xfrm>
          <a:prstGeom prst="rect">
            <a:avLst/>
          </a:prstGeom>
          <a:noFill/>
        </p:spPr>
        <p:txBody>
          <a:bodyPr wrap="none" rtlCol="0">
            <a:spAutoFit/>
          </a:bodyPr>
          <a:lstStyle/>
          <a:p>
            <a:r>
              <a:rPr lang="en-US" sz="1400" dirty="0">
                <a:solidFill>
                  <a:schemeClr val="bg1"/>
                </a:solidFill>
              </a:rPr>
              <a:t>WMAP</a:t>
            </a:r>
          </a:p>
        </p:txBody>
      </p:sp>
      <mc:AlternateContent xmlns:mc="http://schemas.openxmlformats.org/markup-compatibility/2006">
        <mc:Choice xmlns:a14="http://schemas.microsoft.com/office/drawing/2010/main" Requires="a14">
          <p:sp>
            <p:nvSpPr>
              <p:cNvPr id="59" name="TextBox 58"/>
              <p:cNvSpPr txBox="1"/>
              <p:nvPr/>
            </p:nvSpPr>
            <p:spPr>
              <a:xfrm>
                <a:off x="7213335" y="5815971"/>
                <a:ext cx="4955375" cy="7099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1" i="1">
                              <a:solidFill>
                                <a:schemeClr val="bg1"/>
                              </a:solidFill>
                              <a:latin typeface="Cambria Math" charset="0"/>
                            </a:rPr>
                          </m:ctrlPr>
                        </m:sSupPr>
                        <m:e>
                          <m:r>
                            <a:rPr lang="en-US" sz="2000" b="1" i="1">
                              <a:solidFill>
                                <a:schemeClr val="bg1"/>
                              </a:solidFill>
                              <a:latin typeface="Cambria Math" charset="0"/>
                            </a:rPr>
                            <m:t>𝑽</m:t>
                          </m:r>
                        </m:e>
                        <m:sup>
                          <m:f>
                            <m:fPr>
                              <m:ctrlPr>
                                <a:rPr lang="en-US" sz="2000" b="1" i="1">
                                  <a:solidFill>
                                    <a:schemeClr val="bg1"/>
                                  </a:solidFill>
                                  <a:latin typeface="Cambria Math" charset="0"/>
                                </a:rPr>
                              </m:ctrlPr>
                            </m:fPr>
                            <m:num>
                              <m:r>
                                <a:rPr lang="en-US" sz="2000" b="1" i="1">
                                  <a:solidFill>
                                    <a:schemeClr val="bg1"/>
                                  </a:solidFill>
                                  <a:latin typeface="Cambria Math" charset="0"/>
                                </a:rPr>
                                <m:t>𝟏</m:t>
                              </m:r>
                            </m:num>
                            <m:den>
                              <m:r>
                                <a:rPr lang="en-US" sz="2000" b="1" i="1">
                                  <a:solidFill>
                                    <a:schemeClr val="bg1"/>
                                  </a:solidFill>
                                  <a:latin typeface="Cambria Math" charset="0"/>
                                </a:rPr>
                                <m:t>𝟒</m:t>
                              </m:r>
                            </m:den>
                          </m:f>
                        </m:sup>
                      </m:sSup>
                      <m:r>
                        <a:rPr lang="en-US" sz="2000" b="1" i="1">
                          <a:solidFill>
                            <a:schemeClr val="bg1"/>
                          </a:solidFill>
                          <a:latin typeface="Cambria Math" charset="0"/>
                        </a:rPr>
                        <m:t>=</m:t>
                      </m:r>
                      <m:r>
                        <a:rPr lang="en-US" sz="2000" b="1" i="1">
                          <a:solidFill>
                            <a:schemeClr val="bg1"/>
                          </a:solidFill>
                          <a:latin typeface="Cambria Math" charset="0"/>
                        </a:rPr>
                        <m:t>𝟏</m:t>
                      </m:r>
                      <m:r>
                        <a:rPr lang="en-US" sz="2000" b="1" i="1">
                          <a:solidFill>
                            <a:schemeClr val="bg1"/>
                          </a:solidFill>
                          <a:latin typeface="Cambria Math" charset="0"/>
                        </a:rPr>
                        <m:t>.</m:t>
                      </m:r>
                      <m:r>
                        <a:rPr lang="en-US" sz="2000" b="1" i="1">
                          <a:solidFill>
                            <a:schemeClr val="bg1"/>
                          </a:solidFill>
                          <a:latin typeface="Cambria Math" charset="0"/>
                        </a:rPr>
                        <m:t>𝟎𝟔</m:t>
                      </m:r>
                      <m:r>
                        <a:rPr lang="en-US" sz="2000" b="1" i="1">
                          <a:solidFill>
                            <a:schemeClr val="bg1"/>
                          </a:solidFill>
                          <a:latin typeface="Cambria Math" charset="0"/>
                        </a:rPr>
                        <m:t>×</m:t>
                      </m:r>
                      <m:sSup>
                        <m:sSupPr>
                          <m:ctrlPr>
                            <a:rPr lang="en-US" sz="2000" b="1" i="1">
                              <a:solidFill>
                                <a:schemeClr val="bg1"/>
                              </a:solidFill>
                              <a:latin typeface="Cambria Math" charset="0"/>
                            </a:rPr>
                          </m:ctrlPr>
                        </m:sSupPr>
                        <m:e>
                          <m:r>
                            <a:rPr lang="en-US" sz="2000" b="1" i="1">
                              <a:solidFill>
                                <a:schemeClr val="bg1"/>
                              </a:solidFill>
                              <a:latin typeface="Cambria Math" charset="0"/>
                            </a:rPr>
                            <m:t>𝟏𝟎</m:t>
                          </m:r>
                        </m:e>
                        <m:sup>
                          <m:r>
                            <a:rPr lang="en-US" sz="2000" b="1" i="1">
                              <a:solidFill>
                                <a:schemeClr val="bg1"/>
                              </a:solidFill>
                              <a:latin typeface="Cambria Math" charset="0"/>
                            </a:rPr>
                            <m:t>𝟏𝟔</m:t>
                          </m:r>
                        </m:sup>
                      </m:sSup>
                      <m:r>
                        <a:rPr lang="en-US" sz="2000" b="1" i="1">
                          <a:solidFill>
                            <a:schemeClr val="bg1"/>
                          </a:solidFill>
                          <a:latin typeface="Cambria Math" charset="0"/>
                        </a:rPr>
                        <m:t> </m:t>
                      </m:r>
                      <m:sSup>
                        <m:sSupPr>
                          <m:ctrlPr>
                            <a:rPr lang="en-US" sz="2000" b="1" i="1">
                              <a:solidFill>
                                <a:schemeClr val="bg1"/>
                              </a:solidFill>
                              <a:latin typeface="Cambria Math" charset="0"/>
                            </a:rPr>
                          </m:ctrlPr>
                        </m:sSupPr>
                        <m:e>
                          <m:d>
                            <m:dPr>
                              <m:ctrlPr>
                                <a:rPr lang="en-US" sz="2000" b="1" i="1">
                                  <a:solidFill>
                                    <a:schemeClr val="bg1"/>
                                  </a:solidFill>
                                  <a:latin typeface="Cambria Math" charset="0"/>
                                </a:rPr>
                              </m:ctrlPr>
                            </m:dPr>
                            <m:e>
                              <m:f>
                                <m:fPr>
                                  <m:ctrlPr>
                                    <a:rPr lang="en-US" sz="2000" b="1" i="1">
                                      <a:solidFill>
                                        <a:schemeClr val="bg1"/>
                                      </a:solidFill>
                                      <a:latin typeface="Cambria Math" charset="0"/>
                                    </a:rPr>
                                  </m:ctrlPr>
                                </m:fPr>
                                <m:num>
                                  <m:r>
                                    <a:rPr lang="en-US" sz="2000" b="1" i="1">
                                      <a:solidFill>
                                        <a:schemeClr val="bg1"/>
                                      </a:solidFill>
                                      <a:latin typeface="Cambria Math" charset="0"/>
                                    </a:rPr>
                                    <m:t>𝒓</m:t>
                                  </m:r>
                                </m:num>
                                <m:den>
                                  <m:r>
                                    <a:rPr lang="en-US" sz="2000" b="1" i="1">
                                      <a:solidFill>
                                        <a:schemeClr val="bg1"/>
                                      </a:solidFill>
                                      <a:latin typeface="Cambria Math" charset="0"/>
                                    </a:rPr>
                                    <m:t>𝟎</m:t>
                                  </m:r>
                                  <m:r>
                                    <a:rPr lang="en-US" sz="2000" b="1" i="1">
                                      <a:solidFill>
                                        <a:schemeClr val="bg1"/>
                                      </a:solidFill>
                                      <a:latin typeface="Cambria Math" charset="0"/>
                                    </a:rPr>
                                    <m:t>.</m:t>
                                  </m:r>
                                  <m:r>
                                    <a:rPr lang="en-US" sz="2000" b="1" i="1">
                                      <a:solidFill>
                                        <a:schemeClr val="bg1"/>
                                      </a:solidFill>
                                      <a:latin typeface="Cambria Math" charset="0"/>
                                    </a:rPr>
                                    <m:t>𝟎𝟏</m:t>
                                  </m:r>
                                </m:den>
                              </m:f>
                            </m:e>
                          </m:d>
                        </m:e>
                        <m:sup>
                          <m:f>
                            <m:fPr>
                              <m:ctrlPr>
                                <a:rPr lang="en-US" sz="2000" b="1" i="1">
                                  <a:solidFill>
                                    <a:schemeClr val="bg1"/>
                                  </a:solidFill>
                                  <a:latin typeface="Cambria Math" charset="0"/>
                                </a:rPr>
                              </m:ctrlPr>
                            </m:fPr>
                            <m:num>
                              <m:r>
                                <a:rPr lang="en-US" sz="2000" b="1" i="1">
                                  <a:solidFill>
                                    <a:schemeClr val="bg1"/>
                                  </a:solidFill>
                                  <a:latin typeface="Cambria Math" charset="0"/>
                                </a:rPr>
                                <m:t>𝟏</m:t>
                              </m:r>
                            </m:num>
                            <m:den>
                              <m:r>
                                <a:rPr lang="en-US" sz="2000" b="1" i="1">
                                  <a:solidFill>
                                    <a:schemeClr val="bg1"/>
                                  </a:solidFill>
                                  <a:latin typeface="Cambria Math" charset="0"/>
                                </a:rPr>
                                <m:t>𝟒</m:t>
                              </m:r>
                            </m:den>
                          </m:f>
                        </m:sup>
                      </m:sSup>
                      <m:r>
                        <a:rPr lang="en-US" sz="2000" b="1" i="1">
                          <a:solidFill>
                            <a:schemeClr val="bg1"/>
                          </a:solidFill>
                          <a:latin typeface="Cambria Math" charset="0"/>
                        </a:rPr>
                        <m:t> [</m:t>
                      </m:r>
                      <m:r>
                        <a:rPr lang="en-US" sz="2000" b="1">
                          <a:solidFill>
                            <a:schemeClr val="bg1"/>
                          </a:solidFill>
                          <a:latin typeface="Cambria Math" charset="0"/>
                        </a:rPr>
                        <m:t>𝐆𝐞𝐕</m:t>
                      </m:r>
                      <m:r>
                        <a:rPr lang="en-US" sz="2000" b="1" i="1">
                          <a:solidFill>
                            <a:schemeClr val="bg1"/>
                          </a:solidFill>
                          <a:latin typeface="Cambria Math" charset="0"/>
                        </a:rPr>
                        <m:t>]</m:t>
                      </m:r>
                    </m:oMath>
                  </m:oMathPara>
                </a14:m>
                <a:endParaRPr lang="en-US" sz="2000" b="1" dirty="0">
                  <a:solidFill>
                    <a:schemeClr val="bg1"/>
                  </a:solidFill>
                </a:endParaRPr>
              </a:p>
            </p:txBody>
          </p:sp>
        </mc:Choice>
        <mc:Fallback>
          <p:sp>
            <p:nvSpPr>
              <p:cNvPr id="59" name="TextBox 58"/>
              <p:cNvSpPr txBox="1">
                <a:spLocks noRot="1" noChangeAspect="1" noMove="1" noResize="1" noEditPoints="1" noAdjustHandles="1" noChangeArrowheads="1" noChangeShapeType="1" noTextEdit="1"/>
              </p:cNvSpPr>
              <p:nvPr/>
            </p:nvSpPr>
            <p:spPr>
              <a:xfrm>
                <a:off x="7213335" y="5815971"/>
                <a:ext cx="4955375" cy="709938"/>
              </a:xfrm>
              <a:prstGeom prst="rect">
                <a:avLst/>
              </a:prstGeom>
              <a:blipFill rotWithShape="0">
                <a:blip r:embed="rId4"/>
                <a:stretch>
                  <a:fillRect/>
                </a:stretch>
              </a:blipFill>
            </p:spPr>
            <p:txBody>
              <a:bodyPr/>
              <a:lstStyle/>
              <a:p>
                <a:r>
                  <a:rPr lang="en-US">
                    <a:noFill/>
                  </a:rPr>
                  <a:t> </a:t>
                </a:r>
              </a:p>
            </p:txBody>
          </p:sp>
        </mc:Fallback>
      </mc:AlternateContent>
      <p:sp>
        <p:nvSpPr>
          <p:cNvPr id="60" name="TextBox 59"/>
          <p:cNvSpPr txBox="1"/>
          <p:nvPr/>
        </p:nvSpPr>
        <p:spPr>
          <a:xfrm>
            <a:off x="75441" y="4417105"/>
            <a:ext cx="7158909" cy="2308324"/>
          </a:xfrm>
          <a:prstGeom prst="rect">
            <a:avLst/>
          </a:prstGeom>
          <a:noFill/>
        </p:spPr>
        <p:txBody>
          <a:bodyPr wrap="square" rtlCol="0">
            <a:spAutoFit/>
          </a:bodyPr>
          <a:lstStyle/>
          <a:p>
            <a:pPr marL="285750" indent="-285750">
              <a:buFont typeface="Arial" charset="0"/>
              <a:buChar char="•"/>
            </a:pPr>
            <a:r>
              <a:rPr lang="en-US" altLang="ja-JP" sz="2400" dirty="0" smtClean="0">
                <a:solidFill>
                  <a:schemeClr val="bg1"/>
                </a:solidFill>
              </a:rPr>
              <a:t>The primordial gravitational wave propagate from inflation leaves a polarization pattern of E-mode and also </a:t>
            </a:r>
            <a:r>
              <a:rPr lang="en-US" altLang="ja-JP" sz="2400" b="1" dirty="0" smtClean="0">
                <a:solidFill>
                  <a:srgbClr val="FF0000"/>
                </a:solidFill>
              </a:rPr>
              <a:t>B-mode</a:t>
            </a:r>
            <a:r>
              <a:rPr lang="en-US" altLang="ja-JP" sz="2400" dirty="0" smtClean="0">
                <a:solidFill>
                  <a:schemeClr val="bg1"/>
                </a:solidFill>
              </a:rPr>
              <a:t>. </a:t>
            </a:r>
            <a:endParaRPr lang="en-US" altLang="ja-JP" sz="2400" dirty="0">
              <a:solidFill>
                <a:schemeClr val="bg1"/>
              </a:solidFill>
            </a:endParaRPr>
          </a:p>
          <a:p>
            <a:pPr marL="285750" indent="-285750" algn="just">
              <a:buFont typeface="Arial" charset="0"/>
              <a:buChar char="•"/>
            </a:pPr>
            <a:r>
              <a:rPr lang="en-US" altLang="ja-JP" sz="2400" dirty="0" smtClean="0">
                <a:solidFill>
                  <a:schemeClr val="bg1"/>
                </a:solidFill>
              </a:rPr>
              <a:t>In addition to the inflation originated B-mode, there is </a:t>
            </a:r>
            <a:r>
              <a:rPr lang="en-US" altLang="ja-JP" sz="2400" b="1" dirty="0" smtClean="0">
                <a:solidFill>
                  <a:schemeClr val="accent4"/>
                </a:solidFill>
              </a:rPr>
              <a:t>the weak gravitational lensing originated B-mode </a:t>
            </a:r>
            <a:r>
              <a:rPr lang="en-US" altLang="ja-JP" sz="2400" dirty="0" smtClean="0">
                <a:solidFill>
                  <a:schemeClr val="bg1"/>
                </a:solidFill>
              </a:rPr>
              <a:t>as well as </a:t>
            </a:r>
            <a:r>
              <a:rPr lang="en-US" altLang="ja-JP" sz="2400" b="1" dirty="0" smtClean="0">
                <a:solidFill>
                  <a:srgbClr val="FFFF00"/>
                </a:solidFill>
              </a:rPr>
              <a:t>the foreground emission originated B-mode</a:t>
            </a:r>
            <a:r>
              <a:rPr lang="en-US" altLang="ja-JP" sz="2400" dirty="0" smtClean="0">
                <a:solidFill>
                  <a:schemeClr val="bg1"/>
                </a:solidFill>
              </a:rPr>
              <a:t>. </a:t>
            </a:r>
          </a:p>
        </p:txBody>
      </p:sp>
      <p:sp>
        <p:nvSpPr>
          <p:cNvPr id="61" name="TextBox 60"/>
          <p:cNvSpPr txBox="1"/>
          <p:nvPr/>
        </p:nvSpPr>
        <p:spPr>
          <a:xfrm>
            <a:off x="75441" y="-61279"/>
            <a:ext cx="6028895" cy="923330"/>
          </a:xfrm>
          <a:prstGeom prst="rect">
            <a:avLst/>
          </a:prstGeom>
          <a:noFill/>
        </p:spPr>
        <p:txBody>
          <a:bodyPr wrap="none" rtlCol="0">
            <a:spAutoFit/>
          </a:bodyPr>
          <a:lstStyle/>
          <a:p>
            <a:r>
              <a:rPr lang="en-US" sz="5400" b="1" dirty="0">
                <a:solidFill>
                  <a:schemeClr val="bg1"/>
                </a:solidFill>
              </a:rPr>
              <a:t>E-mode and </a:t>
            </a:r>
            <a:r>
              <a:rPr lang="en-US" sz="5400" b="1" dirty="0">
                <a:solidFill>
                  <a:schemeClr val="accent2"/>
                </a:solidFill>
              </a:rPr>
              <a:t>B-mode</a:t>
            </a:r>
          </a:p>
        </p:txBody>
      </p:sp>
      <p:grpSp>
        <p:nvGrpSpPr>
          <p:cNvPr id="72" name="Group 71"/>
          <p:cNvGrpSpPr/>
          <p:nvPr/>
        </p:nvGrpSpPr>
        <p:grpSpPr>
          <a:xfrm>
            <a:off x="4090287" y="3375403"/>
            <a:ext cx="1512918" cy="1063931"/>
            <a:chOff x="799843" y="8882632"/>
            <a:chExt cx="2151421" cy="1582217"/>
          </a:xfrm>
        </p:grpSpPr>
        <p:grpSp>
          <p:nvGrpSpPr>
            <p:cNvPr id="40" name="図形グループ 65"/>
            <p:cNvGrpSpPr/>
            <p:nvPr/>
          </p:nvGrpSpPr>
          <p:grpSpPr>
            <a:xfrm rot="16200000">
              <a:off x="792051" y="8890424"/>
              <a:ext cx="981083" cy="965500"/>
              <a:chOff x="4861316" y="2317309"/>
              <a:chExt cx="1491080" cy="1467396"/>
            </a:xfrm>
          </p:grpSpPr>
          <p:cxnSp>
            <p:nvCxnSpPr>
              <p:cNvPr id="50" name="直線コネクタ 42"/>
              <p:cNvCxnSpPr/>
              <p:nvPr/>
            </p:nvCxnSpPr>
            <p:spPr>
              <a:xfrm>
                <a:off x="5991116" y="2455754"/>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43"/>
              <p:cNvCxnSpPr/>
              <p:nvPr/>
            </p:nvCxnSpPr>
            <p:spPr>
              <a:xfrm>
                <a:off x="5248994" y="3252291"/>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44"/>
              <p:cNvCxnSpPr/>
              <p:nvPr/>
            </p:nvCxnSpPr>
            <p:spPr>
              <a:xfrm rot="2700000">
                <a:off x="5057108" y="2853689"/>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45"/>
              <p:cNvCxnSpPr/>
              <p:nvPr/>
            </p:nvCxnSpPr>
            <p:spPr>
              <a:xfrm rot="5400000">
                <a:off x="5195555" y="2470574"/>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46"/>
              <p:cNvCxnSpPr/>
              <p:nvPr/>
            </p:nvCxnSpPr>
            <p:spPr>
              <a:xfrm rot="5400000">
                <a:off x="6005188" y="3229950"/>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47"/>
              <p:cNvCxnSpPr/>
              <p:nvPr/>
            </p:nvCxnSpPr>
            <p:spPr>
              <a:xfrm rot="18900000">
                <a:off x="5610892" y="2317309"/>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48"/>
              <p:cNvCxnSpPr/>
              <p:nvPr/>
            </p:nvCxnSpPr>
            <p:spPr>
              <a:xfrm rot="18900000">
                <a:off x="5610893" y="3393122"/>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49"/>
              <p:cNvCxnSpPr/>
              <p:nvPr/>
            </p:nvCxnSpPr>
            <p:spPr>
              <a:xfrm rot="2700000">
                <a:off x="6156605" y="2853689"/>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9" name="テキスト ボックス 31"/>
            <p:cNvSpPr txBox="1"/>
            <p:nvPr/>
          </p:nvSpPr>
          <p:spPr>
            <a:xfrm>
              <a:off x="1030716" y="9778287"/>
              <a:ext cx="1721213" cy="686562"/>
            </a:xfrm>
            <a:prstGeom prst="rect">
              <a:avLst/>
            </a:prstGeom>
            <a:noFill/>
            <a:ln>
              <a:noFill/>
            </a:ln>
            <a:effectLst/>
          </p:spPr>
          <p:txBody>
            <a:bodyPr wrap="square" rtlCol="0">
              <a:spAutoFit/>
            </a:bodyPr>
            <a:lstStyle/>
            <a:p>
              <a:pPr algn="ctr"/>
              <a:r>
                <a:rPr lang="en-US" altLang="ja-JP" sz="2400" dirty="0">
                  <a:solidFill>
                    <a:srgbClr val="FF0000"/>
                  </a:solidFill>
                  <a:latin typeface="+mj-lt"/>
                  <a:cs typeface="Times New Roman"/>
                </a:rPr>
                <a:t>B-mode</a:t>
              </a:r>
              <a:endParaRPr lang="ja-JP" altLang="en-US" sz="1600" dirty="0">
                <a:solidFill>
                  <a:srgbClr val="FF0000"/>
                </a:solidFill>
                <a:latin typeface="+mj-lt"/>
              </a:endParaRPr>
            </a:p>
          </p:txBody>
        </p:sp>
        <p:grpSp>
          <p:nvGrpSpPr>
            <p:cNvPr id="63" name="図形グループ 65"/>
            <p:cNvGrpSpPr/>
            <p:nvPr/>
          </p:nvGrpSpPr>
          <p:grpSpPr>
            <a:xfrm rot="5400000" flipH="1">
              <a:off x="1977972" y="8903440"/>
              <a:ext cx="981083" cy="965500"/>
              <a:chOff x="4861316" y="2317309"/>
              <a:chExt cx="1491080" cy="1467396"/>
            </a:xfrm>
          </p:grpSpPr>
          <p:cxnSp>
            <p:nvCxnSpPr>
              <p:cNvPr id="64" name="直線コネクタ 42"/>
              <p:cNvCxnSpPr/>
              <p:nvPr/>
            </p:nvCxnSpPr>
            <p:spPr>
              <a:xfrm>
                <a:off x="5991116" y="2455754"/>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43"/>
              <p:cNvCxnSpPr/>
              <p:nvPr/>
            </p:nvCxnSpPr>
            <p:spPr>
              <a:xfrm>
                <a:off x="5248994" y="3252291"/>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44"/>
              <p:cNvCxnSpPr/>
              <p:nvPr/>
            </p:nvCxnSpPr>
            <p:spPr>
              <a:xfrm rot="2700000">
                <a:off x="5057108" y="2853689"/>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45"/>
              <p:cNvCxnSpPr/>
              <p:nvPr/>
            </p:nvCxnSpPr>
            <p:spPr>
              <a:xfrm rot="5400000">
                <a:off x="5195555" y="2470574"/>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46"/>
              <p:cNvCxnSpPr/>
              <p:nvPr/>
            </p:nvCxnSpPr>
            <p:spPr>
              <a:xfrm rot="5400000">
                <a:off x="6005188" y="3229950"/>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47"/>
              <p:cNvCxnSpPr/>
              <p:nvPr/>
            </p:nvCxnSpPr>
            <p:spPr>
              <a:xfrm rot="18900000">
                <a:off x="5610892" y="2317309"/>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0" name="直線コネクタ 48"/>
              <p:cNvCxnSpPr/>
              <p:nvPr/>
            </p:nvCxnSpPr>
            <p:spPr>
              <a:xfrm rot="18900000">
                <a:off x="5610893" y="3393122"/>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1" name="直線コネクタ 49"/>
              <p:cNvCxnSpPr/>
              <p:nvPr/>
            </p:nvCxnSpPr>
            <p:spPr>
              <a:xfrm rot="2700000">
                <a:off x="6156605" y="2853689"/>
                <a:ext cx="0" cy="391583"/>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73" name="図形グループ 2"/>
          <p:cNvGrpSpPr/>
          <p:nvPr/>
        </p:nvGrpSpPr>
        <p:grpSpPr>
          <a:xfrm>
            <a:off x="1770745" y="3376515"/>
            <a:ext cx="1408365" cy="1043439"/>
            <a:chOff x="5952138" y="573423"/>
            <a:chExt cx="2101625" cy="1601257"/>
          </a:xfrm>
        </p:grpSpPr>
        <p:grpSp>
          <p:nvGrpSpPr>
            <p:cNvPr id="74" name="図形グループ 63"/>
            <p:cNvGrpSpPr/>
            <p:nvPr/>
          </p:nvGrpSpPr>
          <p:grpSpPr>
            <a:xfrm rot="5400000">
              <a:off x="6516453" y="9108"/>
              <a:ext cx="972996" cy="2101625"/>
              <a:chOff x="3049402" y="3983547"/>
              <a:chExt cx="1175367" cy="2538737"/>
            </a:xfrm>
          </p:grpSpPr>
          <p:grpSp>
            <p:nvGrpSpPr>
              <p:cNvPr id="76" name="図形グループ 83"/>
              <p:cNvGrpSpPr/>
              <p:nvPr/>
            </p:nvGrpSpPr>
            <p:grpSpPr>
              <a:xfrm>
                <a:off x="3049402" y="3983547"/>
                <a:ext cx="1175367" cy="1169304"/>
                <a:chOff x="2791884" y="2321542"/>
                <a:chExt cx="1474258" cy="1466654"/>
              </a:xfrm>
            </p:grpSpPr>
            <p:cxnSp>
              <p:nvCxnSpPr>
                <p:cNvPr id="86" name="直線コネクタ 21"/>
                <p:cNvCxnSpPr/>
                <p:nvPr/>
              </p:nvCxnSpPr>
              <p:spPr>
                <a:xfrm>
                  <a:off x="3527427" y="2321542"/>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22"/>
                <p:cNvCxnSpPr/>
                <p:nvPr/>
              </p:nvCxnSpPr>
              <p:spPr>
                <a:xfrm>
                  <a:off x="3527427" y="3396613"/>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23"/>
                <p:cNvCxnSpPr/>
                <p:nvPr/>
              </p:nvCxnSpPr>
              <p:spPr>
                <a:xfrm rot="2700000">
                  <a:off x="3139411" y="3244212"/>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9" name="直線コネクタ 24"/>
                <p:cNvCxnSpPr/>
                <p:nvPr/>
              </p:nvCxnSpPr>
              <p:spPr>
                <a:xfrm rot="5400000">
                  <a:off x="2987676" y="28536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25"/>
                <p:cNvCxnSpPr/>
                <p:nvPr/>
              </p:nvCxnSpPr>
              <p:spPr>
                <a:xfrm rot="5400000">
                  <a:off x="4070351" y="28536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26"/>
                <p:cNvCxnSpPr/>
                <p:nvPr/>
              </p:nvCxnSpPr>
              <p:spPr>
                <a:xfrm rot="18900000">
                  <a:off x="3139411" y="2462107"/>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27"/>
                <p:cNvCxnSpPr/>
                <p:nvPr/>
              </p:nvCxnSpPr>
              <p:spPr>
                <a:xfrm rot="18900000">
                  <a:off x="3917951" y="3244213"/>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28"/>
                <p:cNvCxnSpPr/>
                <p:nvPr/>
              </p:nvCxnSpPr>
              <p:spPr>
                <a:xfrm rot="2700000">
                  <a:off x="3917952" y="2462107"/>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grpSp>
          <p:grpSp>
            <p:nvGrpSpPr>
              <p:cNvPr id="77" name="図形グループ 84"/>
              <p:cNvGrpSpPr/>
              <p:nvPr/>
            </p:nvGrpSpPr>
            <p:grpSpPr>
              <a:xfrm>
                <a:off x="3161313" y="5511453"/>
                <a:ext cx="1006608" cy="1010831"/>
                <a:chOff x="2932253" y="4237989"/>
                <a:chExt cx="1262585" cy="1267882"/>
              </a:xfrm>
            </p:grpSpPr>
            <p:cxnSp>
              <p:nvCxnSpPr>
                <p:cNvPr id="78" name="直線コネクタ 13"/>
                <p:cNvCxnSpPr/>
                <p:nvPr/>
              </p:nvCxnSpPr>
              <p:spPr>
                <a:xfrm>
                  <a:off x="2945889" y="4692014"/>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14"/>
                <p:cNvCxnSpPr/>
                <p:nvPr/>
              </p:nvCxnSpPr>
              <p:spPr>
                <a:xfrm>
                  <a:off x="4175791" y="4666614"/>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15"/>
                <p:cNvCxnSpPr/>
                <p:nvPr/>
              </p:nvCxnSpPr>
              <p:spPr>
                <a:xfrm rot="2700000">
                  <a:off x="3999047" y="5114288"/>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16"/>
                <p:cNvCxnSpPr/>
                <p:nvPr/>
              </p:nvCxnSpPr>
              <p:spPr>
                <a:xfrm rot="5400000">
                  <a:off x="3571285" y="4069454"/>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2" name="直線コネクタ 17"/>
                <p:cNvCxnSpPr/>
                <p:nvPr/>
              </p:nvCxnSpPr>
              <p:spPr>
                <a:xfrm rot="5400000">
                  <a:off x="3571288" y="5295266"/>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18"/>
                <p:cNvCxnSpPr/>
                <p:nvPr/>
              </p:nvCxnSpPr>
              <p:spPr>
                <a:xfrm rot="18900000">
                  <a:off x="3999046" y="42379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19"/>
                <p:cNvCxnSpPr/>
                <p:nvPr/>
              </p:nvCxnSpPr>
              <p:spPr>
                <a:xfrm rot="18900000">
                  <a:off x="3128043" y="5114288"/>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cxnSp>
              <p:nvCxnSpPr>
                <p:cNvPr id="85" name="直線コネクタ 20"/>
                <p:cNvCxnSpPr/>
                <p:nvPr/>
              </p:nvCxnSpPr>
              <p:spPr>
                <a:xfrm rot="2700000">
                  <a:off x="3128045" y="4237989"/>
                  <a:ext cx="0" cy="391583"/>
                </a:xfrm>
                <a:prstGeom prst="line">
                  <a:avLst/>
                </a:prstGeom>
                <a:ln w="38100" cap="rnd">
                  <a:solidFill>
                    <a:srgbClr val="002060"/>
                  </a:solidFill>
                </a:ln>
                <a:effectLst/>
              </p:spPr>
              <p:style>
                <a:lnRef idx="2">
                  <a:schemeClr val="accent1"/>
                </a:lnRef>
                <a:fillRef idx="0">
                  <a:schemeClr val="accent1"/>
                </a:fillRef>
                <a:effectRef idx="1">
                  <a:schemeClr val="accent1"/>
                </a:effectRef>
                <a:fontRef idx="minor">
                  <a:schemeClr val="tx1"/>
                </a:fontRef>
              </p:style>
            </p:cxnSp>
          </p:grpSp>
        </p:grpSp>
        <p:sp>
          <p:nvSpPr>
            <p:cNvPr id="75" name="テキスト ボックス 10"/>
            <p:cNvSpPr txBox="1"/>
            <p:nvPr/>
          </p:nvSpPr>
          <p:spPr>
            <a:xfrm>
              <a:off x="6167832" y="1466211"/>
              <a:ext cx="1752792" cy="708469"/>
            </a:xfrm>
            <a:prstGeom prst="rect">
              <a:avLst/>
            </a:prstGeom>
            <a:noFill/>
            <a:ln>
              <a:noFill/>
            </a:ln>
            <a:effectLst/>
          </p:spPr>
          <p:txBody>
            <a:bodyPr wrap="square" rtlCol="0">
              <a:spAutoFit/>
            </a:bodyPr>
            <a:lstStyle/>
            <a:p>
              <a:pPr algn="ctr"/>
              <a:r>
                <a:rPr lang="en-US" altLang="ja-JP" sz="2400" dirty="0">
                  <a:solidFill>
                    <a:srgbClr val="002060"/>
                  </a:solidFill>
                  <a:latin typeface="+mj-lt"/>
                  <a:cs typeface="Times New Roman"/>
                </a:rPr>
                <a:t>E-mode</a:t>
              </a:r>
              <a:endParaRPr lang="ja-JP" altLang="en-US" sz="1600" dirty="0">
                <a:solidFill>
                  <a:srgbClr val="002060"/>
                </a:solidFill>
                <a:latin typeface="+mj-lt"/>
              </a:endParaRPr>
            </a:p>
          </p:txBody>
        </p:sp>
      </p:grpSp>
      <p:sp>
        <p:nvSpPr>
          <p:cNvPr id="95" name="Rectangle 94"/>
          <p:cNvSpPr/>
          <p:nvPr/>
        </p:nvSpPr>
        <p:spPr>
          <a:xfrm>
            <a:off x="7165210" y="1770743"/>
            <a:ext cx="1739732" cy="340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9910909" y="4443248"/>
            <a:ext cx="2170979" cy="369332"/>
          </a:xfrm>
          <a:prstGeom prst="rect">
            <a:avLst/>
          </a:prstGeom>
          <a:noFill/>
        </p:spPr>
        <p:txBody>
          <a:bodyPr wrap="none" rtlCol="0">
            <a:spAutoFit/>
          </a:bodyPr>
          <a:lstStyle/>
          <a:p>
            <a:r>
              <a:rPr lang="en-US" dirty="0" smtClean="0">
                <a:solidFill>
                  <a:schemeClr val="bg1"/>
                </a:solidFill>
              </a:rPr>
              <a:t>W. Hu (U. of Chicago)</a:t>
            </a:r>
            <a:endParaRPr lang="en-US" dirty="0">
              <a:solidFill>
                <a:schemeClr val="bg1"/>
              </a:solidFill>
            </a:endParaRPr>
          </a:p>
        </p:txBody>
      </p:sp>
      <mc:AlternateContent xmlns:mc="http://schemas.openxmlformats.org/markup-compatibility/2006">
        <mc:Choice xmlns:a14="http://schemas.microsoft.com/office/drawing/2010/main" Requires="a14">
          <p:sp>
            <p:nvSpPr>
              <p:cNvPr id="2" name="TextBox 1"/>
              <p:cNvSpPr txBox="1"/>
              <p:nvPr/>
            </p:nvSpPr>
            <p:spPr>
              <a:xfrm>
                <a:off x="7794171" y="5067534"/>
                <a:ext cx="2892908" cy="707886"/>
              </a:xfrm>
              <a:prstGeom prst="rect">
                <a:avLst/>
              </a:prstGeom>
              <a:noFill/>
            </p:spPr>
            <p:txBody>
              <a:bodyPr wrap="none" rtlCol="0">
                <a:spAutoFit/>
              </a:bodyPr>
              <a:lstStyle/>
              <a:p>
                <a:r>
                  <a:rPr lang="en-US" sz="2000" dirty="0" smtClean="0">
                    <a:solidFill>
                      <a:schemeClr val="bg1"/>
                    </a:solidFill>
                  </a:rPr>
                  <a:t>Energy scale of inflation </a:t>
                </a:r>
                <a14:m>
                  <m:oMath xmlns:m="http://schemas.openxmlformats.org/officeDocument/2006/math">
                    <m:r>
                      <a:rPr lang="en-US" sz="2000" i="1" smtClean="0">
                        <a:solidFill>
                          <a:schemeClr val="bg1"/>
                        </a:solidFill>
                        <a:latin typeface="Cambria Math" charset="0"/>
                      </a:rPr>
                      <m:t>𝑉</m:t>
                    </m:r>
                  </m:oMath>
                </a14:m>
                <a:endParaRPr lang="en-US" sz="2000" dirty="0" smtClean="0">
                  <a:solidFill>
                    <a:schemeClr val="bg1"/>
                  </a:solidFill>
                </a:endParaRPr>
              </a:p>
              <a:p>
                <a:r>
                  <a:rPr lang="en-US" sz="2000" dirty="0" smtClean="0">
                    <a:solidFill>
                      <a:schemeClr val="bg1"/>
                    </a:solidFill>
                  </a:rPr>
                  <a:t>Tenor-to-scalar ratio </a:t>
                </a:r>
                <a14:m>
                  <m:oMath xmlns:m="http://schemas.openxmlformats.org/officeDocument/2006/math">
                    <m:r>
                      <a:rPr lang="en-US" sz="2000" i="1" dirty="0" smtClean="0">
                        <a:solidFill>
                          <a:schemeClr val="bg1"/>
                        </a:solidFill>
                        <a:latin typeface="Cambria Math" charset="0"/>
                      </a:rPr>
                      <m:t>𝑟</m:t>
                    </m:r>
                    <m:r>
                      <a:rPr lang="en-US" sz="2000" i="1" dirty="0" smtClean="0">
                        <a:solidFill>
                          <a:schemeClr val="bg1"/>
                        </a:solidFill>
                        <a:latin typeface="Cambria Math" charset="0"/>
                      </a:rPr>
                      <m:t> </m:t>
                    </m:r>
                  </m:oMath>
                </a14:m>
                <a:endParaRPr lang="en-US" sz="2000" dirty="0">
                  <a:solidFill>
                    <a:schemeClr val="bg1"/>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7794171" y="5067534"/>
                <a:ext cx="2892908" cy="707886"/>
              </a:xfrm>
              <a:prstGeom prst="rect">
                <a:avLst/>
              </a:prstGeom>
              <a:blipFill rotWithShape="0">
                <a:blip r:embed="rId5"/>
                <a:stretch>
                  <a:fillRect l="-2321" t="-12931" b="-70690"/>
                </a:stretch>
              </a:blipFill>
            </p:spPr>
            <p:txBody>
              <a:bodyPr/>
              <a:lstStyle/>
              <a:p>
                <a:r>
                  <a:rPr lang="en-US">
                    <a:noFill/>
                  </a:rPr>
                  <a:t> </a:t>
                </a:r>
              </a:p>
            </p:txBody>
          </p:sp>
        </mc:Fallback>
      </mc:AlternateContent>
    </p:spTree>
    <p:extLst>
      <p:ext uri="{BB962C8B-B14F-4D97-AF65-F5344CB8AC3E}">
        <p14:creationId xmlns:p14="http://schemas.microsoft.com/office/powerpoint/2010/main" val="769160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a:xfrm>
            <a:off x="699247" y="138692"/>
            <a:ext cx="10654553" cy="666951"/>
          </a:xfrm>
        </p:spPr>
        <p:txBody>
          <a:bodyPr>
            <a:noAutofit/>
          </a:bodyPr>
          <a:lstStyle/>
          <a:p>
            <a:pPr algn="ctr"/>
            <a:r>
              <a:rPr lang="en-US" sz="7200" b="1" dirty="0">
                <a:solidFill>
                  <a:schemeClr val="accent2"/>
                </a:solidFill>
                <a:latin typeface="+mn-lt"/>
                <a:ea typeface="HG丸ｺﾞｼｯｸM-PRO"/>
                <a:cs typeface="HG丸ｺﾞｼｯｸM-PRO"/>
              </a:rPr>
              <a:t>CMB as a probe of the L</a:t>
            </a:r>
            <a:r>
              <a:rPr lang="en-US" altLang="ja-JP" sz="7200" b="1" dirty="0">
                <a:solidFill>
                  <a:schemeClr val="accent2"/>
                </a:solidFill>
                <a:latin typeface="+mn-lt"/>
                <a:ea typeface="HG丸ｺﾞｼｯｸM-PRO"/>
                <a:cs typeface="HG丸ｺﾞｼｯｸM-PRO"/>
              </a:rPr>
              <a:t>S</a:t>
            </a:r>
            <a:r>
              <a:rPr lang="en-US" sz="7200" b="1" dirty="0">
                <a:solidFill>
                  <a:schemeClr val="accent2"/>
                </a:solidFill>
                <a:latin typeface="+mn-lt"/>
                <a:ea typeface="HG丸ｺﾞｼｯｸM-PRO"/>
                <a:cs typeface="HG丸ｺﾞｼｯｸM-PRO"/>
              </a:rPr>
              <a:t>S</a:t>
            </a:r>
          </a:p>
        </p:txBody>
      </p:sp>
      <p:sp>
        <p:nvSpPr>
          <p:cNvPr id="2" name="日付プレースホルダー 1"/>
          <p:cNvSpPr>
            <a:spLocks noGrp="1"/>
          </p:cNvSpPr>
          <p:nvPr>
            <p:ph type="dt" sz="half" idx="10"/>
          </p:nvPr>
        </p:nvSpPr>
        <p:spPr/>
        <p:txBody>
          <a:bodyPr/>
          <a:lstStyle/>
          <a:p>
            <a:fld id="{75D82A31-8E3D-234D-BC51-A432229B5278}" type="datetime4">
              <a:rPr lang="en-US" altLang="ja-JP" smtClean="0"/>
              <a:t>December 14, 2017</a:t>
            </a:fld>
            <a:endParaRPr lang="en-US"/>
          </a:p>
        </p:txBody>
      </p:sp>
      <p:sp>
        <p:nvSpPr>
          <p:cNvPr id="3" name="スライド番号プレースホルダー 2"/>
          <p:cNvSpPr>
            <a:spLocks noGrp="1"/>
          </p:cNvSpPr>
          <p:nvPr>
            <p:ph type="sldNum" sz="quarter" idx="12"/>
          </p:nvPr>
        </p:nvSpPr>
        <p:spPr/>
        <p:txBody>
          <a:bodyPr/>
          <a:lstStyle/>
          <a:p>
            <a:fld id="{2F846B09-96E0-E64A-8863-D60F62EB83CF}" type="slidenum">
              <a:rPr lang="en-US" smtClean="0"/>
              <a:t>8</a:t>
            </a:fld>
            <a:endParaRPr lang="en-US"/>
          </a:p>
        </p:txBody>
      </p:sp>
      <p:pic>
        <p:nvPicPr>
          <p:cNvPr id="5" name="図 4"/>
          <p:cNvPicPr>
            <a:picLocks noChangeAspect="1"/>
          </p:cNvPicPr>
          <p:nvPr/>
        </p:nvPicPr>
        <p:blipFill rotWithShape="1">
          <a:blip r:embed="rId3"/>
          <a:srcRect b="7784"/>
          <a:stretch/>
        </p:blipFill>
        <p:spPr>
          <a:xfrm>
            <a:off x="1894570" y="936994"/>
            <a:ext cx="8516924" cy="4333695"/>
          </a:xfrm>
          <a:prstGeom prst="rect">
            <a:avLst/>
          </a:prstGeom>
          <a:ln>
            <a:solidFill>
              <a:srgbClr val="FFFFFF"/>
            </a:solidFill>
          </a:ln>
        </p:spPr>
      </p:pic>
      <p:sp>
        <p:nvSpPr>
          <p:cNvPr id="8" name="テキスト ボックス 7"/>
          <p:cNvSpPr txBox="1"/>
          <p:nvPr/>
        </p:nvSpPr>
        <p:spPr>
          <a:xfrm>
            <a:off x="9246955" y="4843116"/>
            <a:ext cx="1159292" cy="369332"/>
          </a:xfrm>
          <a:prstGeom prst="rect">
            <a:avLst/>
          </a:prstGeom>
          <a:noFill/>
        </p:spPr>
        <p:txBody>
          <a:bodyPr wrap="none" rtlCol="0">
            <a:spAutoFit/>
          </a:bodyPr>
          <a:lstStyle/>
          <a:p>
            <a:r>
              <a:rPr lang="en-US" dirty="0">
                <a:solidFill>
                  <a:schemeClr val="bg1"/>
                </a:solidFill>
              </a:rPr>
              <a:t>Credit ESA</a:t>
            </a:r>
          </a:p>
        </p:txBody>
      </p:sp>
      <p:sp>
        <p:nvSpPr>
          <p:cNvPr id="9" name="テキスト ボックス 8"/>
          <p:cNvSpPr txBox="1"/>
          <p:nvPr/>
        </p:nvSpPr>
        <p:spPr>
          <a:xfrm>
            <a:off x="2371823" y="987438"/>
            <a:ext cx="3383427" cy="369332"/>
          </a:xfrm>
          <a:prstGeom prst="rect">
            <a:avLst/>
          </a:prstGeom>
          <a:noFill/>
        </p:spPr>
        <p:txBody>
          <a:bodyPr wrap="none" rtlCol="0">
            <a:spAutoFit/>
          </a:bodyPr>
          <a:lstStyle/>
          <a:p>
            <a:r>
              <a:rPr lang="en-US" b="1" dirty="0">
                <a:solidFill>
                  <a:srgbClr val="FFFFFF"/>
                </a:solidFill>
              </a:rPr>
              <a:t>CMB at the last scattering surface</a:t>
            </a:r>
          </a:p>
        </p:txBody>
      </p:sp>
      <p:sp>
        <p:nvSpPr>
          <p:cNvPr id="10" name="テキスト ボックス 9"/>
          <p:cNvSpPr txBox="1"/>
          <p:nvPr/>
        </p:nvSpPr>
        <p:spPr>
          <a:xfrm>
            <a:off x="268942" y="5270689"/>
            <a:ext cx="11726563" cy="1323439"/>
          </a:xfrm>
          <a:prstGeom prst="rect">
            <a:avLst/>
          </a:prstGeom>
          <a:noFill/>
        </p:spPr>
        <p:txBody>
          <a:bodyPr wrap="square" rtlCol="0">
            <a:spAutoFit/>
          </a:bodyPr>
          <a:lstStyle/>
          <a:p>
            <a:pPr marL="285750" indent="-285750">
              <a:buFont typeface="Arial"/>
              <a:buChar char="•"/>
            </a:pPr>
            <a:r>
              <a:rPr lang="en-US" sz="2000" dirty="0">
                <a:solidFill>
                  <a:schemeClr val="bg1"/>
                </a:solidFill>
                <a:ea typeface="HG丸ｺﾞｼｯｸM-PRO"/>
                <a:cs typeface="HG丸ｺﾞｼｯｸM-PRO"/>
              </a:rPr>
              <a:t>The CMB photons travel through the potential of the large scale structure and weak gravitationally lensed. </a:t>
            </a:r>
          </a:p>
          <a:p>
            <a:pPr marL="285750" indent="-285750">
              <a:buFont typeface="Arial"/>
              <a:buChar char="•"/>
            </a:pPr>
            <a:r>
              <a:rPr lang="en-US" sz="2000" dirty="0">
                <a:solidFill>
                  <a:schemeClr val="bg1"/>
                </a:solidFill>
                <a:ea typeface="HG丸ｺﾞｼｯｸM-PRO"/>
                <a:cs typeface="HG丸ｺﾞｼｯｸM-PRO"/>
              </a:rPr>
              <a:t>The effect is prominent at around z </a:t>
            </a:r>
            <a:r>
              <a:rPr lang="en-US" altLang="ja-JP" sz="2000" dirty="0">
                <a:solidFill>
                  <a:schemeClr val="bg1"/>
                </a:solidFill>
                <a:ea typeface="HG丸ｺﾞｼｯｸM-PRO"/>
                <a:cs typeface="HG丸ｺﾞｼｯｸM-PRO"/>
              </a:rPr>
              <a:t>〜 2 while the effect is integrated through out the history of the universe since the last scattering surface.</a:t>
            </a:r>
          </a:p>
          <a:p>
            <a:pPr marL="285750" indent="-285750">
              <a:buFont typeface="Arial"/>
              <a:buChar char="•"/>
            </a:pPr>
            <a:r>
              <a:rPr lang="en-US" sz="2000" dirty="0">
                <a:solidFill>
                  <a:schemeClr val="bg1"/>
                </a:solidFill>
                <a:ea typeface="HG丸ｺﾞｼｯｸM-PRO"/>
                <a:cs typeface="HG丸ｺﾞｼｯｸM-PRO"/>
              </a:rPr>
              <a:t>Sensitive to the </a:t>
            </a:r>
            <a:r>
              <a:rPr lang="en-US" sz="2000" dirty="0">
                <a:solidFill>
                  <a:srgbClr val="FF6600"/>
                </a:solidFill>
                <a:ea typeface="HG丸ｺﾞｼｯｸM-PRO"/>
                <a:cs typeface="HG丸ｺﾞｼｯｸM-PRO"/>
              </a:rPr>
              <a:t>sum of the neutrino mass </a:t>
            </a:r>
            <a:r>
              <a:rPr lang="en-US" sz="2000" dirty="0">
                <a:solidFill>
                  <a:schemeClr val="bg1"/>
                </a:solidFill>
                <a:ea typeface="HG丸ｺﾞｼｯｸM-PRO"/>
                <a:cs typeface="HG丸ｺﾞｼｯｸM-PRO"/>
              </a:rPr>
              <a:t>and </a:t>
            </a:r>
            <a:r>
              <a:rPr lang="en-US" sz="2000" dirty="0">
                <a:solidFill>
                  <a:srgbClr val="FF6600"/>
                </a:solidFill>
                <a:ea typeface="HG丸ｺﾞｼｯｸM-PRO"/>
                <a:cs typeface="HG丸ｺﾞｼｯｸM-PRO"/>
              </a:rPr>
              <a:t>dark energy </a:t>
            </a:r>
            <a:r>
              <a:rPr lang="en-US" sz="2000" dirty="0">
                <a:solidFill>
                  <a:schemeClr val="bg1"/>
                </a:solidFill>
                <a:ea typeface="HG丸ｺﾞｼｯｸM-PRO"/>
                <a:cs typeface="HG丸ｺﾞｼｯｸM-PRO"/>
              </a:rPr>
              <a:t>via the L</a:t>
            </a:r>
            <a:r>
              <a:rPr lang="en-US" altLang="ja-JP" sz="2000" dirty="0">
                <a:solidFill>
                  <a:schemeClr val="bg1"/>
                </a:solidFill>
                <a:ea typeface="HG丸ｺﾞｼｯｸM-PRO"/>
                <a:cs typeface="HG丸ｺﾞｼｯｸM-PRO"/>
              </a:rPr>
              <a:t>S</a:t>
            </a:r>
            <a:r>
              <a:rPr lang="en-US" sz="2000" dirty="0">
                <a:solidFill>
                  <a:schemeClr val="bg1"/>
                </a:solidFill>
                <a:ea typeface="HG丸ｺﾞｼｯｸM-PRO"/>
                <a:cs typeface="HG丸ｺﾞｼｯｸM-PRO"/>
              </a:rPr>
              <a:t>S potential.</a:t>
            </a:r>
          </a:p>
        </p:txBody>
      </p:sp>
      <p:sp>
        <p:nvSpPr>
          <p:cNvPr id="11" name="テキスト ボックス 10"/>
          <p:cNvSpPr txBox="1"/>
          <p:nvPr/>
        </p:nvSpPr>
        <p:spPr>
          <a:xfrm>
            <a:off x="9258925" y="3678091"/>
            <a:ext cx="723275" cy="369332"/>
          </a:xfrm>
          <a:prstGeom prst="rect">
            <a:avLst/>
          </a:prstGeom>
          <a:noFill/>
        </p:spPr>
        <p:txBody>
          <a:bodyPr wrap="none" rtlCol="0">
            <a:spAutoFit/>
          </a:bodyPr>
          <a:lstStyle/>
          <a:p>
            <a:r>
              <a:rPr lang="en-US" b="1" dirty="0">
                <a:solidFill>
                  <a:srgbClr val="FFFFFF"/>
                </a:solidFill>
              </a:rPr>
              <a:t>today</a:t>
            </a:r>
          </a:p>
        </p:txBody>
      </p:sp>
      <p:sp>
        <p:nvSpPr>
          <p:cNvPr id="6" name="テキスト ボックス 5"/>
          <p:cNvSpPr txBox="1"/>
          <p:nvPr/>
        </p:nvSpPr>
        <p:spPr>
          <a:xfrm>
            <a:off x="1917916" y="2148040"/>
            <a:ext cx="907813" cy="369332"/>
          </a:xfrm>
          <a:prstGeom prst="rect">
            <a:avLst/>
          </a:prstGeom>
          <a:noFill/>
        </p:spPr>
        <p:txBody>
          <a:bodyPr wrap="none" rtlCol="0">
            <a:spAutoFit/>
          </a:bodyPr>
          <a:lstStyle/>
          <a:p>
            <a:r>
              <a:rPr lang="en-US" b="1" dirty="0">
                <a:solidFill>
                  <a:schemeClr val="bg1"/>
                </a:solidFill>
              </a:rPr>
              <a:t>E-mode</a:t>
            </a:r>
          </a:p>
        </p:txBody>
      </p:sp>
      <p:sp>
        <p:nvSpPr>
          <p:cNvPr id="13" name="テキスト ボックス 12"/>
          <p:cNvSpPr txBox="1"/>
          <p:nvPr/>
        </p:nvSpPr>
        <p:spPr>
          <a:xfrm>
            <a:off x="5054577" y="4557992"/>
            <a:ext cx="1401346" cy="646331"/>
          </a:xfrm>
          <a:prstGeom prst="rect">
            <a:avLst/>
          </a:prstGeom>
          <a:noFill/>
        </p:spPr>
        <p:txBody>
          <a:bodyPr wrap="none" rtlCol="0">
            <a:spAutoFit/>
          </a:bodyPr>
          <a:lstStyle/>
          <a:p>
            <a:r>
              <a:rPr lang="en-US" b="1" dirty="0">
                <a:solidFill>
                  <a:schemeClr val="bg1"/>
                </a:solidFill>
              </a:rPr>
              <a:t>E-mode </a:t>
            </a:r>
          </a:p>
          <a:p>
            <a:r>
              <a:rPr lang="en-US" b="1" dirty="0">
                <a:solidFill>
                  <a:schemeClr val="bg1"/>
                </a:solidFill>
              </a:rPr>
              <a:t> and B-mode</a:t>
            </a:r>
          </a:p>
        </p:txBody>
      </p:sp>
      <p:sp>
        <p:nvSpPr>
          <p:cNvPr id="7" name="フッター プレースホルダー 6"/>
          <p:cNvSpPr>
            <a:spLocks noGrp="1"/>
          </p:cNvSpPr>
          <p:nvPr>
            <p:ph type="ftr" sz="quarter" idx="11"/>
          </p:nvPr>
        </p:nvSpPr>
        <p:spPr/>
        <p:txBody>
          <a:bodyPr/>
          <a:lstStyle/>
          <a:p>
            <a:r>
              <a:rPr lang="pt-BR" smtClean="0"/>
              <a:t>CosPA 2017</a:t>
            </a:r>
            <a:endParaRPr lang="en-US"/>
          </a:p>
        </p:txBody>
      </p:sp>
      <p:pic>
        <p:nvPicPr>
          <p:cNvPr id="14" name="図 13"/>
          <p:cNvPicPr>
            <a:picLocks noChangeAspect="1"/>
          </p:cNvPicPr>
          <p:nvPr/>
        </p:nvPicPr>
        <p:blipFill>
          <a:blip r:embed="rId4"/>
          <a:stretch>
            <a:fillRect/>
          </a:stretch>
        </p:blipFill>
        <p:spPr>
          <a:xfrm>
            <a:off x="2041143" y="3448853"/>
            <a:ext cx="1816102" cy="1686381"/>
          </a:xfrm>
          <a:prstGeom prst="rect">
            <a:avLst/>
          </a:prstGeom>
        </p:spPr>
      </p:pic>
      <p:sp>
        <p:nvSpPr>
          <p:cNvPr id="15" name="TextBox 14"/>
          <p:cNvSpPr txBox="1"/>
          <p:nvPr/>
        </p:nvSpPr>
        <p:spPr>
          <a:xfrm>
            <a:off x="7665993" y="783156"/>
            <a:ext cx="2358338" cy="954107"/>
          </a:xfrm>
          <a:prstGeom prst="rect">
            <a:avLst/>
          </a:prstGeom>
          <a:noFill/>
        </p:spPr>
        <p:txBody>
          <a:bodyPr wrap="none" rtlCol="0">
            <a:spAutoFit/>
          </a:bodyPr>
          <a:lstStyle/>
          <a:p>
            <a:endParaRPr lang="en-US" sz="2800" b="1" dirty="0" smtClean="0">
              <a:solidFill>
                <a:srgbClr val="FFFF00"/>
              </a:solidFill>
            </a:endParaRPr>
          </a:p>
          <a:p>
            <a:r>
              <a:rPr lang="en-US" sz="2800" b="1" dirty="0" smtClean="0">
                <a:solidFill>
                  <a:srgbClr val="FFFF00"/>
                </a:solidFill>
              </a:rPr>
              <a:t>Neutrino mass</a:t>
            </a:r>
            <a:endParaRPr lang="en-US" sz="2800" b="1" dirty="0">
              <a:solidFill>
                <a:srgbClr val="FFFF00"/>
              </a:solidFill>
            </a:endParaRPr>
          </a:p>
        </p:txBody>
      </p:sp>
      <p:sp>
        <p:nvSpPr>
          <p:cNvPr id="16" name="Right Brace 15"/>
          <p:cNvSpPr/>
          <p:nvPr/>
        </p:nvSpPr>
        <p:spPr>
          <a:xfrm rot="17004195">
            <a:off x="7255436" y="132799"/>
            <a:ext cx="312991" cy="3331553"/>
          </a:xfrm>
          <a:prstGeom prst="rightBrace">
            <a:avLst>
              <a:gd name="adj1" fmla="val 8333"/>
              <a:gd name="adj2" fmla="val 7632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753004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80" name="Picture 64"/>
          <p:cNvPicPr>
            <a:picLocks noChangeAspect="1" noChangeArrowheads="1"/>
          </p:cNvPicPr>
          <p:nvPr/>
        </p:nvPicPr>
        <p:blipFill>
          <a:blip r:embed="rId3"/>
          <a:srcRect/>
          <a:stretch>
            <a:fillRect/>
          </a:stretch>
        </p:blipFill>
        <p:spPr bwMode="auto">
          <a:xfrm>
            <a:off x="1674582" y="251474"/>
            <a:ext cx="1687512" cy="1570038"/>
          </a:xfrm>
          <a:prstGeom prst="rect">
            <a:avLst/>
          </a:prstGeom>
          <a:noFill/>
          <a:ln w="9525">
            <a:noFill/>
            <a:miter lim="800000"/>
            <a:headEnd/>
            <a:tailEnd/>
          </a:ln>
        </p:spPr>
      </p:pic>
      <p:pic>
        <p:nvPicPr>
          <p:cNvPr id="28681" name="Picture 65"/>
          <p:cNvPicPr>
            <a:picLocks noChangeAspect="1" noChangeArrowheads="1"/>
          </p:cNvPicPr>
          <p:nvPr/>
        </p:nvPicPr>
        <p:blipFill>
          <a:blip r:embed="rId4"/>
          <a:srcRect l="44633" t="10150" b="19524"/>
          <a:stretch>
            <a:fillRect/>
          </a:stretch>
        </p:blipFill>
        <p:spPr bwMode="auto">
          <a:xfrm>
            <a:off x="1564273" y="2141413"/>
            <a:ext cx="1863725" cy="1579563"/>
          </a:xfrm>
          <a:prstGeom prst="rect">
            <a:avLst/>
          </a:prstGeom>
          <a:noFill/>
          <a:ln w="9525">
            <a:noFill/>
            <a:miter lim="800000"/>
            <a:headEnd/>
            <a:tailEnd/>
          </a:ln>
        </p:spPr>
      </p:pic>
      <p:pic>
        <p:nvPicPr>
          <p:cNvPr id="28682" name="Picture 66"/>
          <p:cNvPicPr>
            <a:picLocks noChangeAspect="1" noChangeArrowheads="1"/>
          </p:cNvPicPr>
          <p:nvPr/>
        </p:nvPicPr>
        <p:blipFill>
          <a:blip r:embed="rId5"/>
          <a:srcRect l="6357" t="-95" r="13278" b="95"/>
          <a:stretch>
            <a:fillRect/>
          </a:stretch>
        </p:blipFill>
        <p:spPr bwMode="auto">
          <a:xfrm rot="5400000">
            <a:off x="1643647" y="4180644"/>
            <a:ext cx="1704975" cy="1414463"/>
          </a:xfrm>
          <a:prstGeom prst="rect">
            <a:avLst/>
          </a:prstGeom>
          <a:noFill/>
          <a:ln w="9525">
            <a:noFill/>
            <a:miter lim="800000"/>
            <a:headEnd/>
            <a:tailEnd/>
          </a:ln>
        </p:spPr>
      </p:pic>
      <p:pic>
        <p:nvPicPr>
          <p:cNvPr id="28687" name="Picture 71"/>
          <p:cNvPicPr>
            <a:picLocks noChangeAspect="1" noChangeArrowheads="1"/>
          </p:cNvPicPr>
          <p:nvPr/>
        </p:nvPicPr>
        <p:blipFill>
          <a:blip r:embed="rId6"/>
          <a:srcRect/>
          <a:stretch>
            <a:fillRect/>
          </a:stretch>
        </p:blipFill>
        <p:spPr bwMode="auto">
          <a:xfrm>
            <a:off x="3574873" y="508440"/>
            <a:ext cx="2431608" cy="1215804"/>
          </a:xfrm>
          <a:prstGeom prst="rect">
            <a:avLst/>
          </a:prstGeom>
          <a:noFill/>
          <a:ln w="9525">
            <a:noFill/>
            <a:miter lim="800000"/>
            <a:headEnd/>
            <a:tailEnd/>
          </a:ln>
        </p:spPr>
      </p:pic>
      <p:pic>
        <p:nvPicPr>
          <p:cNvPr id="28688" name="Picture 73"/>
          <p:cNvPicPr>
            <a:picLocks noChangeAspect="1" noChangeArrowheads="1"/>
          </p:cNvPicPr>
          <p:nvPr/>
        </p:nvPicPr>
        <p:blipFill>
          <a:blip r:embed="rId7"/>
          <a:srcRect/>
          <a:stretch>
            <a:fillRect/>
          </a:stretch>
        </p:blipFill>
        <p:spPr bwMode="auto">
          <a:xfrm>
            <a:off x="3602640" y="2381365"/>
            <a:ext cx="2388874" cy="1195383"/>
          </a:xfrm>
          <a:prstGeom prst="rect">
            <a:avLst/>
          </a:prstGeom>
          <a:noFill/>
          <a:ln w="9525">
            <a:noFill/>
            <a:miter lim="800000"/>
            <a:headEnd/>
            <a:tailEnd/>
          </a:ln>
        </p:spPr>
      </p:pic>
      <p:sp>
        <p:nvSpPr>
          <p:cNvPr id="19" name="Date Placeholder 18"/>
          <p:cNvSpPr>
            <a:spLocks noGrp="1"/>
          </p:cNvSpPr>
          <p:nvPr>
            <p:ph type="dt" sz="half" idx="10"/>
          </p:nvPr>
        </p:nvSpPr>
        <p:spPr/>
        <p:txBody>
          <a:bodyPr/>
          <a:lstStyle/>
          <a:p>
            <a:fld id="{7E056454-89A3-D749-B3F3-944B7A4BF5A4}" type="datetime4">
              <a:rPr lang="en-US" smtClean="0"/>
              <a:t>December 14, 2017</a:t>
            </a:fld>
            <a:endParaRPr lang="en-US"/>
          </a:p>
        </p:txBody>
      </p:sp>
      <p:sp>
        <p:nvSpPr>
          <p:cNvPr id="20" name="Slide Number Placeholder 19"/>
          <p:cNvSpPr>
            <a:spLocks noGrp="1"/>
          </p:cNvSpPr>
          <p:nvPr>
            <p:ph type="sldNum" sz="quarter" idx="12"/>
          </p:nvPr>
        </p:nvSpPr>
        <p:spPr/>
        <p:txBody>
          <a:bodyPr/>
          <a:lstStyle/>
          <a:p>
            <a:fld id="{7B3D4924-164A-2C4A-90C2-BE5A9434286F}" type="slidenum">
              <a:rPr lang="en-US" smtClean="0"/>
              <a:pPr/>
              <a:t>9</a:t>
            </a:fld>
            <a:endParaRPr lang="en-US"/>
          </a:p>
        </p:txBody>
      </p:sp>
      <p:pic>
        <p:nvPicPr>
          <p:cNvPr id="22" name="Picture 21"/>
          <p:cNvPicPr>
            <a:picLocks noChangeAspect="1"/>
          </p:cNvPicPr>
          <p:nvPr/>
        </p:nvPicPr>
        <p:blipFill>
          <a:blip r:embed="rId8"/>
          <a:srcRect l="6440" t="8813" r="5767" b="19598"/>
          <a:stretch>
            <a:fillRect/>
          </a:stretch>
        </p:blipFill>
        <p:spPr>
          <a:xfrm>
            <a:off x="3621152" y="4233868"/>
            <a:ext cx="2400809" cy="1258521"/>
          </a:xfrm>
          <a:prstGeom prst="rect">
            <a:avLst/>
          </a:prstGeom>
        </p:spPr>
      </p:pic>
      <p:sp>
        <p:nvSpPr>
          <p:cNvPr id="3" name="フッター プレースホルダー 2"/>
          <p:cNvSpPr>
            <a:spLocks noGrp="1"/>
          </p:cNvSpPr>
          <p:nvPr>
            <p:ph type="ftr" sz="quarter" idx="11"/>
          </p:nvPr>
        </p:nvSpPr>
        <p:spPr/>
        <p:txBody>
          <a:bodyPr/>
          <a:lstStyle/>
          <a:p>
            <a:r>
              <a:rPr lang="pt-BR" smtClean="0"/>
              <a:t>CosPA 2017</a:t>
            </a:r>
            <a:endParaRPr lang="en-US"/>
          </a:p>
        </p:txBody>
      </p:sp>
      <p:pic>
        <p:nvPicPr>
          <p:cNvPr id="25" name="Picture 10"/>
          <p:cNvPicPr>
            <a:picLocks noChangeAspect="1"/>
          </p:cNvPicPr>
          <p:nvPr/>
        </p:nvPicPr>
        <p:blipFill>
          <a:blip r:embed="rId9"/>
          <a:stretch>
            <a:fillRect/>
          </a:stretch>
        </p:blipFill>
        <p:spPr>
          <a:xfrm>
            <a:off x="6202607" y="540197"/>
            <a:ext cx="984255" cy="96636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2187" y="2692179"/>
            <a:ext cx="1870278" cy="628536"/>
          </a:xfrm>
          <a:prstGeom prst="rect">
            <a:avLst/>
          </a:prstGeom>
        </p:spPr>
      </p:pic>
      <p:sp>
        <p:nvSpPr>
          <p:cNvPr id="10" name="TextBox 9"/>
          <p:cNvSpPr txBox="1"/>
          <p:nvPr/>
        </p:nvSpPr>
        <p:spPr>
          <a:xfrm>
            <a:off x="8185557" y="577535"/>
            <a:ext cx="3825086" cy="1384995"/>
          </a:xfrm>
          <a:prstGeom prst="rect">
            <a:avLst/>
          </a:prstGeom>
          <a:noFill/>
        </p:spPr>
        <p:txBody>
          <a:bodyPr wrap="none" rtlCol="0">
            <a:spAutoFit/>
          </a:bodyPr>
          <a:lstStyle/>
          <a:p>
            <a:pPr algn="ctr"/>
            <a:r>
              <a:rPr lang="en-US" sz="2800" b="1" dirty="0" smtClean="0">
                <a:solidFill>
                  <a:schemeClr val="accent2"/>
                </a:solidFill>
              </a:rPr>
              <a:t>Temperature anisotropy</a:t>
            </a:r>
          </a:p>
          <a:p>
            <a:pPr algn="ctr"/>
            <a:r>
              <a:rPr lang="ja-JP" altLang="en-US" sz="2800" b="1" dirty="0" smtClean="0">
                <a:solidFill>
                  <a:schemeClr val="accent2"/>
                </a:solidFill>
              </a:rPr>
              <a:t>⇅</a:t>
            </a:r>
            <a:endParaRPr lang="en-US" sz="2800" b="1" dirty="0">
              <a:solidFill>
                <a:schemeClr val="accent2"/>
              </a:solidFill>
            </a:endParaRPr>
          </a:p>
          <a:p>
            <a:pPr algn="ctr"/>
            <a:r>
              <a:rPr lang="en-US" sz="2800" b="1" dirty="0" smtClean="0">
                <a:solidFill>
                  <a:schemeClr val="accent2"/>
                </a:solidFill>
              </a:rPr>
              <a:t>Density perturbation </a:t>
            </a:r>
            <a:endParaRPr lang="en-US" sz="2800" b="1" dirty="0">
              <a:solidFill>
                <a:schemeClr val="accent2"/>
              </a:solidFill>
            </a:endParaRPr>
          </a:p>
        </p:txBody>
      </p:sp>
      <mc:AlternateContent xmlns:mc="http://schemas.openxmlformats.org/markup-compatibility/2006" xmlns:a14="http://schemas.microsoft.com/office/drawing/2010/main">
        <mc:Choice Requires="a14">
          <p:sp>
            <p:nvSpPr>
              <p:cNvPr id="39" name="TextBox 38"/>
              <p:cNvSpPr txBox="1"/>
              <p:nvPr/>
            </p:nvSpPr>
            <p:spPr>
              <a:xfrm>
                <a:off x="8548524" y="3558493"/>
                <a:ext cx="2633285" cy="954107"/>
              </a:xfrm>
              <a:prstGeom prst="rect">
                <a:avLst/>
              </a:prstGeom>
              <a:noFill/>
            </p:spPr>
            <p:txBody>
              <a:bodyPr wrap="none" rtlCol="0">
                <a:spAutoFit/>
              </a:bodyPr>
              <a:lstStyle/>
              <a:p>
                <a:pPr algn="ctr"/>
                <a:r>
                  <a:rPr lang="en-US" altLang="ja-JP" sz="2800" b="1" dirty="0" smtClean="0">
                    <a:solidFill>
                      <a:schemeClr val="accent2"/>
                    </a:solidFill>
                  </a:rPr>
                  <a:t>Precision </a:t>
                </a:r>
                <a14:m>
                  <m:oMath xmlns:m="http://schemas.openxmlformats.org/officeDocument/2006/math">
                    <m:r>
                      <a:rPr lang="en-US" sz="2800" b="1">
                        <a:solidFill>
                          <a:schemeClr val="accent2"/>
                        </a:solidFill>
                        <a:latin typeface="Cambria Math" charset="0"/>
                      </a:rPr>
                      <m:t>𝚲</m:t>
                    </m:r>
                    <m:r>
                      <a:rPr lang="en-US" sz="2800" b="1">
                        <a:solidFill>
                          <a:schemeClr val="accent2"/>
                        </a:solidFill>
                        <a:latin typeface="Cambria Math" charset="0"/>
                      </a:rPr>
                      <m:t>𝐂𝐃𝐌</m:t>
                    </m:r>
                  </m:oMath>
                </a14:m>
                <a:endParaRPr lang="en-US" sz="2800" b="1" dirty="0">
                  <a:solidFill>
                    <a:schemeClr val="accent2"/>
                  </a:solidFill>
                </a:endParaRPr>
              </a:p>
              <a:p>
                <a:pPr algn="ctr"/>
                <a:r>
                  <a:rPr lang="en-US" altLang="ja-JP" sz="2800" b="1" dirty="0" smtClean="0">
                    <a:solidFill>
                      <a:schemeClr val="accent2"/>
                    </a:solidFill>
                  </a:rPr>
                  <a:t>cosmology</a:t>
                </a:r>
                <a:r>
                  <a:rPr lang="en-US" sz="2800" b="1" dirty="0" smtClean="0">
                    <a:solidFill>
                      <a:schemeClr val="accent2"/>
                    </a:solidFill>
                  </a:rPr>
                  <a:t> </a:t>
                </a:r>
              </a:p>
            </p:txBody>
          </p:sp>
        </mc:Choice>
        <mc:Fallback xmlns="">
          <p:sp>
            <p:nvSpPr>
              <p:cNvPr id="39" name="TextBox 38"/>
              <p:cNvSpPr txBox="1">
                <a:spLocks noRot="1" noChangeAspect="1" noMove="1" noResize="1" noEditPoints="1" noAdjustHandles="1" noChangeArrowheads="1" noChangeShapeType="1" noTextEdit="1"/>
              </p:cNvSpPr>
              <p:nvPr/>
            </p:nvSpPr>
            <p:spPr>
              <a:xfrm>
                <a:off x="8548524" y="3558493"/>
                <a:ext cx="2633285" cy="954107"/>
              </a:xfrm>
              <a:prstGeom prst="rect">
                <a:avLst/>
              </a:prstGeom>
              <a:blipFill rotWithShape="0">
                <a:blip r:embed="rId11"/>
                <a:stretch>
                  <a:fillRect l="-4167" t="-6410"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6153302" y="4778581"/>
                <a:ext cx="5989393" cy="1425840"/>
              </a:xfrm>
              <a:prstGeom prst="rect">
                <a:avLst/>
              </a:prstGeom>
              <a:noFill/>
            </p:spPr>
            <p:txBody>
              <a:bodyPr wrap="square" rtlCol="0">
                <a:spAutoFit/>
              </a:bodyPr>
              <a:lstStyle/>
              <a:p>
                <a:r>
                  <a:rPr lang="en-US" altLang="ja-JP" sz="2800" b="1" dirty="0" smtClean="0">
                    <a:solidFill>
                      <a:schemeClr val="bg1"/>
                    </a:solidFill>
                  </a:rPr>
                  <a:t>Constraining many cosmological parameters, including beyond standard parameters, </a:t>
                </a:r>
                <a14:m>
                  <m:oMath xmlns:m="http://schemas.openxmlformats.org/officeDocument/2006/math">
                    <m:r>
                      <a:rPr lang="en-US" altLang="ja-JP" sz="2800" b="1" i="1" smtClean="0">
                        <a:solidFill>
                          <a:schemeClr val="bg1"/>
                        </a:solidFill>
                        <a:latin typeface="Cambria Math" charset="0"/>
                      </a:rPr>
                      <m:t>𝒓</m:t>
                    </m:r>
                    <m:r>
                      <a:rPr lang="en-US" altLang="ja-JP" sz="2800" b="1" i="1" smtClean="0">
                        <a:solidFill>
                          <a:schemeClr val="bg1"/>
                        </a:solidFill>
                        <a:latin typeface="Cambria Math" charset="0"/>
                      </a:rPr>
                      <m:t>, </m:t>
                    </m:r>
                    <m:sSub>
                      <m:sSubPr>
                        <m:ctrlPr>
                          <a:rPr lang="en-US" altLang="ja-JP" sz="2800" b="1" i="1" smtClean="0">
                            <a:solidFill>
                              <a:schemeClr val="bg1"/>
                            </a:solidFill>
                            <a:latin typeface="Cambria Math" charset="0"/>
                          </a:rPr>
                        </m:ctrlPr>
                      </m:sSubPr>
                      <m:e>
                        <m:r>
                          <a:rPr lang="en-US" altLang="ja-JP" sz="2800" b="1" i="1" smtClean="0">
                            <a:solidFill>
                              <a:schemeClr val="bg1"/>
                            </a:solidFill>
                            <a:latin typeface="Cambria Math" charset="0"/>
                          </a:rPr>
                          <m:t>𝒏</m:t>
                        </m:r>
                      </m:e>
                      <m:sub>
                        <m:r>
                          <a:rPr lang="en-US" altLang="ja-JP" sz="2800" b="1" i="1" smtClean="0">
                            <a:solidFill>
                              <a:schemeClr val="bg1"/>
                            </a:solidFill>
                            <a:latin typeface="Cambria Math" charset="0"/>
                          </a:rPr>
                          <m:t>𝒔</m:t>
                        </m:r>
                      </m:sub>
                    </m:sSub>
                    <m:r>
                      <a:rPr lang="en-US" altLang="ja-JP" sz="2800" b="1" i="1" smtClean="0">
                        <a:solidFill>
                          <a:schemeClr val="bg1"/>
                        </a:solidFill>
                        <a:latin typeface="Cambria Math" charset="0"/>
                      </a:rPr>
                      <m:t>, ∑</m:t>
                    </m:r>
                    <m:sSub>
                      <m:sSubPr>
                        <m:ctrlPr>
                          <a:rPr lang="en-US" altLang="ja-JP" sz="2800" b="1" i="1" smtClean="0">
                            <a:solidFill>
                              <a:schemeClr val="bg1"/>
                            </a:solidFill>
                            <a:latin typeface="Cambria Math" charset="0"/>
                          </a:rPr>
                        </m:ctrlPr>
                      </m:sSubPr>
                      <m:e>
                        <m:r>
                          <a:rPr lang="en-US" altLang="ja-JP" sz="2800" b="1" i="1" smtClean="0">
                            <a:solidFill>
                              <a:schemeClr val="bg1"/>
                            </a:solidFill>
                            <a:latin typeface="Cambria Math" charset="0"/>
                          </a:rPr>
                          <m:t>𝒎</m:t>
                        </m:r>
                      </m:e>
                      <m:sub>
                        <m:r>
                          <a:rPr lang="en-US" altLang="ja-JP" sz="2800" b="1" i="1" smtClean="0">
                            <a:solidFill>
                              <a:schemeClr val="bg1"/>
                            </a:solidFill>
                            <a:latin typeface="Cambria Math" charset="0"/>
                          </a:rPr>
                          <m:t>𝝂</m:t>
                        </m:r>
                      </m:sub>
                    </m:sSub>
                    <m:r>
                      <a:rPr lang="en-US" altLang="ja-JP" sz="2800" b="1" i="1" smtClean="0">
                        <a:solidFill>
                          <a:schemeClr val="bg1"/>
                        </a:solidFill>
                        <a:latin typeface="Cambria Math" charset="0"/>
                      </a:rPr>
                      <m:t>, </m:t>
                    </m:r>
                    <m:sSub>
                      <m:sSubPr>
                        <m:ctrlPr>
                          <a:rPr lang="en-US" altLang="ja-JP" sz="2800" b="1" i="1" smtClean="0">
                            <a:solidFill>
                              <a:schemeClr val="bg1"/>
                            </a:solidFill>
                            <a:latin typeface="Cambria Math" charset="0"/>
                          </a:rPr>
                        </m:ctrlPr>
                      </m:sSubPr>
                      <m:e>
                        <m:r>
                          <a:rPr lang="en-US" altLang="ja-JP" sz="2800" b="1" i="1" smtClean="0">
                            <a:solidFill>
                              <a:schemeClr val="bg1"/>
                            </a:solidFill>
                            <a:latin typeface="Cambria Math" charset="0"/>
                          </a:rPr>
                          <m:t>𝑵</m:t>
                        </m:r>
                      </m:e>
                      <m:sub>
                        <m:r>
                          <a:rPr lang="en-US" altLang="ja-JP" sz="2800" b="1" i="1" smtClean="0">
                            <a:solidFill>
                              <a:schemeClr val="bg1"/>
                            </a:solidFill>
                            <a:latin typeface="Cambria Math" charset="0"/>
                          </a:rPr>
                          <m:t>𝒆𝒇𝒇</m:t>
                        </m:r>
                      </m:sub>
                    </m:sSub>
                  </m:oMath>
                </a14:m>
                <a:endParaRPr lang="en-US" sz="2800" b="1" dirty="0">
                  <a:solidFill>
                    <a:schemeClr val="bg1"/>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153302" y="4778581"/>
                <a:ext cx="5989393" cy="1425840"/>
              </a:xfrm>
              <a:prstGeom prst="rect">
                <a:avLst/>
              </a:prstGeom>
              <a:blipFill rotWithShape="0">
                <a:blip r:embed="rId12"/>
                <a:stretch>
                  <a:fillRect l="-2035" t="-4274" r="-2950" b="-8547"/>
                </a:stretch>
              </a:blipFill>
            </p:spPr>
            <p:txBody>
              <a:bodyPr/>
              <a:lstStyle/>
              <a:p>
                <a:r>
                  <a:rPr lang="en-US">
                    <a:noFill/>
                  </a:rPr>
                  <a:t> </a:t>
                </a:r>
              </a:p>
            </p:txBody>
          </p:sp>
        </mc:Fallback>
      </mc:AlternateContent>
      <p:sp>
        <p:nvSpPr>
          <p:cNvPr id="41" name="Line 67"/>
          <p:cNvSpPr>
            <a:spLocks noChangeShapeType="1"/>
          </p:cNvSpPr>
          <p:nvPr/>
        </p:nvSpPr>
        <p:spPr bwMode="auto">
          <a:xfrm>
            <a:off x="625642" y="656541"/>
            <a:ext cx="0" cy="4976444"/>
          </a:xfrm>
          <a:prstGeom prst="line">
            <a:avLst/>
          </a:prstGeom>
          <a:noFill/>
          <a:ln w="57150">
            <a:solidFill>
              <a:srgbClr val="FFFFFF"/>
            </a:solidFill>
            <a:round/>
            <a:headEnd/>
            <a:tailEnd type="triangle" w="med" len="med"/>
          </a:ln>
        </p:spPr>
        <p:txBody>
          <a:bodyPr wrap="none" anchor="ctr">
            <a:prstTxWarp prst="textNoShape">
              <a:avLst/>
            </a:prstTxWarp>
          </a:bodyPr>
          <a:lstStyle/>
          <a:p>
            <a:endParaRPr lang="en-US">
              <a:solidFill>
                <a:srgbClr val="FFFFFF"/>
              </a:solidFill>
            </a:endParaRPr>
          </a:p>
        </p:txBody>
      </p:sp>
      <p:sp>
        <p:nvSpPr>
          <p:cNvPr id="42" name="TextBox 41"/>
          <p:cNvSpPr txBox="1"/>
          <p:nvPr/>
        </p:nvSpPr>
        <p:spPr>
          <a:xfrm>
            <a:off x="733319" y="731424"/>
            <a:ext cx="878189" cy="707886"/>
          </a:xfrm>
          <a:prstGeom prst="rect">
            <a:avLst/>
          </a:prstGeom>
          <a:noFill/>
        </p:spPr>
        <p:txBody>
          <a:bodyPr wrap="none" rtlCol="0">
            <a:spAutoFit/>
          </a:bodyPr>
          <a:lstStyle/>
          <a:p>
            <a:r>
              <a:rPr lang="en-US" sz="1600" b="1" dirty="0" smtClean="0">
                <a:solidFill>
                  <a:schemeClr val="bg1"/>
                </a:solidFill>
              </a:rPr>
              <a:t>NASA</a:t>
            </a:r>
            <a:endParaRPr lang="en-US" sz="2400" b="1" dirty="0" smtClean="0">
              <a:solidFill>
                <a:schemeClr val="bg1"/>
              </a:solidFill>
            </a:endParaRPr>
          </a:p>
          <a:p>
            <a:r>
              <a:rPr lang="en-US" sz="2400" b="1" dirty="0" smtClean="0">
                <a:solidFill>
                  <a:schemeClr val="bg1"/>
                </a:solidFill>
              </a:rPr>
              <a:t>COBE</a:t>
            </a:r>
          </a:p>
        </p:txBody>
      </p:sp>
      <p:sp>
        <p:nvSpPr>
          <p:cNvPr id="43" name="TextBox 42"/>
          <p:cNvSpPr txBox="1"/>
          <p:nvPr/>
        </p:nvSpPr>
        <p:spPr>
          <a:xfrm>
            <a:off x="733319" y="2131645"/>
            <a:ext cx="1082348" cy="707886"/>
          </a:xfrm>
          <a:prstGeom prst="rect">
            <a:avLst/>
          </a:prstGeom>
          <a:noFill/>
        </p:spPr>
        <p:txBody>
          <a:bodyPr wrap="none" rtlCol="0">
            <a:spAutoFit/>
          </a:bodyPr>
          <a:lstStyle/>
          <a:p>
            <a:r>
              <a:rPr lang="en-US" sz="1600" b="1" dirty="0" smtClean="0">
                <a:solidFill>
                  <a:schemeClr val="bg1"/>
                </a:solidFill>
              </a:rPr>
              <a:t>NASA</a:t>
            </a:r>
            <a:endParaRPr lang="en-US" sz="1400" b="1" dirty="0" smtClean="0">
              <a:solidFill>
                <a:schemeClr val="bg1"/>
              </a:solidFill>
            </a:endParaRPr>
          </a:p>
          <a:p>
            <a:r>
              <a:rPr lang="en-US" sz="2400" b="1" dirty="0" smtClean="0">
                <a:solidFill>
                  <a:schemeClr val="bg1"/>
                </a:solidFill>
              </a:rPr>
              <a:t>WMAP</a:t>
            </a:r>
            <a:endParaRPr lang="en-US" sz="2400" b="1" dirty="0">
              <a:solidFill>
                <a:schemeClr val="bg1"/>
              </a:solidFill>
            </a:endParaRPr>
          </a:p>
        </p:txBody>
      </p:sp>
      <p:sp>
        <p:nvSpPr>
          <p:cNvPr id="44" name="TextBox 43"/>
          <p:cNvSpPr txBox="1"/>
          <p:nvPr/>
        </p:nvSpPr>
        <p:spPr>
          <a:xfrm>
            <a:off x="733319" y="3531866"/>
            <a:ext cx="1016625" cy="707886"/>
          </a:xfrm>
          <a:prstGeom prst="rect">
            <a:avLst/>
          </a:prstGeom>
          <a:noFill/>
        </p:spPr>
        <p:txBody>
          <a:bodyPr wrap="none" rtlCol="0">
            <a:spAutoFit/>
          </a:bodyPr>
          <a:lstStyle/>
          <a:p>
            <a:r>
              <a:rPr lang="en-US" sz="1600" b="1" dirty="0" smtClean="0">
                <a:solidFill>
                  <a:schemeClr val="bg1"/>
                </a:solidFill>
              </a:rPr>
              <a:t>ESA</a:t>
            </a:r>
          </a:p>
          <a:p>
            <a:r>
              <a:rPr lang="en-US" sz="2400" b="1" dirty="0" smtClean="0">
                <a:solidFill>
                  <a:schemeClr val="bg1"/>
                </a:solidFill>
              </a:rPr>
              <a:t>Planck</a:t>
            </a:r>
            <a:endParaRPr lang="en-US" sz="2400" b="1" dirty="0">
              <a:solidFill>
                <a:schemeClr val="bg1"/>
              </a:solidFill>
            </a:endParaRPr>
          </a:p>
        </p:txBody>
      </p:sp>
      <p:sp>
        <p:nvSpPr>
          <p:cNvPr id="45" name="TextBox 44"/>
          <p:cNvSpPr txBox="1"/>
          <p:nvPr/>
        </p:nvSpPr>
        <p:spPr>
          <a:xfrm>
            <a:off x="182954" y="146186"/>
            <a:ext cx="870751" cy="523220"/>
          </a:xfrm>
          <a:prstGeom prst="rect">
            <a:avLst/>
          </a:prstGeom>
          <a:noFill/>
        </p:spPr>
        <p:txBody>
          <a:bodyPr wrap="none" rtlCol="0">
            <a:spAutoFit/>
          </a:bodyPr>
          <a:lstStyle/>
          <a:p>
            <a:r>
              <a:rPr lang="en-US" sz="2800" b="1" dirty="0" smtClean="0">
                <a:solidFill>
                  <a:schemeClr val="bg1"/>
                </a:solidFill>
              </a:rPr>
              <a:t>time</a:t>
            </a:r>
            <a:endParaRPr lang="en-US" sz="2800" b="1" dirty="0">
              <a:solidFill>
                <a:schemeClr val="bg1"/>
              </a:solidFill>
            </a:endParaRPr>
          </a:p>
        </p:txBody>
      </p:sp>
      <p:sp>
        <p:nvSpPr>
          <p:cNvPr id="46" name="TextBox 45"/>
          <p:cNvSpPr txBox="1"/>
          <p:nvPr/>
        </p:nvSpPr>
        <p:spPr>
          <a:xfrm>
            <a:off x="32084" y="900701"/>
            <a:ext cx="652743" cy="369332"/>
          </a:xfrm>
          <a:prstGeom prst="rect">
            <a:avLst/>
          </a:prstGeom>
          <a:noFill/>
        </p:spPr>
        <p:txBody>
          <a:bodyPr wrap="none" rtlCol="0">
            <a:spAutoFit/>
          </a:bodyPr>
          <a:lstStyle/>
          <a:p>
            <a:r>
              <a:rPr lang="en-US" b="1" dirty="0" smtClean="0">
                <a:solidFill>
                  <a:schemeClr val="bg1"/>
                </a:solidFill>
              </a:rPr>
              <a:t>1989</a:t>
            </a:r>
            <a:endParaRPr lang="en-US" b="1" dirty="0">
              <a:solidFill>
                <a:schemeClr val="bg1"/>
              </a:solidFill>
            </a:endParaRPr>
          </a:p>
        </p:txBody>
      </p:sp>
      <p:sp>
        <p:nvSpPr>
          <p:cNvPr id="47" name="TextBox 46"/>
          <p:cNvSpPr txBox="1"/>
          <p:nvPr/>
        </p:nvSpPr>
        <p:spPr>
          <a:xfrm>
            <a:off x="-11861" y="2339264"/>
            <a:ext cx="652743" cy="369332"/>
          </a:xfrm>
          <a:prstGeom prst="rect">
            <a:avLst/>
          </a:prstGeom>
          <a:noFill/>
        </p:spPr>
        <p:txBody>
          <a:bodyPr wrap="none" rtlCol="0">
            <a:spAutoFit/>
          </a:bodyPr>
          <a:lstStyle/>
          <a:p>
            <a:r>
              <a:rPr lang="en-US" b="1" dirty="0" smtClean="0">
                <a:solidFill>
                  <a:schemeClr val="bg1"/>
                </a:solidFill>
              </a:rPr>
              <a:t>2001</a:t>
            </a:r>
            <a:endParaRPr lang="en-US" b="1" dirty="0">
              <a:solidFill>
                <a:schemeClr val="bg1"/>
              </a:solidFill>
            </a:endParaRPr>
          </a:p>
        </p:txBody>
      </p:sp>
      <p:sp>
        <p:nvSpPr>
          <p:cNvPr id="48" name="TextBox 47"/>
          <p:cNvSpPr txBox="1"/>
          <p:nvPr/>
        </p:nvSpPr>
        <p:spPr>
          <a:xfrm>
            <a:off x="-3384" y="3721486"/>
            <a:ext cx="652743" cy="369332"/>
          </a:xfrm>
          <a:prstGeom prst="rect">
            <a:avLst/>
          </a:prstGeom>
          <a:noFill/>
        </p:spPr>
        <p:txBody>
          <a:bodyPr wrap="none" rtlCol="0">
            <a:spAutoFit/>
          </a:bodyPr>
          <a:lstStyle/>
          <a:p>
            <a:r>
              <a:rPr lang="en-US" b="1" smtClean="0">
                <a:solidFill>
                  <a:schemeClr val="bg1"/>
                </a:solidFill>
              </a:rPr>
              <a:t>2009</a:t>
            </a:r>
            <a:endParaRPr lang="en-US" b="1">
              <a:solidFill>
                <a:schemeClr val="bg1"/>
              </a:solidFill>
            </a:endParaRPr>
          </a:p>
        </p:txBody>
      </p:sp>
      <p:sp>
        <p:nvSpPr>
          <p:cNvPr id="49" name="TextBox 48"/>
          <p:cNvSpPr txBox="1"/>
          <p:nvPr/>
        </p:nvSpPr>
        <p:spPr>
          <a:xfrm>
            <a:off x="7829984" y="2338405"/>
            <a:ext cx="4245241" cy="954107"/>
          </a:xfrm>
          <a:prstGeom prst="rect">
            <a:avLst/>
          </a:prstGeom>
          <a:noFill/>
        </p:spPr>
        <p:txBody>
          <a:bodyPr wrap="square" rtlCol="0">
            <a:spAutoFit/>
          </a:bodyPr>
          <a:lstStyle/>
          <a:p>
            <a:pPr algn="ctr"/>
            <a:r>
              <a:rPr lang="en-US" altLang="ja-JP" sz="2800" b="1" dirty="0" smtClean="0">
                <a:solidFill>
                  <a:schemeClr val="accent2"/>
                </a:solidFill>
              </a:rPr>
              <a:t>Discovery of the CMB polarization</a:t>
            </a:r>
            <a:endParaRPr lang="en-US" sz="2800" b="1" dirty="0">
              <a:solidFill>
                <a:schemeClr val="accent2"/>
              </a:solidFill>
            </a:endParaRPr>
          </a:p>
        </p:txBody>
      </p:sp>
    </p:spTree>
    <p:extLst>
      <p:ext uri="{BB962C8B-B14F-4D97-AF65-F5344CB8AC3E}">
        <p14:creationId xmlns:p14="http://schemas.microsoft.com/office/powerpoint/2010/main" val="3412656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1|0.8"/>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input hkmac&#10;\usepackage{color}&#10;\begin{document}&#10;\color{yellow}&#10;\Eqn{\color{white}\bm{&#10;  r  =\frac{1}{N^2}\pfrac{\Delta\phi}{\mpl}^2&#10;\approx 2\cdot 10^{-3} \pfrac{\Delta\phi}{\mpl}^2&#10;}&#10;}&#10;%&#10;\end{document}&#10;"/>
  <p:tag name="FILENAME" val="TP_tmp"/>
  <p:tag name="FORMAT" val="png256"/>
  <p:tag name="RES" val="300"/>
  <p:tag name="BLEND" val="1"/>
  <p:tag name="TRANSPARENT" val="0"/>
  <p:tag name="TBUG" val="0"/>
  <p:tag name="ALLOWFS" val="0"/>
  <p:tag name="ORIGWIDTH" val="176"/>
  <p:tag name="PICTUREFILESIZE" val="28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2817</Words>
  <Application>Microsoft Macintosh PowerPoint</Application>
  <PresentationFormat>Widescreen</PresentationFormat>
  <Paragraphs>712</Paragraphs>
  <Slides>48</Slides>
  <Notes>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48</vt:i4>
      </vt:variant>
    </vt:vector>
  </HeadingPairs>
  <TitlesOfParts>
    <vt:vector size="66" baseType="lpstr">
      <vt:lpstr>Abadi MT Condensed Extra Bold</vt:lpstr>
      <vt:lpstr>ArialMT</vt:lpstr>
      <vt:lpstr>Calibri</vt:lpstr>
      <vt:lpstr>Calibri Light</vt:lpstr>
      <vt:lpstr>Cambria Math</vt:lpstr>
      <vt:lpstr>Century Gothic</vt:lpstr>
      <vt:lpstr>HG丸ｺﾞｼｯｸM-PRO</vt:lpstr>
      <vt:lpstr>Mangal</vt:lpstr>
      <vt:lpstr>MS PGothic</vt:lpstr>
      <vt:lpstr>ＭＳ Ｐゴシック</vt:lpstr>
      <vt:lpstr>Times New Roman</vt:lpstr>
      <vt:lpstr>Wingdings</vt:lpstr>
      <vt:lpstr>Yu Gothic</vt:lpstr>
      <vt:lpstr>Yu Gothic Light</vt:lpstr>
      <vt:lpstr>ヒラギノ角ゴ Pro W3</vt:lpstr>
      <vt:lpstr>メイリオ</vt:lpstr>
      <vt:lpstr>Arial</vt:lpstr>
      <vt:lpstr>Office Theme</vt:lpstr>
      <vt:lpstr>Current status and future prospect of studying the physics of early universe using the measurement of the cosmic microwave background polarization</vt:lpstr>
      <vt:lpstr>Outline</vt:lpstr>
      <vt:lpstr>PowerPoint Presentation</vt:lpstr>
      <vt:lpstr>PowerPoint Presentation</vt:lpstr>
      <vt:lpstr>Detecting the cosmic inflation</vt:lpstr>
      <vt:lpstr>CMB polarization</vt:lpstr>
      <vt:lpstr>PowerPoint Presentation</vt:lpstr>
      <vt:lpstr>CMB as a probe of the LSS</vt:lpstr>
      <vt:lpstr>PowerPoint Presentation</vt:lpstr>
      <vt:lpstr>PowerPoint Presentation</vt:lpstr>
      <vt:lpstr>PowerPoint Presentation</vt:lpstr>
      <vt:lpstr>PowerPoint Presentation</vt:lpstr>
      <vt:lpstr>PowerPoint Presentation</vt:lpstr>
      <vt:lpstr>PowerPoint Presentation</vt:lpstr>
      <vt:lpstr>Planck power spectrum</vt:lpstr>
      <vt:lpstr>PowerPoint Presentation</vt:lpstr>
      <vt:lpstr>Current constraint in r - n_s plane</vt:lpstr>
      <vt:lpstr>Foreground challenge</vt:lpstr>
      <vt:lpstr>CMB experiment 101</vt:lpstr>
      <vt:lpstr>CMB experiment 101</vt:lpstr>
      <vt:lpstr>CMB experiment 101</vt:lpstr>
      <vt:lpstr>CMB experiment 101</vt:lpstr>
      <vt:lpstr>Ongoing and upcoming observations</vt:lpstr>
      <vt:lpstr>Ongoing and upcoming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reasonable target of r? </vt:lpstr>
      <vt:lpstr>PowerPoint Presentation</vt:lpstr>
      <vt:lpstr>Delensing to probe the primordial  B-mode deeper</vt:lpstr>
      <vt:lpstr>Delensing to probe the primordial  B-mode deeper</vt:lpstr>
      <vt:lpstr>Delensing to probe the primordial  B-mode deeper</vt:lpstr>
      <vt:lpstr>Primordial B-mode search and Neutrino</vt:lpstr>
      <vt:lpstr>Prospect from space?</vt:lpstr>
      <vt:lpstr>Beyond horizon</vt:lpstr>
      <vt:lpstr>Summary</vt:lpstr>
      <vt:lpstr>p</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status and future prospect of studying the physics of early universe using the measurement of the cosmic microwave background polarization</dc:title>
  <dc:creator>tomotake matsumura</dc:creator>
  <cp:lastModifiedBy>tomotake matsumura</cp:lastModifiedBy>
  <cp:revision>209</cp:revision>
  <cp:lastPrinted>2017-12-14T01:38:03Z</cp:lastPrinted>
  <dcterms:created xsi:type="dcterms:W3CDTF">2017-12-12T00:36:15Z</dcterms:created>
  <dcterms:modified xsi:type="dcterms:W3CDTF">2017-12-14T01:38:14Z</dcterms:modified>
</cp:coreProperties>
</file>