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1"/>
  </p:notesMasterIdLst>
  <p:sldIdLst>
    <p:sldId id="344" r:id="rId2"/>
    <p:sldId id="406" r:id="rId3"/>
    <p:sldId id="597" r:id="rId4"/>
    <p:sldId id="600" r:id="rId5"/>
    <p:sldId id="599" r:id="rId6"/>
    <p:sldId id="598" r:id="rId7"/>
    <p:sldId id="491" r:id="rId8"/>
    <p:sldId id="603" r:id="rId9"/>
    <p:sldId id="655" r:id="rId10"/>
    <p:sldId id="607" r:id="rId11"/>
    <p:sldId id="601" r:id="rId12"/>
    <p:sldId id="533" r:id="rId13"/>
    <p:sldId id="602" r:id="rId14"/>
    <p:sldId id="534" r:id="rId15"/>
    <p:sldId id="350" r:id="rId16"/>
    <p:sldId id="517" r:id="rId17"/>
    <p:sldId id="518" r:id="rId18"/>
    <p:sldId id="519" r:id="rId19"/>
    <p:sldId id="520" r:id="rId20"/>
    <p:sldId id="521" r:id="rId21"/>
    <p:sldId id="523" r:id="rId22"/>
    <p:sldId id="589" r:id="rId23"/>
    <p:sldId id="590" r:id="rId24"/>
    <p:sldId id="591" r:id="rId25"/>
    <p:sldId id="592" r:id="rId26"/>
    <p:sldId id="593" r:id="rId27"/>
    <p:sldId id="594" r:id="rId28"/>
    <p:sldId id="595" r:id="rId29"/>
    <p:sldId id="596" r:id="rId30"/>
    <p:sldId id="539" r:id="rId31"/>
    <p:sldId id="500" r:id="rId32"/>
    <p:sldId id="605" r:id="rId33"/>
    <p:sldId id="606" r:id="rId34"/>
    <p:sldId id="608" r:id="rId35"/>
    <p:sldId id="604" r:id="rId36"/>
    <p:sldId id="609" r:id="rId37"/>
    <p:sldId id="614" r:id="rId38"/>
    <p:sldId id="613" r:id="rId39"/>
    <p:sldId id="612" r:id="rId40"/>
    <p:sldId id="615" r:id="rId41"/>
    <p:sldId id="522" r:id="rId42"/>
    <p:sldId id="616" r:id="rId43"/>
    <p:sldId id="628" r:id="rId44"/>
    <p:sldId id="629" r:id="rId45"/>
    <p:sldId id="638" r:id="rId46"/>
    <p:sldId id="637" r:id="rId47"/>
    <p:sldId id="639" r:id="rId48"/>
    <p:sldId id="640" r:id="rId49"/>
    <p:sldId id="631" r:id="rId50"/>
    <p:sldId id="654" r:id="rId51"/>
    <p:sldId id="632" r:id="rId52"/>
    <p:sldId id="633" r:id="rId53"/>
    <p:sldId id="635" r:id="rId54"/>
    <p:sldId id="634" r:id="rId55"/>
    <p:sldId id="636" r:id="rId56"/>
    <p:sldId id="641" r:id="rId57"/>
    <p:sldId id="642" r:id="rId58"/>
    <p:sldId id="643" r:id="rId59"/>
    <p:sldId id="644" r:id="rId60"/>
    <p:sldId id="646" r:id="rId61"/>
    <p:sldId id="647" r:id="rId62"/>
    <p:sldId id="651" r:id="rId63"/>
    <p:sldId id="645" r:id="rId64"/>
    <p:sldId id="653" r:id="rId65"/>
    <p:sldId id="648" r:id="rId66"/>
    <p:sldId id="649" r:id="rId67"/>
    <p:sldId id="650" r:id="rId68"/>
    <p:sldId id="577" r:id="rId69"/>
    <p:sldId id="286" r:id="rId70"/>
  </p:sldIdLst>
  <p:sldSz cx="9144000" cy="6858000" type="screen4x3"/>
  <p:notesSz cx="6858000" cy="9144000"/>
  <p:embeddedFontLst>
    <p:embeddedFont>
      <p:font typeface="나눔명조" panose="02020603020101020101" pitchFamily="18" charset="-127"/>
      <p:regular r:id="rId72"/>
      <p:bold r:id="rId73"/>
    </p:embeddedFont>
    <p:embeddedFont>
      <p:font typeface="나눔고딕" panose="020D0604000000000000" pitchFamily="50" charset="-127"/>
      <p:regular r:id="rId74"/>
      <p:bold r:id="rId75"/>
    </p:embeddedFont>
    <p:embeddedFont>
      <p:font typeface="맑은 고딕" panose="020B0503020000020004" pitchFamily="50" charset="-127"/>
      <p:regular r:id="rId76"/>
      <p:bold r:id="rId77"/>
    </p:embeddedFont>
    <p:embeddedFont>
      <p:font typeface="나눔손글씨 펜" panose="03040600000000000000" pitchFamily="66" charset="-127"/>
      <p:regular r:id="rId78"/>
    </p:embeddedFont>
    <p:embeddedFont>
      <p:font typeface="Cambria Math" panose="02040503050406030204" pitchFamily="18" charset="0"/>
      <p:regular r:id="rId7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>
          <p15:clr>
            <a:srgbClr val="A4A3A4"/>
          </p15:clr>
        </p15:guide>
        <p15:guide id="2" orient="horz" pos="482">
          <p15:clr>
            <a:srgbClr val="A4A3A4"/>
          </p15:clr>
        </p15:guide>
        <p15:guide id="3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92525"/>
    <a:srgbClr val="6C7994"/>
    <a:srgbClr val="B1A58D"/>
    <a:srgbClr val="972929"/>
    <a:srgbClr val="9C2424"/>
    <a:srgbClr val="F78C81"/>
    <a:srgbClr val="9F2B2B"/>
    <a:srgbClr val="EE5C58"/>
    <a:srgbClr val="909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86364" autoAdjust="0"/>
  </p:normalViewPr>
  <p:slideViewPr>
    <p:cSldViewPr>
      <p:cViewPr varScale="1">
        <p:scale>
          <a:sx n="86" d="100"/>
          <a:sy n="86" d="100"/>
        </p:scale>
        <p:origin x="1349" y="62"/>
      </p:cViewPr>
      <p:guideLst>
        <p:guide orient="horz" pos="2840"/>
        <p:guide orient="horz" pos="482"/>
        <p:guide pos="3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5.fntdata"/><Relationship Id="rId84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4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7.xml"/><Relationship Id="rId18" Type="http://schemas.openxmlformats.org/officeDocument/2006/relationships/slide" Target="slides/slide22.xml"/><Relationship Id="rId26" Type="http://schemas.openxmlformats.org/officeDocument/2006/relationships/slide" Target="slides/slide30.xml"/><Relationship Id="rId39" Type="http://schemas.openxmlformats.org/officeDocument/2006/relationships/slide" Target="slides/slide43.xml"/><Relationship Id="rId21" Type="http://schemas.openxmlformats.org/officeDocument/2006/relationships/slide" Target="slides/slide25.xml"/><Relationship Id="rId34" Type="http://schemas.openxmlformats.org/officeDocument/2006/relationships/slide" Target="slides/slide38.xml"/><Relationship Id="rId42" Type="http://schemas.openxmlformats.org/officeDocument/2006/relationships/slide" Target="slides/slide46.xml"/><Relationship Id="rId47" Type="http://schemas.openxmlformats.org/officeDocument/2006/relationships/slide" Target="slides/slide52.xml"/><Relationship Id="rId50" Type="http://schemas.openxmlformats.org/officeDocument/2006/relationships/slide" Target="slides/slide55.xml"/><Relationship Id="rId55" Type="http://schemas.openxmlformats.org/officeDocument/2006/relationships/slide" Target="slides/slide60.xml"/><Relationship Id="rId7" Type="http://schemas.openxmlformats.org/officeDocument/2006/relationships/slide" Target="slides/slide11.xml"/><Relationship Id="rId12" Type="http://schemas.openxmlformats.org/officeDocument/2006/relationships/slide" Target="slides/slide16.xml"/><Relationship Id="rId17" Type="http://schemas.openxmlformats.org/officeDocument/2006/relationships/slide" Target="slides/slide21.xml"/><Relationship Id="rId25" Type="http://schemas.openxmlformats.org/officeDocument/2006/relationships/slide" Target="slides/slide29.xml"/><Relationship Id="rId33" Type="http://schemas.openxmlformats.org/officeDocument/2006/relationships/slide" Target="slides/slide37.xml"/><Relationship Id="rId38" Type="http://schemas.openxmlformats.org/officeDocument/2006/relationships/slide" Target="slides/slide42.xml"/><Relationship Id="rId46" Type="http://schemas.openxmlformats.org/officeDocument/2006/relationships/slide" Target="slides/slide51.xml"/><Relationship Id="rId59" Type="http://schemas.openxmlformats.org/officeDocument/2006/relationships/slide" Target="slides/slide65.xml"/><Relationship Id="rId2" Type="http://schemas.openxmlformats.org/officeDocument/2006/relationships/slide" Target="slides/slide2.xml"/><Relationship Id="rId16" Type="http://schemas.openxmlformats.org/officeDocument/2006/relationships/slide" Target="slides/slide20.xml"/><Relationship Id="rId20" Type="http://schemas.openxmlformats.org/officeDocument/2006/relationships/slide" Target="slides/slide24.xml"/><Relationship Id="rId29" Type="http://schemas.openxmlformats.org/officeDocument/2006/relationships/slide" Target="slides/slide33.xml"/><Relationship Id="rId41" Type="http://schemas.openxmlformats.org/officeDocument/2006/relationships/slide" Target="slides/slide45.xml"/><Relationship Id="rId54" Type="http://schemas.openxmlformats.org/officeDocument/2006/relationships/slide" Target="slides/slide59.xml"/><Relationship Id="rId1" Type="http://schemas.openxmlformats.org/officeDocument/2006/relationships/slide" Target="slides/slide1.xml"/><Relationship Id="rId6" Type="http://schemas.openxmlformats.org/officeDocument/2006/relationships/slide" Target="slides/slide10.xml"/><Relationship Id="rId11" Type="http://schemas.openxmlformats.org/officeDocument/2006/relationships/slide" Target="slides/slide15.xml"/><Relationship Id="rId24" Type="http://schemas.openxmlformats.org/officeDocument/2006/relationships/slide" Target="slides/slide28.xml"/><Relationship Id="rId32" Type="http://schemas.openxmlformats.org/officeDocument/2006/relationships/slide" Target="slides/slide36.xml"/><Relationship Id="rId37" Type="http://schemas.openxmlformats.org/officeDocument/2006/relationships/slide" Target="slides/slide41.xml"/><Relationship Id="rId40" Type="http://schemas.openxmlformats.org/officeDocument/2006/relationships/slide" Target="slides/slide44.xml"/><Relationship Id="rId45" Type="http://schemas.openxmlformats.org/officeDocument/2006/relationships/slide" Target="slides/slide49.xml"/><Relationship Id="rId53" Type="http://schemas.openxmlformats.org/officeDocument/2006/relationships/slide" Target="slides/slide58.xml"/><Relationship Id="rId58" Type="http://schemas.openxmlformats.org/officeDocument/2006/relationships/slide" Target="slides/slide63.xml"/><Relationship Id="rId5" Type="http://schemas.openxmlformats.org/officeDocument/2006/relationships/slide" Target="slides/slide9.xml"/><Relationship Id="rId15" Type="http://schemas.openxmlformats.org/officeDocument/2006/relationships/slide" Target="slides/slide19.xml"/><Relationship Id="rId23" Type="http://schemas.openxmlformats.org/officeDocument/2006/relationships/slide" Target="slides/slide27.xml"/><Relationship Id="rId28" Type="http://schemas.openxmlformats.org/officeDocument/2006/relationships/slide" Target="slides/slide32.xml"/><Relationship Id="rId36" Type="http://schemas.openxmlformats.org/officeDocument/2006/relationships/slide" Target="slides/slide40.xml"/><Relationship Id="rId49" Type="http://schemas.openxmlformats.org/officeDocument/2006/relationships/slide" Target="slides/slide54.xml"/><Relationship Id="rId57" Type="http://schemas.openxmlformats.org/officeDocument/2006/relationships/slide" Target="slides/slide62.xml"/><Relationship Id="rId10" Type="http://schemas.openxmlformats.org/officeDocument/2006/relationships/slide" Target="slides/slide14.xml"/><Relationship Id="rId19" Type="http://schemas.openxmlformats.org/officeDocument/2006/relationships/slide" Target="slides/slide23.xml"/><Relationship Id="rId31" Type="http://schemas.openxmlformats.org/officeDocument/2006/relationships/slide" Target="slides/slide35.xml"/><Relationship Id="rId44" Type="http://schemas.openxmlformats.org/officeDocument/2006/relationships/slide" Target="slides/slide48.xml"/><Relationship Id="rId52" Type="http://schemas.openxmlformats.org/officeDocument/2006/relationships/slide" Target="slides/slide57.xml"/><Relationship Id="rId60" Type="http://schemas.openxmlformats.org/officeDocument/2006/relationships/slide" Target="slides/slide68.xml"/><Relationship Id="rId4" Type="http://schemas.openxmlformats.org/officeDocument/2006/relationships/slide" Target="slides/slide8.xml"/><Relationship Id="rId9" Type="http://schemas.openxmlformats.org/officeDocument/2006/relationships/slide" Target="slides/slide13.xml"/><Relationship Id="rId14" Type="http://schemas.openxmlformats.org/officeDocument/2006/relationships/slide" Target="slides/slide18.xml"/><Relationship Id="rId22" Type="http://schemas.openxmlformats.org/officeDocument/2006/relationships/slide" Target="slides/slide26.xml"/><Relationship Id="rId27" Type="http://schemas.openxmlformats.org/officeDocument/2006/relationships/slide" Target="slides/slide31.xml"/><Relationship Id="rId30" Type="http://schemas.openxmlformats.org/officeDocument/2006/relationships/slide" Target="slides/slide34.xml"/><Relationship Id="rId35" Type="http://schemas.openxmlformats.org/officeDocument/2006/relationships/slide" Target="slides/slide39.xml"/><Relationship Id="rId43" Type="http://schemas.openxmlformats.org/officeDocument/2006/relationships/slide" Target="slides/slide47.xml"/><Relationship Id="rId48" Type="http://schemas.openxmlformats.org/officeDocument/2006/relationships/slide" Target="slides/slide53.xml"/><Relationship Id="rId56" Type="http://schemas.openxmlformats.org/officeDocument/2006/relationships/slide" Target="slides/slide61.xml"/><Relationship Id="rId8" Type="http://schemas.openxmlformats.org/officeDocument/2006/relationships/slide" Target="slides/slide12.xml"/><Relationship Id="rId51" Type="http://schemas.openxmlformats.org/officeDocument/2006/relationships/slide" Target="slides/slide56.xml"/><Relationship Id="rId3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870C5-E39E-4D4A-8B97-122E944BE205}" type="datetimeFigureOut">
              <a:rPr lang="ko-KR" altLang="en-US" smtClean="0"/>
              <a:pPr/>
              <a:t>2017-12-14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562BB-DACB-4090-9EB0-C718CC4DFD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481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739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7980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213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9580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5719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180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111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5127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0097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620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153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53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9365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843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0825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0166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978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079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1402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6357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57336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5859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58821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43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0084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73124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00092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6284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95614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01383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10142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53515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559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63507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58090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57209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03936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2273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16925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7770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68462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99390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2322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961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7565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68181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92941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54107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50664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6389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20690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61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7516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62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104418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63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60481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65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909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074732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68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5153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435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9485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110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323528" y="332656"/>
            <a:ext cx="4896544" cy="47799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1191" y="332656"/>
            <a:ext cx="739281" cy="288032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6660232" y="6381908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323528" y="332656"/>
            <a:ext cx="4896544" cy="47799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1191" y="332656"/>
            <a:ext cx="739281" cy="288032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6660232" y="6381908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67544" y="286072"/>
            <a:ext cx="8229600" cy="1143000"/>
          </a:xfrm>
        </p:spPr>
        <p:txBody>
          <a:bodyPr>
            <a:normAutofit/>
          </a:bodyPr>
          <a:lstStyle>
            <a:lvl1pPr algn="l">
              <a:defRPr sz="4000" spc="-150" baseline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323528" y="332657"/>
            <a:ext cx="8496944" cy="1008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345352"/>
            <a:ext cx="646799" cy="252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63F9F94-0DD2-4D1A-94AC-D2F8E17589FC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‹#›</a:t>
            </a:fld>
            <a:endParaRPr lang="en-US" altLang="ko-KR" sz="800" spc="-30" dirty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323528" y="332657"/>
            <a:ext cx="8496944" cy="1008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345352"/>
            <a:ext cx="646799" cy="252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63F9F94-0DD2-4D1A-94AC-D2F8E17589FC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‹#›</a:t>
            </a:fld>
            <a:endParaRPr lang="en-US" altLang="ko-KR" sz="800" spc="-30" dirty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893961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2" name="내용 개체 틀 3"/>
          <p:cNvSpPr>
            <a:spLocks noGrp="1"/>
          </p:cNvSpPr>
          <p:nvPr>
            <p:ph sz="half" idx="2"/>
          </p:nvPr>
        </p:nvSpPr>
        <p:spPr>
          <a:xfrm>
            <a:off x="2476028" y="1493936"/>
            <a:ext cx="4040188" cy="3951288"/>
          </a:xfrm>
        </p:spPr>
        <p:txBody>
          <a:bodyPr>
            <a:normAutofit/>
          </a:bodyPr>
          <a:lstStyle>
            <a:lvl1pPr>
              <a:buNone/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  <a:lvl2pPr>
              <a:buNone/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2pPr>
            <a:lvl3pPr>
              <a:buFont typeface="Wingdings" pitchFamily="2" charset="2"/>
              <a:buChar char="§"/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3pPr>
            <a:lvl4pPr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4pPr>
            <a:lvl5pPr>
              <a:buNone/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96E0-CB5B-4FBF-8FA8-9F84C87EEBB0}" type="datetime1">
              <a:rPr lang="ko-KR" altLang="en-US" smtClean="0"/>
              <a:pPr/>
              <a:t>2017-12-14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FA1-0801-4440-AF13-6DD65290EA72}" type="datetime1">
              <a:rPr lang="ko-KR" altLang="en-US" smtClean="0"/>
              <a:pPr/>
              <a:t>2017-12-14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A08CB-B1C9-48D6-A491-E01DB571702B}" type="datetime1">
              <a:rPr lang="ko-KR" altLang="en-US" smtClean="0"/>
              <a:pPr/>
              <a:t>2017-12-14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5" r:id="rId3"/>
    <p:sldLayoutId id="2147483662" r:id="rId4"/>
    <p:sldLayoutId id="2147483663" r:id="rId5"/>
    <p:sldLayoutId id="2147483649" r:id="rId6"/>
    <p:sldLayoutId id="2147483650" r:id="rId7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11" Type="http://schemas.openxmlformats.org/officeDocument/2006/relationships/image" Target="../media/image51.png"/><Relationship Id="rId5" Type="http://schemas.openxmlformats.org/officeDocument/2006/relationships/image" Target="../media/image42.png"/><Relationship Id="rId10" Type="http://schemas.openxmlformats.org/officeDocument/2006/relationships/image" Target="../media/image50.png"/><Relationship Id="rId4" Type="http://schemas.openxmlformats.org/officeDocument/2006/relationships/image" Target="../media/image41.png"/><Relationship Id="rId9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54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8.png"/><Relationship Id="rId7" Type="http://schemas.openxmlformats.org/officeDocument/2006/relationships/image" Target="../media/image47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59.png"/><Relationship Id="rId9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8.png"/><Relationship Id="rId7" Type="http://schemas.openxmlformats.org/officeDocument/2006/relationships/image" Target="../media/image54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11" Type="http://schemas.openxmlformats.org/officeDocument/2006/relationships/image" Target="../media/image51.png"/><Relationship Id="rId5" Type="http://schemas.openxmlformats.org/officeDocument/2006/relationships/image" Target="../media/image52.png"/><Relationship Id="rId10" Type="http://schemas.openxmlformats.org/officeDocument/2006/relationships/image" Target="../media/image50.png"/><Relationship Id="rId4" Type="http://schemas.openxmlformats.org/officeDocument/2006/relationships/image" Target="../media/image59.png"/><Relationship Id="rId9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8.png"/><Relationship Id="rId7" Type="http://schemas.openxmlformats.org/officeDocument/2006/relationships/image" Target="../media/image54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11" Type="http://schemas.openxmlformats.org/officeDocument/2006/relationships/image" Target="../media/image57.png"/><Relationship Id="rId5" Type="http://schemas.openxmlformats.org/officeDocument/2006/relationships/image" Target="../media/image42.png"/><Relationship Id="rId10" Type="http://schemas.openxmlformats.org/officeDocument/2006/relationships/image" Target="../media/image56.png"/><Relationship Id="rId4" Type="http://schemas.openxmlformats.org/officeDocument/2006/relationships/image" Target="../media/image59.png"/><Relationship Id="rId9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emf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11" Type="http://schemas.openxmlformats.org/officeDocument/2006/relationships/image" Target="../media/image51.png"/><Relationship Id="rId5" Type="http://schemas.openxmlformats.org/officeDocument/2006/relationships/image" Target="../media/image42.png"/><Relationship Id="rId10" Type="http://schemas.openxmlformats.org/officeDocument/2006/relationships/image" Target="../media/image50.png"/><Relationship Id="rId4" Type="http://schemas.openxmlformats.org/officeDocument/2006/relationships/image" Target="../media/image70.png"/><Relationship Id="rId9" Type="http://schemas.openxmlformats.org/officeDocument/2006/relationships/image" Target="../media/image7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11" Type="http://schemas.openxmlformats.org/officeDocument/2006/relationships/image" Target="../media/image51.png"/><Relationship Id="rId5" Type="http://schemas.openxmlformats.org/officeDocument/2006/relationships/image" Target="../media/image42.png"/><Relationship Id="rId10" Type="http://schemas.openxmlformats.org/officeDocument/2006/relationships/image" Target="../media/image50.png"/><Relationship Id="rId4" Type="http://schemas.openxmlformats.org/officeDocument/2006/relationships/image" Target="../media/image70.png"/><Relationship Id="rId9" Type="http://schemas.openxmlformats.org/officeDocument/2006/relationships/image" Target="../media/image7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11" Type="http://schemas.openxmlformats.org/officeDocument/2006/relationships/image" Target="../media/image51.png"/><Relationship Id="rId5" Type="http://schemas.openxmlformats.org/officeDocument/2006/relationships/image" Target="../media/image42.png"/><Relationship Id="rId10" Type="http://schemas.openxmlformats.org/officeDocument/2006/relationships/image" Target="../media/image50.png"/><Relationship Id="rId4" Type="http://schemas.openxmlformats.org/officeDocument/2006/relationships/image" Target="../media/image70.png"/><Relationship Id="rId9" Type="http://schemas.openxmlformats.org/officeDocument/2006/relationships/image" Target="../media/image7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11" Type="http://schemas.openxmlformats.org/officeDocument/2006/relationships/image" Target="../media/image51.png"/><Relationship Id="rId5" Type="http://schemas.openxmlformats.org/officeDocument/2006/relationships/image" Target="../media/image42.png"/><Relationship Id="rId10" Type="http://schemas.openxmlformats.org/officeDocument/2006/relationships/image" Target="../media/image50.png"/><Relationship Id="rId4" Type="http://schemas.openxmlformats.org/officeDocument/2006/relationships/image" Target="../media/image70.png"/><Relationship Id="rId9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emf"/><Relationship Id="rId4" Type="http://schemas.openxmlformats.org/officeDocument/2006/relationships/image" Target="../media/image6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emf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6"/>
            <a:ext cx="4896544" cy="47799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부제목 2"/>
          <p:cNvSpPr>
            <a:spLocks noGrp="1"/>
          </p:cNvSpPr>
          <p:nvPr>
            <p:ph type="subTitle" idx="1"/>
          </p:nvPr>
        </p:nvSpPr>
        <p:spPr>
          <a:xfrm>
            <a:off x="251520" y="6021288"/>
            <a:ext cx="5472608" cy="720080"/>
          </a:xfrm>
        </p:spPr>
        <p:txBody>
          <a:bodyPr>
            <a:normAutofit/>
          </a:bodyPr>
          <a:lstStyle/>
          <a:p>
            <a:pPr algn="l"/>
            <a:r>
              <a:rPr lang="en-US" altLang="ko-KR" sz="1200" b="1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Dong-</a:t>
            </a:r>
            <a:r>
              <a:rPr lang="en-US" altLang="ko-KR" sz="1200" b="1" spc="-3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han</a:t>
            </a:r>
            <a:r>
              <a:rPr lang="en-US" altLang="ko-KR" sz="1200" b="1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 Yeom </a:t>
            </a:r>
            <a:r>
              <a:rPr lang="ko-KR" altLang="en-US" sz="1200" spc="-3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염동한</a:t>
            </a:r>
            <a:endParaRPr lang="en-US" altLang="ko-KR" sz="1200" spc="-3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  <a:sym typeface="Wingdings" panose="05000000000000000000" pitchFamily="2" charset="2"/>
            </a:endParaRPr>
          </a:p>
          <a:p>
            <a:pPr algn="l"/>
            <a:r>
              <a:rPr lang="en-US" altLang="ko-KR" sz="1200" b="1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Asia Pacific Center for Theoretical Physics </a:t>
            </a:r>
            <a:r>
              <a:rPr lang="ko-KR" altLang="en-US" sz="12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아시아태평양이론물리센터</a:t>
            </a:r>
            <a:endParaRPr lang="en-US" altLang="ko-KR" sz="1200" spc="-3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l"/>
            <a:r>
              <a:rPr lang="en-US" altLang="ko-KR" sz="1200" b="1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2017. 12. 15.</a:t>
            </a:r>
            <a:endParaRPr lang="ko-KR" altLang="en-US" sz="1200" b="1" spc="-3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380996" y="531515"/>
            <a:ext cx="6910536" cy="2465437"/>
          </a:xfrm>
        </p:spPr>
        <p:txBody>
          <a:bodyPr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400" b="1" dirty="0">
                <a:solidFill>
                  <a:srgbClr val="FFFF00"/>
                </a:solidFill>
              </a:rPr>
              <a:t>Why concave rather than convex?</a:t>
            </a:r>
            <a:br>
              <a:rPr lang="en-US" altLang="ko-KR" sz="2400" b="1" dirty="0">
                <a:solidFill>
                  <a:srgbClr val="FFFF00"/>
                </a:solidFill>
              </a:rPr>
            </a:br>
            <a:r>
              <a:rPr lang="en-US" altLang="ko-KR" sz="2000" b="1" dirty="0">
                <a:solidFill>
                  <a:schemeClr val="bg1"/>
                </a:solidFill>
              </a:rPr>
              <a:t>Possible explanations for the</a:t>
            </a:r>
            <a:br>
              <a:rPr lang="en-US" altLang="ko-KR" sz="2000" b="1" dirty="0">
                <a:solidFill>
                  <a:schemeClr val="bg1"/>
                </a:solidFill>
              </a:rPr>
            </a:br>
            <a:r>
              <a:rPr lang="en-US" altLang="ko-KR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inflaton</a:t>
            </a:r>
            <a:r>
              <a:rPr lang="en-US" altLang="ko-KR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potential</a:t>
            </a:r>
            <a:br>
              <a:rPr lang="en-US" altLang="ko-KR" sz="2000" b="1" dirty="0">
                <a:solidFill>
                  <a:schemeClr val="bg1"/>
                </a:solidFill>
              </a:rPr>
            </a:br>
            <a:r>
              <a:rPr lang="en-US" altLang="ko-KR" sz="2000" b="1" dirty="0">
                <a:solidFill>
                  <a:schemeClr val="bg1"/>
                </a:solidFill>
              </a:rPr>
              <a:t>from </a:t>
            </a:r>
            <a:r>
              <a:rPr lang="en-US" altLang="ko-KR" sz="2000" b="1" dirty="0">
                <a:solidFill>
                  <a:srgbClr val="FFC000"/>
                </a:solidFill>
              </a:rPr>
              <a:t>quantum cosmology</a:t>
            </a:r>
            <a:endParaRPr lang="ko-KR" altLang="en-US" sz="1600" b="1" spc="-150" dirty="0">
              <a:solidFill>
                <a:srgbClr val="FFC00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4072429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9241" y="2420888"/>
            <a:ext cx="66271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dirty="0">
                <a:solidFill>
                  <a:srgbClr val="FFC000"/>
                </a:solidFill>
              </a:rPr>
              <a:t>A</a:t>
            </a:r>
            <a:r>
              <a:rPr lang="ko-KR" altLang="en-US" sz="3600" dirty="0">
                <a:solidFill>
                  <a:srgbClr val="FFC000"/>
                </a:solidFill>
              </a:rPr>
              <a:t> </a:t>
            </a:r>
            <a:r>
              <a:rPr lang="en-US" altLang="ko-KR" sz="3600" dirty="0">
                <a:solidFill>
                  <a:srgbClr val="FFC000"/>
                </a:solidFill>
              </a:rPr>
              <a:t>short</a:t>
            </a:r>
            <a:r>
              <a:rPr lang="ko-KR" altLang="en-US" sz="3600" dirty="0">
                <a:solidFill>
                  <a:srgbClr val="FFC000"/>
                </a:solidFill>
              </a:rPr>
              <a:t> </a:t>
            </a:r>
            <a:r>
              <a:rPr lang="en-US" altLang="ko-KR" sz="3600" dirty="0">
                <a:solidFill>
                  <a:srgbClr val="FFC000"/>
                </a:solidFill>
              </a:rPr>
              <a:t>review</a:t>
            </a:r>
            <a:r>
              <a:rPr lang="ko-KR" altLang="en-US" sz="3600" dirty="0">
                <a:solidFill>
                  <a:srgbClr val="FFC000"/>
                </a:solidFill>
              </a:rPr>
              <a:t> </a:t>
            </a:r>
            <a:r>
              <a:rPr lang="en-US" altLang="ko-KR" sz="3600" dirty="0">
                <a:solidFill>
                  <a:srgbClr val="FFC000"/>
                </a:solidFill>
              </a:rPr>
              <a:t>on the</a:t>
            </a:r>
          </a:p>
          <a:p>
            <a:pPr algn="ctr">
              <a:lnSpc>
                <a:spcPct val="150000"/>
              </a:lnSpc>
            </a:pPr>
            <a:r>
              <a:rPr lang="en-US" altLang="ko-KR" sz="3600" dirty="0" err="1">
                <a:solidFill>
                  <a:srgbClr val="FFC000"/>
                </a:solidFill>
              </a:rPr>
              <a:t>Hartle</a:t>
            </a:r>
            <a:r>
              <a:rPr lang="en-US" altLang="ko-KR" sz="3600" dirty="0">
                <a:solidFill>
                  <a:srgbClr val="FFC000"/>
                </a:solidFill>
              </a:rPr>
              <a:t>-Hawking wave function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74911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23778"/>
            <a:ext cx="8496944" cy="61926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제목 6"/>
          <p:cNvSpPr txBox="1">
            <a:spLocks/>
          </p:cNvSpPr>
          <p:nvPr/>
        </p:nvSpPr>
        <p:spPr>
          <a:xfrm>
            <a:off x="436811" y="54868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>
                <a:solidFill>
                  <a:srgbClr val="FFFF00"/>
                </a:solidFill>
              </a:rPr>
              <a:t>How to assign probability?</a:t>
            </a:r>
            <a:endParaRPr lang="ko-KR" altLang="en-US" sz="2400" spc="-15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22376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23778"/>
            <a:ext cx="8496944" cy="61926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제목 6"/>
          <p:cNvSpPr txBox="1">
            <a:spLocks/>
          </p:cNvSpPr>
          <p:nvPr/>
        </p:nvSpPr>
        <p:spPr>
          <a:xfrm>
            <a:off x="436811" y="54868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>
                <a:solidFill>
                  <a:srgbClr val="FFFF00"/>
                </a:solidFill>
              </a:rPr>
              <a:t>Wheeler-DeWitt equation</a:t>
            </a:r>
            <a:endParaRPr lang="ko-KR" altLang="en-US" sz="2400" spc="-15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C22345F6-9A32-4085-A6FF-545137BDE0ED}"/>
                  </a:ext>
                </a:extLst>
              </p:cNvPr>
              <p:cNvSpPr/>
              <p:nvPr/>
            </p:nvSpPr>
            <p:spPr>
              <a:xfrm>
                <a:off x="3707904" y="1772816"/>
                <a:ext cx="1889363" cy="661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ko-KR" sz="36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altLang="ko-KR" sz="36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altLang="ko-KR" sz="3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sz="36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C22345F6-9A32-4085-A6FF-545137BDE0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772816"/>
                <a:ext cx="1889363" cy="661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BC8F4BDF-6426-4DD1-BCF6-9BD04C713CA3}"/>
              </a:ext>
            </a:extLst>
          </p:cNvPr>
          <p:cNvSpPr txBox="1">
            <a:spLocks/>
          </p:cNvSpPr>
          <p:nvPr/>
        </p:nvSpPr>
        <p:spPr>
          <a:xfrm>
            <a:off x="501174" y="3429000"/>
            <a:ext cx="8175282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    The </a:t>
            </a:r>
            <a:r>
              <a:rPr lang="en-US" altLang="ko-KR" sz="2400" b="1" dirty="0">
                <a:solidFill>
                  <a:srgbClr val="FFC000"/>
                </a:solidFill>
                <a:latin typeface="+mj-lt"/>
              </a:rPr>
              <a:t>Wheeler-DeWitt equation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is the Schrodinger equation for gravity and all fields.</a:t>
            </a:r>
          </a:p>
        </p:txBody>
      </p:sp>
    </p:spTree>
    <p:extLst>
      <p:ext uri="{BB962C8B-B14F-4D97-AF65-F5344CB8AC3E}">
        <p14:creationId xmlns:p14="http://schemas.microsoft.com/office/powerpoint/2010/main" val="3646939589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23778"/>
            <a:ext cx="8496944" cy="61926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제목 6"/>
          <p:cNvSpPr txBox="1">
            <a:spLocks/>
          </p:cNvSpPr>
          <p:nvPr/>
        </p:nvSpPr>
        <p:spPr>
          <a:xfrm>
            <a:off x="436811" y="54868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>
                <a:solidFill>
                  <a:srgbClr val="FFFF00"/>
                </a:solidFill>
              </a:rPr>
              <a:t>Wheeler-DeWitt equation</a:t>
            </a:r>
            <a:endParaRPr lang="ko-KR" altLang="en-US" sz="2400" spc="-15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C22345F6-9A32-4085-A6FF-545137BDE0ED}"/>
                  </a:ext>
                </a:extLst>
              </p:cNvPr>
              <p:cNvSpPr/>
              <p:nvPr/>
            </p:nvSpPr>
            <p:spPr>
              <a:xfrm>
                <a:off x="3707904" y="1772816"/>
                <a:ext cx="1889363" cy="661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ko-KR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altLang="ko-KR" sz="36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altLang="ko-KR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C22345F6-9A32-4085-A6FF-545137BDE0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772816"/>
                <a:ext cx="1889363" cy="661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BC8F4BDF-6426-4DD1-BCF6-9BD04C713CA3}"/>
              </a:ext>
            </a:extLst>
          </p:cNvPr>
          <p:cNvSpPr txBox="1">
            <a:spLocks/>
          </p:cNvSpPr>
          <p:nvPr/>
        </p:nvSpPr>
        <p:spPr>
          <a:xfrm>
            <a:off x="501174" y="3429000"/>
            <a:ext cx="8175282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    The </a:t>
            </a:r>
            <a:r>
              <a:rPr lang="en-US" altLang="ko-KR" sz="2400" b="1" dirty="0">
                <a:solidFill>
                  <a:srgbClr val="FFC000"/>
                </a:solidFill>
                <a:latin typeface="+mj-lt"/>
              </a:rPr>
              <a:t>wave function of the Universe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 gives a probability distribution for a certain stage of our universe, e.g., a probability before inflation.</a:t>
            </a:r>
            <a:endParaRPr lang="en-US" altLang="ko-KR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2461134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23778"/>
            <a:ext cx="8496944" cy="61926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제목 6"/>
          <p:cNvSpPr txBox="1">
            <a:spLocks/>
          </p:cNvSpPr>
          <p:nvPr/>
        </p:nvSpPr>
        <p:spPr>
          <a:xfrm>
            <a:off x="436811" y="54868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>
                <a:solidFill>
                  <a:srgbClr val="FFFF00"/>
                </a:solidFill>
              </a:rPr>
              <a:t>Boundary condition problem</a:t>
            </a:r>
            <a:endParaRPr lang="ko-KR" altLang="en-US" sz="2400" spc="-15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C22345F6-9A32-4085-A6FF-545137BDE0ED}"/>
                  </a:ext>
                </a:extLst>
              </p:cNvPr>
              <p:cNvSpPr/>
              <p:nvPr/>
            </p:nvSpPr>
            <p:spPr>
              <a:xfrm>
                <a:off x="3707904" y="1772816"/>
                <a:ext cx="1889363" cy="661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ko-KR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altLang="ko-KR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altLang="ko-KR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C22345F6-9A32-4085-A6FF-545137BDE0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772816"/>
                <a:ext cx="1889363" cy="661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BC8F4BDF-6426-4DD1-BCF6-9BD04C713CA3}"/>
              </a:ext>
            </a:extLst>
          </p:cNvPr>
          <p:cNvSpPr txBox="1">
            <a:spLocks/>
          </p:cNvSpPr>
          <p:nvPr/>
        </p:nvSpPr>
        <p:spPr>
          <a:xfrm>
            <a:off x="501174" y="3429000"/>
            <a:ext cx="8175282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    The problem is, how to give a </a:t>
            </a:r>
            <a:r>
              <a:rPr lang="en-US" altLang="ko-KR" sz="2400" b="1" dirty="0">
                <a:solidFill>
                  <a:srgbClr val="FFC000"/>
                </a:solidFill>
                <a:latin typeface="+mj-lt"/>
              </a:rPr>
              <a:t>boundary condition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for this partial differential equation.</a:t>
            </a:r>
          </a:p>
        </p:txBody>
      </p:sp>
    </p:spTree>
    <p:extLst>
      <p:ext uri="{BB962C8B-B14F-4D97-AF65-F5344CB8AC3E}">
        <p14:creationId xmlns:p14="http://schemas.microsoft.com/office/powerpoint/2010/main" val="1309045852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제목 6">
            <a:extLst>
              <a:ext uri="{FF2B5EF4-FFF2-40B4-BE49-F238E27FC236}">
                <a16:creationId xmlns:a16="http://schemas.microsoft.com/office/drawing/2014/main" id="{79F1453D-845B-447F-8971-9C95E7F9DE9B}"/>
              </a:ext>
            </a:extLst>
          </p:cNvPr>
          <p:cNvSpPr txBox="1">
            <a:spLocks/>
          </p:cNvSpPr>
          <p:nvPr/>
        </p:nvSpPr>
        <p:spPr>
          <a:xfrm>
            <a:off x="436811" y="836712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/>
              <a:t>Euclidean path integral approach</a:t>
            </a:r>
          </a:p>
          <a:p>
            <a:r>
              <a:rPr lang="en-US" altLang="ko-KR" sz="2000" spc="-150" dirty="0"/>
              <a:t>(</a:t>
            </a:r>
            <a:r>
              <a:rPr lang="en-US" altLang="ko-KR" sz="2000" spc="-150" dirty="0" err="1"/>
              <a:t>Hartle</a:t>
            </a:r>
            <a:r>
              <a:rPr lang="en-US" altLang="ko-KR" sz="2000" spc="-150" dirty="0"/>
              <a:t> and Hawking, 1983)</a:t>
            </a:r>
            <a:endParaRPr lang="ko-KR" altLang="en-US" sz="3600" spc="-1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0E5E5D-BC79-4563-AECF-9DED9A754968}"/>
                  </a:ext>
                </a:extLst>
              </p:cNvPr>
              <p:cNvSpPr txBox="1"/>
              <p:nvPr/>
            </p:nvSpPr>
            <p:spPr>
              <a:xfrm>
                <a:off x="1439651" y="2084371"/>
                <a:ext cx="6950044" cy="1593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e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altLang="ko-KR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p>
                        </m:sSup>
                      </m:sub>
                      <m:sup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𝑫𝒈𝑫</m:t>
                        </m:r>
                        <m:r>
                          <a:rPr lang="ko-KR" alt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</m:nary>
                    <m:sSup>
                      <m:sSupPr>
                        <m:ctrlP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𝒊𝑺</m:t>
                        </m:r>
                      </m:sup>
                    </m:sSup>
                  </m:oMath>
                </a14:m>
                <a:r>
                  <a:rPr lang="en-US" altLang="ko-KR" b="1" dirty="0">
                    <a:solidFill>
                      <a:prstClr val="black"/>
                    </a:solidFill>
                  </a:rPr>
                  <a:t>	</a:t>
                </a:r>
                <a:r>
                  <a:rPr lang="en-US" altLang="ko-KR" b="1" dirty="0">
                    <a:solidFill>
                      <a:srgbClr val="FF0000"/>
                    </a:solidFill>
                  </a:rPr>
                  <a:t>path integral</a:t>
                </a:r>
                <a:r>
                  <a:rPr lang="en-US" altLang="ko-KR" b="1" dirty="0">
                    <a:solidFill>
                      <a:prstClr val="black"/>
                    </a:solidFill>
                  </a:rPr>
                  <a:t> as a propagator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altLang="ko-KR" sz="2400" b="1" dirty="0">
                    <a:solidFill>
                      <a:prstClr val="black"/>
                    </a:solidFill>
                  </a:rPr>
                  <a:t>      </a:t>
                </a:r>
                <a:endParaRPr lang="ko-KR" altLang="en-US" sz="20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0E5E5D-BC79-4563-AECF-9DED9A754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651" y="2084371"/>
                <a:ext cx="6950044" cy="1593578"/>
              </a:xfrm>
              <a:prstGeom prst="rect">
                <a:avLst/>
              </a:prstGeom>
              <a:blipFill>
                <a:blip r:embed="rId3"/>
                <a:stretch>
                  <a:fillRect l="-439" t="-26054" b="-191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9E9DDC-921C-4749-A093-FE35EEB2E15E}"/>
                  </a:ext>
                </a:extLst>
              </p:cNvPr>
              <p:cNvSpPr txBox="1"/>
              <p:nvPr/>
            </p:nvSpPr>
            <p:spPr>
              <a:xfrm>
                <a:off x="467544" y="1628800"/>
                <a:ext cx="1440160" cy="9432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 |</m:t>
                      </m:r>
                      <m:r>
                        <a:rPr lang="en-US" altLang="ko-KR" sz="1600" b="1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ko-KR" sz="1600" b="1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⟩=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1600" b="1" i="1" smtClean="0">
                              <a:solidFill>
                                <a:srgbClr val="4F81B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sz="1600" b="1" i="1" smtClean="0">
                              <a:solidFill>
                                <a:srgbClr val="4F81B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sz="1600" b="1" i="1" smtClean="0">
                                  <a:solidFill>
                                    <a:srgbClr val="4F81BD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1" i="1" smtClean="0">
                                  <a:solidFill>
                                    <a:srgbClr val="4F81BD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1600" b="1" i="1" smtClean="0">
                                  <a:solidFill>
                                    <a:srgbClr val="4F81BD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altLang="ko-KR" sz="1600" b="1" i="1" smtClean="0">
                              <a:solidFill>
                                <a:srgbClr val="4F81B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altLang="ko-KR" sz="1600" b="1" i="1">
                                  <a:solidFill>
                                    <a:srgbClr val="4F81BD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1" i="1">
                                  <a:solidFill>
                                    <a:srgbClr val="4F81BD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altLang="ko-KR" sz="1600" b="1" i="1" smtClean="0">
                                  <a:solidFill>
                                    <a:srgbClr val="4F81BD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p>
                          </m:sSup>
                          <m:r>
                            <a:rPr lang="en-US" altLang="ko-KR" sz="1600" b="1" i="1">
                              <a:solidFill>
                                <a:srgbClr val="4F81B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nary>
                    </m:oMath>
                  </m:oMathPara>
                </a14:m>
                <a:endParaRPr lang="ko-KR" altLang="en-US" sz="3200" b="1" dirty="0">
                  <a:solidFill>
                    <a:srgbClr val="4F81B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9E9DDC-921C-4749-A093-FE35EEB2E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28800"/>
                <a:ext cx="1440160" cy="9432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파인만에 대한 이미지 검색결과">
            <a:extLst>
              <a:ext uri="{FF2B5EF4-FFF2-40B4-BE49-F238E27FC236}">
                <a16:creationId xmlns:a16="http://schemas.microsoft.com/office/drawing/2014/main" id="{951CE16F-5C49-4D12-9632-BDB61964D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76" y="4153886"/>
            <a:ext cx="3189338" cy="208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ath integral에 대한 이미지 검색결과">
            <a:extLst>
              <a:ext uri="{FF2B5EF4-FFF2-40B4-BE49-F238E27FC236}">
                <a16:creationId xmlns:a16="http://schemas.microsoft.com/office/drawing/2014/main" id="{AE31C69C-F672-403B-BC83-CC57252BC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53886"/>
            <a:ext cx="23812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436593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제목 6">
            <a:extLst>
              <a:ext uri="{FF2B5EF4-FFF2-40B4-BE49-F238E27FC236}">
                <a16:creationId xmlns:a16="http://schemas.microsoft.com/office/drawing/2014/main" id="{79F1453D-845B-447F-8971-9C95E7F9DE9B}"/>
              </a:ext>
            </a:extLst>
          </p:cNvPr>
          <p:cNvSpPr txBox="1">
            <a:spLocks/>
          </p:cNvSpPr>
          <p:nvPr/>
        </p:nvSpPr>
        <p:spPr>
          <a:xfrm>
            <a:off x="436811" y="836712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/>
              <a:t>Euclidean path integral approach</a:t>
            </a:r>
          </a:p>
          <a:p>
            <a:r>
              <a:rPr lang="en-US" altLang="ko-KR" sz="2000" spc="-150" dirty="0"/>
              <a:t>(</a:t>
            </a:r>
            <a:r>
              <a:rPr lang="en-US" altLang="ko-KR" sz="2000" spc="-150" dirty="0" err="1"/>
              <a:t>Hartle</a:t>
            </a:r>
            <a:r>
              <a:rPr lang="en-US" altLang="ko-KR" sz="2000" spc="-150" dirty="0"/>
              <a:t> and Hawking, 1983)</a:t>
            </a:r>
            <a:endParaRPr lang="ko-KR" altLang="en-US" sz="3200" spc="-1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0814BF-0A66-4650-8EB1-7B442320DE20}"/>
                  </a:ext>
                </a:extLst>
              </p:cNvPr>
              <p:cNvSpPr txBox="1"/>
              <p:nvPr/>
            </p:nvSpPr>
            <p:spPr>
              <a:xfrm>
                <a:off x="1441737" y="2084371"/>
                <a:ext cx="7135415" cy="1487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e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altLang="ko-KR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p>
                        </m:sSup>
                      </m:sub>
                      <m:sup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𝑫𝒈𝑫</m:t>
                        </m:r>
                        <m:r>
                          <a:rPr lang="ko-KR" alt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</m:nary>
                    <m:sSup>
                      <m:sSupPr>
                        <m:ctrlP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ko-K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ko-K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ko-KR" b="1" dirty="0">
                    <a:solidFill>
                      <a:prstClr val="black"/>
                    </a:solidFill>
                  </a:rPr>
                  <a:t>	</a:t>
                </a:r>
                <a:r>
                  <a:rPr lang="en-US" altLang="ko-KR" b="1" dirty="0">
                    <a:solidFill>
                      <a:srgbClr val="FF0000"/>
                    </a:solidFill>
                  </a:rPr>
                  <a:t>Euclidean</a:t>
                </a:r>
                <a:r>
                  <a:rPr lang="en-US" altLang="ko-KR" b="1" dirty="0">
                    <a:solidFill>
                      <a:prstClr val="black"/>
                    </a:solidFill>
                  </a:rPr>
                  <a:t> analytic continuation</a:t>
                </a:r>
              </a:p>
              <a:p>
                <a:pPr algn="just">
                  <a:lnSpc>
                    <a:spcPct val="200000"/>
                  </a:lnSpc>
                </a:pPr>
                <a:endParaRPr lang="ko-KR" altLang="en-US" sz="20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0814BF-0A66-4650-8EB1-7B442320D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737" y="2084371"/>
                <a:ext cx="7135415" cy="1487843"/>
              </a:xfrm>
              <a:prstGeom prst="rect">
                <a:avLst/>
              </a:prstGeom>
              <a:blipFill>
                <a:blip r:embed="rId3"/>
                <a:stretch>
                  <a:fillRect l="-513" t="-28279" b="-270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894D6D-0CC3-4C0F-9CD0-501D02BE2347}"/>
                  </a:ext>
                </a:extLst>
              </p:cNvPr>
              <p:cNvSpPr txBox="1"/>
              <p:nvPr/>
            </p:nvSpPr>
            <p:spPr>
              <a:xfrm>
                <a:off x="467544" y="1628800"/>
                <a:ext cx="1440160" cy="9432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 |</m:t>
                      </m:r>
                      <m:r>
                        <a:rPr lang="en-US" altLang="ko-KR" sz="1600" b="1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ko-KR" sz="1600" b="1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⟩=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1600" b="1" i="1" smtClean="0">
                              <a:solidFill>
                                <a:srgbClr val="4F81B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sz="1600" b="1" i="1" smtClean="0">
                              <a:solidFill>
                                <a:srgbClr val="4F81B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sz="1600" b="1" i="1" smtClean="0">
                                  <a:solidFill>
                                    <a:srgbClr val="4F81BD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1" i="1" smtClean="0">
                                  <a:solidFill>
                                    <a:srgbClr val="4F81BD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1600" b="1" i="1" smtClean="0">
                                  <a:solidFill>
                                    <a:srgbClr val="4F81BD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altLang="ko-KR" sz="1600" b="1" i="1" smtClean="0">
                              <a:solidFill>
                                <a:srgbClr val="4F81B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altLang="ko-KR" sz="1600" b="1" i="1">
                                  <a:solidFill>
                                    <a:srgbClr val="4F81BD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1" i="1">
                                  <a:solidFill>
                                    <a:srgbClr val="4F81BD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altLang="ko-KR" sz="1600" b="1" i="1" smtClean="0">
                                  <a:solidFill>
                                    <a:srgbClr val="4F81BD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p>
                          </m:sSup>
                          <m:r>
                            <a:rPr lang="en-US" altLang="ko-KR" sz="1600" b="1" i="1">
                              <a:solidFill>
                                <a:srgbClr val="4F81B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nary>
                    </m:oMath>
                  </m:oMathPara>
                </a14:m>
                <a:endParaRPr lang="ko-KR" altLang="en-US" sz="3200" b="1" dirty="0">
                  <a:solidFill>
                    <a:srgbClr val="4F81B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894D6D-0CC3-4C0F-9CD0-501D02BE2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28800"/>
                <a:ext cx="1440160" cy="9432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파인만에 대한 이미지 검색결과">
            <a:extLst>
              <a:ext uri="{FF2B5EF4-FFF2-40B4-BE49-F238E27FC236}">
                <a16:creationId xmlns:a16="http://schemas.microsoft.com/office/drawing/2014/main" id="{9C5904E1-E2D3-4D35-9B32-E92465312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76" y="4153886"/>
            <a:ext cx="3189338" cy="208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ath integral에 대한 이미지 검색결과">
            <a:extLst>
              <a:ext uri="{FF2B5EF4-FFF2-40B4-BE49-F238E27FC236}">
                <a16:creationId xmlns:a16="http://schemas.microsoft.com/office/drawing/2014/main" id="{EEAD9408-30CE-4753-A8F7-C61BB3FEF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53886"/>
            <a:ext cx="23812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736631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제목 6">
            <a:extLst>
              <a:ext uri="{FF2B5EF4-FFF2-40B4-BE49-F238E27FC236}">
                <a16:creationId xmlns:a16="http://schemas.microsoft.com/office/drawing/2014/main" id="{79F1453D-845B-447F-8971-9C95E7F9DE9B}"/>
              </a:ext>
            </a:extLst>
          </p:cNvPr>
          <p:cNvSpPr txBox="1">
            <a:spLocks/>
          </p:cNvSpPr>
          <p:nvPr/>
        </p:nvSpPr>
        <p:spPr>
          <a:xfrm>
            <a:off x="436811" y="836712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/>
              <a:t>Euclidean path integral approach</a:t>
            </a:r>
          </a:p>
          <a:p>
            <a:r>
              <a:rPr lang="en-US" altLang="ko-KR" sz="2000" spc="-150" dirty="0"/>
              <a:t>(</a:t>
            </a:r>
            <a:r>
              <a:rPr lang="en-US" altLang="ko-KR" sz="2000" spc="-150" dirty="0" err="1"/>
              <a:t>Hartle</a:t>
            </a:r>
            <a:r>
              <a:rPr lang="en-US" altLang="ko-KR" sz="2000" spc="-150" dirty="0"/>
              <a:t> and Hawking, 1983)</a:t>
            </a:r>
            <a:endParaRPr lang="ko-KR" altLang="en-US" sz="3200" spc="-1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C7F22C-84EB-42F1-BF72-34173C2B6506}"/>
                  </a:ext>
                </a:extLst>
              </p:cNvPr>
              <p:cNvSpPr txBox="1"/>
              <p:nvPr/>
            </p:nvSpPr>
            <p:spPr>
              <a:xfrm>
                <a:off x="1445756" y="2084371"/>
                <a:ext cx="7225761" cy="2604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e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altLang="ko-KR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p>
                        </m:sSup>
                      </m:sub>
                      <m:sup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𝑫𝒈𝑫</m:t>
                        </m:r>
                        <m:r>
                          <a:rPr lang="ko-KR" alt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</m:nary>
                    <m:sSup>
                      <m:sSupPr>
                        <m:ctrlP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ko-KR" b="1" dirty="0">
                    <a:solidFill>
                      <a:prstClr val="black"/>
                    </a:solidFill>
                  </a:rPr>
                  <a:t>	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altLang="ko-KR" sz="2400" b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ko-KR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nary>
                      <m:naryPr>
                        <m:chr m:val="∑"/>
                        <m:ctrlPr>
                          <a:rPr lang="en-US" altLang="ko-K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altLang="ko-K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p>
                        </m:sSup>
                      </m:sub>
                      <m:sup>
                        <m:r>
                          <a:rPr lang="en-US" altLang="ko-K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p>
                          <m:sSupPr>
                            <m:ctrlPr>
                              <a:rPr lang="en-US" altLang="ko-KR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ko-KR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ko-KR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ko-KR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𝑬</m:t>
                                </m:r>
                              </m:sub>
                              <m:sup>
                                <m:r>
                                  <a:rPr lang="en-US" altLang="ko-KR" sz="24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𝐨𝐧</m:t>
                                </m:r>
                                <m:r>
                                  <a:rPr lang="en-US" altLang="ko-KR" sz="24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ko-KR" sz="24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𝐬𝐡𝐞𝐥𝐥</m:t>
                                </m:r>
                              </m:sup>
                            </m:sSubSup>
                          </m:sup>
                        </m:sSup>
                      </m:e>
                    </m:nary>
                  </m:oMath>
                </a14:m>
                <a:r>
                  <a:rPr lang="en-US" altLang="ko-KR" b="1" dirty="0">
                    <a:solidFill>
                      <a:prstClr val="black"/>
                    </a:solidFill>
                  </a:rPr>
                  <a:t> 	</a:t>
                </a:r>
                <a:r>
                  <a:rPr lang="en-US" altLang="ko-KR" b="1" dirty="0">
                    <a:solidFill>
                      <a:srgbClr val="FF0000"/>
                    </a:solidFill>
                  </a:rPr>
                  <a:t>steepest-descent </a:t>
                </a:r>
                <a:r>
                  <a:rPr lang="en-US" altLang="ko-KR" b="1" dirty="0">
                    <a:solidFill>
                      <a:prstClr val="black"/>
                    </a:solidFill>
                  </a:rPr>
                  <a:t>approximation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altLang="ko-KR" sz="2000" b="1" dirty="0">
                    <a:solidFill>
                      <a:prstClr val="black"/>
                    </a:solidFill>
                  </a:rPr>
                  <a:t>				</a:t>
                </a:r>
                <a:r>
                  <a:rPr lang="en-US" altLang="ko-KR" b="1" dirty="0">
                    <a:solidFill>
                      <a:prstClr val="black"/>
                    </a:solidFill>
                  </a:rPr>
                  <a:t>need to find/sum </a:t>
                </a:r>
                <a:r>
                  <a:rPr lang="en-US" altLang="ko-KR" b="1" dirty="0">
                    <a:solidFill>
                      <a:srgbClr val="FF0000"/>
                    </a:solidFill>
                  </a:rPr>
                  <a:t>instantons</a:t>
                </a:r>
                <a:endParaRPr lang="ko-KR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C7F22C-84EB-42F1-BF72-34173C2B6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56" y="2084371"/>
                <a:ext cx="7225761" cy="2604431"/>
              </a:xfrm>
              <a:prstGeom prst="rect">
                <a:avLst/>
              </a:prstGeom>
              <a:blipFill>
                <a:blip r:embed="rId3"/>
                <a:stretch>
                  <a:fillRect l="-422" t="-16159" b="-25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9D50F8-36E3-432E-B1C9-656B49D988EE}"/>
                  </a:ext>
                </a:extLst>
              </p:cNvPr>
              <p:cNvSpPr txBox="1"/>
              <p:nvPr/>
            </p:nvSpPr>
            <p:spPr>
              <a:xfrm>
                <a:off x="467544" y="1628800"/>
                <a:ext cx="1440160" cy="9432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 |</m:t>
                      </m:r>
                      <m:r>
                        <a:rPr lang="en-US" altLang="ko-KR" sz="1600" b="1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ko-KR" sz="1600" b="1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⟩=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1600" b="1" i="1" smtClean="0">
                              <a:solidFill>
                                <a:srgbClr val="4F81B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sz="1600" b="1" i="1" smtClean="0">
                              <a:solidFill>
                                <a:srgbClr val="4F81B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sz="1600" b="1" i="1" smtClean="0">
                                  <a:solidFill>
                                    <a:srgbClr val="4F81BD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1" i="1" smtClean="0">
                                  <a:solidFill>
                                    <a:srgbClr val="4F81BD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1600" b="1" i="1" smtClean="0">
                                  <a:solidFill>
                                    <a:srgbClr val="4F81BD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altLang="ko-KR" sz="1600" b="1" i="1" smtClean="0">
                              <a:solidFill>
                                <a:srgbClr val="4F81B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altLang="ko-KR" sz="1600" b="1" i="1">
                                  <a:solidFill>
                                    <a:srgbClr val="4F81BD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1" i="1">
                                  <a:solidFill>
                                    <a:srgbClr val="4F81BD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altLang="ko-KR" sz="1600" b="1" i="1" smtClean="0">
                                  <a:solidFill>
                                    <a:srgbClr val="4F81BD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p>
                          </m:sSup>
                          <m:r>
                            <a:rPr lang="en-US" altLang="ko-KR" sz="1600" b="1" i="1">
                              <a:solidFill>
                                <a:srgbClr val="4F81B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nary>
                    </m:oMath>
                  </m:oMathPara>
                </a14:m>
                <a:endParaRPr lang="ko-KR" altLang="en-US" sz="3200" b="1" dirty="0">
                  <a:solidFill>
                    <a:srgbClr val="4F81B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9D50F8-36E3-432E-B1C9-656B49D98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28800"/>
                <a:ext cx="1440160" cy="9432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손 x선 사진에 대한 이미지 검색결과">
            <a:extLst>
              <a:ext uri="{FF2B5EF4-FFF2-40B4-BE49-F238E27FC236}">
                <a16:creationId xmlns:a16="http://schemas.microsoft.com/office/drawing/2014/main" id="{4CB85320-A04B-435D-8356-7C475186C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r="15838"/>
          <a:stretch/>
        </p:blipFill>
        <p:spPr bwMode="auto">
          <a:xfrm>
            <a:off x="2153749" y="4686587"/>
            <a:ext cx="1488183" cy="175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8BDD7AE-1589-4AB1-848A-877C10CE60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8883"/>
          <a:stretch/>
        </p:blipFill>
        <p:spPr>
          <a:xfrm>
            <a:off x="632197" y="4688802"/>
            <a:ext cx="1407436" cy="175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6034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F5036F5-D5D1-42B1-BB5E-C37DDCA18396}"/>
              </a:ext>
            </a:extLst>
          </p:cNvPr>
          <p:cNvCxnSpPr/>
          <p:nvPr/>
        </p:nvCxnSpPr>
        <p:spPr>
          <a:xfrm flipV="1">
            <a:off x="4932040" y="3861048"/>
            <a:ext cx="2448272" cy="22322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633776-29A2-47D2-9793-6C9FCB19E92E}"/>
                  </a:ext>
                </a:extLst>
              </p:cNvPr>
              <p:cNvSpPr txBox="1"/>
              <p:nvPr/>
            </p:nvSpPr>
            <p:spPr>
              <a:xfrm>
                <a:off x="6121992" y="4941168"/>
                <a:ext cx="43120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ko-KR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ko-KR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ko-KR" altLang="en-US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633776-29A2-47D2-9793-6C9FCB19E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992" y="4941168"/>
                <a:ext cx="43120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8DB0F5-405E-4B32-AB14-984608F572EF}"/>
                  </a:ext>
                </a:extLst>
              </p:cNvPr>
              <p:cNvSpPr txBox="1"/>
              <p:nvPr/>
            </p:nvSpPr>
            <p:spPr>
              <a:xfrm>
                <a:off x="547105" y="1325330"/>
                <a:ext cx="3304815" cy="849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e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altLang="ko-KR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p>
                        </m:sSup>
                      </m:sub>
                      <m:sup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𝑫𝒈𝑫</m:t>
                        </m:r>
                        <m:r>
                          <a:rPr lang="ko-KR" alt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</m:nary>
                    <m:sSup>
                      <m:sSupPr>
                        <m:ctrlP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</m:sSub>
                      </m:sup>
                    </m:sSup>
                  </m:oMath>
                </a14:m>
                <a:r>
                  <a:rPr lang="ko-KR" altLang="en-US" sz="2000" b="1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8DB0F5-405E-4B32-AB14-984608F57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05" y="1325330"/>
                <a:ext cx="3304815" cy="849015"/>
              </a:xfrm>
              <a:prstGeom prst="rect">
                <a:avLst/>
              </a:prstGeom>
              <a:blipFill>
                <a:blip r:embed="rId4"/>
                <a:stretch>
                  <a:fillRect l="-1107" t="-48571" b="-1221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647836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AEB52B-F7E3-4C75-927C-B7D5B8A22D5A}"/>
                  </a:ext>
                </a:extLst>
              </p:cNvPr>
              <p:cNvSpPr txBox="1"/>
              <p:nvPr/>
            </p:nvSpPr>
            <p:spPr>
              <a:xfrm>
                <a:off x="6121992" y="4941168"/>
                <a:ext cx="43120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ko-KR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ko-KR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ko-KR" altLang="en-US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AEB52B-F7E3-4C75-927C-B7D5B8A22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992" y="4941168"/>
                <a:ext cx="43120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C33325-1C2B-4FB9-90F7-8383A41A0C27}"/>
                  </a:ext>
                </a:extLst>
              </p:cNvPr>
              <p:cNvSpPr txBox="1"/>
              <p:nvPr/>
            </p:nvSpPr>
            <p:spPr>
              <a:xfrm>
                <a:off x="5302221" y="1412776"/>
                <a:ext cx="637931" cy="566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altLang="ko-KR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altLang="ko-KR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ko-KR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ko-KR" altLang="en-US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C33325-1C2B-4FB9-90F7-8383A41A0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221" y="1412776"/>
                <a:ext cx="637931" cy="5665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3758A5-5D5A-4B22-A6F0-F24996563BE3}"/>
                  </a:ext>
                </a:extLst>
              </p:cNvPr>
              <p:cNvSpPr txBox="1"/>
              <p:nvPr/>
            </p:nvSpPr>
            <p:spPr>
              <a:xfrm>
                <a:off x="547105" y="1325775"/>
                <a:ext cx="3304815" cy="849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e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altLang="ko-KR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p>
                        </m:sSup>
                      </m:sub>
                      <m:sup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𝑫𝒈𝑫</m:t>
                        </m:r>
                        <m:r>
                          <a:rPr lang="ko-KR" alt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</m:nary>
                    <m:sSup>
                      <m:sSupPr>
                        <m:ctrlP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</m:sSub>
                      </m:sup>
                    </m:sSup>
                  </m:oMath>
                </a14:m>
                <a:r>
                  <a:rPr lang="ko-KR" altLang="en-US" sz="2000" b="1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3758A5-5D5A-4B22-A6F0-F24996563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05" y="1325775"/>
                <a:ext cx="3304815" cy="849015"/>
              </a:xfrm>
              <a:prstGeom prst="rect">
                <a:avLst/>
              </a:prstGeom>
              <a:blipFill>
                <a:blip r:embed="rId5"/>
                <a:stretch>
                  <a:fillRect l="-1107" t="-48571" b="-1221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1C262BA3-2C41-41C2-8E58-BD3A3C19C7FB}"/>
              </a:ext>
            </a:extLst>
          </p:cNvPr>
          <p:cNvCxnSpPr/>
          <p:nvPr/>
        </p:nvCxnSpPr>
        <p:spPr>
          <a:xfrm>
            <a:off x="4932040" y="1556792"/>
            <a:ext cx="0" cy="45365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23CFA05C-4CCB-4802-8B61-25FEF551F75A}"/>
              </a:ext>
            </a:extLst>
          </p:cNvPr>
          <p:cNvCxnSpPr/>
          <p:nvPr/>
        </p:nvCxnSpPr>
        <p:spPr>
          <a:xfrm flipH="1" flipV="1">
            <a:off x="4932040" y="1556792"/>
            <a:ext cx="2465364" cy="2317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42C6056F-87BE-478D-9078-DC492B5E6B97}"/>
              </a:ext>
            </a:extLst>
          </p:cNvPr>
          <p:cNvCxnSpPr/>
          <p:nvPr/>
        </p:nvCxnSpPr>
        <p:spPr>
          <a:xfrm flipV="1">
            <a:off x="4932040" y="3861048"/>
            <a:ext cx="2448272" cy="22322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93082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5543" y="2890459"/>
            <a:ext cx="2454518" cy="826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3600" dirty="0">
                <a:solidFill>
                  <a:srgbClr val="FFC000"/>
                </a:solidFill>
              </a:rPr>
              <a:t>Motivation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83132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E67AC70-022C-40A1-8F64-F781D850286E}"/>
              </a:ext>
            </a:extLst>
          </p:cNvPr>
          <p:cNvCxnSpPr/>
          <p:nvPr/>
        </p:nvCxnSpPr>
        <p:spPr>
          <a:xfrm>
            <a:off x="4932040" y="1556792"/>
            <a:ext cx="0" cy="45365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89C479-EDE5-4282-935E-328BB143E038}"/>
                  </a:ext>
                </a:extLst>
              </p:cNvPr>
              <p:cNvSpPr txBox="1"/>
              <p:nvPr/>
            </p:nvSpPr>
            <p:spPr>
              <a:xfrm>
                <a:off x="6121992" y="4941168"/>
                <a:ext cx="43120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ko-KR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ko-KR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ko-KR" altLang="en-US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89C479-EDE5-4282-935E-328BB143E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992" y="4941168"/>
                <a:ext cx="43120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CBADD0-EF8F-4D4A-AB34-6A584609F6F2}"/>
                  </a:ext>
                </a:extLst>
              </p:cNvPr>
              <p:cNvSpPr txBox="1"/>
              <p:nvPr/>
            </p:nvSpPr>
            <p:spPr>
              <a:xfrm>
                <a:off x="6549600" y="1407546"/>
                <a:ext cx="591444" cy="5681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altLang="ko-KR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altLang="ko-KR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p>
                      </m:sSup>
                      <m:r>
                        <a:rPr lang="en-US" altLang="ko-KR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ko-KR" altLang="en-US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CBADD0-EF8F-4D4A-AB34-6A584609F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600" y="1407546"/>
                <a:ext cx="591444" cy="5681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695E16C-18FB-4380-B406-9256D271F449}"/>
              </a:ext>
            </a:extLst>
          </p:cNvPr>
          <p:cNvSpPr txBox="1"/>
          <p:nvPr/>
        </p:nvSpPr>
        <p:spPr>
          <a:xfrm>
            <a:off x="6012344" y="1196752"/>
            <a:ext cx="388248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b="1" dirty="0">
                <a:solidFill>
                  <a:srgbClr val="EEECE1">
                    <a:lumMod val="75000"/>
                  </a:srgbClr>
                </a:solidFill>
              </a:rPr>
              <a:t>…</a:t>
            </a:r>
            <a:endParaRPr lang="ko-KR" altLang="en-US" b="1" dirty="0">
              <a:solidFill>
                <a:srgbClr val="EEECE1">
                  <a:lumMod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A4F1A5-6226-45F5-810B-8DE1163DBECC}"/>
                  </a:ext>
                </a:extLst>
              </p:cNvPr>
              <p:cNvSpPr txBox="1"/>
              <p:nvPr/>
            </p:nvSpPr>
            <p:spPr>
              <a:xfrm>
                <a:off x="7092280" y="1628800"/>
                <a:ext cx="1440160" cy="9432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solidFill>
                            <a:srgbClr val="EEECE1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</a:rPr>
                        <m:t> |</m:t>
                      </m:r>
                      <m:r>
                        <a:rPr lang="en-US" altLang="ko-KR" sz="1600" b="1" i="1" smtClean="0">
                          <a:solidFill>
                            <a:srgbClr val="EEECE1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ko-KR" sz="1600" b="1" i="1" smtClean="0">
                          <a:solidFill>
                            <a:srgbClr val="EEECE1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</a:rPr>
                        <m:t>⟩=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1600" b="1" i="1" smtClean="0">
                              <a:solidFill>
                                <a:srgbClr val="EEECE1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sz="1600" b="1" i="1" smtClean="0">
                              <a:solidFill>
                                <a:srgbClr val="EEECE1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sz="1600" b="1" i="1" smtClean="0">
                                  <a:solidFill>
                                    <a:srgbClr val="EEECE1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1" i="1" smtClean="0">
                                  <a:solidFill>
                                    <a:srgbClr val="EEECE1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1600" b="1" i="1" smtClean="0">
                                  <a:solidFill>
                                    <a:srgbClr val="EEECE1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altLang="ko-KR" sz="1600" b="1" i="1" smtClean="0">
                              <a:solidFill>
                                <a:srgbClr val="EEECE1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altLang="ko-KR" sz="1600" b="1" i="1">
                                  <a:solidFill>
                                    <a:srgbClr val="EEECE1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1" i="1">
                                  <a:solidFill>
                                    <a:srgbClr val="EEECE1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altLang="ko-KR" sz="1600" b="1" i="1" smtClean="0">
                                  <a:solidFill>
                                    <a:srgbClr val="EEECE1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p>
                          </m:sSup>
                          <m:r>
                            <a:rPr lang="en-US" altLang="ko-KR" sz="1600" b="1" i="1">
                              <a:solidFill>
                                <a:srgbClr val="EEECE1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nary>
                    </m:oMath>
                  </m:oMathPara>
                </a14:m>
                <a:endParaRPr lang="ko-KR" altLang="en-US" sz="3200" b="1" dirty="0">
                  <a:solidFill>
                    <a:srgbClr val="EEECE1">
                      <a:lumMod val="5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A4F1A5-6226-45F5-810B-8DE1163DB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628800"/>
                <a:ext cx="1440160" cy="9432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FE24B8-5C78-4816-8D47-77398FE39D64}"/>
                  </a:ext>
                </a:extLst>
              </p:cNvPr>
              <p:cNvSpPr txBox="1"/>
              <p:nvPr/>
            </p:nvSpPr>
            <p:spPr>
              <a:xfrm>
                <a:off x="547105" y="1325775"/>
                <a:ext cx="3304815" cy="9702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e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altLang="ko-KR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p>
                        </m:sSup>
                      </m:sub>
                      <m:sup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𝑫𝒈𝑫</m:t>
                        </m:r>
                        <m:r>
                          <a:rPr lang="ko-KR" alt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</m:nary>
                    <m:sSup>
                      <m:sSupPr>
                        <m:ctrlP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</m:sSub>
                      </m:sup>
                    </m:sSup>
                  </m:oMath>
                </a14:m>
                <a:r>
                  <a:rPr lang="ko-KR" altLang="en-US" sz="2000" b="1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FE24B8-5C78-4816-8D47-77398FE39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05" y="1325775"/>
                <a:ext cx="3304815" cy="970266"/>
              </a:xfrm>
              <a:prstGeom prst="rect">
                <a:avLst/>
              </a:prstGeom>
              <a:blipFill>
                <a:blip r:embed="rId6"/>
                <a:stretch>
                  <a:fillRect l="-1107" t="-42500" b="-943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54BBC3A2-3C36-4606-B6EE-13DDBA64D33B}"/>
              </a:ext>
            </a:extLst>
          </p:cNvPr>
          <p:cNvCxnSpPr/>
          <p:nvPr/>
        </p:nvCxnSpPr>
        <p:spPr>
          <a:xfrm flipV="1">
            <a:off x="4932040" y="3861048"/>
            <a:ext cx="2448272" cy="22322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0C56892C-EDD6-4235-BB4C-E133DD31D4F0}"/>
              </a:ext>
            </a:extLst>
          </p:cNvPr>
          <p:cNvCxnSpPr/>
          <p:nvPr/>
        </p:nvCxnSpPr>
        <p:spPr>
          <a:xfrm flipH="1">
            <a:off x="6012344" y="1421229"/>
            <a:ext cx="306434" cy="115084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DED4063E-BB8D-4490-8BDA-2C952F08FFB1}"/>
              </a:ext>
            </a:extLst>
          </p:cNvPr>
          <p:cNvCxnSpPr/>
          <p:nvPr/>
        </p:nvCxnSpPr>
        <p:spPr>
          <a:xfrm flipH="1">
            <a:off x="5749478" y="1441911"/>
            <a:ext cx="181050" cy="86183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7DBFC623-EB4D-4E12-8B9F-4240B351EF24}"/>
              </a:ext>
            </a:extLst>
          </p:cNvPr>
          <p:cNvCxnSpPr/>
          <p:nvPr/>
        </p:nvCxnSpPr>
        <p:spPr>
          <a:xfrm flipH="1">
            <a:off x="5659967" y="1429682"/>
            <a:ext cx="129738" cy="7789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546F5127-5769-4911-97E1-4D1F65BBDF37}"/>
              </a:ext>
            </a:extLst>
          </p:cNvPr>
          <p:cNvCxnSpPr/>
          <p:nvPr/>
        </p:nvCxnSpPr>
        <p:spPr>
          <a:xfrm flipH="1">
            <a:off x="5508104" y="1412776"/>
            <a:ext cx="113086" cy="72008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7016CEDB-4AE3-4010-B923-3BC1AEEFAB5E}"/>
              </a:ext>
            </a:extLst>
          </p:cNvPr>
          <p:cNvCxnSpPr>
            <a:endCxn id="32" idx="0"/>
          </p:cNvCxnSpPr>
          <p:nvPr/>
        </p:nvCxnSpPr>
        <p:spPr>
          <a:xfrm flipH="1" flipV="1">
            <a:off x="5621187" y="1412776"/>
            <a:ext cx="1776222" cy="2434622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3ADC0201-71D2-4E50-AC8E-9F161B25BC50}"/>
              </a:ext>
            </a:extLst>
          </p:cNvPr>
          <p:cNvCxnSpPr/>
          <p:nvPr/>
        </p:nvCxnSpPr>
        <p:spPr>
          <a:xfrm flipH="1" flipV="1">
            <a:off x="5940152" y="1423898"/>
            <a:ext cx="1457252" cy="242350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1141BD31-F729-42C4-BB4F-AE4E4222845C}"/>
              </a:ext>
            </a:extLst>
          </p:cNvPr>
          <p:cNvCxnSpPr/>
          <p:nvPr/>
        </p:nvCxnSpPr>
        <p:spPr>
          <a:xfrm flipH="1" flipV="1">
            <a:off x="5796136" y="1412776"/>
            <a:ext cx="1601268" cy="2448272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9093F5BA-826E-4348-9F0F-6F56C092523A}"/>
              </a:ext>
            </a:extLst>
          </p:cNvPr>
          <p:cNvCxnSpPr/>
          <p:nvPr/>
        </p:nvCxnSpPr>
        <p:spPr>
          <a:xfrm flipH="1" flipV="1">
            <a:off x="6328400" y="1412776"/>
            <a:ext cx="1069004" cy="2448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9C6F707F-D09C-4DDF-88A6-2CCE9BAA8DAC}"/>
              </a:ext>
            </a:extLst>
          </p:cNvPr>
          <p:cNvCxnSpPr/>
          <p:nvPr/>
        </p:nvCxnSpPr>
        <p:spPr>
          <a:xfrm flipH="1" flipV="1">
            <a:off x="4932040" y="1556792"/>
            <a:ext cx="2465364" cy="2317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5C4FAA-C076-43CA-A2A8-C09064E116A5}"/>
                  </a:ext>
                </a:extLst>
              </p:cNvPr>
              <p:cNvSpPr txBox="1"/>
              <p:nvPr/>
            </p:nvSpPr>
            <p:spPr>
              <a:xfrm>
                <a:off x="5302221" y="1412776"/>
                <a:ext cx="637932" cy="566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altLang="ko-KR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altLang="ko-KR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ko-KR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ko-KR" altLang="en-US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5C4FAA-C076-43CA-A2A8-C09064E11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221" y="1412776"/>
                <a:ext cx="637932" cy="5665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049353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AutoShape 2" descr="불트만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4F2E0D67-7F0B-4151-BEF0-379BB7C1963B}"/>
              </a:ext>
            </a:extLst>
          </p:cNvPr>
          <p:cNvCxnSpPr/>
          <p:nvPr/>
        </p:nvCxnSpPr>
        <p:spPr>
          <a:xfrm flipH="1">
            <a:off x="5508104" y="1412776"/>
            <a:ext cx="113086" cy="72008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627CB28F-7E76-4A2F-BD9A-3066B9C6BCC8}"/>
              </a:ext>
            </a:extLst>
          </p:cNvPr>
          <p:cNvCxnSpPr/>
          <p:nvPr/>
        </p:nvCxnSpPr>
        <p:spPr>
          <a:xfrm flipH="1">
            <a:off x="5659967" y="1429682"/>
            <a:ext cx="129738" cy="7789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0002EBC0-EB39-45D4-964D-8664DB89AE71}"/>
              </a:ext>
            </a:extLst>
          </p:cNvPr>
          <p:cNvCxnSpPr/>
          <p:nvPr/>
        </p:nvCxnSpPr>
        <p:spPr>
          <a:xfrm flipH="1">
            <a:off x="5749478" y="1441911"/>
            <a:ext cx="181050" cy="86183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DD33C653-247E-417A-9C18-675D4136A58A}"/>
              </a:ext>
            </a:extLst>
          </p:cNvPr>
          <p:cNvCxnSpPr/>
          <p:nvPr/>
        </p:nvCxnSpPr>
        <p:spPr>
          <a:xfrm flipH="1">
            <a:off x="6012344" y="1421229"/>
            <a:ext cx="306434" cy="115084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자유형 21">
            <a:extLst>
              <a:ext uri="{FF2B5EF4-FFF2-40B4-BE49-F238E27FC236}">
                <a16:creationId xmlns:a16="http://schemas.microsoft.com/office/drawing/2014/main" id="{C7C6482F-8C30-4C7F-8066-9CFC73E213CB}"/>
              </a:ext>
            </a:extLst>
          </p:cNvPr>
          <p:cNvSpPr/>
          <p:nvPr/>
        </p:nvSpPr>
        <p:spPr>
          <a:xfrm>
            <a:off x="4926844" y="3109497"/>
            <a:ext cx="2449773" cy="1476150"/>
          </a:xfrm>
          <a:custGeom>
            <a:avLst/>
            <a:gdLst>
              <a:gd name="connsiteX0" fmla="*/ 302400 w 2752173"/>
              <a:gd name="connsiteY0" fmla="*/ 16111 h 1506180"/>
              <a:gd name="connsiteX1" fmla="*/ 309224 w 2752173"/>
              <a:gd name="connsiteY1" fmla="*/ 1490069 h 1506180"/>
              <a:gd name="connsiteX2" fmla="*/ 2752173 w 2752173"/>
              <a:gd name="connsiteY2" fmla="*/ 753090 h 1506180"/>
              <a:gd name="connsiteX3" fmla="*/ 302400 w 2752173"/>
              <a:gd name="connsiteY3" fmla="*/ 16111 h 1506180"/>
              <a:gd name="connsiteX0" fmla="*/ 177459 w 2627232"/>
              <a:gd name="connsiteY0" fmla="*/ 76392 h 1566461"/>
              <a:gd name="connsiteX1" fmla="*/ 184283 w 2627232"/>
              <a:gd name="connsiteY1" fmla="*/ 1550350 h 1566461"/>
              <a:gd name="connsiteX2" fmla="*/ 2627232 w 2627232"/>
              <a:gd name="connsiteY2" fmla="*/ 813371 h 1566461"/>
              <a:gd name="connsiteX3" fmla="*/ 177459 w 2627232"/>
              <a:gd name="connsiteY3" fmla="*/ 76392 h 1566461"/>
              <a:gd name="connsiteX0" fmla="*/ 1653 w 2451426"/>
              <a:gd name="connsiteY0" fmla="*/ 76392 h 1566461"/>
              <a:gd name="connsiteX1" fmla="*/ 8477 w 2451426"/>
              <a:gd name="connsiteY1" fmla="*/ 1550350 h 1566461"/>
              <a:gd name="connsiteX2" fmla="*/ 2451426 w 2451426"/>
              <a:gd name="connsiteY2" fmla="*/ 813371 h 1566461"/>
              <a:gd name="connsiteX3" fmla="*/ 1653 w 2451426"/>
              <a:gd name="connsiteY3" fmla="*/ 76392 h 1566461"/>
              <a:gd name="connsiteX0" fmla="*/ 37920 w 2487693"/>
              <a:gd name="connsiteY0" fmla="*/ 71747 h 1561816"/>
              <a:gd name="connsiteX1" fmla="*/ 44744 w 2487693"/>
              <a:gd name="connsiteY1" fmla="*/ 1545705 h 1561816"/>
              <a:gd name="connsiteX2" fmla="*/ 2487693 w 2487693"/>
              <a:gd name="connsiteY2" fmla="*/ 808726 h 1561816"/>
              <a:gd name="connsiteX3" fmla="*/ 37920 w 2487693"/>
              <a:gd name="connsiteY3" fmla="*/ 71747 h 1561816"/>
              <a:gd name="connsiteX0" fmla="*/ 4618 w 2454391"/>
              <a:gd name="connsiteY0" fmla="*/ 64898 h 1554967"/>
              <a:gd name="connsiteX1" fmla="*/ 11442 w 2454391"/>
              <a:gd name="connsiteY1" fmla="*/ 1538856 h 1554967"/>
              <a:gd name="connsiteX2" fmla="*/ 2454391 w 2454391"/>
              <a:gd name="connsiteY2" fmla="*/ 801877 h 1554967"/>
              <a:gd name="connsiteX3" fmla="*/ 4618 w 2454391"/>
              <a:gd name="connsiteY3" fmla="*/ 64898 h 1554967"/>
              <a:gd name="connsiteX0" fmla="*/ 4618 w 2455464"/>
              <a:gd name="connsiteY0" fmla="*/ 68801 h 1560332"/>
              <a:gd name="connsiteX1" fmla="*/ 11442 w 2455464"/>
              <a:gd name="connsiteY1" fmla="*/ 1542759 h 1560332"/>
              <a:gd name="connsiteX2" fmla="*/ 2454391 w 2455464"/>
              <a:gd name="connsiteY2" fmla="*/ 805780 h 1560332"/>
              <a:gd name="connsiteX3" fmla="*/ 4618 w 2455464"/>
              <a:gd name="connsiteY3" fmla="*/ 68801 h 1560332"/>
              <a:gd name="connsiteX0" fmla="*/ 4618 w 2471163"/>
              <a:gd name="connsiteY0" fmla="*/ 61752 h 1550704"/>
              <a:gd name="connsiteX1" fmla="*/ 11442 w 2471163"/>
              <a:gd name="connsiteY1" fmla="*/ 1535710 h 1550704"/>
              <a:gd name="connsiteX2" fmla="*/ 2454391 w 2471163"/>
              <a:gd name="connsiteY2" fmla="*/ 798731 h 1550704"/>
              <a:gd name="connsiteX3" fmla="*/ 4618 w 2471163"/>
              <a:gd name="connsiteY3" fmla="*/ 61752 h 1550704"/>
              <a:gd name="connsiteX0" fmla="*/ 4618 w 2456965"/>
              <a:gd name="connsiteY0" fmla="*/ 59571 h 1547778"/>
              <a:gd name="connsiteX1" fmla="*/ 11442 w 2456965"/>
              <a:gd name="connsiteY1" fmla="*/ 1533529 h 1547778"/>
              <a:gd name="connsiteX2" fmla="*/ 2454391 w 2456965"/>
              <a:gd name="connsiteY2" fmla="*/ 796550 h 1547778"/>
              <a:gd name="connsiteX3" fmla="*/ 4618 w 2456965"/>
              <a:gd name="connsiteY3" fmla="*/ 59571 h 1547778"/>
              <a:gd name="connsiteX0" fmla="*/ 25 w 2452352"/>
              <a:gd name="connsiteY0" fmla="*/ 61714 h 1549921"/>
              <a:gd name="connsiteX1" fmla="*/ 6849 w 2452352"/>
              <a:gd name="connsiteY1" fmla="*/ 1535672 h 1549921"/>
              <a:gd name="connsiteX2" fmla="*/ 2449798 w 2452352"/>
              <a:gd name="connsiteY2" fmla="*/ 798693 h 1549921"/>
              <a:gd name="connsiteX3" fmla="*/ 25 w 2452352"/>
              <a:gd name="connsiteY3" fmla="*/ 61714 h 1549921"/>
              <a:gd name="connsiteX0" fmla="*/ 2 w 2452336"/>
              <a:gd name="connsiteY0" fmla="*/ 63876 h 1552083"/>
              <a:gd name="connsiteX1" fmla="*/ 6826 w 2452336"/>
              <a:gd name="connsiteY1" fmla="*/ 1537834 h 1552083"/>
              <a:gd name="connsiteX2" fmla="*/ 2449775 w 2452336"/>
              <a:gd name="connsiteY2" fmla="*/ 800855 h 1552083"/>
              <a:gd name="connsiteX3" fmla="*/ 2 w 2452336"/>
              <a:gd name="connsiteY3" fmla="*/ 63876 h 1552083"/>
              <a:gd name="connsiteX0" fmla="*/ 2 w 2452336"/>
              <a:gd name="connsiteY0" fmla="*/ 63876 h 1552083"/>
              <a:gd name="connsiteX1" fmla="*/ 6826 w 2452336"/>
              <a:gd name="connsiteY1" fmla="*/ 1537834 h 1552083"/>
              <a:gd name="connsiteX2" fmla="*/ 2449775 w 2452336"/>
              <a:gd name="connsiteY2" fmla="*/ 800855 h 1552083"/>
              <a:gd name="connsiteX3" fmla="*/ 2 w 2452336"/>
              <a:gd name="connsiteY3" fmla="*/ 63876 h 1552083"/>
              <a:gd name="connsiteX0" fmla="*/ 95537 w 2548103"/>
              <a:gd name="connsiteY0" fmla="*/ 30 h 1488237"/>
              <a:gd name="connsiteX1" fmla="*/ 102361 w 2548103"/>
              <a:gd name="connsiteY1" fmla="*/ 1473988 h 1488237"/>
              <a:gd name="connsiteX2" fmla="*/ 2545310 w 2548103"/>
              <a:gd name="connsiteY2" fmla="*/ 737009 h 1488237"/>
              <a:gd name="connsiteX3" fmla="*/ 95537 w 2548103"/>
              <a:gd name="connsiteY3" fmla="*/ 30 h 1488237"/>
              <a:gd name="connsiteX0" fmla="*/ 80375 w 2532902"/>
              <a:gd name="connsiteY0" fmla="*/ 12899 h 1501106"/>
              <a:gd name="connsiteX1" fmla="*/ 87199 w 2532902"/>
              <a:gd name="connsiteY1" fmla="*/ 1486857 h 1501106"/>
              <a:gd name="connsiteX2" fmla="*/ 2530148 w 2532902"/>
              <a:gd name="connsiteY2" fmla="*/ 749878 h 1501106"/>
              <a:gd name="connsiteX3" fmla="*/ 80375 w 2532902"/>
              <a:gd name="connsiteY3" fmla="*/ 12899 h 1501106"/>
              <a:gd name="connsiteX0" fmla="*/ 80375 w 2532902"/>
              <a:gd name="connsiteY0" fmla="*/ 12899 h 1501106"/>
              <a:gd name="connsiteX1" fmla="*/ 87199 w 2532902"/>
              <a:gd name="connsiteY1" fmla="*/ 1486857 h 1501106"/>
              <a:gd name="connsiteX2" fmla="*/ 2530148 w 2532902"/>
              <a:gd name="connsiteY2" fmla="*/ 749878 h 1501106"/>
              <a:gd name="connsiteX3" fmla="*/ 80375 w 2532902"/>
              <a:gd name="connsiteY3" fmla="*/ 12899 h 1501106"/>
              <a:gd name="connsiteX0" fmla="*/ 0 w 2452527"/>
              <a:gd name="connsiteY0" fmla="*/ 12899 h 1501106"/>
              <a:gd name="connsiteX1" fmla="*/ 6824 w 2452527"/>
              <a:gd name="connsiteY1" fmla="*/ 1486857 h 1501106"/>
              <a:gd name="connsiteX2" fmla="*/ 2449773 w 2452527"/>
              <a:gd name="connsiteY2" fmla="*/ 749878 h 1501106"/>
              <a:gd name="connsiteX3" fmla="*/ 0 w 2452527"/>
              <a:gd name="connsiteY3" fmla="*/ 12899 h 1501106"/>
              <a:gd name="connsiteX0" fmla="*/ 0 w 2453047"/>
              <a:gd name="connsiteY0" fmla="*/ 15647 h 1503854"/>
              <a:gd name="connsiteX1" fmla="*/ 6824 w 2453047"/>
              <a:gd name="connsiteY1" fmla="*/ 1489605 h 1503854"/>
              <a:gd name="connsiteX2" fmla="*/ 2449773 w 2453047"/>
              <a:gd name="connsiteY2" fmla="*/ 752626 h 1503854"/>
              <a:gd name="connsiteX3" fmla="*/ 0 w 2453047"/>
              <a:gd name="connsiteY3" fmla="*/ 15647 h 1503854"/>
              <a:gd name="connsiteX0" fmla="*/ 0 w 2453047"/>
              <a:gd name="connsiteY0" fmla="*/ 15647 h 1503854"/>
              <a:gd name="connsiteX1" fmla="*/ 6824 w 2453047"/>
              <a:gd name="connsiteY1" fmla="*/ 1489605 h 1503854"/>
              <a:gd name="connsiteX2" fmla="*/ 2449773 w 2453047"/>
              <a:gd name="connsiteY2" fmla="*/ 752626 h 1503854"/>
              <a:gd name="connsiteX3" fmla="*/ 0 w 2453047"/>
              <a:gd name="connsiteY3" fmla="*/ 15647 h 1503854"/>
              <a:gd name="connsiteX0" fmla="*/ 0 w 2449773"/>
              <a:gd name="connsiteY0" fmla="*/ 17340 h 1505547"/>
              <a:gd name="connsiteX1" fmla="*/ 6824 w 2449773"/>
              <a:gd name="connsiteY1" fmla="*/ 1491298 h 1505547"/>
              <a:gd name="connsiteX2" fmla="*/ 2449773 w 2449773"/>
              <a:gd name="connsiteY2" fmla="*/ 754319 h 1505547"/>
              <a:gd name="connsiteX3" fmla="*/ 0 w 2449773"/>
              <a:gd name="connsiteY3" fmla="*/ 17340 h 1505547"/>
              <a:gd name="connsiteX0" fmla="*/ 0 w 2449773"/>
              <a:gd name="connsiteY0" fmla="*/ 17340 h 1506832"/>
              <a:gd name="connsiteX1" fmla="*/ 6824 w 2449773"/>
              <a:gd name="connsiteY1" fmla="*/ 1491298 h 1506832"/>
              <a:gd name="connsiteX2" fmla="*/ 2449773 w 2449773"/>
              <a:gd name="connsiteY2" fmla="*/ 754319 h 1506832"/>
              <a:gd name="connsiteX3" fmla="*/ 0 w 2449773"/>
              <a:gd name="connsiteY3" fmla="*/ 17340 h 1506832"/>
              <a:gd name="connsiteX0" fmla="*/ 0 w 2449773"/>
              <a:gd name="connsiteY0" fmla="*/ 17340 h 1491298"/>
              <a:gd name="connsiteX1" fmla="*/ 6824 w 2449773"/>
              <a:gd name="connsiteY1" fmla="*/ 1491298 h 1491298"/>
              <a:gd name="connsiteX2" fmla="*/ 2449773 w 2449773"/>
              <a:gd name="connsiteY2" fmla="*/ 754319 h 1491298"/>
              <a:gd name="connsiteX3" fmla="*/ 0 w 2449773"/>
              <a:gd name="connsiteY3" fmla="*/ 17340 h 1491298"/>
              <a:gd name="connsiteX0" fmla="*/ 0 w 2449773"/>
              <a:gd name="connsiteY0" fmla="*/ 2192 h 1476150"/>
              <a:gd name="connsiteX1" fmla="*/ 6824 w 2449773"/>
              <a:gd name="connsiteY1" fmla="*/ 1476150 h 1476150"/>
              <a:gd name="connsiteX2" fmla="*/ 2449773 w 2449773"/>
              <a:gd name="connsiteY2" fmla="*/ 739171 h 1476150"/>
              <a:gd name="connsiteX3" fmla="*/ 0 w 2449773"/>
              <a:gd name="connsiteY3" fmla="*/ 2192 h 147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773" h="1476150">
                <a:moveTo>
                  <a:pt x="0" y="2192"/>
                </a:moveTo>
                <a:cubicBezTo>
                  <a:pt x="2276" y="220558"/>
                  <a:pt x="1138" y="1175899"/>
                  <a:pt x="6824" y="1476150"/>
                </a:cubicBezTo>
                <a:cubicBezTo>
                  <a:pt x="1302223" y="1448854"/>
                  <a:pt x="2287138" y="959810"/>
                  <a:pt x="2449773" y="739171"/>
                </a:cubicBezTo>
                <a:cubicBezTo>
                  <a:pt x="2230272" y="504884"/>
                  <a:pt x="1205551" y="-38754"/>
                  <a:pt x="0" y="219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6" name="자유형 20">
            <a:extLst>
              <a:ext uri="{FF2B5EF4-FFF2-40B4-BE49-F238E27FC236}">
                <a16:creationId xmlns:a16="http://schemas.microsoft.com/office/drawing/2014/main" id="{A0EEEA3C-9374-49D9-95EA-A611BFF115EC}"/>
              </a:ext>
            </a:extLst>
          </p:cNvPr>
          <p:cNvSpPr/>
          <p:nvPr/>
        </p:nvSpPr>
        <p:spPr>
          <a:xfrm>
            <a:off x="4933950" y="3105150"/>
            <a:ext cx="2447925" cy="733425"/>
          </a:xfrm>
          <a:custGeom>
            <a:avLst/>
            <a:gdLst>
              <a:gd name="connsiteX0" fmla="*/ 0 w 2447925"/>
              <a:gd name="connsiteY0" fmla="*/ 0 h 733425"/>
              <a:gd name="connsiteX1" fmla="*/ 2447925 w 2447925"/>
              <a:gd name="connsiteY1" fmla="*/ 733425 h 733425"/>
              <a:gd name="connsiteX0" fmla="*/ 0 w 2447925"/>
              <a:gd name="connsiteY0" fmla="*/ 0 h 733425"/>
              <a:gd name="connsiteX1" fmla="*/ 2447925 w 2447925"/>
              <a:gd name="connsiteY1" fmla="*/ 733425 h 733425"/>
              <a:gd name="connsiteX0" fmla="*/ 0 w 2447925"/>
              <a:gd name="connsiteY0" fmla="*/ 0 h 733425"/>
              <a:gd name="connsiteX1" fmla="*/ 2447925 w 2447925"/>
              <a:gd name="connsiteY1" fmla="*/ 733425 h 733425"/>
              <a:gd name="connsiteX0" fmla="*/ 0 w 2447925"/>
              <a:gd name="connsiteY0" fmla="*/ 0 h 733425"/>
              <a:gd name="connsiteX1" fmla="*/ 2447925 w 2447925"/>
              <a:gd name="connsiteY1" fmla="*/ 733425 h 733425"/>
              <a:gd name="connsiteX0" fmla="*/ 0 w 2447925"/>
              <a:gd name="connsiteY0" fmla="*/ 0 h 733425"/>
              <a:gd name="connsiteX1" fmla="*/ 2447925 w 2447925"/>
              <a:gd name="connsiteY1" fmla="*/ 7334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47925" h="733425">
                <a:moveTo>
                  <a:pt x="0" y="0"/>
                </a:moveTo>
                <a:cubicBezTo>
                  <a:pt x="1520825" y="34925"/>
                  <a:pt x="1993900" y="450850"/>
                  <a:pt x="2447925" y="733425"/>
                </a:cubicBezTo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자유형 23">
            <a:extLst>
              <a:ext uri="{FF2B5EF4-FFF2-40B4-BE49-F238E27FC236}">
                <a16:creationId xmlns:a16="http://schemas.microsoft.com/office/drawing/2014/main" id="{DF62B8ED-F989-4FBB-A8D6-476A0D2DEBAF}"/>
              </a:ext>
            </a:extLst>
          </p:cNvPr>
          <p:cNvSpPr/>
          <p:nvPr/>
        </p:nvSpPr>
        <p:spPr>
          <a:xfrm flipV="1">
            <a:off x="4932040" y="3847703"/>
            <a:ext cx="2447925" cy="733425"/>
          </a:xfrm>
          <a:custGeom>
            <a:avLst/>
            <a:gdLst>
              <a:gd name="connsiteX0" fmla="*/ 0 w 2447925"/>
              <a:gd name="connsiteY0" fmla="*/ 0 h 733425"/>
              <a:gd name="connsiteX1" fmla="*/ 2447925 w 2447925"/>
              <a:gd name="connsiteY1" fmla="*/ 733425 h 733425"/>
              <a:gd name="connsiteX0" fmla="*/ 0 w 2447925"/>
              <a:gd name="connsiteY0" fmla="*/ 0 h 733425"/>
              <a:gd name="connsiteX1" fmla="*/ 2447925 w 2447925"/>
              <a:gd name="connsiteY1" fmla="*/ 733425 h 733425"/>
              <a:gd name="connsiteX0" fmla="*/ 0 w 2447925"/>
              <a:gd name="connsiteY0" fmla="*/ 0 h 733425"/>
              <a:gd name="connsiteX1" fmla="*/ 2447925 w 2447925"/>
              <a:gd name="connsiteY1" fmla="*/ 733425 h 733425"/>
              <a:gd name="connsiteX0" fmla="*/ 0 w 2447925"/>
              <a:gd name="connsiteY0" fmla="*/ 0 h 733425"/>
              <a:gd name="connsiteX1" fmla="*/ 2447925 w 2447925"/>
              <a:gd name="connsiteY1" fmla="*/ 733425 h 733425"/>
              <a:gd name="connsiteX0" fmla="*/ 0 w 2447925"/>
              <a:gd name="connsiteY0" fmla="*/ 0 h 733425"/>
              <a:gd name="connsiteX1" fmla="*/ 2447925 w 2447925"/>
              <a:gd name="connsiteY1" fmla="*/ 7334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47925" h="733425">
                <a:moveTo>
                  <a:pt x="0" y="0"/>
                </a:moveTo>
                <a:cubicBezTo>
                  <a:pt x="1520825" y="34925"/>
                  <a:pt x="1993900" y="450850"/>
                  <a:pt x="2447925" y="733425"/>
                </a:cubicBezTo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F80C2D4-47CF-456A-90BB-2976570EA4EF}"/>
                  </a:ext>
                </a:extLst>
              </p:cNvPr>
              <p:cNvSpPr txBox="1"/>
              <p:nvPr/>
            </p:nvSpPr>
            <p:spPr>
              <a:xfrm>
                <a:off x="518641" y="1214422"/>
                <a:ext cx="3693319" cy="1069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e>
                        <m:r>
                          <a:rPr lang="en-US" altLang="ko-K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altLang="ko-KR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nary>
                      <m:naryPr>
                        <m:chr m:val="∑"/>
                        <m:ctrlPr>
                          <a:rPr lang="en-US" altLang="ko-K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altLang="ko-K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altLang="ko-KR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p>
                        </m:sSup>
                      </m:sub>
                      <m:sup>
                        <m:r>
                          <a:rPr lang="en-US" altLang="ko-K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p>
                          <m:sSupPr>
                            <m:ctrlPr>
                              <a:rPr lang="en-US" altLang="ko-KR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ko-KR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ko-KR" sz="24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ko-KR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𝑬</m:t>
                                </m:r>
                              </m:sub>
                              <m:sup>
                                <m:r>
                                  <a:rPr lang="en-US" altLang="ko-KR" sz="2400" b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𝐨𝐧</m:t>
                                </m:r>
                                <m:r>
                                  <a:rPr lang="en-US" altLang="ko-KR" sz="2400" b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ko-KR" sz="2400" b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𝐬𝐡𝐞𝐥𝐥</m:t>
                                </m:r>
                              </m:sup>
                            </m:sSubSup>
                          </m:sup>
                        </m:sSup>
                      </m:e>
                    </m:nary>
                  </m:oMath>
                </a14:m>
                <a:r>
                  <a:rPr lang="en-US" altLang="ko-KR" b="1" dirty="0">
                    <a:solidFill>
                      <a:prstClr val="black"/>
                    </a:solidFill>
                  </a:rPr>
                  <a:t> 	</a:t>
                </a:r>
                <a:endParaRPr lang="ko-KR" alt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F80C2D4-47CF-456A-90BB-2976570EA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41" y="1214422"/>
                <a:ext cx="3693319" cy="10696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3E4CA27-7AF9-4B60-9175-364DCE6143DC}"/>
              </a:ext>
            </a:extLst>
          </p:cNvPr>
          <p:cNvCxnSpPr/>
          <p:nvPr/>
        </p:nvCxnSpPr>
        <p:spPr>
          <a:xfrm flipV="1">
            <a:off x="4932040" y="3861048"/>
            <a:ext cx="2448272" cy="22322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337407-BE9D-46DB-A95C-0ACDCCCFDF28}"/>
                  </a:ext>
                </a:extLst>
              </p:cNvPr>
              <p:cNvSpPr txBox="1"/>
              <p:nvPr/>
            </p:nvSpPr>
            <p:spPr>
              <a:xfrm>
                <a:off x="6121992" y="4941168"/>
                <a:ext cx="43120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ko-KR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ko-KR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ko-KR" altLang="en-US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337407-BE9D-46DB-A95C-0ACDCCCFD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992" y="4941168"/>
                <a:ext cx="43120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5496C43F-A9D9-4BD9-A62A-AD4963CEA7CA}"/>
              </a:ext>
            </a:extLst>
          </p:cNvPr>
          <p:cNvCxnSpPr/>
          <p:nvPr/>
        </p:nvCxnSpPr>
        <p:spPr>
          <a:xfrm flipH="1" flipV="1">
            <a:off x="5796136" y="1412776"/>
            <a:ext cx="1601268" cy="2448272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BD38B9-D8FA-47C8-BD96-72FCEE2A83E6}"/>
                  </a:ext>
                </a:extLst>
              </p:cNvPr>
              <p:cNvSpPr txBox="1"/>
              <p:nvPr/>
            </p:nvSpPr>
            <p:spPr>
              <a:xfrm>
                <a:off x="6549600" y="1407546"/>
                <a:ext cx="591444" cy="5681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altLang="ko-KR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altLang="ko-KR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p>
                      </m:sSup>
                      <m:r>
                        <a:rPr lang="en-US" altLang="ko-KR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ko-KR" altLang="en-US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BD38B9-D8FA-47C8-BD96-72FCEE2A8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600" y="1407546"/>
                <a:ext cx="591444" cy="5681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62977D3-A178-4F93-BCA2-353D19603954}"/>
              </a:ext>
            </a:extLst>
          </p:cNvPr>
          <p:cNvSpPr txBox="1"/>
          <p:nvPr/>
        </p:nvSpPr>
        <p:spPr>
          <a:xfrm>
            <a:off x="6012344" y="1196752"/>
            <a:ext cx="388248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b="1" dirty="0">
                <a:solidFill>
                  <a:srgbClr val="EEECE1">
                    <a:lumMod val="75000"/>
                  </a:srgbClr>
                </a:solidFill>
              </a:rPr>
              <a:t>…</a:t>
            </a:r>
            <a:endParaRPr lang="ko-KR" altLang="en-US" b="1" dirty="0">
              <a:solidFill>
                <a:srgbClr val="EEECE1">
                  <a:lumMod val="75000"/>
                </a:srgbClr>
              </a:solidFill>
            </a:endParaRP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5366A196-1698-4F06-A4AA-4C6A10F0B6C0}"/>
              </a:ext>
            </a:extLst>
          </p:cNvPr>
          <p:cNvCxnSpPr>
            <a:endCxn id="27" idx="0"/>
          </p:cNvCxnSpPr>
          <p:nvPr/>
        </p:nvCxnSpPr>
        <p:spPr>
          <a:xfrm flipH="1" flipV="1">
            <a:off x="5621187" y="1412776"/>
            <a:ext cx="1776222" cy="2434622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A84755B-1ABE-49E7-867A-721F5B5B27F6}"/>
              </a:ext>
            </a:extLst>
          </p:cNvPr>
          <p:cNvCxnSpPr/>
          <p:nvPr/>
        </p:nvCxnSpPr>
        <p:spPr>
          <a:xfrm flipH="1" flipV="1">
            <a:off x="5940152" y="1423898"/>
            <a:ext cx="1457252" cy="242350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BADDD21F-10A4-4816-A70A-79DD1D7ADE09}"/>
              </a:ext>
            </a:extLst>
          </p:cNvPr>
          <p:cNvCxnSpPr/>
          <p:nvPr/>
        </p:nvCxnSpPr>
        <p:spPr>
          <a:xfrm flipH="1" flipV="1">
            <a:off x="6328400" y="1412776"/>
            <a:ext cx="1069004" cy="2448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8640CA-F1A3-4A1B-AC24-1B8B9A42A331}"/>
                  </a:ext>
                </a:extLst>
              </p:cNvPr>
              <p:cNvSpPr txBox="1"/>
              <p:nvPr/>
            </p:nvSpPr>
            <p:spPr>
              <a:xfrm>
                <a:off x="5302221" y="1412776"/>
                <a:ext cx="637932" cy="566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altLang="ko-KR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altLang="ko-KR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ko-KR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ko-KR" altLang="en-US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8640CA-F1A3-4A1B-AC24-1B8B9A42A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221" y="1412776"/>
                <a:ext cx="637932" cy="5665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F4D43115-C154-4F8B-A18C-9EF51610BDDA}"/>
              </a:ext>
            </a:extLst>
          </p:cNvPr>
          <p:cNvCxnSpPr/>
          <p:nvPr/>
        </p:nvCxnSpPr>
        <p:spPr>
          <a:xfrm>
            <a:off x="4932040" y="1556792"/>
            <a:ext cx="0" cy="45365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7C033CE-9064-49E0-9F44-402785790299}"/>
              </a:ext>
            </a:extLst>
          </p:cNvPr>
          <p:cNvSpPr txBox="1"/>
          <p:nvPr/>
        </p:nvSpPr>
        <p:spPr>
          <a:xfrm>
            <a:off x="5100101" y="3597080"/>
            <a:ext cx="947695" cy="375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</a:rPr>
              <a:t>Euclidean</a:t>
            </a:r>
            <a:endParaRPr lang="ko-KR" alt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72896B-58F1-44D3-B8D2-84675670FC94}"/>
              </a:ext>
            </a:extLst>
          </p:cNvPr>
          <p:cNvSpPr txBox="1"/>
          <p:nvPr/>
        </p:nvSpPr>
        <p:spPr>
          <a:xfrm>
            <a:off x="5052176" y="4639291"/>
            <a:ext cx="1076641" cy="373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400" b="1" dirty="0">
                <a:solidFill>
                  <a:prstClr val="black"/>
                </a:solidFill>
              </a:rPr>
              <a:t>Lorentzian</a:t>
            </a:r>
            <a:endParaRPr lang="ko-KR" altLang="en-US" sz="1400" b="1" dirty="0">
              <a:solidFill>
                <a:prstClr val="black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4D79E8-5DCF-40FF-B4C9-E50147F00302}"/>
              </a:ext>
            </a:extLst>
          </p:cNvPr>
          <p:cNvSpPr txBox="1"/>
          <p:nvPr/>
        </p:nvSpPr>
        <p:spPr>
          <a:xfrm>
            <a:off x="5055471" y="2623067"/>
            <a:ext cx="1076641" cy="373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400" b="1" dirty="0">
                <a:solidFill>
                  <a:prstClr val="black"/>
                </a:solidFill>
              </a:rPr>
              <a:t>Lorentzian</a:t>
            </a:r>
            <a:endParaRPr lang="ko-KR" altLang="en-US" sz="14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5D20289-81F4-4721-81D6-FB5E1780CEC4}"/>
                  </a:ext>
                </a:extLst>
              </p:cNvPr>
              <p:cNvSpPr txBox="1"/>
              <p:nvPr/>
            </p:nvSpPr>
            <p:spPr>
              <a:xfrm>
                <a:off x="7092280" y="1628800"/>
                <a:ext cx="1440160" cy="9432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solidFill>
                            <a:srgbClr val="EEECE1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</a:rPr>
                        <m:t> |</m:t>
                      </m:r>
                      <m:r>
                        <a:rPr lang="en-US" altLang="ko-KR" sz="1600" b="1" i="1" smtClean="0">
                          <a:solidFill>
                            <a:srgbClr val="EEECE1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ko-KR" sz="1600" b="1" i="1" smtClean="0">
                          <a:solidFill>
                            <a:srgbClr val="EEECE1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</a:rPr>
                        <m:t>⟩=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1600" b="1" i="1" smtClean="0">
                              <a:solidFill>
                                <a:srgbClr val="EEECE1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sz="1600" b="1" i="1" smtClean="0">
                              <a:solidFill>
                                <a:srgbClr val="EEECE1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sz="1600" b="1" i="1" smtClean="0">
                                  <a:solidFill>
                                    <a:srgbClr val="EEECE1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1" i="1" smtClean="0">
                                  <a:solidFill>
                                    <a:srgbClr val="EEECE1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1600" b="1" i="1" smtClean="0">
                                  <a:solidFill>
                                    <a:srgbClr val="EEECE1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altLang="ko-KR" sz="1600" b="1" i="1" smtClean="0">
                              <a:solidFill>
                                <a:srgbClr val="EEECE1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altLang="ko-KR" sz="1600" b="1" i="1">
                                  <a:solidFill>
                                    <a:srgbClr val="EEECE1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1" i="1">
                                  <a:solidFill>
                                    <a:srgbClr val="EEECE1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altLang="ko-KR" sz="1600" b="1" i="1" smtClean="0">
                                  <a:solidFill>
                                    <a:srgbClr val="EEECE1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p>
                          </m:sSup>
                          <m:r>
                            <a:rPr lang="en-US" altLang="ko-KR" sz="1600" b="1" i="1">
                              <a:solidFill>
                                <a:srgbClr val="EEECE1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nary>
                    </m:oMath>
                  </m:oMathPara>
                </a14:m>
                <a:endParaRPr lang="ko-KR" altLang="en-US" sz="3200" b="1" dirty="0">
                  <a:solidFill>
                    <a:srgbClr val="EEECE1">
                      <a:lumMod val="5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5D20289-81F4-4721-81D6-FB5E1780C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628800"/>
                <a:ext cx="1440160" cy="9432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B237A69E-4751-4773-A60E-AF244EB6618F}"/>
              </a:ext>
            </a:extLst>
          </p:cNvPr>
          <p:cNvCxnSpPr/>
          <p:nvPr/>
        </p:nvCxnSpPr>
        <p:spPr>
          <a:xfrm flipH="1" flipV="1">
            <a:off x="4932040" y="1556792"/>
            <a:ext cx="2465364" cy="2317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CC6FC73-79A4-4814-8677-91968BE9C055}"/>
              </a:ext>
            </a:extLst>
          </p:cNvPr>
          <p:cNvSpPr txBox="1"/>
          <p:nvPr/>
        </p:nvSpPr>
        <p:spPr>
          <a:xfrm>
            <a:off x="3719502" y="4186987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0000CC"/>
                </a:solidFill>
              </a:rPr>
              <a:t>instantons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22257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870640A1-3E4D-466C-BF3D-680D5C0699B5}"/>
              </a:ext>
            </a:extLst>
          </p:cNvPr>
          <p:cNvSpPr/>
          <p:nvPr/>
        </p:nvSpPr>
        <p:spPr>
          <a:xfrm>
            <a:off x="323528" y="323778"/>
            <a:ext cx="8496944" cy="61926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현 5">
            <a:extLst>
              <a:ext uri="{FF2B5EF4-FFF2-40B4-BE49-F238E27FC236}">
                <a16:creationId xmlns:a16="http://schemas.microsoft.com/office/drawing/2014/main" id="{89F91A9B-A98D-4E0B-8DE9-8F2F44A0BD64}"/>
              </a:ext>
            </a:extLst>
          </p:cNvPr>
          <p:cNvSpPr/>
          <p:nvPr/>
        </p:nvSpPr>
        <p:spPr>
          <a:xfrm>
            <a:off x="1331640" y="-3564653"/>
            <a:ext cx="6408712" cy="9505056"/>
          </a:xfrm>
          <a:prstGeom prst="chord">
            <a:avLst>
              <a:gd name="adj1" fmla="val 21582130"/>
              <a:gd name="adj2" fmla="val 10857275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0B8FB2C5-B4EA-4E94-A70C-686A4269ED13}"/>
              </a:ext>
            </a:extLst>
          </p:cNvPr>
          <p:cNvCxnSpPr/>
          <p:nvPr/>
        </p:nvCxnSpPr>
        <p:spPr>
          <a:xfrm>
            <a:off x="2595189" y="1691931"/>
            <a:ext cx="4032448" cy="0"/>
          </a:xfrm>
          <a:prstGeom prst="straightConnector1">
            <a:avLst/>
          </a:prstGeom>
          <a:ln w="381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B464EB5-2CEC-4324-9E55-6BF5498703BD}"/>
              </a:ext>
            </a:extLst>
          </p:cNvPr>
          <p:cNvSpPr txBox="1"/>
          <p:nvPr/>
        </p:nvSpPr>
        <p:spPr>
          <a:xfrm>
            <a:off x="2411760" y="1230266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</a:rPr>
              <a:t>Field direction ~ different initial condition</a:t>
            </a:r>
            <a:endParaRPr kumimoji="0" lang="ko-KR" altLang="en-US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2A57216F-B8C5-4EFC-A7F7-CC42D1E05466}"/>
              </a:ext>
            </a:extLst>
          </p:cNvPr>
          <p:cNvCxnSpPr/>
          <p:nvPr/>
        </p:nvCxnSpPr>
        <p:spPr>
          <a:xfrm>
            <a:off x="4459911" y="2195987"/>
            <a:ext cx="0" cy="2871936"/>
          </a:xfrm>
          <a:prstGeom prst="straightConnector1">
            <a:avLst/>
          </a:prstGeom>
          <a:ln w="381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7E9A7F8-1D3C-4A22-B1EC-1A6457FE3036}"/>
              </a:ext>
            </a:extLst>
          </p:cNvPr>
          <p:cNvSpPr txBox="1"/>
          <p:nvPr/>
        </p:nvSpPr>
        <p:spPr>
          <a:xfrm>
            <a:off x="4572000" y="3060083"/>
            <a:ext cx="2388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</a:rPr>
              <a:t>Scale-factor direction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</a:rPr>
              <a:t>~ time</a:t>
            </a:r>
            <a:endParaRPr kumimoji="0" lang="ko-KR" altLang="en-US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130213-2AA1-4E03-9CCF-E4CF27A6A22F}"/>
              </a:ext>
            </a:extLst>
          </p:cNvPr>
          <p:cNvSpPr txBox="1"/>
          <p:nvPr/>
        </p:nvSpPr>
        <p:spPr>
          <a:xfrm>
            <a:off x="3063535" y="467795"/>
            <a:ext cx="3164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</a:rPr>
              <a:t>Wave function of Universe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66524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14F0F6ED-B811-48DA-A22A-6C58FA6C95AE}"/>
              </a:ext>
            </a:extLst>
          </p:cNvPr>
          <p:cNvSpPr/>
          <p:nvPr/>
        </p:nvSpPr>
        <p:spPr>
          <a:xfrm>
            <a:off x="323528" y="323778"/>
            <a:ext cx="8496944" cy="61926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현 8">
            <a:extLst>
              <a:ext uri="{FF2B5EF4-FFF2-40B4-BE49-F238E27FC236}">
                <a16:creationId xmlns:a16="http://schemas.microsoft.com/office/drawing/2014/main" id="{8138D677-611A-4C7C-9EC4-436F80B915D5}"/>
              </a:ext>
            </a:extLst>
          </p:cNvPr>
          <p:cNvSpPr/>
          <p:nvPr/>
        </p:nvSpPr>
        <p:spPr>
          <a:xfrm>
            <a:off x="1331640" y="-3564654"/>
            <a:ext cx="6408712" cy="9505056"/>
          </a:xfrm>
          <a:prstGeom prst="chord">
            <a:avLst>
              <a:gd name="adj1" fmla="val 21582130"/>
              <a:gd name="adj2" fmla="val 10857275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11" name="자유형 1">
            <a:extLst>
              <a:ext uri="{FF2B5EF4-FFF2-40B4-BE49-F238E27FC236}">
                <a16:creationId xmlns:a16="http://schemas.microsoft.com/office/drawing/2014/main" id="{EEB9F1D4-43C7-4D74-8D32-877109ECDE9C}"/>
              </a:ext>
            </a:extLst>
          </p:cNvPr>
          <p:cNvSpPr/>
          <p:nvPr/>
        </p:nvSpPr>
        <p:spPr>
          <a:xfrm>
            <a:off x="4663968" y="1832924"/>
            <a:ext cx="1624084" cy="3643953"/>
          </a:xfrm>
          <a:custGeom>
            <a:avLst/>
            <a:gdLst>
              <a:gd name="connsiteX0" fmla="*/ 0 w 1624084"/>
              <a:gd name="connsiteY0" fmla="*/ 3643953 h 3643953"/>
              <a:gd name="connsiteX1" fmla="*/ 327547 w 1624084"/>
              <a:gd name="connsiteY1" fmla="*/ 2019869 h 3643953"/>
              <a:gd name="connsiteX2" fmla="*/ 1255594 w 1624084"/>
              <a:gd name="connsiteY2" fmla="*/ 818866 h 3643953"/>
              <a:gd name="connsiteX3" fmla="*/ 1624084 w 1624084"/>
              <a:gd name="connsiteY3" fmla="*/ 0 h 364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084" h="3643953">
                <a:moveTo>
                  <a:pt x="0" y="3643953"/>
                </a:moveTo>
                <a:cubicBezTo>
                  <a:pt x="59140" y="3067335"/>
                  <a:pt x="118281" y="2490717"/>
                  <a:pt x="327547" y="2019869"/>
                </a:cubicBezTo>
                <a:cubicBezTo>
                  <a:pt x="536813" y="1549021"/>
                  <a:pt x="1039505" y="1155511"/>
                  <a:pt x="1255594" y="818866"/>
                </a:cubicBezTo>
                <a:cubicBezTo>
                  <a:pt x="1471683" y="482221"/>
                  <a:pt x="1547883" y="241110"/>
                  <a:pt x="1624084" y="0"/>
                </a:cubicBez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16" name="이등변 삼각형 15">
            <a:extLst>
              <a:ext uri="{FF2B5EF4-FFF2-40B4-BE49-F238E27FC236}">
                <a16:creationId xmlns:a16="http://schemas.microsoft.com/office/drawing/2014/main" id="{B7454481-1645-47EF-8552-A678227BAF08}"/>
              </a:ext>
            </a:extLst>
          </p:cNvPr>
          <p:cNvSpPr/>
          <p:nvPr/>
        </p:nvSpPr>
        <p:spPr>
          <a:xfrm rot="2580000">
            <a:off x="5368562" y="3065323"/>
            <a:ext cx="216024" cy="21602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0D557BA2-074D-4774-8DA2-3B9461EA3D34}"/>
              </a:ext>
            </a:extLst>
          </p:cNvPr>
          <p:cNvCxnSpPr/>
          <p:nvPr/>
        </p:nvCxnSpPr>
        <p:spPr>
          <a:xfrm>
            <a:off x="3828170" y="5506090"/>
            <a:ext cx="1512168" cy="0"/>
          </a:xfrm>
          <a:prstGeom prst="line">
            <a:avLst/>
          </a:prstGeom>
          <a:ln w="101600">
            <a:solidFill>
              <a:schemeClr val="bg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자유형 5">
            <a:extLst>
              <a:ext uri="{FF2B5EF4-FFF2-40B4-BE49-F238E27FC236}">
                <a16:creationId xmlns:a16="http://schemas.microsoft.com/office/drawing/2014/main" id="{5E586F62-E763-49E7-9901-609C5EA9E19B}"/>
              </a:ext>
            </a:extLst>
          </p:cNvPr>
          <p:cNvSpPr/>
          <p:nvPr/>
        </p:nvSpPr>
        <p:spPr>
          <a:xfrm>
            <a:off x="3205571" y="1231229"/>
            <a:ext cx="1056904" cy="4215740"/>
          </a:xfrm>
          <a:custGeom>
            <a:avLst/>
            <a:gdLst>
              <a:gd name="connsiteX0" fmla="*/ 1056904 w 1056904"/>
              <a:gd name="connsiteY0" fmla="*/ 4215740 h 4215740"/>
              <a:gd name="connsiteX1" fmla="*/ 878774 w 1056904"/>
              <a:gd name="connsiteY1" fmla="*/ 2113808 h 4215740"/>
              <a:gd name="connsiteX2" fmla="*/ 261257 w 1056904"/>
              <a:gd name="connsiteY2" fmla="*/ 1092530 h 4215740"/>
              <a:gd name="connsiteX3" fmla="*/ 0 w 1056904"/>
              <a:gd name="connsiteY3" fmla="*/ 0 h 421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904" h="4215740">
                <a:moveTo>
                  <a:pt x="1056904" y="4215740"/>
                </a:moveTo>
                <a:cubicBezTo>
                  <a:pt x="1034143" y="3425041"/>
                  <a:pt x="1011382" y="2634343"/>
                  <a:pt x="878774" y="2113808"/>
                </a:cubicBezTo>
                <a:cubicBezTo>
                  <a:pt x="746166" y="1593273"/>
                  <a:pt x="407719" y="1444831"/>
                  <a:pt x="261257" y="1092530"/>
                </a:cubicBezTo>
                <a:cubicBezTo>
                  <a:pt x="114795" y="740229"/>
                  <a:pt x="57397" y="370114"/>
                  <a:pt x="0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19" name="자유형 6">
            <a:extLst>
              <a:ext uri="{FF2B5EF4-FFF2-40B4-BE49-F238E27FC236}">
                <a16:creationId xmlns:a16="http://schemas.microsoft.com/office/drawing/2014/main" id="{669284CB-EC27-4944-A8BF-1F3AD3321C56}"/>
              </a:ext>
            </a:extLst>
          </p:cNvPr>
          <p:cNvSpPr/>
          <p:nvPr/>
        </p:nvSpPr>
        <p:spPr>
          <a:xfrm>
            <a:off x="5058122" y="1634990"/>
            <a:ext cx="2410691" cy="3823854"/>
          </a:xfrm>
          <a:custGeom>
            <a:avLst/>
            <a:gdLst>
              <a:gd name="connsiteX0" fmla="*/ 0 w 2410691"/>
              <a:gd name="connsiteY0" fmla="*/ 3823854 h 3823854"/>
              <a:gd name="connsiteX1" fmla="*/ 463138 w 2410691"/>
              <a:gd name="connsiteY1" fmla="*/ 2624447 h 3823854"/>
              <a:gd name="connsiteX2" fmla="*/ 1472540 w 2410691"/>
              <a:gd name="connsiteY2" fmla="*/ 1615044 h 3823854"/>
              <a:gd name="connsiteX3" fmla="*/ 2410691 w 2410691"/>
              <a:gd name="connsiteY3" fmla="*/ 0 h 38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0691" h="3823854">
                <a:moveTo>
                  <a:pt x="0" y="3823854"/>
                </a:moveTo>
                <a:cubicBezTo>
                  <a:pt x="108857" y="3408218"/>
                  <a:pt x="217715" y="2992582"/>
                  <a:pt x="463138" y="2624447"/>
                </a:cubicBezTo>
                <a:cubicBezTo>
                  <a:pt x="708561" y="2256312"/>
                  <a:pt x="1147948" y="2052452"/>
                  <a:pt x="1472540" y="1615044"/>
                </a:cubicBezTo>
                <a:cubicBezTo>
                  <a:pt x="1797132" y="1177636"/>
                  <a:pt x="2103911" y="588818"/>
                  <a:pt x="2410691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0" name="자유형 7">
            <a:extLst>
              <a:ext uri="{FF2B5EF4-FFF2-40B4-BE49-F238E27FC236}">
                <a16:creationId xmlns:a16="http://schemas.microsoft.com/office/drawing/2014/main" id="{8E24AD48-4BC5-433B-A655-FEFB7A4756A1}"/>
              </a:ext>
            </a:extLst>
          </p:cNvPr>
          <p:cNvSpPr/>
          <p:nvPr/>
        </p:nvSpPr>
        <p:spPr>
          <a:xfrm>
            <a:off x="1689488" y="1207478"/>
            <a:ext cx="2406733" cy="4263242"/>
          </a:xfrm>
          <a:custGeom>
            <a:avLst/>
            <a:gdLst>
              <a:gd name="connsiteX0" fmla="*/ 2406733 w 2406733"/>
              <a:gd name="connsiteY0" fmla="*/ 4263242 h 4263242"/>
              <a:gd name="connsiteX1" fmla="*/ 1753590 w 2406733"/>
              <a:gd name="connsiteY1" fmla="*/ 2517569 h 4263242"/>
              <a:gd name="connsiteX2" fmla="*/ 1385455 w 2406733"/>
              <a:gd name="connsiteY2" fmla="*/ 1448790 h 4263242"/>
              <a:gd name="connsiteX3" fmla="*/ 221673 w 2406733"/>
              <a:gd name="connsiteY3" fmla="*/ 973777 h 4263242"/>
              <a:gd name="connsiteX4" fmla="*/ 55418 w 2406733"/>
              <a:gd name="connsiteY4" fmla="*/ 0 h 426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733" h="4263242">
                <a:moveTo>
                  <a:pt x="2406733" y="4263242"/>
                </a:moveTo>
                <a:cubicBezTo>
                  <a:pt x="2165268" y="3624943"/>
                  <a:pt x="1923803" y="2986644"/>
                  <a:pt x="1753590" y="2517569"/>
                </a:cubicBezTo>
                <a:cubicBezTo>
                  <a:pt x="1583377" y="2048494"/>
                  <a:pt x="1640774" y="1706089"/>
                  <a:pt x="1385455" y="1448790"/>
                </a:cubicBezTo>
                <a:cubicBezTo>
                  <a:pt x="1130136" y="1191491"/>
                  <a:pt x="443346" y="1215242"/>
                  <a:pt x="221673" y="973777"/>
                </a:cubicBezTo>
                <a:cubicBezTo>
                  <a:pt x="0" y="732312"/>
                  <a:pt x="27709" y="366156"/>
                  <a:pt x="55418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1" name="이등변 삼각형 20">
            <a:extLst>
              <a:ext uri="{FF2B5EF4-FFF2-40B4-BE49-F238E27FC236}">
                <a16:creationId xmlns:a16="http://schemas.microsoft.com/office/drawing/2014/main" id="{3057572A-BACA-4C40-A09D-4782F269E1BE}"/>
              </a:ext>
            </a:extLst>
          </p:cNvPr>
          <p:cNvSpPr/>
          <p:nvPr/>
        </p:nvSpPr>
        <p:spPr>
          <a:xfrm rot="-2280000">
            <a:off x="3032292" y="2625012"/>
            <a:ext cx="144016" cy="14401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2" name="이등변 삼각형 21">
            <a:extLst>
              <a:ext uri="{FF2B5EF4-FFF2-40B4-BE49-F238E27FC236}">
                <a16:creationId xmlns:a16="http://schemas.microsoft.com/office/drawing/2014/main" id="{6BBDFEFC-00C0-4733-A1EF-02FBD420FF32}"/>
              </a:ext>
            </a:extLst>
          </p:cNvPr>
          <p:cNvSpPr/>
          <p:nvPr/>
        </p:nvSpPr>
        <p:spPr>
          <a:xfrm rot="-960000">
            <a:off x="4050182" y="3439511"/>
            <a:ext cx="144016" cy="14401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3" name="이등변 삼각형 22">
            <a:extLst>
              <a:ext uri="{FF2B5EF4-FFF2-40B4-BE49-F238E27FC236}">
                <a16:creationId xmlns:a16="http://schemas.microsoft.com/office/drawing/2014/main" id="{2FDE8409-A703-4B5C-9EF8-BE35093358FF}"/>
              </a:ext>
            </a:extLst>
          </p:cNvPr>
          <p:cNvSpPr/>
          <p:nvPr/>
        </p:nvSpPr>
        <p:spPr>
          <a:xfrm rot="2580000">
            <a:off x="6318814" y="3367503"/>
            <a:ext cx="144016" cy="14401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611ED7-2349-4AFC-B41E-9AE13A0BEBD8}"/>
              </a:ext>
            </a:extLst>
          </p:cNvPr>
          <p:cNvSpPr txBox="1"/>
          <p:nvPr/>
        </p:nvSpPr>
        <p:spPr>
          <a:xfrm>
            <a:off x="2668688" y="467794"/>
            <a:ext cx="3789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</a:rPr>
              <a:t>Steepest-descent approximation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pic>
        <p:nvPicPr>
          <p:cNvPr id="25" name="Picture 3" descr="C:\Users\Eroica\AppData\Local\Microsoft\Windows\Temporary Internet Files\Content.IE5\Q4II22CA\MP900385818[1].jpg">
            <a:extLst>
              <a:ext uri="{FF2B5EF4-FFF2-40B4-BE49-F238E27FC236}">
                <a16:creationId xmlns:a16="http://schemas.microsoft.com/office/drawing/2014/main" id="{E7C5E545-658D-4852-9127-5458D1145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57566" y="4346924"/>
            <a:ext cx="1951112" cy="139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809975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D510DEF-9262-4E96-956A-029E7D34EB9B}"/>
              </a:ext>
            </a:extLst>
          </p:cNvPr>
          <p:cNvSpPr/>
          <p:nvPr/>
        </p:nvSpPr>
        <p:spPr>
          <a:xfrm>
            <a:off x="323528" y="323778"/>
            <a:ext cx="8496944" cy="61926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자유형 1">
            <a:extLst>
              <a:ext uri="{FF2B5EF4-FFF2-40B4-BE49-F238E27FC236}">
                <a16:creationId xmlns:a16="http://schemas.microsoft.com/office/drawing/2014/main" id="{EEB9F1D4-43C7-4D74-8D32-877109ECDE9C}"/>
              </a:ext>
            </a:extLst>
          </p:cNvPr>
          <p:cNvSpPr/>
          <p:nvPr/>
        </p:nvSpPr>
        <p:spPr>
          <a:xfrm>
            <a:off x="4663968" y="1832924"/>
            <a:ext cx="1624084" cy="3643953"/>
          </a:xfrm>
          <a:custGeom>
            <a:avLst/>
            <a:gdLst>
              <a:gd name="connsiteX0" fmla="*/ 0 w 1624084"/>
              <a:gd name="connsiteY0" fmla="*/ 3643953 h 3643953"/>
              <a:gd name="connsiteX1" fmla="*/ 327547 w 1624084"/>
              <a:gd name="connsiteY1" fmla="*/ 2019869 h 3643953"/>
              <a:gd name="connsiteX2" fmla="*/ 1255594 w 1624084"/>
              <a:gd name="connsiteY2" fmla="*/ 818866 h 3643953"/>
              <a:gd name="connsiteX3" fmla="*/ 1624084 w 1624084"/>
              <a:gd name="connsiteY3" fmla="*/ 0 h 364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084" h="3643953">
                <a:moveTo>
                  <a:pt x="0" y="3643953"/>
                </a:moveTo>
                <a:cubicBezTo>
                  <a:pt x="59140" y="3067335"/>
                  <a:pt x="118281" y="2490717"/>
                  <a:pt x="327547" y="2019869"/>
                </a:cubicBezTo>
                <a:cubicBezTo>
                  <a:pt x="536813" y="1549021"/>
                  <a:pt x="1039505" y="1155511"/>
                  <a:pt x="1255594" y="818866"/>
                </a:cubicBezTo>
                <a:cubicBezTo>
                  <a:pt x="1471683" y="482221"/>
                  <a:pt x="1547883" y="241110"/>
                  <a:pt x="1624084" y="0"/>
                </a:cubicBez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16" name="이등변 삼각형 15">
            <a:extLst>
              <a:ext uri="{FF2B5EF4-FFF2-40B4-BE49-F238E27FC236}">
                <a16:creationId xmlns:a16="http://schemas.microsoft.com/office/drawing/2014/main" id="{B7454481-1645-47EF-8552-A678227BAF08}"/>
              </a:ext>
            </a:extLst>
          </p:cNvPr>
          <p:cNvSpPr/>
          <p:nvPr/>
        </p:nvSpPr>
        <p:spPr>
          <a:xfrm rot="2580000">
            <a:off x="5368562" y="3065323"/>
            <a:ext cx="216024" cy="21602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0D557BA2-074D-4774-8DA2-3B9461EA3D34}"/>
              </a:ext>
            </a:extLst>
          </p:cNvPr>
          <p:cNvCxnSpPr/>
          <p:nvPr/>
        </p:nvCxnSpPr>
        <p:spPr>
          <a:xfrm>
            <a:off x="3828170" y="5506090"/>
            <a:ext cx="1512168" cy="0"/>
          </a:xfrm>
          <a:prstGeom prst="line">
            <a:avLst/>
          </a:prstGeom>
          <a:ln w="101600">
            <a:solidFill>
              <a:schemeClr val="bg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자유형 5">
            <a:extLst>
              <a:ext uri="{FF2B5EF4-FFF2-40B4-BE49-F238E27FC236}">
                <a16:creationId xmlns:a16="http://schemas.microsoft.com/office/drawing/2014/main" id="{5E586F62-E763-49E7-9901-609C5EA9E19B}"/>
              </a:ext>
            </a:extLst>
          </p:cNvPr>
          <p:cNvSpPr/>
          <p:nvPr/>
        </p:nvSpPr>
        <p:spPr>
          <a:xfrm>
            <a:off x="3205571" y="1231229"/>
            <a:ext cx="1056904" cy="4215740"/>
          </a:xfrm>
          <a:custGeom>
            <a:avLst/>
            <a:gdLst>
              <a:gd name="connsiteX0" fmla="*/ 1056904 w 1056904"/>
              <a:gd name="connsiteY0" fmla="*/ 4215740 h 4215740"/>
              <a:gd name="connsiteX1" fmla="*/ 878774 w 1056904"/>
              <a:gd name="connsiteY1" fmla="*/ 2113808 h 4215740"/>
              <a:gd name="connsiteX2" fmla="*/ 261257 w 1056904"/>
              <a:gd name="connsiteY2" fmla="*/ 1092530 h 4215740"/>
              <a:gd name="connsiteX3" fmla="*/ 0 w 1056904"/>
              <a:gd name="connsiteY3" fmla="*/ 0 h 421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904" h="4215740">
                <a:moveTo>
                  <a:pt x="1056904" y="4215740"/>
                </a:moveTo>
                <a:cubicBezTo>
                  <a:pt x="1034143" y="3425041"/>
                  <a:pt x="1011382" y="2634343"/>
                  <a:pt x="878774" y="2113808"/>
                </a:cubicBezTo>
                <a:cubicBezTo>
                  <a:pt x="746166" y="1593273"/>
                  <a:pt x="407719" y="1444831"/>
                  <a:pt x="261257" y="1092530"/>
                </a:cubicBezTo>
                <a:cubicBezTo>
                  <a:pt x="114795" y="740229"/>
                  <a:pt x="57397" y="370114"/>
                  <a:pt x="0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19" name="자유형 6">
            <a:extLst>
              <a:ext uri="{FF2B5EF4-FFF2-40B4-BE49-F238E27FC236}">
                <a16:creationId xmlns:a16="http://schemas.microsoft.com/office/drawing/2014/main" id="{669284CB-EC27-4944-A8BF-1F3AD3321C56}"/>
              </a:ext>
            </a:extLst>
          </p:cNvPr>
          <p:cNvSpPr/>
          <p:nvPr/>
        </p:nvSpPr>
        <p:spPr>
          <a:xfrm>
            <a:off x="5058122" y="1634990"/>
            <a:ext cx="2410691" cy="3823854"/>
          </a:xfrm>
          <a:custGeom>
            <a:avLst/>
            <a:gdLst>
              <a:gd name="connsiteX0" fmla="*/ 0 w 2410691"/>
              <a:gd name="connsiteY0" fmla="*/ 3823854 h 3823854"/>
              <a:gd name="connsiteX1" fmla="*/ 463138 w 2410691"/>
              <a:gd name="connsiteY1" fmla="*/ 2624447 h 3823854"/>
              <a:gd name="connsiteX2" fmla="*/ 1472540 w 2410691"/>
              <a:gd name="connsiteY2" fmla="*/ 1615044 h 3823854"/>
              <a:gd name="connsiteX3" fmla="*/ 2410691 w 2410691"/>
              <a:gd name="connsiteY3" fmla="*/ 0 h 38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0691" h="3823854">
                <a:moveTo>
                  <a:pt x="0" y="3823854"/>
                </a:moveTo>
                <a:cubicBezTo>
                  <a:pt x="108857" y="3408218"/>
                  <a:pt x="217715" y="2992582"/>
                  <a:pt x="463138" y="2624447"/>
                </a:cubicBezTo>
                <a:cubicBezTo>
                  <a:pt x="708561" y="2256312"/>
                  <a:pt x="1147948" y="2052452"/>
                  <a:pt x="1472540" y="1615044"/>
                </a:cubicBezTo>
                <a:cubicBezTo>
                  <a:pt x="1797132" y="1177636"/>
                  <a:pt x="2103911" y="588818"/>
                  <a:pt x="2410691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0" name="자유형 7">
            <a:extLst>
              <a:ext uri="{FF2B5EF4-FFF2-40B4-BE49-F238E27FC236}">
                <a16:creationId xmlns:a16="http://schemas.microsoft.com/office/drawing/2014/main" id="{8E24AD48-4BC5-433B-A655-FEFB7A4756A1}"/>
              </a:ext>
            </a:extLst>
          </p:cNvPr>
          <p:cNvSpPr/>
          <p:nvPr/>
        </p:nvSpPr>
        <p:spPr>
          <a:xfrm>
            <a:off x="1689488" y="1207478"/>
            <a:ext cx="2406733" cy="4263242"/>
          </a:xfrm>
          <a:custGeom>
            <a:avLst/>
            <a:gdLst>
              <a:gd name="connsiteX0" fmla="*/ 2406733 w 2406733"/>
              <a:gd name="connsiteY0" fmla="*/ 4263242 h 4263242"/>
              <a:gd name="connsiteX1" fmla="*/ 1753590 w 2406733"/>
              <a:gd name="connsiteY1" fmla="*/ 2517569 h 4263242"/>
              <a:gd name="connsiteX2" fmla="*/ 1385455 w 2406733"/>
              <a:gd name="connsiteY2" fmla="*/ 1448790 h 4263242"/>
              <a:gd name="connsiteX3" fmla="*/ 221673 w 2406733"/>
              <a:gd name="connsiteY3" fmla="*/ 973777 h 4263242"/>
              <a:gd name="connsiteX4" fmla="*/ 55418 w 2406733"/>
              <a:gd name="connsiteY4" fmla="*/ 0 h 426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733" h="4263242">
                <a:moveTo>
                  <a:pt x="2406733" y="4263242"/>
                </a:moveTo>
                <a:cubicBezTo>
                  <a:pt x="2165268" y="3624943"/>
                  <a:pt x="1923803" y="2986644"/>
                  <a:pt x="1753590" y="2517569"/>
                </a:cubicBezTo>
                <a:cubicBezTo>
                  <a:pt x="1583377" y="2048494"/>
                  <a:pt x="1640774" y="1706089"/>
                  <a:pt x="1385455" y="1448790"/>
                </a:cubicBezTo>
                <a:cubicBezTo>
                  <a:pt x="1130136" y="1191491"/>
                  <a:pt x="443346" y="1215242"/>
                  <a:pt x="221673" y="973777"/>
                </a:cubicBezTo>
                <a:cubicBezTo>
                  <a:pt x="0" y="732312"/>
                  <a:pt x="27709" y="366156"/>
                  <a:pt x="55418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1" name="이등변 삼각형 20">
            <a:extLst>
              <a:ext uri="{FF2B5EF4-FFF2-40B4-BE49-F238E27FC236}">
                <a16:creationId xmlns:a16="http://schemas.microsoft.com/office/drawing/2014/main" id="{3057572A-BACA-4C40-A09D-4782F269E1BE}"/>
              </a:ext>
            </a:extLst>
          </p:cNvPr>
          <p:cNvSpPr/>
          <p:nvPr/>
        </p:nvSpPr>
        <p:spPr>
          <a:xfrm rot="-2280000">
            <a:off x="3032292" y="2625012"/>
            <a:ext cx="144016" cy="14401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2" name="이등변 삼각형 21">
            <a:extLst>
              <a:ext uri="{FF2B5EF4-FFF2-40B4-BE49-F238E27FC236}">
                <a16:creationId xmlns:a16="http://schemas.microsoft.com/office/drawing/2014/main" id="{6BBDFEFC-00C0-4733-A1EF-02FBD420FF32}"/>
              </a:ext>
            </a:extLst>
          </p:cNvPr>
          <p:cNvSpPr/>
          <p:nvPr/>
        </p:nvSpPr>
        <p:spPr>
          <a:xfrm rot="-960000">
            <a:off x="4050182" y="3439511"/>
            <a:ext cx="144016" cy="14401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3" name="이등변 삼각형 22">
            <a:extLst>
              <a:ext uri="{FF2B5EF4-FFF2-40B4-BE49-F238E27FC236}">
                <a16:creationId xmlns:a16="http://schemas.microsoft.com/office/drawing/2014/main" id="{2FDE8409-A703-4B5C-9EF8-BE35093358FF}"/>
              </a:ext>
            </a:extLst>
          </p:cNvPr>
          <p:cNvSpPr/>
          <p:nvPr/>
        </p:nvSpPr>
        <p:spPr>
          <a:xfrm rot="2580000">
            <a:off x="6318814" y="3367503"/>
            <a:ext cx="144016" cy="14401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611ED7-2349-4AFC-B41E-9AE13A0BEBD8}"/>
              </a:ext>
            </a:extLst>
          </p:cNvPr>
          <p:cNvSpPr txBox="1"/>
          <p:nvPr/>
        </p:nvSpPr>
        <p:spPr>
          <a:xfrm>
            <a:off x="2668688" y="467794"/>
            <a:ext cx="378982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</a:rPr>
              <a:t>Steepest-descent approximation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</a:rPr>
              <a:t>~ sum-over instantons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CCE8E-7456-4F34-ABE5-69238CD700F4}"/>
              </a:ext>
            </a:extLst>
          </p:cNvPr>
          <p:cNvSpPr txBox="1"/>
          <p:nvPr/>
        </p:nvSpPr>
        <p:spPr>
          <a:xfrm>
            <a:off x="773985" y="2705898"/>
            <a:ext cx="23150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</a:rPr>
              <a:t>Alternative histories:</a:t>
            </a:r>
          </a:p>
          <a:p>
            <a:pPr marL="0" marR="0" lvl="0" indent="0" algn="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</a:rPr>
              <a:t>many-world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1892972801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1C2AB965-5EC0-49E8-AE24-625AAFEBB27F}"/>
              </a:ext>
            </a:extLst>
          </p:cNvPr>
          <p:cNvSpPr/>
          <p:nvPr/>
        </p:nvSpPr>
        <p:spPr>
          <a:xfrm>
            <a:off x="323528" y="323778"/>
            <a:ext cx="8496944" cy="61926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그림 13" descr="도형_면원_핑크.png">
            <a:extLst>
              <a:ext uri="{FF2B5EF4-FFF2-40B4-BE49-F238E27FC236}">
                <a16:creationId xmlns:a16="http://schemas.microsoft.com/office/drawing/2014/main" id="{77B2B14F-0284-48E3-A1A7-B4BE72F27D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2972" y="2623644"/>
            <a:ext cx="1371571" cy="1154127"/>
          </a:xfrm>
          <a:prstGeom prst="rect">
            <a:avLst/>
          </a:prstGeom>
          <a:effectLst/>
        </p:spPr>
      </p:pic>
      <p:sp>
        <p:nvSpPr>
          <p:cNvPr id="25" name="자유형 1">
            <a:extLst>
              <a:ext uri="{FF2B5EF4-FFF2-40B4-BE49-F238E27FC236}">
                <a16:creationId xmlns:a16="http://schemas.microsoft.com/office/drawing/2014/main" id="{44721A93-D829-4F35-9A14-AF18653AA43E}"/>
              </a:ext>
            </a:extLst>
          </p:cNvPr>
          <p:cNvSpPr/>
          <p:nvPr/>
        </p:nvSpPr>
        <p:spPr>
          <a:xfrm>
            <a:off x="4663968" y="1841802"/>
            <a:ext cx="1624084" cy="3643953"/>
          </a:xfrm>
          <a:custGeom>
            <a:avLst/>
            <a:gdLst>
              <a:gd name="connsiteX0" fmla="*/ 0 w 1624084"/>
              <a:gd name="connsiteY0" fmla="*/ 3643953 h 3643953"/>
              <a:gd name="connsiteX1" fmla="*/ 327547 w 1624084"/>
              <a:gd name="connsiteY1" fmla="*/ 2019869 h 3643953"/>
              <a:gd name="connsiteX2" fmla="*/ 1255594 w 1624084"/>
              <a:gd name="connsiteY2" fmla="*/ 818866 h 3643953"/>
              <a:gd name="connsiteX3" fmla="*/ 1624084 w 1624084"/>
              <a:gd name="connsiteY3" fmla="*/ 0 h 364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084" h="3643953">
                <a:moveTo>
                  <a:pt x="0" y="3643953"/>
                </a:moveTo>
                <a:cubicBezTo>
                  <a:pt x="59140" y="3067335"/>
                  <a:pt x="118281" y="2490717"/>
                  <a:pt x="327547" y="2019869"/>
                </a:cubicBezTo>
                <a:cubicBezTo>
                  <a:pt x="536813" y="1549021"/>
                  <a:pt x="1039505" y="1155511"/>
                  <a:pt x="1255594" y="818866"/>
                </a:cubicBezTo>
                <a:cubicBezTo>
                  <a:pt x="1471683" y="482221"/>
                  <a:pt x="1547883" y="241110"/>
                  <a:pt x="1624084" y="0"/>
                </a:cubicBez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6" name="이등변 삼각형 25">
            <a:extLst>
              <a:ext uri="{FF2B5EF4-FFF2-40B4-BE49-F238E27FC236}">
                <a16:creationId xmlns:a16="http://schemas.microsoft.com/office/drawing/2014/main" id="{673F623C-B6C5-4C31-9FDE-4146CC235879}"/>
              </a:ext>
            </a:extLst>
          </p:cNvPr>
          <p:cNvSpPr/>
          <p:nvPr/>
        </p:nvSpPr>
        <p:spPr>
          <a:xfrm rot="2580000">
            <a:off x="5368562" y="3074201"/>
            <a:ext cx="216024" cy="216024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3D397C17-5C5E-4D4E-BDA1-B7ABD1C1F586}"/>
              </a:ext>
            </a:extLst>
          </p:cNvPr>
          <p:cNvCxnSpPr/>
          <p:nvPr/>
        </p:nvCxnSpPr>
        <p:spPr>
          <a:xfrm>
            <a:off x="3828170" y="5514968"/>
            <a:ext cx="1512168" cy="0"/>
          </a:xfrm>
          <a:prstGeom prst="line">
            <a:avLst/>
          </a:prstGeom>
          <a:ln w="101600">
            <a:solidFill>
              <a:schemeClr val="bg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자유형 5">
            <a:extLst>
              <a:ext uri="{FF2B5EF4-FFF2-40B4-BE49-F238E27FC236}">
                <a16:creationId xmlns:a16="http://schemas.microsoft.com/office/drawing/2014/main" id="{E999E6C3-495D-45CF-8F0A-B814FA8FE428}"/>
              </a:ext>
            </a:extLst>
          </p:cNvPr>
          <p:cNvSpPr/>
          <p:nvPr/>
        </p:nvSpPr>
        <p:spPr>
          <a:xfrm>
            <a:off x="3205571" y="1240107"/>
            <a:ext cx="1056904" cy="4215740"/>
          </a:xfrm>
          <a:custGeom>
            <a:avLst/>
            <a:gdLst>
              <a:gd name="connsiteX0" fmla="*/ 1056904 w 1056904"/>
              <a:gd name="connsiteY0" fmla="*/ 4215740 h 4215740"/>
              <a:gd name="connsiteX1" fmla="*/ 878774 w 1056904"/>
              <a:gd name="connsiteY1" fmla="*/ 2113808 h 4215740"/>
              <a:gd name="connsiteX2" fmla="*/ 261257 w 1056904"/>
              <a:gd name="connsiteY2" fmla="*/ 1092530 h 4215740"/>
              <a:gd name="connsiteX3" fmla="*/ 0 w 1056904"/>
              <a:gd name="connsiteY3" fmla="*/ 0 h 421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904" h="4215740">
                <a:moveTo>
                  <a:pt x="1056904" y="4215740"/>
                </a:moveTo>
                <a:cubicBezTo>
                  <a:pt x="1034143" y="3425041"/>
                  <a:pt x="1011382" y="2634343"/>
                  <a:pt x="878774" y="2113808"/>
                </a:cubicBezTo>
                <a:cubicBezTo>
                  <a:pt x="746166" y="1593273"/>
                  <a:pt x="407719" y="1444831"/>
                  <a:pt x="261257" y="1092530"/>
                </a:cubicBezTo>
                <a:cubicBezTo>
                  <a:pt x="114795" y="740229"/>
                  <a:pt x="57397" y="370114"/>
                  <a:pt x="0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9" name="자유형 6">
            <a:extLst>
              <a:ext uri="{FF2B5EF4-FFF2-40B4-BE49-F238E27FC236}">
                <a16:creationId xmlns:a16="http://schemas.microsoft.com/office/drawing/2014/main" id="{78B21A2D-63B2-42E0-8F6D-BB7DF016E392}"/>
              </a:ext>
            </a:extLst>
          </p:cNvPr>
          <p:cNvSpPr/>
          <p:nvPr/>
        </p:nvSpPr>
        <p:spPr>
          <a:xfrm>
            <a:off x="5058122" y="1643868"/>
            <a:ext cx="2410691" cy="3823854"/>
          </a:xfrm>
          <a:custGeom>
            <a:avLst/>
            <a:gdLst>
              <a:gd name="connsiteX0" fmla="*/ 0 w 2410691"/>
              <a:gd name="connsiteY0" fmla="*/ 3823854 h 3823854"/>
              <a:gd name="connsiteX1" fmla="*/ 463138 w 2410691"/>
              <a:gd name="connsiteY1" fmla="*/ 2624447 h 3823854"/>
              <a:gd name="connsiteX2" fmla="*/ 1472540 w 2410691"/>
              <a:gd name="connsiteY2" fmla="*/ 1615044 h 3823854"/>
              <a:gd name="connsiteX3" fmla="*/ 2410691 w 2410691"/>
              <a:gd name="connsiteY3" fmla="*/ 0 h 38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0691" h="3823854">
                <a:moveTo>
                  <a:pt x="0" y="3823854"/>
                </a:moveTo>
                <a:cubicBezTo>
                  <a:pt x="108857" y="3408218"/>
                  <a:pt x="217715" y="2992582"/>
                  <a:pt x="463138" y="2624447"/>
                </a:cubicBezTo>
                <a:cubicBezTo>
                  <a:pt x="708561" y="2256312"/>
                  <a:pt x="1147948" y="2052452"/>
                  <a:pt x="1472540" y="1615044"/>
                </a:cubicBezTo>
                <a:cubicBezTo>
                  <a:pt x="1797132" y="1177636"/>
                  <a:pt x="2103911" y="588818"/>
                  <a:pt x="2410691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30" name="자유형 7">
            <a:extLst>
              <a:ext uri="{FF2B5EF4-FFF2-40B4-BE49-F238E27FC236}">
                <a16:creationId xmlns:a16="http://schemas.microsoft.com/office/drawing/2014/main" id="{0BEB45BB-B964-4D24-AAE7-ED77E24CFE36}"/>
              </a:ext>
            </a:extLst>
          </p:cNvPr>
          <p:cNvSpPr/>
          <p:nvPr/>
        </p:nvSpPr>
        <p:spPr>
          <a:xfrm>
            <a:off x="1689488" y="1216356"/>
            <a:ext cx="2406733" cy="4263242"/>
          </a:xfrm>
          <a:custGeom>
            <a:avLst/>
            <a:gdLst>
              <a:gd name="connsiteX0" fmla="*/ 2406733 w 2406733"/>
              <a:gd name="connsiteY0" fmla="*/ 4263242 h 4263242"/>
              <a:gd name="connsiteX1" fmla="*/ 1753590 w 2406733"/>
              <a:gd name="connsiteY1" fmla="*/ 2517569 h 4263242"/>
              <a:gd name="connsiteX2" fmla="*/ 1385455 w 2406733"/>
              <a:gd name="connsiteY2" fmla="*/ 1448790 h 4263242"/>
              <a:gd name="connsiteX3" fmla="*/ 221673 w 2406733"/>
              <a:gd name="connsiteY3" fmla="*/ 973777 h 4263242"/>
              <a:gd name="connsiteX4" fmla="*/ 55418 w 2406733"/>
              <a:gd name="connsiteY4" fmla="*/ 0 h 426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733" h="4263242">
                <a:moveTo>
                  <a:pt x="2406733" y="4263242"/>
                </a:moveTo>
                <a:cubicBezTo>
                  <a:pt x="2165268" y="3624943"/>
                  <a:pt x="1923803" y="2986644"/>
                  <a:pt x="1753590" y="2517569"/>
                </a:cubicBezTo>
                <a:cubicBezTo>
                  <a:pt x="1583377" y="2048494"/>
                  <a:pt x="1640774" y="1706089"/>
                  <a:pt x="1385455" y="1448790"/>
                </a:cubicBezTo>
                <a:cubicBezTo>
                  <a:pt x="1130136" y="1191491"/>
                  <a:pt x="443346" y="1215242"/>
                  <a:pt x="221673" y="973777"/>
                </a:cubicBezTo>
                <a:cubicBezTo>
                  <a:pt x="0" y="732312"/>
                  <a:pt x="27709" y="366156"/>
                  <a:pt x="55418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31" name="이등변 삼각형 30">
            <a:extLst>
              <a:ext uri="{FF2B5EF4-FFF2-40B4-BE49-F238E27FC236}">
                <a16:creationId xmlns:a16="http://schemas.microsoft.com/office/drawing/2014/main" id="{091ED73B-81CC-4092-B61B-C0B7E6FC760F}"/>
              </a:ext>
            </a:extLst>
          </p:cNvPr>
          <p:cNvSpPr/>
          <p:nvPr/>
        </p:nvSpPr>
        <p:spPr>
          <a:xfrm rot="-2280000">
            <a:off x="3032292" y="2633890"/>
            <a:ext cx="144016" cy="14401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32" name="이등변 삼각형 31">
            <a:extLst>
              <a:ext uri="{FF2B5EF4-FFF2-40B4-BE49-F238E27FC236}">
                <a16:creationId xmlns:a16="http://schemas.microsoft.com/office/drawing/2014/main" id="{19C2131B-A05D-46C6-9C9F-DC26405C2FF5}"/>
              </a:ext>
            </a:extLst>
          </p:cNvPr>
          <p:cNvSpPr/>
          <p:nvPr/>
        </p:nvSpPr>
        <p:spPr>
          <a:xfrm rot="-960000">
            <a:off x="4050182" y="3448389"/>
            <a:ext cx="144016" cy="14401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33" name="이등변 삼각형 32">
            <a:extLst>
              <a:ext uri="{FF2B5EF4-FFF2-40B4-BE49-F238E27FC236}">
                <a16:creationId xmlns:a16="http://schemas.microsoft.com/office/drawing/2014/main" id="{BFA91CBC-A055-4834-BDB6-B755023163C0}"/>
              </a:ext>
            </a:extLst>
          </p:cNvPr>
          <p:cNvSpPr/>
          <p:nvPr/>
        </p:nvSpPr>
        <p:spPr>
          <a:xfrm rot="2580000">
            <a:off x="6318814" y="3376381"/>
            <a:ext cx="144016" cy="14401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17D263-89CE-482F-AC69-4F428033EC50}"/>
              </a:ext>
            </a:extLst>
          </p:cNvPr>
          <p:cNvSpPr txBox="1"/>
          <p:nvPr/>
        </p:nvSpPr>
        <p:spPr>
          <a:xfrm>
            <a:off x="4730563" y="5661248"/>
            <a:ext cx="2948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</a:rPr>
              <a:t>initial singularity </a:t>
            </a:r>
            <a:r>
              <a:rPr kumimoji="0" lang="en-US" altLang="ko-KR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sym typeface="Wingdings" pitchFamily="2" charset="2"/>
              </a:rPr>
              <a:t> wave function</a:t>
            </a:r>
            <a:endParaRPr kumimoji="0" lang="ko-KR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B8FBB99-0F3D-4889-9444-464884659257}"/>
              </a:ext>
            </a:extLst>
          </p:cNvPr>
          <p:cNvSpPr txBox="1"/>
          <p:nvPr/>
        </p:nvSpPr>
        <p:spPr>
          <a:xfrm>
            <a:off x="3779912" y="1628800"/>
            <a:ext cx="198483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</a:rPr>
              <a:t>Present universe: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</a:rPr>
              <a:t>we want to know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</a:rPr>
              <a:t>the probability of here.</a:t>
            </a:r>
            <a:endParaRPr kumimoji="0" lang="ko-KR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9841158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>
            <a:extLst>
              <a:ext uri="{FF2B5EF4-FFF2-40B4-BE49-F238E27FC236}">
                <a16:creationId xmlns:a16="http://schemas.microsoft.com/office/drawing/2014/main" id="{4E3B8C3D-A6C1-47B7-9E92-2BE1379ADC34}"/>
              </a:ext>
            </a:extLst>
          </p:cNvPr>
          <p:cNvSpPr/>
          <p:nvPr/>
        </p:nvSpPr>
        <p:spPr>
          <a:xfrm>
            <a:off x="323528" y="323778"/>
            <a:ext cx="8496944" cy="61926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0415C77D-303C-40CF-96DA-55469FD12D92}"/>
              </a:ext>
            </a:extLst>
          </p:cNvPr>
          <p:cNvCxnSpPr/>
          <p:nvPr/>
        </p:nvCxnSpPr>
        <p:spPr>
          <a:xfrm flipV="1">
            <a:off x="1547664" y="4653136"/>
            <a:ext cx="3225308" cy="216025"/>
          </a:xfrm>
          <a:prstGeom prst="line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 descr="도형_면원_핑크.png">
            <a:extLst>
              <a:ext uri="{FF2B5EF4-FFF2-40B4-BE49-F238E27FC236}">
                <a16:creationId xmlns:a16="http://schemas.microsoft.com/office/drawing/2014/main" id="{AA1DABA8-9787-4D06-A892-96BF01F205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2972" y="2623644"/>
            <a:ext cx="1371571" cy="1154127"/>
          </a:xfrm>
          <a:prstGeom prst="rect">
            <a:avLst/>
          </a:prstGeom>
        </p:spPr>
      </p:pic>
      <p:sp>
        <p:nvSpPr>
          <p:cNvPr id="18" name="자유형 1">
            <a:extLst>
              <a:ext uri="{FF2B5EF4-FFF2-40B4-BE49-F238E27FC236}">
                <a16:creationId xmlns:a16="http://schemas.microsoft.com/office/drawing/2014/main" id="{302082C1-5CC8-4DEE-BEE0-9767AB1BADC9}"/>
              </a:ext>
            </a:extLst>
          </p:cNvPr>
          <p:cNvSpPr/>
          <p:nvPr/>
        </p:nvSpPr>
        <p:spPr>
          <a:xfrm>
            <a:off x="4663968" y="1841802"/>
            <a:ext cx="1624084" cy="3643953"/>
          </a:xfrm>
          <a:custGeom>
            <a:avLst/>
            <a:gdLst>
              <a:gd name="connsiteX0" fmla="*/ 0 w 1624084"/>
              <a:gd name="connsiteY0" fmla="*/ 3643953 h 3643953"/>
              <a:gd name="connsiteX1" fmla="*/ 327547 w 1624084"/>
              <a:gd name="connsiteY1" fmla="*/ 2019869 h 3643953"/>
              <a:gd name="connsiteX2" fmla="*/ 1255594 w 1624084"/>
              <a:gd name="connsiteY2" fmla="*/ 818866 h 3643953"/>
              <a:gd name="connsiteX3" fmla="*/ 1624084 w 1624084"/>
              <a:gd name="connsiteY3" fmla="*/ 0 h 364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084" h="3643953">
                <a:moveTo>
                  <a:pt x="0" y="3643953"/>
                </a:moveTo>
                <a:cubicBezTo>
                  <a:pt x="59140" y="3067335"/>
                  <a:pt x="118281" y="2490717"/>
                  <a:pt x="327547" y="2019869"/>
                </a:cubicBezTo>
                <a:cubicBezTo>
                  <a:pt x="536813" y="1549021"/>
                  <a:pt x="1039505" y="1155511"/>
                  <a:pt x="1255594" y="818866"/>
                </a:cubicBezTo>
                <a:cubicBezTo>
                  <a:pt x="1471683" y="482221"/>
                  <a:pt x="1547883" y="241110"/>
                  <a:pt x="1624084" y="0"/>
                </a:cubicBez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19" name="이등변 삼각형 18">
            <a:extLst>
              <a:ext uri="{FF2B5EF4-FFF2-40B4-BE49-F238E27FC236}">
                <a16:creationId xmlns:a16="http://schemas.microsoft.com/office/drawing/2014/main" id="{42CF505A-3BA7-4875-949D-FF9DB90732B0}"/>
              </a:ext>
            </a:extLst>
          </p:cNvPr>
          <p:cNvSpPr/>
          <p:nvPr/>
        </p:nvSpPr>
        <p:spPr>
          <a:xfrm rot="2580000">
            <a:off x="5368562" y="3074201"/>
            <a:ext cx="216024" cy="216024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02BEA786-2866-4345-AC7D-BD0D485B5781}"/>
              </a:ext>
            </a:extLst>
          </p:cNvPr>
          <p:cNvCxnSpPr/>
          <p:nvPr/>
        </p:nvCxnSpPr>
        <p:spPr>
          <a:xfrm>
            <a:off x="3828170" y="5514968"/>
            <a:ext cx="1512168" cy="0"/>
          </a:xfrm>
          <a:prstGeom prst="line">
            <a:avLst/>
          </a:prstGeom>
          <a:ln w="101600">
            <a:solidFill>
              <a:schemeClr val="bg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자유형 5">
            <a:extLst>
              <a:ext uri="{FF2B5EF4-FFF2-40B4-BE49-F238E27FC236}">
                <a16:creationId xmlns:a16="http://schemas.microsoft.com/office/drawing/2014/main" id="{B720EA43-130A-43AA-A6C2-02096380B3B3}"/>
              </a:ext>
            </a:extLst>
          </p:cNvPr>
          <p:cNvSpPr/>
          <p:nvPr/>
        </p:nvSpPr>
        <p:spPr>
          <a:xfrm>
            <a:off x="3205571" y="1240107"/>
            <a:ext cx="1056904" cy="4215740"/>
          </a:xfrm>
          <a:custGeom>
            <a:avLst/>
            <a:gdLst>
              <a:gd name="connsiteX0" fmla="*/ 1056904 w 1056904"/>
              <a:gd name="connsiteY0" fmla="*/ 4215740 h 4215740"/>
              <a:gd name="connsiteX1" fmla="*/ 878774 w 1056904"/>
              <a:gd name="connsiteY1" fmla="*/ 2113808 h 4215740"/>
              <a:gd name="connsiteX2" fmla="*/ 261257 w 1056904"/>
              <a:gd name="connsiteY2" fmla="*/ 1092530 h 4215740"/>
              <a:gd name="connsiteX3" fmla="*/ 0 w 1056904"/>
              <a:gd name="connsiteY3" fmla="*/ 0 h 421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904" h="4215740">
                <a:moveTo>
                  <a:pt x="1056904" y="4215740"/>
                </a:moveTo>
                <a:cubicBezTo>
                  <a:pt x="1034143" y="3425041"/>
                  <a:pt x="1011382" y="2634343"/>
                  <a:pt x="878774" y="2113808"/>
                </a:cubicBezTo>
                <a:cubicBezTo>
                  <a:pt x="746166" y="1593273"/>
                  <a:pt x="407719" y="1444831"/>
                  <a:pt x="261257" y="1092530"/>
                </a:cubicBezTo>
                <a:cubicBezTo>
                  <a:pt x="114795" y="740229"/>
                  <a:pt x="57397" y="370114"/>
                  <a:pt x="0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2" name="자유형 6">
            <a:extLst>
              <a:ext uri="{FF2B5EF4-FFF2-40B4-BE49-F238E27FC236}">
                <a16:creationId xmlns:a16="http://schemas.microsoft.com/office/drawing/2014/main" id="{75BA363F-1BF2-44DE-801B-257D448F166B}"/>
              </a:ext>
            </a:extLst>
          </p:cNvPr>
          <p:cNvSpPr/>
          <p:nvPr/>
        </p:nvSpPr>
        <p:spPr>
          <a:xfrm>
            <a:off x="5058122" y="1643868"/>
            <a:ext cx="2410691" cy="3823854"/>
          </a:xfrm>
          <a:custGeom>
            <a:avLst/>
            <a:gdLst>
              <a:gd name="connsiteX0" fmla="*/ 0 w 2410691"/>
              <a:gd name="connsiteY0" fmla="*/ 3823854 h 3823854"/>
              <a:gd name="connsiteX1" fmla="*/ 463138 w 2410691"/>
              <a:gd name="connsiteY1" fmla="*/ 2624447 h 3823854"/>
              <a:gd name="connsiteX2" fmla="*/ 1472540 w 2410691"/>
              <a:gd name="connsiteY2" fmla="*/ 1615044 h 3823854"/>
              <a:gd name="connsiteX3" fmla="*/ 2410691 w 2410691"/>
              <a:gd name="connsiteY3" fmla="*/ 0 h 38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0691" h="3823854">
                <a:moveTo>
                  <a:pt x="0" y="3823854"/>
                </a:moveTo>
                <a:cubicBezTo>
                  <a:pt x="108857" y="3408218"/>
                  <a:pt x="217715" y="2992582"/>
                  <a:pt x="463138" y="2624447"/>
                </a:cubicBezTo>
                <a:cubicBezTo>
                  <a:pt x="708561" y="2256312"/>
                  <a:pt x="1147948" y="2052452"/>
                  <a:pt x="1472540" y="1615044"/>
                </a:cubicBezTo>
                <a:cubicBezTo>
                  <a:pt x="1797132" y="1177636"/>
                  <a:pt x="2103911" y="588818"/>
                  <a:pt x="2410691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3" name="자유형 7">
            <a:extLst>
              <a:ext uri="{FF2B5EF4-FFF2-40B4-BE49-F238E27FC236}">
                <a16:creationId xmlns:a16="http://schemas.microsoft.com/office/drawing/2014/main" id="{A0D3CC57-5468-4CBC-9F35-8417B2A615E6}"/>
              </a:ext>
            </a:extLst>
          </p:cNvPr>
          <p:cNvSpPr/>
          <p:nvPr/>
        </p:nvSpPr>
        <p:spPr>
          <a:xfrm>
            <a:off x="1689488" y="1216356"/>
            <a:ext cx="2406733" cy="4263242"/>
          </a:xfrm>
          <a:custGeom>
            <a:avLst/>
            <a:gdLst>
              <a:gd name="connsiteX0" fmla="*/ 2406733 w 2406733"/>
              <a:gd name="connsiteY0" fmla="*/ 4263242 h 4263242"/>
              <a:gd name="connsiteX1" fmla="*/ 1753590 w 2406733"/>
              <a:gd name="connsiteY1" fmla="*/ 2517569 h 4263242"/>
              <a:gd name="connsiteX2" fmla="*/ 1385455 w 2406733"/>
              <a:gd name="connsiteY2" fmla="*/ 1448790 h 4263242"/>
              <a:gd name="connsiteX3" fmla="*/ 221673 w 2406733"/>
              <a:gd name="connsiteY3" fmla="*/ 973777 h 4263242"/>
              <a:gd name="connsiteX4" fmla="*/ 55418 w 2406733"/>
              <a:gd name="connsiteY4" fmla="*/ 0 h 426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733" h="4263242">
                <a:moveTo>
                  <a:pt x="2406733" y="4263242"/>
                </a:moveTo>
                <a:cubicBezTo>
                  <a:pt x="2165268" y="3624943"/>
                  <a:pt x="1923803" y="2986644"/>
                  <a:pt x="1753590" y="2517569"/>
                </a:cubicBezTo>
                <a:cubicBezTo>
                  <a:pt x="1583377" y="2048494"/>
                  <a:pt x="1640774" y="1706089"/>
                  <a:pt x="1385455" y="1448790"/>
                </a:cubicBezTo>
                <a:cubicBezTo>
                  <a:pt x="1130136" y="1191491"/>
                  <a:pt x="443346" y="1215242"/>
                  <a:pt x="221673" y="973777"/>
                </a:cubicBezTo>
                <a:cubicBezTo>
                  <a:pt x="0" y="732312"/>
                  <a:pt x="27709" y="366156"/>
                  <a:pt x="55418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4" name="이등변 삼각형 23">
            <a:extLst>
              <a:ext uri="{FF2B5EF4-FFF2-40B4-BE49-F238E27FC236}">
                <a16:creationId xmlns:a16="http://schemas.microsoft.com/office/drawing/2014/main" id="{07ADD4E7-F998-4F32-88BB-49A79F4D6B8C}"/>
              </a:ext>
            </a:extLst>
          </p:cNvPr>
          <p:cNvSpPr/>
          <p:nvPr/>
        </p:nvSpPr>
        <p:spPr>
          <a:xfrm rot="-2280000">
            <a:off x="3032292" y="2633890"/>
            <a:ext cx="144016" cy="14401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36" name="이등변 삼각형 35">
            <a:extLst>
              <a:ext uri="{FF2B5EF4-FFF2-40B4-BE49-F238E27FC236}">
                <a16:creationId xmlns:a16="http://schemas.microsoft.com/office/drawing/2014/main" id="{AD14FAA3-7B23-43AB-BDF6-9C3C750E1EDF}"/>
              </a:ext>
            </a:extLst>
          </p:cNvPr>
          <p:cNvSpPr/>
          <p:nvPr/>
        </p:nvSpPr>
        <p:spPr>
          <a:xfrm rot="-960000">
            <a:off x="4050182" y="3448389"/>
            <a:ext cx="144016" cy="14401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37" name="이등변 삼각형 36">
            <a:extLst>
              <a:ext uri="{FF2B5EF4-FFF2-40B4-BE49-F238E27FC236}">
                <a16:creationId xmlns:a16="http://schemas.microsoft.com/office/drawing/2014/main" id="{98B7F65E-BF6C-4B0F-AF96-CFBD333C6ADD}"/>
              </a:ext>
            </a:extLst>
          </p:cNvPr>
          <p:cNvSpPr/>
          <p:nvPr/>
        </p:nvSpPr>
        <p:spPr>
          <a:xfrm rot="2580000">
            <a:off x="6318814" y="3376381"/>
            <a:ext cx="144016" cy="14401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357D48F-B1BD-42BB-A988-46231C33A73B}"/>
                  </a:ext>
                </a:extLst>
              </p:cNvPr>
              <p:cNvSpPr txBox="1"/>
              <p:nvPr/>
            </p:nvSpPr>
            <p:spPr>
              <a:xfrm>
                <a:off x="4788024" y="4355812"/>
                <a:ext cx="1242841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𝑡</m:t>
                      </m:r>
                      <m:r>
                        <a:rPr kumimoji="0" lang="en-US" altLang="ko-K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→</m:t>
                      </m:r>
                      <m:r>
                        <a:rPr kumimoji="0" lang="en-US" altLang="ko-K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𝑡</m:t>
                      </m:r>
                      <m:r>
                        <a:rPr kumimoji="0" lang="en-US" altLang="ko-K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−</m:t>
                      </m:r>
                      <m:r>
                        <a:rPr kumimoji="0" lang="en-US" altLang="ko-K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𝑖</m:t>
                      </m:r>
                      <m:r>
                        <a:rPr kumimoji="0" lang="ko-KR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𝜏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나눔손글씨 펜"/>
                  <a:ea typeface="나눔손글씨 펜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357D48F-B1BD-42BB-A988-46231C33A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355812"/>
                <a:ext cx="124284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AC46F1-CF84-491F-B265-C97A30F4C9D9}"/>
              </a:ext>
            </a:extLst>
          </p:cNvPr>
          <p:cNvSpPr/>
          <p:nvPr/>
        </p:nvSpPr>
        <p:spPr>
          <a:xfrm>
            <a:off x="3362423" y="4914456"/>
            <a:ext cx="2447965" cy="890808"/>
          </a:xfrm>
          <a:prstGeom prst="rect">
            <a:avLst/>
          </a:prstGeom>
          <a:solidFill>
            <a:schemeClr val="accent3">
              <a:lumMod val="40000"/>
              <a:lumOff val="6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pic>
        <p:nvPicPr>
          <p:cNvPr id="41" name="그림 40" descr="icon_스마일.png">
            <a:extLst>
              <a:ext uri="{FF2B5EF4-FFF2-40B4-BE49-F238E27FC236}">
                <a16:creationId xmlns:a16="http://schemas.microsoft.com/office/drawing/2014/main" id="{266F9885-80C6-4C14-93A9-02780B58D15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3900" y="4631403"/>
            <a:ext cx="6191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95106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23778"/>
            <a:ext cx="8496944" cy="61926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그림 6" descr="도형_면원_옐로우.png">
            <a:extLst>
              <a:ext uri="{FF2B5EF4-FFF2-40B4-BE49-F238E27FC236}">
                <a16:creationId xmlns:a16="http://schemas.microsoft.com/office/drawing/2014/main" id="{E70BD9ED-A267-4ABD-92D0-D7EBA53C05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3495" y="5335638"/>
            <a:ext cx="504056" cy="2880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9A1D29-8B6E-45F7-9E49-EB2D2C00DD89}"/>
              </a:ext>
            </a:extLst>
          </p:cNvPr>
          <p:cNvSpPr txBox="1"/>
          <p:nvPr/>
        </p:nvSpPr>
        <p:spPr>
          <a:xfrm>
            <a:off x="4716016" y="5589240"/>
            <a:ext cx="22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FFFF99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b</a:t>
            </a:r>
            <a:r>
              <a:rPr kumimoji="0" lang="en-US" altLang="ko-KR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</a:rPr>
              <a:t>ig</a:t>
            </a:r>
            <a:r>
              <a:rPr kumimoji="0" lang="en-US" altLang="ko-KR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</a:rPr>
              <a:t>-bang singularity</a:t>
            </a:r>
            <a:endParaRPr kumimoji="0" lang="ko-KR" altLang="en-US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10" name="자유형 14">
            <a:extLst>
              <a:ext uri="{FF2B5EF4-FFF2-40B4-BE49-F238E27FC236}">
                <a16:creationId xmlns:a16="http://schemas.microsoft.com/office/drawing/2014/main" id="{5B005B4C-3804-4896-A1CC-15810B0621B9}"/>
              </a:ext>
            </a:extLst>
          </p:cNvPr>
          <p:cNvSpPr/>
          <p:nvPr/>
        </p:nvSpPr>
        <p:spPr>
          <a:xfrm>
            <a:off x="1619672" y="1301059"/>
            <a:ext cx="2955851" cy="4178595"/>
          </a:xfrm>
          <a:custGeom>
            <a:avLst/>
            <a:gdLst>
              <a:gd name="connsiteX0" fmla="*/ 0 w 2955851"/>
              <a:gd name="connsiteY0" fmla="*/ 0 h 4178595"/>
              <a:gd name="connsiteX1" fmla="*/ 1573619 w 2955851"/>
              <a:gd name="connsiteY1" fmla="*/ 1531088 h 4178595"/>
              <a:gd name="connsiteX2" fmla="*/ 2955851 w 2955851"/>
              <a:gd name="connsiteY2" fmla="*/ 4178595 h 417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4178595">
                <a:moveTo>
                  <a:pt x="0" y="0"/>
                </a:moveTo>
                <a:cubicBezTo>
                  <a:pt x="540488" y="417328"/>
                  <a:pt x="1080977" y="834656"/>
                  <a:pt x="1573619" y="1531088"/>
                </a:cubicBezTo>
                <a:cubicBezTo>
                  <a:pt x="2066261" y="2227520"/>
                  <a:pt x="2511056" y="3203057"/>
                  <a:pt x="2955851" y="417859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11" name="자유형 16">
            <a:extLst>
              <a:ext uri="{FF2B5EF4-FFF2-40B4-BE49-F238E27FC236}">
                <a16:creationId xmlns:a16="http://schemas.microsoft.com/office/drawing/2014/main" id="{9615206B-DB81-4165-9CD5-015E60D3A9FC}"/>
              </a:ext>
            </a:extLst>
          </p:cNvPr>
          <p:cNvSpPr/>
          <p:nvPr/>
        </p:nvSpPr>
        <p:spPr>
          <a:xfrm flipH="1">
            <a:off x="4575523" y="1276459"/>
            <a:ext cx="2955851" cy="4178595"/>
          </a:xfrm>
          <a:custGeom>
            <a:avLst/>
            <a:gdLst>
              <a:gd name="connsiteX0" fmla="*/ 0 w 2955851"/>
              <a:gd name="connsiteY0" fmla="*/ 0 h 4178595"/>
              <a:gd name="connsiteX1" fmla="*/ 1573619 w 2955851"/>
              <a:gd name="connsiteY1" fmla="*/ 1531088 h 4178595"/>
              <a:gd name="connsiteX2" fmla="*/ 2955851 w 2955851"/>
              <a:gd name="connsiteY2" fmla="*/ 4178595 h 417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4178595">
                <a:moveTo>
                  <a:pt x="0" y="0"/>
                </a:moveTo>
                <a:cubicBezTo>
                  <a:pt x="540488" y="417328"/>
                  <a:pt x="1080977" y="834656"/>
                  <a:pt x="1573619" y="1531088"/>
                </a:cubicBezTo>
                <a:cubicBezTo>
                  <a:pt x="2066261" y="2227520"/>
                  <a:pt x="2511056" y="3203057"/>
                  <a:pt x="2955851" y="417859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12B5C86-D6DD-4517-B07E-035BB19C82EB}"/>
              </a:ext>
            </a:extLst>
          </p:cNvPr>
          <p:cNvSpPr/>
          <p:nvPr/>
        </p:nvSpPr>
        <p:spPr>
          <a:xfrm>
            <a:off x="1619672" y="1124744"/>
            <a:ext cx="5911702" cy="3600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401250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23778"/>
            <a:ext cx="8496944" cy="61926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그림 12" descr="도형_면원_옐로우.png">
            <a:extLst>
              <a:ext uri="{FF2B5EF4-FFF2-40B4-BE49-F238E27FC236}">
                <a16:creationId xmlns:a16="http://schemas.microsoft.com/office/drawing/2014/main" id="{512560BD-0D8B-42A4-AB9F-75B84AF242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3495" y="5335638"/>
            <a:ext cx="504056" cy="288032"/>
          </a:xfrm>
          <a:prstGeom prst="rect">
            <a:avLst/>
          </a:prstGeom>
        </p:spPr>
      </p:pic>
      <p:sp>
        <p:nvSpPr>
          <p:cNvPr id="15" name="자유형 14">
            <a:extLst>
              <a:ext uri="{FF2B5EF4-FFF2-40B4-BE49-F238E27FC236}">
                <a16:creationId xmlns:a16="http://schemas.microsoft.com/office/drawing/2014/main" id="{24BA26D3-3B44-4926-BC0C-535DC48485D3}"/>
              </a:ext>
            </a:extLst>
          </p:cNvPr>
          <p:cNvSpPr/>
          <p:nvPr/>
        </p:nvSpPr>
        <p:spPr>
          <a:xfrm>
            <a:off x="1619672" y="1301059"/>
            <a:ext cx="2955851" cy="4178595"/>
          </a:xfrm>
          <a:custGeom>
            <a:avLst/>
            <a:gdLst>
              <a:gd name="connsiteX0" fmla="*/ 0 w 2955851"/>
              <a:gd name="connsiteY0" fmla="*/ 0 h 4178595"/>
              <a:gd name="connsiteX1" fmla="*/ 1573619 w 2955851"/>
              <a:gd name="connsiteY1" fmla="*/ 1531088 h 4178595"/>
              <a:gd name="connsiteX2" fmla="*/ 2955851 w 2955851"/>
              <a:gd name="connsiteY2" fmla="*/ 4178595 h 417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4178595">
                <a:moveTo>
                  <a:pt x="0" y="0"/>
                </a:moveTo>
                <a:cubicBezTo>
                  <a:pt x="540488" y="417328"/>
                  <a:pt x="1080977" y="834656"/>
                  <a:pt x="1573619" y="1531088"/>
                </a:cubicBezTo>
                <a:cubicBezTo>
                  <a:pt x="2066261" y="2227520"/>
                  <a:pt x="2511056" y="3203057"/>
                  <a:pt x="2955851" y="417859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16" name="자유형 16">
            <a:extLst>
              <a:ext uri="{FF2B5EF4-FFF2-40B4-BE49-F238E27FC236}">
                <a16:creationId xmlns:a16="http://schemas.microsoft.com/office/drawing/2014/main" id="{E63AEFB0-B621-4934-8C99-49E177DA81E2}"/>
              </a:ext>
            </a:extLst>
          </p:cNvPr>
          <p:cNvSpPr/>
          <p:nvPr/>
        </p:nvSpPr>
        <p:spPr>
          <a:xfrm flipH="1">
            <a:off x="4575523" y="1276459"/>
            <a:ext cx="2955851" cy="4178595"/>
          </a:xfrm>
          <a:custGeom>
            <a:avLst/>
            <a:gdLst>
              <a:gd name="connsiteX0" fmla="*/ 0 w 2955851"/>
              <a:gd name="connsiteY0" fmla="*/ 0 h 4178595"/>
              <a:gd name="connsiteX1" fmla="*/ 1573619 w 2955851"/>
              <a:gd name="connsiteY1" fmla="*/ 1531088 h 4178595"/>
              <a:gd name="connsiteX2" fmla="*/ 2955851 w 2955851"/>
              <a:gd name="connsiteY2" fmla="*/ 4178595 h 417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4178595">
                <a:moveTo>
                  <a:pt x="0" y="0"/>
                </a:moveTo>
                <a:cubicBezTo>
                  <a:pt x="540488" y="417328"/>
                  <a:pt x="1080977" y="834656"/>
                  <a:pt x="1573619" y="1531088"/>
                </a:cubicBezTo>
                <a:cubicBezTo>
                  <a:pt x="2066261" y="2227520"/>
                  <a:pt x="2511056" y="3203057"/>
                  <a:pt x="2955851" y="417859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0B2D1741-8E43-46E4-8E33-755BC921AE12}"/>
              </a:ext>
            </a:extLst>
          </p:cNvPr>
          <p:cNvSpPr/>
          <p:nvPr/>
        </p:nvSpPr>
        <p:spPr>
          <a:xfrm>
            <a:off x="1619672" y="1124744"/>
            <a:ext cx="5911702" cy="3600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0B86F17-EA37-41B1-99C4-4FBFD0BBF297}"/>
              </a:ext>
            </a:extLst>
          </p:cNvPr>
          <p:cNvSpPr/>
          <p:nvPr/>
        </p:nvSpPr>
        <p:spPr>
          <a:xfrm>
            <a:off x="323528" y="3789040"/>
            <a:ext cx="8496944" cy="18669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C262BC-4BBF-4B05-9BB3-D2EBB7ACC337}"/>
              </a:ext>
            </a:extLst>
          </p:cNvPr>
          <p:cNvSpPr txBox="1"/>
          <p:nvPr/>
        </p:nvSpPr>
        <p:spPr>
          <a:xfrm>
            <a:off x="4932040" y="4869160"/>
            <a:ext cx="297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</a:rPr>
              <a:t>regular Euclidean boundary</a:t>
            </a: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A754C1B9-6881-4D93-9FB6-34171C9255BC}"/>
              </a:ext>
            </a:extLst>
          </p:cNvPr>
          <p:cNvSpPr/>
          <p:nvPr/>
        </p:nvSpPr>
        <p:spPr>
          <a:xfrm>
            <a:off x="3747501" y="3643361"/>
            <a:ext cx="1637853" cy="25202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0" name="원호 19">
            <a:extLst>
              <a:ext uri="{FF2B5EF4-FFF2-40B4-BE49-F238E27FC236}">
                <a16:creationId xmlns:a16="http://schemas.microsoft.com/office/drawing/2014/main" id="{5D298460-8837-410F-8DCD-84D4DDF54E16}"/>
              </a:ext>
            </a:extLst>
          </p:cNvPr>
          <p:cNvSpPr/>
          <p:nvPr/>
        </p:nvSpPr>
        <p:spPr>
          <a:xfrm>
            <a:off x="3739803" y="3008578"/>
            <a:ext cx="1656184" cy="1440160"/>
          </a:xfrm>
          <a:prstGeom prst="arc">
            <a:avLst>
              <a:gd name="adj1" fmla="val 179737"/>
              <a:gd name="adj2" fmla="val 1062021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pic>
        <p:nvPicPr>
          <p:cNvPr id="21" name="그림 20" descr="icon_화살표좌.png">
            <a:extLst>
              <a:ext uri="{FF2B5EF4-FFF2-40B4-BE49-F238E27FC236}">
                <a16:creationId xmlns:a16="http://schemas.microsoft.com/office/drawing/2014/main" id="{75D7BEEB-9A6C-465E-A33C-C25F91318EB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700000">
            <a:off x="4508464" y="4477494"/>
            <a:ext cx="6191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84652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23778"/>
            <a:ext cx="8496944" cy="61926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그림 12" descr="도형_면원_옐로우.png">
            <a:extLst>
              <a:ext uri="{FF2B5EF4-FFF2-40B4-BE49-F238E27FC236}">
                <a16:creationId xmlns:a16="http://schemas.microsoft.com/office/drawing/2014/main" id="{512560BD-0D8B-42A4-AB9F-75B84AF242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3495" y="5335638"/>
            <a:ext cx="504056" cy="288032"/>
          </a:xfrm>
          <a:prstGeom prst="rect">
            <a:avLst/>
          </a:prstGeom>
        </p:spPr>
      </p:pic>
      <p:sp>
        <p:nvSpPr>
          <p:cNvPr id="15" name="자유형 14">
            <a:extLst>
              <a:ext uri="{FF2B5EF4-FFF2-40B4-BE49-F238E27FC236}">
                <a16:creationId xmlns:a16="http://schemas.microsoft.com/office/drawing/2014/main" id="{24BA26D3-3B44-4926-BC0C-535DC48485D3}"/>
              </a:ext>
            </a:extLst>
          </p:cNvPr>
          <p:cNvSpPr/>
          <p:nvPr/>
        </p:nvSpPr>
        <p:spPr>
          <a:xfrm>
            <a:off x="1619672" y="1301059"/>
            <a:ext cx="2955851" cy="4178595"/>
          </a:xfrm>
          <a:custGeom>
            <a:avLst/>
            <a:gdLst>
              <a:gd name="connsiteX0" fmla="*/ 0 w 2955851"/>
              <a:gd name="connsiteY0" fmla="*/ 0 h 4178595"/>
              <a:gd name="connsiteX1" fmla="*/ 1573619 w 2955851"/>
              <a:gd name="connsiteY1" fmla="*/ 1531088 h 4178595"/>
              <a:gd name="connsiteX2" fmla="*/ 2955851 w 2955851"/>
              <a:gd name="connsiteY2" fmla="*/ 4178595 h 417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4178595">
                <a:moveTo>
                  <a:pt x="0" y="0"/>
                </a:moveTo>
                <a:cubicBezTo>
                  <a:pt x="540488" y="417328"/>
                  <a:pt x="1080977" y="834656"/>
                  <a:pt x="1573619" y="1531088"/>
                </a:cubicBezTo>
                <a:cubicBezTo>
                  <a:pt x="2066261" y="2227520"/>
                  <a:pt x="2511056" y="3203057"/>
                  <a:pt x="2955851" y="417859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16" name="자유형 16">
            <a:extLst>
              <a:ext uri="{FF2B5EF4-FFF2-40B4-BE49-F238E27FC236}">
                <a16:creationId xmlns:a16="http://schemas.microsoft.com/office/drawing/2014/main" id="{E63AEFB0-B621-4934-8C99-49E177DA81E2}"/>
              </a:ext>
            </a:extLst>
          </p:cNvPr>
          <p:cNvSpPr/>
          <p:nvPr/>
        </p:nvSpPr>
        <p:spPr>
          <a:xfrm flipH="1">
            <a:off x="4575523" y="1276459"/>
            <a:ext cx="2955851" cy="4178595"/>
          </a:xfrm>
          <a:custGeom>
            <a:avLst/>
            <a:gdLst>
              <a:gd name="connsiteX0" fmla="*/ 0 w 2955851"/>
              <a:gd name="connsiteY0" fmla="*/ 0 h 4178595"/>
              <a:gd name="connsiteX1" fmla="*/ 1573619 w 2955851"/>
              <a:gd name="connsiteY1" fmla="*/ 1531088 h 4178595"/>
              <a:gd name="connsiteX2" fmla="*/ 2955851 w 2955851"/>
              <a:gd name="connsiteY2" fmla="*/ 4178595 h 417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4178595">
                <a:moveTo>
                  <a:pt x="0" y="0"/>
                </a:moveTo>
                <a:cubicBezTo>
                  <a:pt x="540488" y="417328"/>
                  <a:pt x="1080977" y="834656"/>
                  <a:pt x="1573619" y="1531088"/>
                </a:cubicBezTo>
                <a:cubicBezTo>
                  <a:pt x="2066261" y="2227520"/>
                  <a:pt x="2511056" y="3203057"/>
                  <a:pt x="2955851" y="417859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0B2D1741-8E43-46E4-8E33-755BC921AE12}"/>
              </a:ext>
            </a:extLst>
          </p:cNvPr>
          <p:cNvSpPr/>
          <p:nvPr/>
        </p:nvSpPr>
        <p:spPr>
          <a:xfrm>
            <a:off x="1619672" y="1124744"/>
            <a:ext cx="5911702" cy="3600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0B86F17-EA37-41B1-99C4-4FBFD0BBF297}"/>
              </a:ext>
            </a:extLst>
          </p:cNvPr>
          <p:cNvSpPr/>
          <p:nvPr/>
        </p:nvSpPr>
        <p:spPr>
          <a:xfrm>
            <a:off x="323528" y="3789040"/>
            <a:ext cx="8496944" cy="18669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A754C1B9-6881-4D93-9FB6-34171C9255BC}"/>
              </a:ext>
            </a:extLst>
          </p:cNvPr>
          <p:cNvSpPr/>
          <p:nvPr/>
        </p:nvSpPr>
        <p:spPr>
          <a:xfrm>
            <a:off x="3747501" y="3643361"/>
            <a:ext cx="1637853" cy="25202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0" name="원호 19">
            <a:extLst>
              <a:ext uri="{FF2B5EF4-FFF2-40B4-BE49-F238E27FC236}">
                <a16:creationId xmlns:a16="http://schemas.microsoft.com/office/drawing/2014/main" id="{5D298460-8837-410F-8DCD-84D4DDF54E16}"/>
              </a:ext>
            </a:extLst>
          </p:cNvPr>
          <p:cNvSpPr/>
          <p:nvPr/>
        </p:nvSpPr>
        <p:spPr>
          <a:xfrm>
            <a:off x="3739803" y="3008578"/>
            <a:ext cx="1656184" cy="1440160"/>
          </a:xfrm>
          <a:prstGeom prst="arc">
            <a:avLst>
              <a:gd name="adj1" fmla="val 179737"/>
              <a:gd name="adj2" fmla="val 1062021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pic>
        <p:nvPicPr>
          <p:cNvPr id="21" name="그림 20" descr="icon_화살표좌.png">
            <a:extLst>
              <a:ext uri="{FF2B5EF4-FFF2-40B4-BE49-F238E27FC236}">
                <a16:creationId xmlns:a16="http://schemas.microsoft.com/office/drawing/2014/main" id="{75D7BEEB-9A6C-465E-A33C-C25F91318EB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700000">
            <a:off x="4508464" y="4477494"/>
            <a:ext cx="619125" cy="533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120E72-FB38-4CF7-AC04-E6456403E74B}"/>
              </a:ext>
            </a:extLst>
          </p:cNvPr>
          <p:cNvSpPr txBox="1"/>
          <p:nvPr/>
        </p:nvSpPr>
        <p:spPr>
          <a:xfrm>
            <a:off x="5084412" y="4849132"/>
            <a:ext cx="2658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Euclidean on-shell solution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1B1FC4-F1AF-439D-8A84-082BE3BCD631}"/>
              </a:ext>
            </a:extLst>
          </p:cNvPr>
          <p:cNvSpPr txBox="1"/>
          <p:nvPr/>
        </p:nvSpPr>
        <p:spPr>
          <a:xfrm>
            <a:off x="2191977" y="3649128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Wick-rotation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1BD9B3-0772-493B-84D1-FE3766B8EE02}"/>
              </a:ext>
            </a:extLst>
          </p:cNvPr>
          <p:cNvSpPr txBox="1"/>
          <p:nvPr/>
        </p:nvSpPr>
        <p:spPr>
          <a:xfrm>
            <a:off x="6696364" y="1908015"/>
            <a:ext cx="142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Lorentzian </a:t>
            </a:r>
            <a:r>
              <a:rPr lang="en-US" altLang="ko-KR" sz="1600" dirty="0" err="1">
                <a:solidFill>
                  <a:schemeClr val="bg1"/>
                </a:solidFill>
              </a:rPr>
              <a:t>dS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87E3AE-72FE-46EE-AE55-4B48F5F9CCA6}"/>
                  </a:ext>
                </a:extLst>
              </p:cNvPr>
              <p:cNvSpPr txBox="1"/>
              <p:nvPr/>
            </p:nvSpPr>
            <p:spPr>
              <a:xfrm>
                <a:off x="6688473" y="2325797"/>
                <a:ext cx="1935017" cy="567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87E3AE-72FE-46EE-AE55-4B48F5F9C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473" y="2325797"/>
                <a:ext cx="1935017" cy="567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3BE594-87AD-41D5-AC05-D97486F11524}"/>
                  </a:ext>
                </a:extLst>
              </p:cNvPr>
              <p:cNvSpPr txBox="1"/>
              <p:nvPr/>
            </p:nvSpPr>
            <p:spPr>
              <a:xfrm>
                <a:off x="5292080" y="5219772"/>
                <a:ext cx="1805366" cy="567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3BE594-87AD-41D5-AC05-D97486F11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219772"/>
                <a:ext cx="1805366" cy="5674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D821B1-2480-4E9D-B95B-196D53D381B4}"/>
                  </a:ext>
                </a:extLst>
              </p:cNvPr>
              <p:cNvSpPr txBox="1"/>
              <p:nvPr/>
            </p:nvSpPr>
            <p:spPr>
              <a:xfrm>
                <a:off x="2250836" y="4005064"/>
                <a:ext cx="1313052" cy="519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𝑖𝑡</m:t>
                      </m:r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D821B1-2480-4E9D-B95B-196D53D38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836" y="4005064"/>
                <a:ext cx="1313052" cy="5195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95514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83EF69A-BDC2-4810-83CF-0DEFD8741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49" y="692696"/>
            <a:ext cx="8070301" cy="426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D85F61-C7AF-4D0F-94A2-AC7206A516A1}"/>
              </a:ext>
            </a:extLst>
          </p:cNvPr>
          <p:cNvSpPr txBox="1"/>
          <p:nvPr/>
        </p:nvSpPr>
        <p:spPr>
          <a:xfrm>
            <a:off x="1835696" y="5219908"/>
            <a:ext cx="50610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Planck data prefers a </a:t>
            </a:r>
            <a:r>
              <a:rPr lang="en-US" altLang="ko-KR" b="1" dirty="0"/>
              <a:t>concave</a:t>
            </a:r>
            <a:r>
              <a:rPr lang="en-US" altLang="ko-KR" dirty="0"/>
              <a:t> </a:t>
            </a:r>
            <a:r>
              <a:rPr lang="en-US" altLang="ko-KR" dirty="0" err="1"/>
              <a:t>inflaton</a:t>
            </a:r>
            <a:r>
              <a:rPr lang="en-US" altLang="ko-KR" dirty="0"/>
              <a:t> potential.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8320993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6">
            <a:extLst>
              <a:ext uri="{FF2B5EF4-FFF2-40B4-BE49-F238E27FC236}">
                <a16:creationId xmlns:a16="http://schemas.microsoft.com/office/drawing/2014/main" id="{79F1453D-845B-447F-8971-9C95E7F9DE9B}"/>
              </a:ext>
            </a:extLst>
          </p:cNvPr>
          <p:cNvSpPr txBox="1">
            <a:spLocks/>
          </p:cNvSpPr>
          <p:nvPr/>
        </p:nvSpPr>
        <p:spPr>
          <a:xfrm>
            <a:off x="436811" y="332656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200" spc="-150" dirty="0"/>
              <a:t>There is </a:t>
            </a:r>
            <a:r>
              <a:rPr lang="en-US" altLang="ko-KR" sz="3200" spc="-150" dirty="0">
                <a:solidFill>
                  <a:srgbClr val="FF0000"/>
                </a:solidFill>
              </a:rPr>
              <a:t>no specific preference </a:t>
            </a:r>
            <a:r>
              <a:rPr lang="en-US" altLang="ko-KR" sz="3200" spc="-150" dirty="0"/>
              <a:t>for concave part</a:t>
            </a:r>
          </a:p>
          <a:p>
            <a:pPr>
              <a:lnSpc>
                <a:spcPct val="150000"/>
              </a:lnSpc>
            </a:pPr>
            <a:r>
              <a:rPr lang="en-US" altLang="ko-KR" sz="2000" spc="-150" dirty="0"/>
              <a:t>Hwang and DY, 1311.6872</a:t>
            </a:r>
            <a:endParaRPr lang="ko-KR" altLang="en-US" sz="2000" spc="-150" dirty="0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42C1BF1D-C437-4710-BFF0-961CDCB2B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048" y="1904007"/>
            <a:ext cx="889337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6680629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8821" y="2890459"/>
            <a:ext cx="4507965" cy="826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3600" dirty="0">
                <a:solidFill>
                  <a:srgbClr val="FFC000"/>
                </a:solidFill>
              </a:rPr>
              <a:t>Euclidean wormholes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4DAB6-A277-454E-AF6C-BACB900B88B7}"/>
              </a:ext>
            </a:extLst>
          </p:cNvPr>
          <p:cNvSpPr txBox="1"/>
          <p:nvPr/>
        </p:nvSpPr>
        <p:spPr>
          <a:xfrm>
            <a:off x="2953116" y="3956863"/>
            <a:ext cx="3339376" cy="87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dirty="0">
                <a:solidFill>
                  <a:schemeClr val="bg1"/>
                </a:solidFill>
              </a:rPr>
              <a:t>Chen, Hu and DY, 1611.08468</a:t>
            </a:r>
          </a:p>
          <a:p>
            <a:pPr algn="just">
              <a:lnSpc>
                <a:spcPct val="150000"/>
              </a:lnSpc>
            </a:pPr>
            <a:r>
              <a:rPr lang="en-US" altLang="ko-KR" dirty="0">
                <a:solidFill>
                  <a:schemeClr val="bg1"/>
                </a:solidFill>
              </a:rPr>
              <a:t>Chen and DY, 1706.07784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91995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30439" y="332656"/>
            <a:ext cx="8496944" cy="61926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자유형 14">
            <a:extLst>
              <a:ext uri="{FF2B5EF4-FFF2-40B4-BE49-F238E27FC236}">
                <a16:creationId xmlns:a16="http://schemas.microsoft.com/office/drawing/2014/main" id="{24BA26D3-3B44-4926-BC0C-535DC48485D3}"/>
              </a:ext>
            </a:extLst>
          </p:cNvPr>
          <p:cNvSpPr/>
          <p:nvPr/>
        </p:nvSpPr>
        <p:spPr>
          <a:xfrm>
            <a:off x="2555777" y="908721"/>
            <a:ext cx="1728192" cy="3096343"/>
          </a:xfrm>
          <a:custGeom>
            <a:avLst/>
            <a:gdLst>
              <a:gd name="connsiteX0" fmla="*/ 0 w 2955851"/>
              <a:gd name="connsiteY0" fmla="*/ 0 h 4178595"/>
              <a:gd name="connsiteX1" fmla="*/ 1573619 w 2955851"/>
              <a:gd name="connsiteY1" fmla="*/ 1531088 h 4178595"/>
              <a:gd name="connsiteX2" fmla="*/ 2955851 w 2955851"/>
              <a:gd name="connsiteY2" fmla="*/ 4178595 h 417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4178595">
                <a:moveTo>
                  <a:pt x="0" y="0"/>
                </a:moveTo>
                <a:cubicBezTo>
                  <a:pt x="540488" y="417328"/>
                  <a:pt x="1080977" y="834656"/>
                  <a:pt x="1573619" y="1531088"/>
                </a:cubicBezTo>
                <a:cubicBezTo>
                  <a:pt x="2066261" y="2227520"/>
                  <a:pt x="2511056" y="3203057"/>
                  <a:pt x="2955851" y="417859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16" name="자유형 16">
            <a:extLst>
              <a:ext uri="{FF2B5EF4-FFF2-40B4-BE49-F238E27FC236}">
                <a16:creationId xmlns:a16="http://schemas.microsoft.com/office/drawing/2014/main" id="{E63AEFB0-B621-4934-8C99-49E177DA81E2}"/>
              </a:ext>
            </a:extLst>
          </p:cNvPr>
          <p:cNvSpPr/>
          <p:nvPr/>
        </p:nvSpPr>
        <p:spPr>
          <a:xfrm flipH="1">
            <a:off x="4932039" y="908720"/>
            <a:ext cx="1584175" cy="2952328"/>
          </a:xfrm>
          <a:custGeom>
            <a:avLst/>
            <a:gdLst>
              <a:gd name="connsiteX0" fmla="*/ 0 w 2955851"/>
              <a:gd name="connsiteY0" fmla="*/ 0 h 4178595"/>
              <a:gd name="connsiteX1" fmla="*/ 1573619 w 2955851"/>
              <a:gd name="connsiteY1" fmla="*/ 1531088 h 4178595"/>
              <a:gd name="connsiteX2" fmla="*/ 2955851 w 2955851"/>
              <a:gd name="connsiteY2" fmla="*/ 4178595 h 417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4178595">
                <a:moveTo>
                  <a:pt x="0" y="0"/>
                </a:moveTo>
                <a:cubicBezTo>
                  <a:pt x="540488" y="417328"/>
                  <a:pt x="1080977" y="834656"/>
                  <a:pt x="1573619" y="1531088"/>
                </a:cubicBezTo>
                <a:cubicBezTo>
                  <a:pt x="2066261" y="2227520"/>
                  <a:pt x="2511056" y="3203057"/>
                  <a:pt x="2955851" y="417859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18" name="자유형 14">
            <a:extLst>
              <a:ext uri="{FF2B5EF4-FFF2-40B4-BE49-F238E27FC236}">
                <a16:creationId xmlns:a16="http://schemas.microsoft.com/office/drawing/2014/main" id="{C890E1C0-7D54-41F7-BB13-491FFD8299E2}"/>
              </a:ext>
            </a:extLst>
          </p:cNvPr>
          <p:cNvSpPr/>
          <p:nvPr/>
        </p:nvSpPr>
        <p:spPr>
          <a:xfrm flipV="1">
            <a:off x="2555777" y="2780928"/>
            <a:ext cx="1728192" cy="3096343"/>
          </a:xfrm>
          <a:custGeom>
            <a:avLst/>
            <a:gdLst>
              <a:gd name="connsiteX0" fmla="*/ 0 w 2955851"/>
              <a:gd name="connsiteY0" fmla="*/ 0 h 4178595"/>
              <a:gd name="connsiteX1" fmla="*/ 1573619 w 2955851"/>
              <a:gd name="connsiteY1" fmla="*/ 1531088 h 4178595"/>
              <a:gd name="connsiteX2" fmla="*/ 2955851 w 2955851"/>
              <a:gd name="connsiteY2" fmla="*/ 4178595 h 417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4178595">
                <a:moveTo>
                  <a:pt x="0" y="0"/>
                </a:moveTo>
                <a:cubicBezTo>
                  <a:pt x="540488" y="417328"/>
                  <a:pt x="1080977" y="834656"/>
                  <a:pt x="1573619" y="1531088"/>
                </a:cubicBezTo>
                <a:cubicBezTo>
                  <a:pt x="2066261" y="2227520"/>
                  <a:pt x="2511056" y="3203057"/>
                  <a:pt x="2955851" y="417859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0B2D1741-8E43-46E4-8E33-755BC921AE12}"/>
              </a:ext>
            </a:extLst>
          </p:cNvPr>
          <p:cNvSpPr/>
          <p:nvPr/>
        </p:nvSpPr>
        <p:spPr>
          <a:xfrm>
            <a:off x="2555776" y="692696"/>
            <a:ext cx="4032448" cy="3600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7" name="자유형 16">
            <a:extLst>
              <a:ext uri="{FF2B5EF4-FFF2-40B4-BE49-F238E27FC236}">
                <a16:creationId xmlns:a16="http://schemas.microsoft.com/office/drawing/2014/main" id="{0631B59A-5B6E-49B5-A37A-05E578C59311}"/>
              </a:ext>
            </a:extLst>
          </p:cNvPr>
          <p:cNvSpPr/>
          <p:nvPr/>
        </p:nvSpPr>
        <p:spPr>
          <a:xfrm flipH="1" flipV="1">
            <a:off x="4932039" y="2924944"/>
            <a:ext cx="1584175" cy="2952328"/>
          </a:xfrm>
          <a:custGeom>
            <a:avLst/>
            <a:gdLst>
              <a:gd name="connsiteX0" fmla="*/ 0 w 2955851"/>
              <a:gd name="connsiteY0" fmla="*/ 0 h 4178595"/>
              <a:gd name="connsiteX1" fmla="*/ 1573619 w 2955851"/>
              <a:gd name="connsiteY1" fmla="*/ 1531088 h 4178595"/>
              <a:gd name="connsiteX2" fmla="*/ 2955851 w 2955851"/>
              <a:gd name="connsiteY2" fmla="*/ 4178595 h 417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4178595">
                <a:moveTo>
                  <a:pt x="0" y="0"/>
                </a:moveTo>
                <a:cubicBezTo>
                  <a:pt x="540488" y="417328"/>
                  <a:pt x="1080977" y="834656"/>
                  <a:pt x="1573619" y="1531088"/>
                </a:cubicBezTo>
                <a:cubicBezTo>
                  <a:pt x="2066261" y="2227520"/>
                  <a:pt x="2511056" y="3203057"/>
                  <a:pt x="2955851" y="417859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0B86F17-EA37-41B1-99C4-4FBFD0BBF297}"/>
              </a:ext>
            </a:extLst>
          </p:cNvPr>
          <p:cNvSpPr/>
          <p:nvPr/>
        </p:nvSpPr>
        <p:spPr>
          <a:xfrm>
            <a:off x="323528" y="2564905"/>
            <a:ext cx="8496944" cy="1656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A754C1B9-6881-4D93-9FB6-34171C9255BC}"/>
              </a:ext>
            </a:extLst>
          </p:cNvPr>
          <p:cNvSpPr/>
          <p:nvPr/>
        </p:nvSpPr>
        <p:spPr>
          <a:xfrm>
            <a:off x="3747501" y="2419225"/>
            <a:ext cx="1637853" cy="25202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0" name="원호 19">
            <a:extLst>
              <a:ext uri="{FF2B5EF4-FFF2-40B4-BE49-F238E27FC236}">
                <a16:creationId xmlns:a16="http://schemas.microsoft.com/office/drawing/2014/main" id="{5D298460-8837-410F-8DCD-84D4DDF54E16}"/>
              </a:ext>
            </a:extLst>
          </p:cNvPr>
          <p:cNvSpPr/>
          <p:nvPr/>
        </p:nvSpPr>
        <p:spPr>
          <a:xfrm>
            <a:off x="3739803" y="1784442"/>
            <a:ext cx="1656184" cy="1440160"/>
          </a:xfrm>
          <a:prstGeom prst="arc">
            <a:avLst>
              <a:gd name="adj1" fmla="val 179737"/>
              <a:gd name="adj2" fmla="val 1062021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6723E4BE-9FD7-4D74-B164-AC122021A035}"/>
              </a:ext>
            </a:extLst>
          </p:cNvPr>
          <p:cNvSpPr/>
          <p:nvPr/>
        </p:nvSpPr>
        <p:spPr>
          <a:xfrm flipV="1">
            <a:off x="2555776" y="5744882"/>
            <a:ext cx="4032448" cy="3600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D48FDC33-4D57-49D8-9338-411FFFCE968D}"/>
              </a:ext>
            </a:extLst>
          </p:cNvPr>
          <p:cNvSpPr/>
          <p:nvPr/>
        </p:nvSpPr>
        <p:spPr>
          <a:xfrm flipV="1">
            <a:off x="3747501" y="4126365"/>
            <a:ext cx="1637853" cy="25202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30" name="원호 29">
            <a:extLst>
              <a:ext uri="{FF2B5EF4-FFF2-40B4-BE49-F238E27FC236}">
                <a16:creationId xmlns:a16="http://schemas.microsoft.com/office/drawing/2014/main" id="{DDB997E8-F3FF-4777-AB50-BFE7DC50DF5C}"/>
              </a:ext>
            </a:extLst>
          </p:cNvPr>
          <p:cNvSpPr/>
          <p:nvPr/>
        </p:nvSpPr>
        <p:spPr>
          <a:xfrm flipV="1">
            <a:off x="3739803" y="3573016"/>
            <a:ext cx="1656184" cy="1440160"/>
          </a:xfrm>
          <a:prstGeom prst="arc">
            <a:avLst>
              <a:gd name="adj1" fmla="val 179737"/>
              <a:gd name="adj2" fmla="val 1062021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BA5C30-C6A8-41E7-BF00-62993DFC3900}"/>
                  </a:ext>
                </a:extLst>
              </p:cNvPr>
              <p:cNvSpPr txBox="1"/>
              <p:nvPr/>
            </p:nvSpPr>
            <p:spPr>
              <a:xfrm>
                <a:off x="5004048" y="1185551"/>
                <a:ext cx="5791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ko-KR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e>
                      </m:d>
                    </m:oMath>
                  </m:oMathPara>
                </a14:m>
                <a:endParaRPr lang="ko-KR" alt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BA5C30-C6A8-41E7-BF00-62993DFC3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185551"/>
                <a:ext cx="579133" cy="276999"/>
              </a:xfrm>
              <a:prstGeom prst="rect">
                <a:avLst/>
              </a:prstGeom>
              <a:blipFill>
                <a:blip r:embed="rId3"/>
                <a:stretch>
                  <a:fillRect l="-12632" t="-171739" r="-95789" b="-263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FC73A2-297B-4B1F-BD84-FC834F725754}"/>
                  </a:ext>
                </a:extLst>
              </p:cNvPr>
              <p:cNvSpPr txBox="1"/>
              <p:nvPr/>
            </p:nvSpPr>
            <p:spPr>
              <a:xfrm>
                <a:off x="4920991" y="5302032"/>
                <a:ext cx="4364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ko-KR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</m:oMath>
                  </m:oMathPara>
                </a14:m>
                <a:endParaRPr lang="ko-KR" alt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FC73A2-297B-4B1F-BD84-FC834F725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991" y="5302032"/>
                <a:ext cx="436402" cy="276999"/>
              </a:xfrm>
              <a:prstGeom prst="rect">
                <a:avLst/>
              </a:prstGeom>
              <a:blipFill>
                <a:blip r:embed="rId4"/>
                <a:stretch>
                  <a:fillRect l="-23611" t="-177778" r="-127778" b="-268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그림 22" descr="icon_화살표좌.png">
            <a:extLst>
              <a:ext uri="{FF2B5EF4-FFF2-40B4-BE49-F238E27FC236}">
                <a16:creationId xmlns:a16="http://schemas.microsoft.com/office/drawing/2014/main" id="{2A546476-6E42-4620-9B81-C4E3E4CCDDA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3463444" y="3132110"/>
            <a:ext cx="619125" cy="533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7092E10-C2AB-467E-B69F-9F7230F98935}"/>
              </a:ext>
            </a:extLst>
          </p:cNvPr>
          <p:cNvSpPr txBox="1"/>
          <p:nvPr/>
        </p:nvSpPr>
        <p:spPr>
          <a:xfrm>
            <a:off x="2156258" y="3218331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disconnected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164A02-70F3-47FE-A6FA-4CC9254AC0DE}"/>
                  </a:ext>
                </a:extLst>
              </p:cNvPr>
              <p:cNvSpPr txBox="1"/>
              <p:nvPr/>
            </p:nvSpPr>
            <p:spPr>
              <a:xfrm>
                <a:off x="6156176" y="3224602"/>
                <a:ext cx="13533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ko-KR" sz="2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e>
                        <m:e>
                          <m:r>
                            <a:rPr lang="en-US" altLang="ko-K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</m:oMath>
                  </m:oMathPara>
                </a14:m>
                <a:endParaRPr lang="ko-KR" alt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164A02-70F3-47FE-A6FA-4CC9254AC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224602"/>
                <a:ext cx="135331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795616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30439" y="332656"/>
            <a:ext cx="8496944" cy="61926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자유형 14">
            <a:extLst>
              <a:ext uri="{FF2B5EF4-FFF2-40B4-BE49-F238E27FC236}">
                <a16:creationId xmlns:a16="http://schemas.microsoft.com/office/drawing/2014/main" id="{24BA26D3-3B44-4926-BC0C-535DC48485D3}"/>
              </a:ext>
            </a:extLst>
          </p:cNvPr>
          <p:cNvSpPr/>
          <p:nvPr/>
        </p:nvSpPr>
        <p:spPr>
          <a:xfrm>
            <a:off x="2555777" y="908721"/>
            <a:ext cx="1728192" cy="3096343"/>
          </a:xfrm>
          <a:custGeom>
            <a:avLst/>
            <a:gdLst>
              <a:gd name="connsiteX0" fmla="*/ 0 w 2955851"/>
              <a:gd name="connsiteY0" fmla="*/ 0 h 4178595"/>
              <a:gd name="connsiteX1" fmla="*/ 1573619 w 2955851"/>
              <a:gd name="connsiteY1" fmla="*/ 1531088 h 4178595"/>
              <a:gd name="connsiteX2" fmla="*/ 2955851 w 2955851"/>
              <a:gd name="connsiteY2" fmla="*/ 4178595 h 417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4178595">
                <a:moveTo>
                  <a:pt x="0" y="0"/>
                </a:moveTo>
                <a:cubicBezTo>
                  <a:pt x="540488" y="417328"/>
                  <a:pt x="1080977" y="834656"/>
                  <a:pt x="1573619" y="1531088"/>
                </a:cubicBezTo>
                <a:cubicBezTo>
                  <a:pt x="2066261" y="2227520"/>
                  <a:pt x="2511056" y="3203057"/>
                  <a:pt x="2955851" y="417859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16" name="자유형 16">
            <a:extLst>
              <a:ext uri="{FF2B5EF4-FFF2-40B4-BE49-F238E27FC236}">
                <a16:creationId xmlns:a16="http://schemas.microsoft.com/office/drawing/2014/main" id="{E63AEFB0-B621-4934-8C99-49E177DA81E2}"/>
              </a:ext>
            </a:extLst>
          </p:cNvPr>
          <p:cNvSpPr/>
          <p:nvPr/>
        </p:nvSpPr>
        <p:spPr>
          <a:xfrm flipH="1">
            <a:off x="4932039" y="908720"/>
            <a:ext cx="1584175" cy="2952328"/>
          </a:xfrm>
          <a:custGeom>
            <a:avLst/>
            <a:gdLst>
              <a:gd name="connsiteX0" fmla="*/ 0 w 2955851"/>
              <a:gd name="connsiteY0" fmla="*/ 0 h 4178595"/>
              <a:gd name="connsiteX1" fmla="*/ 1573619 w 2955851"/>
              <a:gd name="connsiteY1" fmla="*/ 1531088 h 4178595"/>
              <a:gd name="connsiteX2" fmla="*/ 2955851 w 2955851"/>
              <a:gd name="connsiteY2" fmla="*/ 4178595 h 417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4178595">
                <a:moveTo>
                  <a:pt x="0" y="0"/>
                </a:moveTo>
                <a:cubicBezTo>
                  <a:pt x="540488" y="417328"/>
                  <a:pt x="1080977" y="834656"/>
                  <a:pt x="1573619" y="1531088"/>
                </a:cubicBezTo>
                <a:cubicBezTo>
                  <a:pt x="2066261" y="2227520"/>
                  <a:pt x="2511056" y="3203057"/>
                  <a:pt x="2955851" y="417859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0B2D1741-8E43-46E4-8E33-755BC921AE12}"/>
              </a:ext>
            </a:extLst>
          </p:cNvPr>
          <p:cNvSpPr/>
          <p:nvPr/>
        </p:nvSpPr>
        <p:spPr>
          <a:xfrm>
            <a:off x="2555776" y="692696"/>
            <a:ext cx="4032448" cy="3600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0B86F17-EA37-41B1-99C4-4FBFD0BBF297}"/>
              </a:ext>
            </a:extLst>
          </p:cNvPr>
          <p:cNvSpPr/>
          <p:nvPr/>
        </p:nvSpPr>
        <p:spPr>
          <a:xfrm>
            <a:off x="323528" y="2564905"/>
            <a:ext cx="8496944" cy="1656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A754C1B9-6881-4D93-9FB6-34171C9255BC}"/>
              </a:ext>
            </a:extLst>
          </p:cNvPr>
          <p:cNvSpPr/>
          <p:nvPr/>
        </p:nvSpPr>
        <p:spPr>
          <a:xfrm>
            <a:off x="3747501" y="2419225"/>
            <a:ext cx="1637853" cy="25202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0" name="원호 19">
            <a:extLst>
              <a:ext uri="{FF2B5EF4-FFF2-40B4-BE49-F238E27FC236}">
                <a16:creationId xmlns:a16="http://schemas.microsoft.com/office/drawing/2014/main" id="{5D298460-8837-410F-8DCD-84D4DDF54E16}"/>
              </a:ext>
            </a:extLst>
          </p:cNvPr>
          <p:cNvSpPr/>
          <p:nvPr/>
        </p:nvSpPr>
        <p:spPr>
          <a:xfrm>
            <a:off x="3739803" y="1784442"/>
            <a:ext cx="1656184" cy="1440160"/>
          </a:xfrm>
          <a:prstGeom prst="arc">
            <a:avLst>
              <a:gd name="adj1" fmla="val 179737"/>
              <a:gd name="adj2" fmla="val 1062021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2DF631-0021-4A85-BA97-FFCE055C4593}"/>
                  </a:ext>
                </a:extLst>
              </p:cNvPr>
              <p:cNvSpPr txBox="1"/>
              <p:nvPr/>
            </p:nvSpPr>
            <p:spPr>
              <a:xfrm>
                <a:off x="6156176" y="3224602"/>
                <a:ext cx="12253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ko-KR" sz="2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e>
                        <m:e>
                          <m:r>
                            <a:rPr lang="en-US" altLang="ko-K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ko-KR" alt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2DF631-0021-4A85-BA97-FFCE055C4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224602"/>
                <a:ext cx="122533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BA5C30-C6A8-41E7-BF00-62993DFC3900}"/>
                  </a:ext>
                </a:extLst>
              </p:cNvPr>
              <p:cNvSpPr txBox="1"/>
              <p:nvPr/>
            </p:nvSpPr>
            <p:spPr>
              <a:xfrm>
                <a:off x="5004048" y="1185551"/>
                <a:ext cx="5791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ko-KR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e>
                      </m:d>
                    </m:oMath>
                  </m:oMathPara>
                </a14:m>
                <a:endParaRPr lang="ko-KR" alt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BA5C30-C6A8-41E7-BF00-62993DFC3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185551"/>
                <a:ext cx="579133" cy="276999"/>
              </a:xfrm>
              <a:prstGeom prst="rect">
                <a:avLst/>
              </a:prstGeom>
              <a:blipFill>
                <a:blip r:embed="rId4"/>
                <a:stretch>
                  <a:fillRect l="-12632" t="-171739" r="-95789" b="-263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E7418E95-83A7-4F7F-8E06-DC6F5ADDB4E5}"/>
              </a:ext>
            </a:extLst>
          </p:cNvPr>
          <p:cNvSpPr txBox="1"/>
          <p:nvPr/>
        </p:nvSpPr>
        <p:spPr>
          <a:xfrm>
            <a:off x="6189299" y="3769012"/>
            <a:ext cx="224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no-boundary proposal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66839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30439" y="332656"/>
            <a:ext cx="8496944" cy="61926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자유형 14">
            <a:extLst>
              <a:ext uri="{FF2B5EF4-FFF2-40B4-BE49-F238E27FC236}">
                <a16:creationId xmlns:a16="http://schemas.microsoft.com/office/drawing/2014/main" id="{24BA26D3-3B44-4926-BC0C-535DC48485D3}"/>
              </a:ext>
            </a:extLst>
          </p:cNvPr>
          <p:cNvSpPr/>
          <p:nvPr/>
        </p:nvSpPr>
        <p:spPr>
          <a:xfrm>
            <a:off x="2555777" y="908721"/>
            <a:ext cx="1728192" cy="3096343"/>
          </a:xfrm>
          <a:custGeom>
            <a:avLst/>
            <a:gdLst>
              <a:gd name="connsiteX0" fmla="*/ 0 w 2955851"/>
              <a:gd name="connsiteY0" fmla="*/ 0 h 4178595"/>
              <a:gd name="connsiteX1" fmla="*/ 1573619 w 2955851"/>
              <a:gd name="connsiteY1" fmla="*/ 1531088 h 4178595"/>
              <a:gd name="connsiteX2" fmla="*/ 2955851 w 2955851"/>
              <a:gd name="connsiteY2" fmla="*/ 4178595 h 417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4178595">
                <a:moveTo>
                  <a:pt x="0" y="0"/>
                </a:moveTo>
                <a:cubicBezTo>
                  <a:pt x="540488" y="417328"/>
                  <a:pt x="1080977" y="834656"/>
                  <a:pt x="1573619" y="1531088"/>
                </a:cubicBezTo>
                <a:cubicBezTo>
                  <a:pt x="2066261" y="2227520"/>
                  <a:pt x="2511056" y="3203057"/>
                  <a:pt x="2955851" y="417859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16" name="자유형 16">
            <a:extLst>
              <a:ext uri="{FF2B5EF4-FFF2-40B4-BE49-F238E27FC236}">
                <a16:creationId xmlns:a16="http://schemas.microsoft.com/office/drawing/2014/main" id="{E63AEFB0-B621-4934-8C99-49E177DA81E2}"/>
              </a:ext>
            </a:extLst>
          </p:cNvPr>
          <p:cNvSpPr/>
          <p:nvPr/>
        </p:nvSpPr>
        <p:spPr>
          <a:xfrm flipH="1">
            <a:off x="4932039" y="908720"/>
            <a:ext cx="1584175" cy="2952328"/>
          </a:xfrm>
          <a:custGeom>
            <a:avLst/>
            <a:gdLst>
              <a:gd name="connsiteX0" fmla="*/ 0 w 2955851"/>
              <a:gd name="connsiteY0" fmla="*/ 0 h 4178595"/>
              <a:gd name="connsiteX1" fmla="*/ 1573619 w 2955851"/>
              <a:gd name="connsiteY1" fmla="*/ 1531088 h 4178595"/>
              <a:gd name="connsiteX2" fmla="*/ 2955851 w 2955851"/>
              <a:gd name="connsiteY2" fmla="*/ 4178595 h 417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4178595">
                <a:moveTo>
                  <a:pt x="0" y="0"/>
                </a:moveTo>
                <a:cubicBezTo>
                  <a:pt x="540488" y="417328"/>
                  <a:pt x="1080977" y="834656"/>
                  <a:pt x="1573619" y="1531088"/>
                </a:cubicBezTo>
                <a:cubicBezTo>
                  <a:pt x="2066261" y="2227520"/>
                  <a:pt x="2511056" y="3203057"/>
                  <a:pt x="2955851" y="417859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18" name="자유형 14">
            <a:extLst>
              <a:ext uri="{FF2B5EF4-FFF2-40B4-BE49-F238E27FC236}">
                <a16:creationId xmlns:a16="http://schemas.microsoft.com/office/drawing/2014/main" id="{C890E1C0-7D54-41F7-BB13-491FFD8299E2}"/>
              </a:ext>
            </a:extLst>
          </p:cNvPr>
          <p:cNvSpPr/>
          <p:nvPr/>
        </p:nvSpPr>
        <p:spPr>
          <a:xfrm flipV="1">
            <a:off x="2555777" y="2780928"/>
            <a:ext cx="1728192" cy="3096343"/>
          </a:xfrm>
          <a:custGeom>
            <a:avLst/>
            <a:gdLst>
              <a:gd name="connsiteX0" fmla="*/ 0 w 2955851"/>
              <a:gd name="connsiteY0" fmla="*/ 0 h 4178595"/>
              <a:gd name="connsiteX1" fmla="*/ 1573619 w 2955851"/>
              <a:gd name="connsiteY1" fmla="*/ 1531088 h 4178595"/>
              <a:gd name="connsiteX2" fmla="*/ 2955851 w 2955851"/>
              <a:gd name="connsiteY2" fmla="*/ 4178595 h 417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4178595">
                <a:moveTo>
                  <a:pt x="0" y="0"/>
                </a:moveTo>
                <a:cubicBezTo>
                  <a:pt x="540488" y="417328"/>
                  <a:pt x="1080977" y="834656"/>
                  <a:pt x="1573619" y="1531088"/>
                </a:cubicBezTo>
                <a:cubicBezTo>
                  <a:pt x="2066261" y="2227520"/>
                  <a:pt x="2511056" y="3203057"/>
                  <a:pt x="2955851" y="417859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0B2D1741-8E43-46E4-8E33-755BC921AE12}"/>
              </a:ext>
            </a:extLst>
          </p:cNvPr>
          <p:cNvSpPr/>
          <p:nvPr/>
        </p:nvSpPr>
        <p:spPr>
          <a:xfrm>
            <a:off x="2555776" y="692696"/>
            <a:ext cx="4032448" cy="3600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7" name="자유형 16">
            <a:extLst>
              <a:ext uri="{FF2B5EF4-FFF2-40B4-BE49-F238E27FC236}">
                <a16:creationId xmlns:a16="http://schemas.microsoft.com/office/drawing/2014/main" id="{0631B59A-5B6E-49B5-A37A-05E578C59311}"/>
              </a:ext>
            </a:extLst>
          </p:cNvPr>
          <p:cNvSpPr/>
          <p:nvPr/>
        </p:nvSpPr>
        <p:spPr>
          <a:xfrm flipH="1" flipV="1">
            <a:off x="4932039" y="2924944"/>
            <a:ext cx="1584175" cy="2952328"/>
          </a:xfrm>
          <a:custGeom>
            <a:avLst/>
            <a:gdLst>
              <a:gd name="connsiteX0" fmla="*/ 0 w 2955851"/>
              <a:gd name="connsiteY0" fmla="*/ 0 h 4178595"/>
              <a:gd name="connsiteX1" fmla="*/ 1573619 w 2955851"/>
              <a:gd name="connsiteY1" fmla="*/ 1531088 h 4178595"/>
              <a:gd name="connsiteX2" fmla="*/ 2955851 w 2955851"/>
              <a:gd name="connsiteY2" fmla="*/ 4178595 h 417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4178595">
                <a:moveTo>
                  <a:pt x="0" y="0"/>
                </a:moveTo>
                <a:cubicBezTo>
                  <a:pt x="540488" y="417328"/>
                  <a:pt x="1080977" y="834656"/>
                  <a:pt x="1573619" y="1531088"/>
                </a:cubicBezTo>
                <a:cubicBezTo>
                  <a:pt x="2066261" y="2227520"/>
                  <a:pt x="2511056" y="3203057"/>
                  <a:pt x="2955851" y="417859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0B86F17-EA37-41B1-99C4-4FBFD0BBF297}"/>
              </a:ext>
            </a:extLst>
          </p:cNvPr>
          <p:cNvSpPr/>
          <p:nvPr/>
        </p:nvSpPr>
        <p:spPr>
          <a:xfrm>
            <a:off x="323528" y="2564905"/>
            <a:ext cx="8496944" cy="1656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A754C1B9-6881-4D93-9FB6-34171C9255BC}"/>
              </a:ext>
            </a:extLst>
          </p:cNvPr>
          <p:cNvSpPr/>
          <p:nvPr/>
        </p:nvSpPr>
        <p:spPr>
          <a:xfrm>
            <a:off x="3747501" y="2419225"/>
            <a:ext cx="1637853" cy="25202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0" name="원호 19">
            <a:extLst>
              <a:ext uri="{FF2B5EF4-FFF2-40B4-BE49-F238E27FC236}">
                <a16:creationId xmlns:a16="http://schemas.microsoft.com/office/drawing/2014/main" id="{5D298460-8837-410F-8DCD-84D4DDF54E16}"/>
              </a:ext>
            </a:extLst>
          </p:cNvPr>
          <p:cNvSpPr/>
          <p:nvPr/>
        </p:nvSpPr>
        <p:spPr>
          <a:xfrm>
            <a:off x="3739803" y="1784442"/>
            <a:ext cx="1656184" cy="1440160"/>
          </a:xfrm>
          <a:prstGeom prst="arc">
            <a:avLst>
              <a:gd name="adj1" fmla="val 179737"/>
              <a:gd name="adj2" fmla="val 1062021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6723E4BE-9FD7-4D74-B164-AC122021A035}"/>
              </a:ext>
            </a:extLst>
          </p:cNvPr>
          <p:cNvSpPr/>
          <p:nvPr/>
        </p:nvSpPr>
        <p:spPr>
          <a:xfrm flipV="1">
            <a:off x="2555776" y="5744882"/>
            <a:ext cx="4032448" cy="3600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D48FDC33-4D57-49D8-9338-411FFFCE968D}"/>
              </a:ext>
            </a:extLst>
          </p:cNvPr>
          <p:cNvSpPr/>
          <p:nvPr/>
        </p:nvSpPr>
        <p:spPr>
          <a:xfrm flipV="1">
            <a:off x="3747501" y="4126365"/>
            <a:ext cx="1637853" cy="25202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30" name="원호 29">
            <a:extLst>
              <a:ext uri="{FF2B5EF4-FFF2-40B4-BE49-F238E27FC236}">
                <a16:creationId xmlns:a16="http://schemas.microsoft.com/office/drawing/2014/main" id="{DDB997E8-F3FF-4777-AB50-BFE7DC50DF5C}"/>
              </a:ext>
            </a:extLst>
          </p:cNvPr>
          <p:cNvSpPr/>
          <p:nvPr/>
        </p:nvSpPr>
        <p:spPr>
          <a:xfrm flipV="1">
            <a:off x="3739803" y="3573016"/>
            <a:ext cx="1656184" cy="1440160"/>
          </a:xfrm>
          <a:prstGeom prst="arc">
            <a:avLst>
              <a:gd name="adj1" fmla="val 179737"/>
              <a:gd name="adj2" fmla="val 1062021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BA5C30-C6A8-41E7-BF00-62993DFC3900}"/>
                  </a:ext>
                </a:extLst>
              </p:cNvPr>
              <p:cNvSpPr txBox="1"/>
              <p:nvPr/>
            </p:nvSpPr>
            <p:spPr>
              <a:xfrm>
                <a:off x="5004048" y="1185551"/>
                <a:ext cx="5791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ko-KR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e>
                      </m:d>
                    </m:oMath>
                  </m:oMathPara>
                </a14:m>
                <a:endParaRPr lang="ko-KR" alt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BA5C30-C6A8-41E7-BF00-62993DFC3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185551"/>
                <a:ext cx="579133" cy="276999"/>
              </a:xfrm>
              <a:prstGeom prst="rect">
                <a:avLst/>
              </a:prstGeom>
              <a:blipFill>
                <a:blip r:embed="rId3"/>
                <a:stretch>
                  <a:fillRect l="-12632" t="-171739" r="-95789" b="-263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FC73A2-297B-4B1F-BD84-FC834F725754}"/>
                  </a:ext>
                </a:extLst>
              </p:cNvPr>
              <p:cNvSpPr txBox="1"/>
              <p:nvPr/>
            </p:nvSpPr>
            <p:spPr>
              <a:xfrm>
                <a:off x="4920991" y="5302032"/>
                <a:ext cx="4364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ko-KR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</m:oMath>
                  </m:oMathPara>
                </a14:m>
                <a:endParaRPr lang="ko-KR" alt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FC73A2-297B-4B1F-BD84-FC834F725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991" y="5302032"/>
                <a:ext cx="436402" cy="276999"/>
              </a:xfrm>
              <a:prstGeom prst="rect">
                <a:avLst/>
              </a:prstGeom>
              <a:blipFill>
                <a:blip r:embed="rId4"/>
                <a:stretch>
                  <a:fillRect l="-23611" t="-177778" r="-127778" b="-268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그림 22" descr="icon_화살표좌.png">
            <a:extLst>
              <a:ext uri="{FF2B5EF4-FFF2-40B4-BE49-F238E27FC236}">
                <a16:creationId xmlns:a16="http://schemas.microsoft.com/office/drawing/2014/main" id="{2A546476-6E42-4620-9B81-C4E3E4CCDDA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3463444" y="3132110"/>
            <a:ext cx="619125" cy="533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7092E10-C2AB-467E-B69F-9F7230F98935}"/>
              </a:ext>
            </a:extLst>
          </p:cNvPr>
          <p:cNvSpPr txBox="1"/>
          <p:nvPr/>
        </p:nvSpPr>
        <p:spPr>
          <a:xfrm>
            <a:off x="2156258" y="3218331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disconnected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164A02-70F3-47FE-A6FA-4CC9254AC0DE}"/>
                  </a:ext>
                </a:extLst>
              </p:cNvPr>
              <p:cNvSpPr txBox="1"/>
              <p:nvPr/>
            </p:nvSpPr>
            <p:spPr>
              <a:xfrm>
                <a:off x="6156176" y="3224602"/>
                <a:ext cx="13533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ko-KR" sz="2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e>
                        <m:e>
                          <m:r>
                            <a:rPr lang="en-US" altLang="ko-K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</m:oMath>
                  </m:oMathPara>
                </a14:m>
                <a:endParaRPr lang="ko-KR" alt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164A02-70F3-47FE-A6FA-4CC9254AC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224602"/>
                <a:ext cx="135331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150163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30439" y="332656"/>
            <a:ext cx="8496944" cy="61926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자유형 14">
            <a:extLst>
              <a:ext uri="{FF2B5EF4-FFF2-40B4-BE49-F238E27FC236}">
                <a16:creationId xmlns:a16="http://schemas.microsoft.com/office/drawing/2014/main" id="{24BA26D3-3B44-4926-BC0C-535DC48485D3}"/>
              </a:ext>
            </a:extLst>
          </p:cNvPr>
          <p:cNvSpPr/>
          <p:nvPr/>
        </p:nvSpPr>
        <p:spPr>
          <a:xfrm>
            <a:off x="2555777" y="908721"/>
            <a:ext cx="1728192" cy="3096343"/>
          </a:xfrm>
          <a:custGeom>
            <a:avLst/>
            <a:gdLst>
              <a:gd name="connsiteX0" fmla="*/ 0 w 2955851"/>
              <a:gd name="connsiteY0" fmla="*/ 0 h 4178595"/>
              <a:gd name="connsiteX1" fmla="*/ 1573619 w 2955851"/>
              <a:gd name="connsiteY1" fmla="*/ 1531088 h 4178595"/>
              <a:gd name="connsiteX2" fmla="*/ 2955851 w 2955851"/>
              <a:gd name="connsiteY2" fmla="*/ 4178595 h 417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4178595">
                <a:moveTo>
                  <a:pt x="0" y="0"/>
                </a:moveTo>
                <a:cubicBezTo>
                  <a:pt x="540488" y="417328"/>
                  <a:pt x="1080977" y="834656"/>
                  <a:pt x="1573619" y="1531088"/>
                </a:cubicBezTo>
                <a:cubicBezTo>
                  <a:pt x="2066261" y="2227520"/>
                  <a:pt x="2511056" y="3203057"/>
                  <a:pt x="2955851" y="417859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16" name="자유형 16">
            <a:extLst>
              <a:ext uri="{FF2B5EF4-FFF2-40B4-BE49-F238E27FC236}">
                <a16:creationId xmlns:a16="http://schemas.microsoft.com/office/drawing/2014/main" id="{E63AEFB0-B621-4934-8C99-49E177DA81E2}"/>
              </a:ext>
            </a:extLst>
          </p:cNvPr>
          <p:cNvSpPr/>
          <p:nvPr/>
        </p:nvSpPr>
        <p:spPr>
          <a:xfrm flipH="1">
            <a:off x="4932039" y="908720"/>
            <a:ext cx="1584175" cy="2952328"/>
          </a:xfrm>
          <a:custGeom>
            <a:avLst/>
            <a:gdLst>
              <a:gd name="connsiteX0" fmla="*/ 0 w 2955851"/>
              <a:gd name="connsiteY0" fmla="*/ 0 h 4178595"/>
              <a:gd name="connsiteX1" fmla="*/ 1573619 w 2955851"/>
              <a:gd name="connsiteY1" fmla="*/ 1531088 h 4178595"/>
              <a:gd name="connsiteX2" fmla="*/ 2955851 w 2955851"/>
              <a:gd name="connsiteY2" fmla="*/ 4178595 h 417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4178595">
                <a:moveTo>
                  <a:pt x="0" y="0"/>
                </a:moveTo>
                <a:cubicBezTo>
                  <a:pt x="540488" y="417328"/>
                  <a:pt x="1080977" y="834656"/>
                  <a:pt x="1573619" y="1531088"/>
                </a:cubicBezTo>
                <a:cubicBezTo>
                  <a:pt x="2066261" y="2227520"/>
                  <a:pt x="2511056" y="3203057"/>
                  <a:pt x="2955851" y="417859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18" name="자유형 14">
            <a:extLst>
              <a:ext uri="{FF2B5EF4-FFF2-40B4-BE49-F238E27FC236}">
                <a16:creationId xmlns:a16="http://schemas.microsoft.com/office/drawing/2014/main" id="{C890E1C0-7D54-41F7-BB13-491FFD8299E2}"/>
              </a:ext>
            </a:extLst>
          </p:cNvPr>
          <p:cNvSpPr/>
          <p:nvPr/>
        </p:nvSpPr>
        <p:spPr>
          <a:xfrm flipV="1">
            <a:off x="2555777" y="2780928"/>
            <a:ext cx="1728192" cy="3096343"/>
          </a:xfrm>
          <a:custGeom>
            <a:avLst/>
            <a:gdLst>
              <a:gd name="connsiteX0" fmla="*/ 0 w 2955851"/>
              <a:gd name="connsiteY0" fmla="*/ 0 h 4178595"/>
              <a:gd name="connsiteX1" fmla="*/ 1573619 w 2955851"/>
              <a:gd name="connsiteY1" fmla="*/ 1531088 h 4178595"/>
              <a:gd name="connsiteX2" fmla="*/ 2955851 w 2955851"/>
              <a:gd name="connsiteY2" fmla="*/ 4178595 h 417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4178595">
                <a:moveTo>
                  <a:pt x="0" y="0"/>
                </a:moveTo>
                <a:cubicBezTo>
                  <a:pt x="540488" y="417328"/>
                  <a:pt x="1080977" y="834656"/>
                  <a:pt x="1573619" y="1531088"/>
                </a:cubicBezTo>
                <a:cubicBezTo>
                  <a:pt x="2066261" y="2227520"/>
                  <a:pt x="2511056" y="3203057"/>
                  <a:pt x="2955851" y="417859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0B2D1741-8E43-46E4-8E33-755BC921AE12}"/>
              </a:ext>
            </a:extLst>
          </p:cNvPr>
          <p:cNvSpPr/>
          <p:nvPr/>
        </p:nvSpPr>
        <p:spPr>
          <a:xfrm>
            <a:off x="2555776" y="692696"/>
            <a:ext cx="4032448" cy="3600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7" name="자유형 16">
            <a:extLst>
              <a:ext uri="{FF2B5EF4-FFF2-40B4-BE49-F238E27FC236}">
                <a16:creationId xmlns:a16="http://schemas.microsoft.com/office/drawing/2014/main" id="{0631B59A-5B6E-49B5-A37A-05E578C59311}"/>
              </a:ext>
            </a:extLst>
          </p:cNvPr>
          <p:cNvSpPr/>
          <p:nvPr/>
        </p:nvSpPr>
        <p:spPr>
          <a:xfrm flipH="1" flipV="1">
            <a:off x="4932039" y="2924944"/>
            <a:ext cx="1584175" cy="2952328"/>
          </a:xfrm>
          <a:custGeom>
            <a:avLst/>
            <a:gdLst>
              <a:gd name="connsiteX0" fmla="*/ 0 w 2955851"/>
              <a:gd name="connsiteY0" fmla="*/ 0 h 4178595"/>
              <a:gd name="connsiteX1" fmla="*/ 1573619 w 2955851"/>
              <a:gd name="connsiteY1" fmla="*/ 1531088 h 4178595"/>
              <a:gd name="connsiteX2" fmla="*/ 2955851 w 2955851"/>
              <a:gd name="connsiteY2" fmla="*/ 4178595 h 417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4178595">
                <a:moveTo>
                  <a:pt x="0" y="0"/>
                </a:moveTo>
                <a:cubicBezTo>
                  <a:pt x="540488" y="417328"/>
                  <a:pt x="1080977" y="834656"/>
                  <a:pt x="1573619" y="1531088"/>
                </a:cubicBezTo>
                <a:cubicBezTo>
                  <a:pt x="2066261" y="2227520"/>
                  <a:pt x="2511056" y="3203057"/>
                  <a:pt x="2955851" y="417859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0B86F17-EA37-41B1-99C4-4FBFD0BBF297}"/>
              </a:ext>
            </a:extLst>
          </p:cNvPr>
          <p:cNvSpPr/>
          <p:nvPr/>
        </p:nvSpPr>
        <p:spPr>
          <a:xfrm>
            <a:off x="323528" y="2564905"/>
            <a:ext cx="8496944" cy="1656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A754C1B9-6881-4D93-9FB6-34171C9255BC}"/>
              </a:ext>
            </a:extLst>
          </p:cNvPr>
          <p:cNvSpPr/>
          <p:nvPr/>
        </p:nvSpPr>
        <p:spPr>
          <a:xfrm>
            <a:off x="3747501" y="2419225"/>
            <a:ext cx="1637853" cy="25202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0" name="원호 19">
            <a:extLst>
              <a:ext uri="{FF2B5EF4-FFF2-40B4-BE49-F238E27FC236}">
                <a16:creationId xmlns:a16="http://schemas.microsoft.com/office/drawing/2014/main" id="{5D298460-8837-410F-8DCD-84D4DDF54E16}"/>
              </a:ext>
            </a:extLst>
          </p:cNvPr>
          <p:cNvSpPr/>
          <p:nvPr/>
        </p:nvSpPr>
        <p:spPr>
          <a:xfrm>
            <a:off x="3739803" y="1784442"/>
            <a:ext cx="1656184" cy="1440160"/>
          </a:xfrm>
          <a:prstGeom prst="arc">
            <a:avLst>
              <a:gd name="adj1" fmla="val 179737"/>
              <a:gd name="adj2" fmla="val 1062021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6723E4BE-9FD7-4D74-B164-AC122021A035}"/>
              </a:ext>
            </a:extLst>
          </p:cNvPr>
          <p:cNvSpPr/>
          <p:nvPr/>
        </p:nvSpPr>
        <p:spPr>
          <a:xfrm flipV="1">
            <a:off x="2555776" y="5744882"/>
            <a:ext cx="4032448" cy="3600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D48FDC33-4D57-49D8-9338-411FFFCE968D}"/>
              </a:ext>
            </a:extLst>
          </p:cNvPr>
          <p:cNvSpPr/>
          <p:nvPr/>
        </p:nvSpPr>
        <p:spPr>
          <a:xfrm flipV="1">
            <a:off x="3747501" y="4126365"/>
            <a:ext cx="1637853" cy="25202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30" name="원호 29">
            <a:extLst>
              <a:ext uri="{FF2B5EF4-FFF2-40B4-BE49-F238E27FC236}">
                <a16:creationId xmlns:a16="http://schemas.microsoft.com/office/drawing/2014/main" id="{DDB997E8-F3FF-4777-AB50-BFE7DC50DF5C}"/>
              </a:ext>
            </a:extLst>
          </p:cNvPr>
          <p:cNvSpPr/>
          <p:nvPr/>
        </p:nvSpPr>
        <p:spPr>
          <a:xfrm flipV="1">
            <a:off x="3739803" y="3573016"/>
            <a:ext cx="1656184" cy="1440160"/>
          </a:xfrm>
          <a:prstGeom prst="arc">
            <a:avLst>
              <a:gd name="adj1" fmla="val 179737"/>
              <a:gd name="adj2" fmla="val 1062021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4BC670D-E667-4DB6-931D-006CF35F3D36}"/>
              </a:ext>
            </a:extLst>
          </p:cNvPr>
          <p:cNvSpPr/>
          <p:nvPr/>
        </p:nvSpPr>
        <p:spPr>
          <a:xfrm>
            <a:off x="4348341" y="3135873"/>
            <a:ext cx="461140" cy="576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E15CBB83-6646-49D4-8351-64C390177579}"/>
              </a:ext>
            </a:extLst>
          </p:cNvPr>
          <p:cNvSpPr/>
          <p:nvPr/>
        </p:nvSpPr>
        <p:spPr>
          <a:xfrm>
            <a:off x="4315369" y="3192055"/>
            <a:ext cx="142091" cy="412376"/>
          </a:xfrm>
          <a:custGeom>
            <a:avLst/>
            <a:gdLst>
              <a:gd name="connsiteX0" fmla="*/ 26633 w 142275"/>
              <a:gd name="connsiteY0" fmla="*/ 0 h 408373"/>
              <a:gd name="connsiteX1" fmla="*/ 142043 w 142275"/>
              <a:gd name="connsiteY1" fmla="*/ 204187 h 408373"/>
              <a:gd name="connsiteX2" fmla="*/ 0 w 142275"/>
              <a:gd name="connsiteY2" fmla="*/ 408373 h 408373"/>
              <a:gd name="connsiteX0" fmla="*/ 26633 w 142578"/>
              <a:gd name="connsiteY0" fmla="*/ 1 h 408374"/>
              <a:gd name="connsiteX1" fmla="*/ 142043 w 142578"/>
              <a:gd name="connsiteY1" fmla="*/ 204188 h 408374"/>
              <a:gd name="connsiteX2" fmla="*/ 0 w 142578"/>
              <a:gd name="connsiteY2" fmla="*/ 408374 h 408374"/>
              <a:gd name="connsiteX0" fmla="*/ 26633 w 142578"/>
              <a:gd name="connsiteY0" fmla="*/ 1 h 408704"/>
              <a:gd name="connsiteX1" fmla="*/ 142043 w 142578"/>
              <a:gd name="connsiteY1" fmla="*/ 204188 h 408704"/>
              <a:gd name="connsiteX2" fmla="*/ 0 w 142578"/>
              <a:gd name="connsiteY2" fmla="*/ 408374 h 408704"/>
              <a:gd name="connsiteX0" fmla="*/ 26633 w 142578"/>
              <a:gd name="connsiteY0" fmla="*/ 1 h 408471"/>
              <a:gd name="connsiteX1" fmla="*/ 142043 w 142578"/>
              <a:gd name="connsiteY1" fmla="*/ 204188 h 408471"/>
              <a:gd name="connsiteX2" fmla="*/ 0 w 142578"/>
              <a:gd name="connsiteY2" fmla="*/ 408374 h 408471"/>
              <a:gd name="connsiteX0" fmla="*/ 26633 w 142369"/>
              <a:gd name="connsiteY0" fmla="*/ 682 h 409152"/>
              <a:gd name="connsiteX1" fmla="*/ 142043 w 142369"/>
              <a:gd name="connsiteY1" fmla="*/ 204869 h 409152"/>
              <a:gd name="connsiteX2" fmla="*/ 0 w 142369"/>
              <a:gd name="connsiteY2" fmla="*/ 409055 h 409152"/>
              <a:gd name="connsiteX0" fmla="*/ 19013 w 142193"/>
              <a:gd name="connsiteY0" fmla="*/ 682 h 409152"/>
              <a:gd name="connsiteX1" fmla="*/ 142043 w 142193"/>
              <a:gd name="connsiteY1" fmla="*/ 204869 h 409152"/>
              <a:gd name="connsiteX2" fmla="*/ 0 w 142193"/>
              <a:gd name="connsiteY2" fmla="*/ 409055 h 409152"/>
              <a:gd name="connsiteX0" fmla="*/ 19013 w 142193"/>
              <a:gd name="connsiteY0" fmla="*/ 98 h 408568"/>
              <a:gd name="connsiteX1" fmla="*/ 142043 w 142193"/>
              <a:gd name="connsiteY1" fmla="*/ 204285 h 408568"/>
              <a:gd name="connsiteX2" fmla="*/ 0 w 142193"/>
              <a:gd name="connsiteY2" fmla="*/ 408471 h 408568"/>
              <a:gd name="connsiteX0" fmla="*/ 11393 w 142091"/>
              <a:gd name="connsiteY0" fmla="*/ 95 h 412376"/>
              <a:gd name="connsiteX1" fmla="*/ 142043 w 142091"/>
              <a:gd name="connsiteY1" fmla="*/ 208092 h 412376"/>
              <a:gd name="connsiteX2" fmla="*/ 0 w 142091"/>
              <a:gd name="connsiteY2" fmla="*/ 412278 h 41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91" h="412376">
                <a:moveTo>
                  <a:pt x="11393" y="95"/>
                </a:moveTo>
                <a:cubicBezTo>
                  <a:pt x="90367" y="-4233"/>
                  <a:pt x="143942" y="139395"/>
                  <a:pt x="142043" y="208092"/>
                </a:cubicBezTo>
                <a:cubicBezTo>
                  <a:pt x="140144" y="276789"/>
                  <a:pt x="91662" y="416606"/>
                  <a:pt x="0" y="412278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07F51479-E06D-4A09-812A-79DC1200190C}"/>
              </a:ext>
            </a:extLst>
          </p:cNvPr>
          <p:cNvSpPr/>
          <p:nvPr/>
        </p:nvSpPr>
        <p:spPr>
          <a:xfrm flipH="1">
            <a:off x="4686343" y="3196042"/>
            <a:ext cx="142091" cy="412376"/>
          </a:xfrm>
          <a:custGeom>
            <a:avLst/>
            <a:gdLst>
              <a:gd name="connsiteX0" fmla="*/ 26633 w 142275"/>
              <a:gd name="connsiteY0" fmla="*/ 0 h 408373"/>
              <a:gd name="connsiteX1" fmla="*/ 142043 w 142275"/>
              <a:gd name="connsiteY1" fmla="*/ 204187 h 408373"/>
              <a:gd name="connsiteX2" fmla="*/ 0 w 142275"/>
              <a:gd name="connsiteY2" fmla="*/ 408373 h 408373"/>
              <a:gd name="connsiteX0" fmla="*/ 26633 w 142578"/>
              <a:gd name="connsiteY0" fmla="*/ 1 h 408374"/>
              <a:gd name="connsiteX1" fmla="*/ 142043 w 142578"/>
              <a:gd name="connsiteY1" fmla="*/ 204188 h 408374"/>
              <a:gd name="connsiteX2" fmla="*/ 0 w 142578"/>
              <a:gd name="connsiteY2" fmla="*/ 408374 h 408374"/>
              <a:gd name="connsiteX0" fmla="*/ 26633 w 142578"/>
              <a:gd name="connsiteY0" fmla="*/ 1 h 408704"/>
              <a:gd name="connsiteX1" fmla="*/ 142043 w 142578"/>
              <a:gd name="connsiteY1" fmla="*/ 204188 h 408704"/>
              <a:gd name="connsiteX2" fmla="*/ 0 w 142578"/>
              <a:gd name="connsiteY2" fmla="*/ 408374 h 408704"/>
              <a:gd name="connsiteX0" fmla="*/ 26633 w 142578"/>
              <a:gd name="connsiteY0" fmla="*/ 1 h 408471"/>
              <a:gd name="connsiteX1" fmla="*/ 142043 w 142578"/>
              <a:gd name="connsiteY1" fmla="*/ 204188 h 408471"/>
              <a:gd name="connsiteX2" fmla="*/ 0 w 142578"/>
              <a:gd name="connsiteY2" fmla="*/ 408374 h 408471"/>
              <a:gd name="connsiteX0" fmla="*/ 26633 w 142369"/>
              <a:gd name="connsiteY0" fmla="*/ 682 h 409152"/>
              <a:gd name="connsiteX1" fmla="*/ 142043 w 142369"/>
              <a:gd name="connsiteY1" fmla="*/ 204869 h 409152"/>
              <a:gd name="connsiteX2" fmla="*/ 0 w 142369"/>
              <a:gd name="connsiteY2" fmla="*/ 409055 h 409152"/>
              <a:gd name="connsiteX0" fmla="*/ 19013 w 142193"/>
              <a:gd name="connsiteY0" fmla="*/ 682 h 409152"/>
              <a:gd name="connsiteX1" fmla="*/ 142043 w 142193"/>
              <a:gd name="connsiteY1" fmla="*/ 204869 h 409152"/>
              <a:gd name="connsiteX2" fmla="*/ 0 w 142193"/>
              <a:gd name="connsiteY2" fmla="*/ 409055 h 409152"/>
              <a:gd name="connsiteX0" fmla="*/ 19013 w 142193"/>
              <a:gd name="connsiteY0" fmla="*/ 98 h 408568"/>
              <a:gd name="connsiteX1" fmla="*/ 142043 w 142193"/>
              <a:gd name="connsiteY1" fmla="*/ 204285 h 408568"/>
              <a:gd name="connsiteX2" fmla="*/ 0 w 142193"/>
              <a:gd name="connsiteY2" fmla="*/ 408471 h 408568"/>
              <a:gd name="connsiteX0" fmla="*/ 11393 w 142091"/>
              <a:gd name="connsiteY0" fmla="*/ 95 h 412376"/>
              <a:gd name="connsiteX1" fmla="*/ 142043 w 142091"/>
              <a:gd name="connsiteY1" fmla="*/ 208092 h 412376"/>
              <a:gd name="connsiteX2" fmla="*/ 0 w 142091"/>
              <a:gd name="connsiteY2" fmla="*/ 412278 h 41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91" h="412376">
                <a:moveTo>
                  <a:pt x="11393" y="95"/>
                </a:moveTo>
                <a:cubicBezTo>
                  <a:pt x="90367" y="-4233"/>
                  <a:pt x="143942" y="139395"/>
                  <a:pt x="142043" y="208092"/>
                </a:cubicBezTo>
                <a:cubicBezTo>
                  <a:pt x="140144" y="276789"/>
                  <a:pt x="91662" y="416606"/>
                  <a:pt x="0" y="412278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AEBF3F-B83B-4BC2-BA1A-0127D351D17B}"/>
              </a:ext>
            </a:extLst>
          </p:cNvPr>
          <p:cNvSpPr txBox="1"/>
          <p:nvPr/>
        </p:nvSpPr>
        <p:spPr>
          <a:xfrm>
            <a:off x="5663821" y="3265877"/>
            <a:ext cx="1933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What if connected?</a:t>
            </a:r>
          </a:p>
        </p:txBody>
      </p:sp>
      <p:pic>
        <p:nvPicPr>
          <p:cNvPr id="34" name="그림 33" descr="icon_화살표좌.png">
            <a:extLst>
              <a:ext uri="{FF2B5EF4-FFF2-40B4-BE49-F238E27FC236}">
                <a16:creationId xmlns:a16="http://schemas.microsoft.com/office/drawing/2014/main" id="{C9C1924B-AA7E-4EB5-9EB3-FB9CB543DA1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1919">
            <a:off x="5058632" y="3157205"/>
            <a:ext cx="6191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66374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30439" y="332656"/>
            <a:ext cx="8496944" cy="61926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자유형 14">
            <a:extLst>
              <a:ext uri="{FF2B5EF4-FFF2-40B4-BE49-F238E27FC236}">
                <a16:creationId xmlns:a16="http://schemas.microsoft.com/office/drawing/2014/main" id="{24BA26D3-3B44-4926-BC0C-535DC48485D3}"/>
              </a:ext>
            </a:extLst>
          </p:cNvPr>
          <p:cNvSpPr/>
          <p:nvPr/>
        </p:nvSpPr>
        <p:spPr>
          <a:xfrm>
            <a:off x="2555777" y="908721"/>
            <a:ext cx="1728192" cy="3096343"/>
          </a:xfrm>
          <a:custGeom>
            <a:avLst/>
            <a:gdLst>
              <a:gd name="connsiteX0" fmla="*/ 0 w 2955851"/>
              <a:gd name="connsiteY0" fmla="*/ 0 h 4178595"/>
              <a:gd name="connsiteX1" fmla="*/ 1573619 w 2955851"/>
              <a:gd name="connsiteY1" fmla="*/ 1531088 h 4178595"/>
              <a:gd name="connsiteX2" fmla="*/ 2955851 w 2955851"/>
              <a:gd name="connsiteY2" fmla="*/ 4178595 h 417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4178595">
                <a:moveTo>
                  <a:pt x="0" y="0"/>
                </a:moveTo>
                <a:cubicBezTo>
                  <a:pt x="540488" y="417328"/>
                  <a:pt x="1080977" y="834656"/>
                  <a:pt x="1573619" y="1531088"/>
                </a:cubicBezTo>
                <a:cubicBezTo>
                  <a:pt x="2066261" y="2227520"/>
                  <a:pt x="2511056" y="3203057"/>
                  <a:pt x="2955851" y="417859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16" name="자유형 16">
            <a:extLst>
              <a:ext uri="{FF2B5EF4-FFF2-40B4-BE49-F238E27FC236}">
                <a16:creationId xmlns:a16="http://schemas.microsoft.com/office/drawing/2014/main" id="{E63AEFB0-B621-4934-8C99-49E177DA81E2}"/>
              </a:ext>
            </a:extLst>
          </p:cNvPr>
          <p:cNvSpPr/>
          <p:nvPr/>
        </p:nvSpPr>
        <p:spPr>
          <a:xfrm flipH="1">
            <a:off x="4932039" y="908720"/>
            <a:ext cx="1584175" cy="2952328"/>
          </a:xfrm>
          <a:custGeom>
            <a:avLst/>
            <a:gdLst>
              <a:gd name="connsiteX0" fmla="*/ 0 w 2955851"/>
              <a:gd name="connsiteY0" fmla="*/ 0 h 4178595"/>
              <a:gd name="connsiteX1" fmla="*/ 1573619 w 2955851"/>
              <a:gd name="connsiteY1" fmla="*/ 1531088 h 4178595"/>
              <a:gd name="connsiteX2" fmla="*/ 2955851 w 2955851"/>
              <a:gd name="connsiteY2" fmla="*/ 4178595 h 417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4178595">
                <a:moveTo>
                  <a:pt x="0" y="0"/>
                </a:moveTo>
                <a:cubicBezTo>
                  <a:pt x="540488" y="417328"/>
                  <a:pt x="1080977" y="834656"/>
                  <a:pt x="1573619" y="1531088"/>
                </a:cubicBezTo>
                <a:cubicBezTo>
                  <a:pt x="2066261" y="2227520"/>
                  <a:pt x="2511056" y="3203057"/>
                  <a:pt x="2955851" y="417859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18" name="자유형 14">
            <a:extLst>
              <a:ext uri="{FF2B5EF4-FFF2-40B4-BE49-F238E27FC236}">
                <a16:creationId xmlns:a16="http://schemas.microsoft.com/office/drawing/2014/main" id="{C890E1C0-7D54-41F7-BB13-491FFD8299E2}"/>
              </a:ext>
            </a:extLst>
          </p:cNvPr>
          <p:cNvSpPr/>
          <p:nvPr/>
        </p:nvSpPr>
        <p:spPr>
          <a:xfrm flipV="1">
            <a:off x="2555777" y="2780928"/>
            <a:ext cx="1728192" cy="3096343"/>
          </a:xfrm>
          <a:custGeom>
            <a:avLst/>
            <a:gdLst>
              <a:gd name="connsiteX0" fmla="*/ 0 w 2955851"/>
              <a:gd name="connsiteY0" fmla="*/ 0 h 4178595"/>
              <a:gd name="connsiteX1" fmla="*/ 1573619 w 2955851"/>
              <a:gd name="connsiteY1" fmla="*/ 1531088 h 4178595"/>
              <a:gd name="connsiteX2" fmla="*/ 2955851 w 2955851"/>
              <a:gd name="connsiteY2" fmla="*/ 4178595 h 417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4178595">
                <a:moveTo>
                  <a:pt x="0" y="0"/>
                </a:moveTo>
                <a:cubicBezTo>
                  <a:pt x="540488" y="417328"/>
                  <a:pt x="1080977" y="834656"/>
                  <a:pt x="1573619" y="1531088"/>
                </a:cubicBezTo>
                <a:cubicBezTo>
                  <a:pt x="2066261" y="2227520"/>
                  <a:pt x="2511056" y="3203057"/>
                  <a:pt x="2955851" y="417859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0B2D1741-8E43-46E4-8E33-755BC921AE12}"/>
              </a:ext>
            </a:extLst>
          </p:cNvPr>
          <p:cNvSpPr/>
          <p:nvPr/>
        </p:nvSpPr>
        <p:spPr>
          <a:xfrm>
            <a:off x="2555776" y="692696"/>
            <a:ext cx="4032448" cy="3600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7" name="자유형 16">
            <a:extLst>
              <a:ext uri="{FF2B5EF4-FFF2-40B4-BE49-F238E27FC236}">
                <a16:creationId xmlns:a16="http://schemas.microsoft.com/office/drawing/2014/main" id="{0631B59A-5B6E-49B5-A37A-05E578C59311}"/>
              </a:ext>
            </a:extLst>
          </p:cNvPr>
          <p:cNvSpPr/>
          <p:nvPr/>
        </p:nvSpPr>
        <p:spPr>
          <a:xfrm flipH="1" flipV="1">
            <a:off x="4932039" y="2924944"/>
            <a:ext cx="1584175" cy="2952328"/>
          </a:xfrm>
          <a:custGeom>
            <a:avLst/>
            <a:gdLst>
              <a:gd name="connsiteX0" fmla="*/ 0 w 2955851"/>
              <a:gd name="connsiteY0" fmla="*/ 0 h 4178595"/>
              <a:gd name="connsiteX1" fmla="*/ 1573619 w 2955851"/>
              <a:gd name="connsiteY1" fmla="*/ 1531088 h 4178595"/>
              <a:gd name="connsiteX2" fmla="*/ 2955851 w 2955851"/>
              <a:gd name="connsiteY2" fmla="*/ 4178595 h 417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4178595">
                <a:moveTo>
                  <a:pt x="0" y="0"/>
                </a:moveTo>
                <a:cubicBezTo>
                  <a:pt x="540488" y="417328"/>
                  <a:pt x="1080977" y="834656"/>
                  <a:pt x="1573619" y="1531088"/>
                </a:cubicBezTo>
                <a:cubicBezTo>
                  <a:pt x="2066261" y="2227520"/>
                  <a:pt x="2511056" y="3203057"/>
                  <a:pt x="2955851" y="417859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0B86F17-EA37-41B1-99C4-4FBFD0BBF297}"/>
              </a:ext>
            </a:extLst>
          </p:cNvPr>
          <p:cNvSpPr/>
          <p:nvPr/>
        </p:nvSpPr>
        <p:spPr>
          <a:xfrm>
            <a:off x="323528" y="2564905"/>
            <a:ext cx="8496944" cy="1656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A754C1B9-6881-4D93-9FB6-34171C9255BC}"/>
              </a:ext>
            </a:extLst>
          </p:cNvPr>
          <p:cNvSpPr/>
          <p:nvPr/>
        </p:nvSpPr>
        <p:spPr>
          <a:xfrm>
            <a:off x="3747501" y="2419225"/>
            <a:ext cx="1637853" cy="25202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0" name="원호 19">
            <a:extLst>
              <a:ext uri="{FF2B5EF4-FFF2-40B4-BE49-F238E27FC236}">
                <a16:creationId xmlns:a16="http://schemas.microsoft.com/office/drawing/2014/main" id="{5D298460-8837-410F-8DCD-84D4DDF54E16}"/>
              </a:ext>
            </a:extLst>
          </p:cNvPr>
          <p:cNvSpPr/>
          <p:nvPr/>
        </p:nvSpPr>
        <p:spPr>
          <a:xfrm>
            <a:off x="3739803" y="1784442"/>
            <a:ext cx="1656184" cy="1440160"/>
          </a:xfrm>
          <a:prstGeom prst="arc">
            <a:avLst>
              <a:gd name="adj1" fmla="val 179737"/>
              <a:gd name="adj2" fmla="val 1062021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6723E4BE-9FD7-4D74-B164-AC122021A035}"/>
              </a:ext>
            </a:extLst>
          </p:cNvPr>
          <p:cNvSpPr/>
          <p:nvPr/>
        </p:nvSpPr>
        <p:spPr>
          <a:xfrm flipV="1">
            <a:off x="2555776" y="5744882"/>
            <a:ext cx="4032448" cy="3600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D48FDC33-4D57-49D8-9338-411FFFCE968D}"/>
              </a:ext>
            </a:extLst>
          </p:cNvPr>
          <p:cNvSpPr/>
          <p:nvPr/>
        </p:nvSpPr>
        <p:spPr>
          <a:xfrm flipV="1">
            <a:off x="3747501" y="4126365"/>
            <a:ext cx="1637853" cy="25202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30" name="원호 29">
            <a:extLst>
              <a:ext uri="{FF2B5EF4-FFF2-40B4-BE49-F238E27FC236}">
                <a16:creationId xmlns:a16="http://schemas.microsoft.com/office/drawing/2014/main" id="{DDB997E8-F3FF-4777-AB50-BFE7DC50DF5C}"/>
              </a:ext>
            </a:extLst>
          </p:cNvPr>
          <p:cNvSpPr/>
          <p:nvPr/>
        </p:nvSpPr>
        <p:spPr>
          <a:xfrm flipV="1">
            <a:off x="3739803" y="3573016"/>
            <a:ext cx="1656184" cy="1440160"/>
          </a:xfrm>
          <a:prstGeom prst="arc">
            <a:avLst>
              <a:gd name="adj1" fmla="val 179737"/>
              <a:gd name="adj2" fmla="val 1062021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손글씨 펜"/>
              <a:ea typeface="나눔손글씨 펜"/>
              <a:cs typeface="+mn-cs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4BC670D-E667-4DB6-931D-006CF35F3D36}"/>
              </a:ext>
            </a:extLst>
          </p:cNvPr>
          <p:cNvSpPr/>
          <p:nvPr/>
        </p:nvSpPr>
        <p:spPr>
          <a:xfrm>
            <a:off x="4348341" y="3135873"/>
            <a:ext cx="461140" cy="576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E15CBB83-6646-49D4-8351-64C390177579}"/>
              </a:ext>
            </a:extLst>
          </p:cNvPr>
          <p:cNvSpPr/>
          <p:nvPr/>
        </p:nvSpPr>
        <p:spPr>
          <a:xfrm>
            <a:off x="4315369" y="3192055"/>
            <a:ext cx="142091" cy="412376"/>
          </a:xfrm>
          <a:custGeom>
            <a:avLst/>
            <a:gdLst>
              <a:gd name="connsiteX0" fmla="*/ 26633 w 142275"/>
              <a:gd name="connsiteY0" fmla="*/ 0 h 408373"/>
              <a:gd name="connsiteX1" fmla="*/ 142043 w 142275"/>
              <a:gd name="connsiteY1" fmla="*/ 204187 h 408373"/>
              <a:gd name="connsiteX2" fmla="*/ 0 w 142275"/>
              <a:gd name="connsiteY2" fmla="*/ 408373 h 408373"/>
              <a:gd name="connsiteX0" fmla="*/ 26633 w 142578"/>
              <a:gd name="connsiteY0" fmla="*/ 1 h 408374"/>
              <a:gd name="connsiteX1" fmla="*/ 142043 w 142578"/>
              <a:gd name="connsiteY1" fmla="*/ 204188 h 408374"/>
              <a:gd name="connsiteX2" fmla="*/ 0 w 142578"/>
              <a:gd name="connsiteY2" fmla="*/ 408374 h 408374"/>
              <a:gd name="connsiteX0" fmla="*/ 26633 w 142578"/>
              <a:gd name="connsiteY0" fmla="*/ 1 h 408704"/>
              <a:gd name="connsiteX1" fmla="*/ 142043 w 142578"/>
              <a:gd name="connsiteY1" fmla="*/ 204188 h 408704"/>
              <a:gd name="connsiteX2" fmla="*/ 0 w 142578"/>
              <a:gd name="connsiteY2" fmla="*/ 408374 h 408704"/>
              <a:gd name="connsiteX0" fmla="*/ 26633 w 142578"/>
              <a:gd name="connsiteY0" fmla="*/ 1 h 408471"/>
              <a:gd name="connsiteX1" fmla="*/ 142043 w 142578"/>
              <a:gd name="connsiteY1" fmla="*/ 204188 h 408471"/>
              <a:gd name="connsiteX2" fmla="*/ 0 w 142578"/>
              <a:gd name="connsiteY2" fmla="*/ 408374 h 408471"/>
              <a:gd name="connsiteX0" fmla="*/ 26633 w 142369"/>
              <a:gd name="connsiteY0" fmla="*/ 682 h 409152"/>
              <a:gd name="connsiteX1" fmla="*/ 142043 w 142369"/>
              <a:gd name="connsiteY1" fmla="*/ 204869 h 409152"/>
              <a:gd name="connsiteX2" fmla="*/ 0 w 142369"/>
              <a:gd name="connsiteY2" fmla="*/ 409055 h 409152"/>
              <a:gd name="connsiteX0" fmla="*/ 19013 w 142193"/>
              <a:gd name="connsiteY0" fmla="*/ 682 h 409152"/>
              <a:gd name="connsiteX1" fmla="*/ 142043 w 142193"/>
              <a:gd name="connsiteY1" fmla="*/ 204869 h 409152"/>
              <a:gd name="connsiteX2" fmla="*/ 0 w 142193"/>
              <a:gd name="connsiteY2" fmla="*/ 409055 h 409152"/>
              <a:gd name="connsiteX0" fmla="*/ 19013 w 142193"/>
              <a:gd name="connsiteY0" fmla="*/ 98 h 408568"/>
              <a:gd name="connsiteX1" fmla="*/ 142043 w 142193"/>
              <a:gd name="connsiteY1" fmla="*/ 204285 h 408568"/>
              <a:gd name="connsiteX2" fmla="*/ 0 w 142193"/>
              <a:gd name="connsiteY2" fmla="*/ 408471 h 408568"/>
              <a:gd name="connsiteX0" fmla="*/ 11393 w 142091"/>
              <a:gd name="connsiteY0" fmla="*/ 95 h 412376"/>
              <a:gd name="connsiteX1" fmla="*/ 142043 w 142091"/>
              <a:gd name="connsiteY1" fmla="*/ 208092 h 412376"/>
              <a:gd name="connsiteX2" fmla="*/ 0 w 142091"/>
              <a:gd name="connsiteY2" fmla="*/ 412278 h 41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91" h="412376">
                <a:moveTo>
                  <a:pt x="11393" y="95"/>
                </a:moveTo>
                <a:cubicBezTo>
                  <a:pt x="90367" y="-4233"/>
                  <a:pt x="143942" y="139395"/>
                  <a:pt x="142043" y="208092"/>
                </a:cubicBezTo>
                <a:cubicBezTo>
                  <a:pt x="140144" y="276789"/>
                  <a:pt x="91662" y="416606"/>
                  <a:pt x="0" y="412278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07F51479-E06D-4A09-812A-79DC1200190C}"/>
              </a:ext>
            </a:extLst>
          </p:cNvPr>
          <p:cNvSpPr/>
          <p:nvPr/>
        </p:nvSpPr>
        <p:spPr>
          <a:xfrm flipH="1">
            <a:off x="4686343" y="3196042"/>
            <a:ext cx="142091" cy="412376"/>
          </a:xfrm>
          <a:custGeom>
            <a:avLst/>
            <a:gdLst>
              <a:gd name="connsiteX0" fmla="*/ 26633 w 142275"/>
              <a:gd name="connsiteY0" fmla="*/ 0 h 408373"/>
              <a:gd name="connsiteX1" fmla="*/ 142043 w 142275"/>
              <a:gd name="connsiteY1" fmla="*/ 204187 h 408373"/>
              <a:gd name="connsiteX2" fmla="*/ 0 w 142275"/>
              <a:gd name="connsiteY2" fmla="*/ 408373 h 408373"/>
              <a:gd name="connsiteX0" fmla="*/ 26633 w 142578"/>
              <a:gd name="connsiteY0" fmla="*/ 1 h 408374"/>
              <a:gd name="connsiteX1" fmla="*/ 142043 w 142578"/>
              <a:gd name="connsiteY1" fmla="*/ 204188 h 408374"/>
              <a:gd name="connsiteX2" fmla="*/ 0 w 142578"/>
              <a:gd name="connsiteY2" fmla="*/ 408374 h 408374"/>
              <a:gd name="connsiteX0" fmla="*/ 26633 w 142578"/>
              <a:gd name="connsiteY0" fmla="*/ 1 h 408704"/>
              <a:gd name="connsiteX1" fmla="*/ 142043 w 142578"/>
              <a:gd name="connsiteY1" fmla="*/ 204188 h 408704"/>
              <a:gd name="connsiteX2" fmla="*/ 0 w 142578"/>
              <a:gd name="connsiteY2" fmla="*/ 408374 h 408704"/>
              <a:gd name="connsiteX0" fmla="*/ 26633 w 142578"/>
              <a:gd name="connsiteY0" fmla="*/ 1 h 408471"/>
              <a:gd name="connsiteX1" fmla="*/ 142043 w 142578"/>
              <a:gd name="connsiteY1" fmla="*/ 204188 h 408471"/>
              <a:gd name="connsiteX2" fmla="*/ 0 w 142578"/>
              <a:gd name="connsiteY2" fmla="*/ 408374 h 408471"/>
              <a:gd name="connsiteX0" fmla="*/ 26633 w 142369"/>
              <a:gd name="connsiteY0" fmla="*/ 682 h 409152"/>
              <a:gd name="connsiteX1" fmla="*/ 142043 w 142369"/>
              <a:gd name="connsiteY1" fmla="*/ 204869 h 409152"/>
              <a:gd name="connsiteX2" fmla="*/ 0 w 142369"/>
              <a:gd name="connsiteY2" fmla="*/ 409055 h 409152"/>
              <a:gd name="connsiteX0" fmla="*/ 19013 w 142193"/>
              <a:gd name="connsiteY0" fmla="*/ 682 h 409152"/>
              <a:gd name="connsiteX1" fmla="*/ 142043 w 142193"/>
              <a:gd name="connsiteY1" fmla="*/ 204869 h 409152"/>
              <a:gd name="connsiteX2" fmla="*/ 0 w 142193"/>
              <a:gd name="connsiteY2" fmla="*/ 409055 h 409152"/>
              <a:gd name="connsiteX0" fmla="*/ 19013 w 142193"/>
              <a:gd name="connsiteY0" fmla="*/ 98 h 408568"/>
              <a:gd name="connsiteX1" fmla="*/ 142043 w 142193"/>
              <a:gd name="connsiteY1" fmla="*/ 204285 h 408568"/>
              <a:gd name="connsiteX2" fmla="*/ 0 w 142193"/>
              <a:gd name="connsiteY2" fmla="*/ 408471 h 408568"/>
              <a:gd name="connsiteX0" fmla="*/ 11393 w 142091"/>
              <a:gd name="connsiteY0" fmla="*/ 95 h 412376"/>
              <a:gd name="connsiteX1" fmla="*/ 142043 w 142091"/>
              <a:gd name="connsiteY1" fmla="*/ 208092 h 412376"/>
              <a:gd name="connsiteX2" fmla="*/ 0 w 142091"/>
              <a:gd name="connsiteY2" fmla="*/ 412278 h 41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91" h="412376">
                <a:moveTo>
                  <a:pt x="11393" y="95"/>
                </a:moveTo>
                <a:cubicBezTo>
                  <a:pt x="90367" y="-4233"/>
                  <a:pt x="143942" y="139395"/>
                  <a:pt x="142043" y="208092"/>
                </a:cubicBezTo>
                <a:cubicBezTo>
                  <a:pt x="140144" y="276789"/>
                  <a:pt x="91662" y="416606"/>
                  <a:pt x="0" y="412278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9AEBF3F-B83B-4BC2-BA1A-0127D351D17B}"/>
                  </a:ext>
                </a:extLst>
              </p:cNvPr>
              <p:cNvSpPr txBox="1"/>
              <p:nvPr/>
            </p:nvSpPr>
            <p:spPr>
              <a:xfrm>
                <a:off x="5663821" y="3111620"/>
                <a:ext cx="1969642" cy="569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altLang="ko-KR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altLang="ko-K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altLang="ko-K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ko-K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 altLang="ko-K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altLang="ko-K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1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ko-K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9AEBF3F-B83B-4BC2-BA1A-0127D351D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821" y="3111620"/>
                <a:ext cx="1969642" cy="5699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그림 33" descr="icon_화살표좌.png">
            <a:extLst>
              <a:ext uri="{FF2B5EF4-FFF2-40B4-BE49-F238E27FC236}">
                <a16:creationId xmlns:a16="http://schemas.microsoft.com/office/drawing/2014/main" id="{C9C1924B-AA7E-4EB5-9EB3-FB9CB543DA1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1919">
            <a:off x="5058632" y="3157205"/>
            <a:ext cx="619125" cy="533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AEEF97E-BF5C-4A4B-BE80-CBAC0CED03D0}"/>
              </a:ext>
            </a:extLst>
          </p:cNvPr>
          <p:cNvSpPr txBox="1"/>
          <p:nvPr/>
        </p:nvSpPr>
        <p:spPr>
          <a:xfrm>
            <a:off x="5503665" y="3717032"/>
            <a:ext cx="3244799" cy="78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bg1"/>
                </a:solidFill>
              </a:rPr>
              <a:t>If there exists this correction term,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bg1"/>
                </a:solidFill>
              </a:rPr>
              <a:t>then we can obtain a wormhole.</a:t>
            </a:r>
          </a:p>
        </p:txBody>
      </p:sp>
    </p:spTree>
    <p:extLst>
      <p:ext uri="{BB962C8B-B14F-4D97-AF65-F5344CB8AC3E}">
        <p14:creationId xmlns:p14="http://schemas.microsoft.com/office/powerpoint/2010/main" val="1410161710"/>
      </p:ext>
    </p:extLst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23778"/>
            <a:ext cx="8496944" cy="61926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제목 6"/>
          <p:cNvSpPr txBox="1">
            <a:spLocks/>
          </p:cNvSpPr>
          <p:nvPr/>
        </p:nvSpPr>
        <p:spPr>
          <a:xfrm>
            <a:off x="436811" y="54868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>
                <a:solidFill>
                  <a:srgbClr val="FFFF00"/>
                </a:solidFill>
              </a:rPr>
              <a:t>Several candidates</a:t>
            </a:r>
            <a:endParaRPr lang="ko-KR" altLang="en-US" sz="2400" spc="-15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C58576C-A7EE-4C0A-8307-9D7C600B7D17}"/>
                  </a:ext>
                </a:extLst>
              </p:cNvPr>
              <p:cNvSpPr/>
              <p:nvPr/>
            </p:nvSpPr>
            <p:spPr>
              <a:xfrm>
                <a:off x="2627784" y="2311191"/>
                <a:ext cx="388074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altLang="ko-K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ko-KR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ko-KR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C58576C-A7EE-4C0A-8307-9D7C600B7D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311191"/>
                <a:ext cx="3880742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DC69232-C66A-4B62-92B0-5E161D28727A}"/>
              </a:ext>
            </a:extLst>
          </p:cNvPr>
          <p:cNvSpPr txBox="1"/>
          <p:nvPr/>
        </p:nvSpPr>
        <p:spPr>
          <a:xfrm>
            <a:off x="611560" y="1916832"/>
            <a:ext cx="623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C000"/>
                </a:solidFill>
              </a:rPr>
              <a:t>1. Quantum gravity: </a:t>
            </a:r>
            <a:r>
              <a:rPr lang="en-US" altLang="ko-KR" dirty="0">
                <a:solidFill>
                  <a:schemeClr val="bg1"/>
                </a:solidFill>
              </a:rPr>
              <a:t>quantum excitation of WDW equation</a:t>
            </a:r>
          </a:p>
        </p:txBody>
      </p:sp>
    </p:spTree>
    <p:extLst>
      <p:ext uri="{BB962C8B-B14F-4D97-AF65-F5344CB8AC3E}">
        <p14:creationId xmlns:p14="http://schemas.microsoft.com/office/powerpoint/2010/main" val="2177278294"/>
      </p:ext>
    </p:extLst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23778"/>
            <a:ext cx="8496944" cy="61926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제목 6"/>
          <p:cNvSpPr txBox="1">
            <a:spLocks/>
          </p:cNvSpPr>
          <p:nvPr/>
        </p:nvSpPr>
        <p:spPr>
          <a:xfrm>
            <a:off x="436811" y="54868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>
                <a:solidFill>
                  <a:srgbClr val="FFFF00"/>
                </a:solidFill>
              </a:rPr>
              <a:t>Several candidates</a:t>
            </a:r>
            <a:endParaRPr lang="ko-KR" altLang="en-US" sz="2400" spc="-15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C58576C-A7EE-4C0A-8307-9D7C600B7D17}"/>
                  </a:ext>
                </a:extLst>
              </p:cNvPr>
              <p:cNvSpPr/>
              <p:nvPr/>
            </p:nvSpPr>
            <p:spPr>
              <a:xfrm>
                <a:off x="2627784" y="2311191"/>
                <a:ext cx="388074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altLang="ko-K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ko-KR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ko-KR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C58576C-A7EE-4C0A-8307-9D7C600B7D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311191"/>
                <a:ext cx="3880742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DC69232-C66A-4B62-92B0-5E161D28727A}"/>
              </a:ext>
            </a:extLst>
          </p:cNvPr>
          <p:cNvSpPr txBox="1"/>
          <p:nvPr/>
        </p:nvSpPr>
        <p:spPr>
          <a:xfrm>
            <a:off x="611560" y="1916832"/>
            <a:ext cx="623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C000"/>
                </a:solidFill>
              </a:rPr>
              <a:t>1. Quantum gravity: </a:t>
            </a:r>
            <a:r>
              <a:rPr lang="en-US" altLang="ko-KR" dirty="0">
                <a:solidFill>
                  <a:schemeClr val="bg1"/>
                </a:solidFill>
              </a:rPr>
              <a:t>quantum excitation of WDW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1200BDB5-5E13-4F1B-A10F-48F49C0A0073}"/>
                  </a:ext>
                </a:extLst>
              </p:cNvPr>
              <p:cNvSpPr/>
              <p:nvPr/>
            </p:nvSpPr>
            <p:spPr>
              <a:xfrm>
                <a:off x="3442155" y="3679343"/>
                <a:ext cx="2137957" cy="901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altLang="ko-K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altLang="ko-KR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ko-KR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ko-KR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1200BDB5-5E13-4F1B-A10F-48F49C0A0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155" y="3679343"/>
                <a:ext cx="2137957" cy="9017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3614A98-BEA1-4A98-9C38-05C6E615A966}"/>
              </a:ext>
            </a:extLst>
          </p:cNvPr>
          <p:cNvSpPr txBox="1"/>
          <p:nvPr/>
        </p:nvSpPr>
        <p:spPr>
          <a:xfrm>
            <a:off x="611560" y="3284984"/>
            <a:ext cx="415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C000"/>
                </a:solidFill>
              </a:rPr>
              <a:t>2. String theory: </a:t>
            </a:r>
            <a:r>
              <a:rPr lang="en-US" altLang="ko-KR" dirty="0">
                <a:solidFill>
                  <a:schemeClr val="bg1"/>
                </a:solidFill>
              </a:rPr>
              <a:t>axion induced model</a:t>
            </a:r>
          </a:p>
        </p:txBody>
      </p:sp>
    </p:spTree>
    <p:extLst>
      <p:ext uri="{BB962C8B-B14F-4D97-AF65-F5344CB8AC3E}">
        <p14:creationId xmlns:p14="http://schemas.microsoft.com/office/powerpoint/2010/main" val="376727091"/>
      </p:ext>
    </p:extLst>
  </p:cSld>
  <p:clrMapOvr>
    <a:masterClrMapping/>
  </p:clrMapOvr>
  <p:transition spd="slow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23778"/>
            <a:ext cx="8496944" cy="61926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제목 6"/>
          <p:cNvSpPr txBox="1">
            <a:spLocks/>
          </p:cNvSpPr>
          <p:nvPr/>
        </p:nvSpPr>
        <p:spPr>
          <a:xfrm>
            <a:off x="436811" y="54868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>
                <a:solidFill>
                  <a:srgbClr val="FFFF00"/>
                </a:solidFill>
              </a:rPr>
              <a:t>Several candidates</a:t>
            </a:r>
            <a:endParaRPr lang="ko-KR" altLang="en-US" sz="2400" spc="-15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C58576C-A7EE-4C0A-8307-9D7C600B7D17}"/>
                  </a:ext>
                </a:extLst>
              </p:cNvPr>
              <p:cNvSpPr/>
              <p:nvPr/>
            </p:nvSpPr>
            <p:spPr>
              <a:xfrm>
                <a:off x="2627784" y="2311191"/>
                <a:ext cx="388074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altLang="ko-K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ko-KR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ko-KR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C58576C-A7EE-4C0A-8307-9D7C600B7D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311191"/>
                <a:ext cx="3880742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DC69232-C66A-4B62-92B0-5E161D28727A}"/>
              </a:ext>
            </a:extLst>
          </p:cNvPr>
          <p:cNvSpPr txBox="1"/>
          <p:nvPr/>
        </p:nvSpPr>
        <p:spPr>
          <a:xfrm>
            <a:off x="611560" y="1916832"/>
            <a:ext cx="623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C000"/>
                </a:solidFill>
              </a:rPr>
              <a:t>1. Quantum gravity: </a:t>
            </a:r>
            <a:r>
              <a:rPr lang="en-US" altLang="ko-KR" dirty="0">
                <a:solidFill>
                  <a:schemeClr val="bg1"/>
                </a:solidFill>
              </a:rPr>
              <a:t>quantum excitation of WDW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1200BDB5-5E13-4F1B-A10F-48F49C0A0073}"/>
                  </a:ext>
                </a:extLst>
              </p:cNvPr>
              <p:cNvSpPr/>
              <p:nvPr/>
            </p:nvSpPr>
            <p:spPr>
              <a:xfrm>
                <a:off x="3442155" y="3679343"/>
                <a:ext cx="2137957" cy="901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altLang="ko-K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altLang="ko-KR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ko-KR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ko-KR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1200BDB5-5E13-4F1B-A10F-48F49C0A0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155" y="3679343"/>
                <a:ext cx="2137957" cy="9017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3614A98-BEA1-4A98-9C38-05C6E615A966}"/>
              </a:ext>
            </a:extLst>
          </p:cNvPr>
          <p:cNvSpPr txBox="1"/>
          <p:nvPr/>
        </p:nvSpPr>
        <p:spPr>
          <a:xfrm>
            <a:off x="611560" y="3284984"/>
            <a:ext cx="415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C000"/>
                </a:solidFill>
              </a:rPr>
              <a:t>2. String theory: </a:t>
            </a:r>
            <a:r>
              <a:rPr lang="en-US" altLang="ko-KR" dirty="0">
                <a:solidFill>
                  <a:schemeClr val="bg1"/>
                </a:solidFill>
              </a:rPr>
              <a:t>axion induced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63C08BF8-2255-4F55-8BBC-2FEF530307D6}"/>
                  </a:ext>
                </a:extLst>
              </p:cNvPr>
              <p:cNvSpPr/>
              <p:nvPr/>
            </p:nvSpPr>
            <p:spPr>
              <a:xfrm>
                <a:off x="1763688" y="5047558"/>
                <a:ext cx="5988627" cy="1159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altLang="ko-K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ko-K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ko-K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28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eff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ko-K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ko-K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ko-KR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ko-KR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ko-K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altLang="ko-K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ko-KR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ko-KR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ko-KR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altLang="ko-KR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ko-KR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63C08BF8-2255-4F55-8BBC-2FEF530307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047558"/>
                <a:ext cx="5988627" cy="11596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345C015-13FF-430F-BBEF-E2E0003040DC}"/>
              </a:ext>
            </a:extLst>
          </p:cNvPr>
          <p:cNvSpPr txBox="1"/>
          <p:nvPr/>
        </p:nvSpPr>
        <p:spPr>
          <a:xfrm>
            <a:off x="611560" y="4653199"/>
            <a:ext cx="5182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C000"/>
                </a:solidFill>
              </a:rPr>
              <a:t>3. Modified gravity: </a:t>
            </a:r>
            <a:r>
              <a:rPr lang="en-US" altLang="ko-KR" dirty="0">
                <a:solidFill>
                  <a:schemeClr val="bg1"/>
                </a:solidFill>
              </a:rPr>
              <a:t>SO(3) massive gravity model</a:t>
            </a:r>
          </a:p>
        </p:txBody>
      </p:sp>
    </p:spTree>
    <p:extLst>
      <p:ext uri="{BB962C8B-B14F-4D97-AF65-F5344CB8AC3E}">
        <p14:creationId xmlns:p14="http://schemas.microsoft.com/office/powerpoint/2010/main" val="52052798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083D69-B35B-4F0C-B603-277A55417708}"/>
              </a:ext>
            </a:extLst>
          </p:cNvPr>
          <p:cNvSpPr txBox="1"/>
          <p:nvPr/>
        </p:nvSpPr>
        <p:spPr>
          <a:xfrm>
            <a:off x="1835696" y="5219908"/>
            <a:ext cx="5113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Planck data prefers a </a:t>
            </a:r>
            <a:r>
              <a:rPr lang="en-US" altLang="ko-KR" b="1" dirty="0"/>
              <a:t>concave</a:t>
            </a:r>
            <a:r>
              <a:rPr lang="en-US" altLang="ko-KR" dirty="0"/>
              <a:t> </a:t>
            </a:r>
            <a:r>
              <a:rPr lang="en-US" altLang="ko-KR" dirty="0" err="1"/>
              <a:t>inflaton</a:t>
            </a:r>
            <a:r>
              <a:rPr lang="en-US" altLang="ko-KR" dirty="0"/>
              <a:t> potential.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But,</a:t>
            </a:r>
            <a:r>
              <a:rPr lang="ko-KR" altLang="en-US" dirty="0"/>
              <a:t> </a:t>
            </a:r>
            <a:r>
              <a:rPr lang="en-US" altLang="ko-KR" b="1" dirty="0">
                <a:solidFill>
                  <a:srgbClr val="FF0000"/>
                </a:solidFill>
              </a:rPr>
              <a:t>why?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45EE9A4-3644-46EB-8FF3-91BC27C49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49" y="692696"/>
            <a:ext cx="8070301" cy="4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16198"/>
      </p:ext>
    </p:extLst>
  </p:cSld>
  <p:clrMapOvr>
    <a:masterClrMapping/>
  </p:clrMapOvr>
  <p:transition spd="slow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23778"/>
            <a:ext cx="8496944" cy="61926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제목 6"/>
          <p:cNvSpPr txBox="1">
            <a:spLocks/>
          </p:cNvSpPr>
          <p:nvPr/>
        </p:nvSpPr>
        <p:spPr>
          <a:xfrm>
            <a:off x="436811" y="54868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>
                <a:solidFill>
                  <a:srgbClr val="FFFF00"/>
                </a:solidFill>
              </a:rPr>
              <a:t>Several candidates</a:t>
            </a:r>
            <a:endParaRPr lang="ko-KR" altLang="en-US" sz="2400" spc="-15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C58576C-A7EE-4C0A-8307-9D7C600B7D17}"/>
                  </a:ext>
                </a:extLst>
              </p:cNvPr>
              <p:cNvSpPr/>
              <p:nvPr/>
            </p:nvSpPr>
            <p:spPr>
              <a:xfrm>
                <a:off x="2827571" y="2311191"/>
                <a:ext cx="3219343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altLang="ko-K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altLang="ko-K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ko-KR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ko-KR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C58576C-A7EE-4C0A-8307-9D7C600B7D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571" y="2311191"/>
                <a:ext cx="3219343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DC69232-C66A-4B62-92B0-5E161D28727A}"/>
              </a:ext>
            </a:extLst>
          </p:cNvPr>
          <p:cNvSpPr txBox="1"/>
          <p:nvPr/>
        </p:nvSpPr>
        <p:spPr>
          <a:xfrm>
            <a:off x="611560" y="1916832"/>
            <a:ext cx="6830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FF00"/>
                </a:solidFill>
              </a:rPr>
              <a:t>4. Fuzzy Euclidean wormholes: </a:t>
            </a:r>
            <a:r>
              <a:rPr lang="en-US" altLang="ko-KR" dirty="0">
                <a:solidFill>
                  <a:schemeClr val="bg1"/>
                </a:solidFill>
              </a:rPr>
              <a:t>complexification of a scalar field</a:t>
            </a:r>
          </a:p>
        </p:txBody>
      </p:sp>
    </p:spTree>
    <p:extLst>
      <p:ext uri="{BB962C8B-B14F-4D97-AF65-F5344CB8AC3E}">
        <p14:creationId xmlns:p14="http://schemas.microsoft.com/office/powerpoint/2010/main" val="1130052612"/>
      </p:ext>
    </p:extLst>
  </p:cSld>
  <p:clrMapOvr>
    <a:masterClrMapping/>
  </p:clrMapOvr>
  <p:transition spd="slow"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446" y="2890459"/>
            <a:ext cx="79480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3600" dirty="0">
                <a:solidFill>
                  <a:srgbClr val="FFC000"/>
                </a:solidFill>
              </a:rPr>
              <a:t>Details of fuzzy Euclidean wormholes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11395"/>
      </p:ext>
    </p:extLst>
  </p:cSld>
  <p:clrMapOvr>
    <a:masterClrMapping/>
  </p:clrMapOvr>
  <p:transition spd="slow"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23778"/>
            <a:ext cx="8496944" cy="61926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제목 6"/>
          <p:cNvSpPr txBox="1">
            <a:spLocks/>
          </p:cNvSpPr>
          <p:nvPr/>
        </p:nvSpPr>
        <p:spPr>
          <a:xfrm>
            <a:off x="436811" y="54868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>
                <a:solidFill>
                  <a:srgbClr val="FFFF00"/>
                </a:solidFill>
              </a:rPr>
              <a:t>Model</a:t>
            </a:r>
            <a:endParaRPr lang="ko-KR" altLang="en-US" sz="2400" spc="-15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C22345F6-9A32-4085-A6FF-545137BDE0ED}"/>
                  </a:ext>
                </a:extLst>
              </p:cNvPr>
              <p:cNvSpPr/>
              <p:nvPr/>
            </p:nvSpPr>
            <p:spPr>
              <a:xfrm>
                <a:off x="1835696" y="1484784"/>
                <a:ext cx="5633722" cy="1061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ko-KR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ko-KR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altLang="ko-KR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altLang="ko-KR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ko-KR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ko-KR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24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4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en-US" altLang="ko-KR" sz="24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  <m:r>
                                    <a:rPr lang="ko-KR" altLang="en-US" sz="24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altLang="ko-KR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24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4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sz="24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ko-KR" sz="24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ko-KR" sz="24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2400" b="0" i="0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𝛻</m:t>
                                      </m:r>
                                      <m:r>
                                        <a:rPr lang="ko-KR" altLang="en-US" sz="24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ko-KR" sz="24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altLang="ko-KR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ko-KR" altLang="en-US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altLang="ko-KR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ko-KR" altLang="en-US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C22345F6-9A32-4085-A6FF-545137BDE0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484784"/>
                <a:ext cx="5633722" cy="10610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BC8F4BDF-6426-4DD1-BCF6-9BD04C713CA3}"/>
              </a:ext>
            </a:extLst>
          </p:cNvPr>
          <p:cNvSpPr txBox="1">
            <a:spLocks/>
          </p:cNvSpPr>
          <p:nvPr/>
        </p:nvSpPr>
        <p:spPr>
          <a:xfrm>
            <a:off x="501174" y="2348880"/>
            <a:ext cx="817528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    </a:t>
            </a:r>
            <a:r>
              <a:rPr lang="en-US" altLang="ko-KR" sz="2000" b="1" dirty="0">
                <a:solidFill>
                  <a:srgbClr val="FFFF00"/>
                </a:solidFill>
                <a:latin typeface="+mj-lt"/>
              </a:rPr>
              <a:t>Euclidean mini-</a:t>
            </a:r>
            <a:r>
              <a:rPr lang="en-US" altLang="ko-KR" sz="2000" b="1" dirty="0" err="1">
                <a:solidFill>
                  <a:srgbClr val="FFFF00"/>
                </a:solidFill>
                <a:latin typeface="+mj-lt"/>
              </a:rPr>
              <a:t>superspace</a:t>
            </a:r>
            <a:endParaRPr lang="en-US" altLang="ko-KR" sz="2400" b="1" dirty="0">
              <a:solidFill>
                <a:srgbClr val="FFFF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51B7C77A-4DC7-4F33-8AE2-A8E98C0C9C95}"/>
                  </a:ext>
                </a:extLst>
              </p:cNvPr>
              <p:cNvSpPr/>
              <p:nvPr/>
            </p:nvSpPr>
            <p:spPr>
              <a:xfrm>
                <a:off x="2890218" y="2962141"/>
                <a:ext cx="3265958" cy="468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ko-KR" alt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ko-KR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51B7C77A-4DC7-4F33-8AE2-A8E98C0C9C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218" y="2962141"/>
                <a:ext cx="3265958" cy="468654"/>
              </a:xfrm>
              <a:prstGeom prst="rect">
                <a:avLst/>
              </a:prstGeom>
              <a:blipFill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516738C6-8F27-4B2C-AF76-09578C064D7E}"/>
              </a:ext>
            </a:extLst>
          </p:cNvPr>
          <p:cNvSpPr txBox="1">
            <a:spLocks/>
          </p:cNvSpPr>
          <p:nvPr/>
        </p:nvSpPr>
        <p:spPr>
          <a:xfrm>
            <a:off x="501174" y="3501008"/>
            <a:ext cx="817528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    </a:t>
            </a:r>
            <a:r>
              <a:rPr lang="en-US" altLang="ko-KR" sz="2000" b="1" dirty="0">
                <a:solidFill>
                  <a:srgbClr val="FFFF00"/>
                </a:solidFill>
                <a:latin typeface="+mj-lt"/>
              </a:rPr>
              <a:t>Equations of motion</a:t>
            </a:r>
            <a:endParaRPr lang="en-US" altLang="ko-KR" sz="2400" b="1" dirty="0">
              <a:solidFill>
                <a:srgbClr val="FFFF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658B25CD-BD3D-40F6-AB6B-EB03446B0F7A}"/>
                  </a:ext>
                </a:extLst>
              </p:cNvPr>
              <p:cNvSpPr/>
              <p:nvPr/>
            </p:nvSpPr>
            <p:spPr>
              <a:xfrm>
                <a:off x="2699792" y="3898658"/>
                <a:ext cx="4090158" cy="2338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−1−</m:t>
                      </m:r>
                      <m:f>
                        <m:fPr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ko-KR" alt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altLang="ko-KR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ko-KR" alt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ko-KR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ko-KR" sz="2400" dirty="0">
                  <a:solidFill>
                    <a:schemeClr val="bg1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ko-KR" alt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ko-KR" alt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f>
                        <m:fPr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num>
                        <m:den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ko-KR" alt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ko-KR" sz="2400" dirty="0">
                  <a:solidFill>
                    <a:schemeClr val="bg1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̈"/>
                              <m:ctrlPr>
                                <a:rPr lang="en-US" altLang="ko-KR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num>
                        <m:den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ko-KR" alt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ko-KR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ko-KR" alt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658B25CD-BD3D-40F6-AB6B-EB03446B0F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898658"/>
                <a:ext cx="4090158" cy="23386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805219"/>
      </p:ext>
    </p:extLst>
  </p:cSld>
  <p:clrMapOvr>
    <a:masterClrMapping/>
  </p:clrMapOvr>
  <p:transition spd="slow"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23778"/>
            <a:ext cx="8496944" cy="61926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제목 6"/>
          <p:cNvSpPr txBox="1">
            <a:spLocks/>
          </p:cNvSpPr>
          <p:nvPr/>
        </p:nvSpPr>
        <p:spPr>
          <a:xfrm>
            <a:off x="436811" y="54868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>
                <a:solidFill>
                  <a:srgbClr val="FFFF00"/>
                </a:solidFill>
              </a:rPr>
              <a:t>Classicality</a:t>
            </a:r>
            <a:endParaRPr lang="ko-KR" altLang="en-US" sz="2400" spc="-150" dirty="0">
              <a:solidFill>
                <a:srgbClr val="FFFF00"/>
              </a:solidFill>
            </a:endParaRPr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D8C56C9F-8AED-4C8C-A182-474EBC899446}"/>
              </a:ext>
            </a:extLst>
          </p:cNvPr>
          <p:cNvSpPr txBox="1">
            <a:spLocks/>
          </p:cNvSpPr>
          <p:nvPr/>
        </p:nvSpPr>
        <p:spPr>
          <a:xfrm>
            <a:off x="501174" y="2132856"/>
            <a:ext cx="817528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    </a:t>
            </a:r>
            <a:r>
              <a:rPr lang="en-US" altLang="ko-KR" sz="2400" b="1" dirty="0">
                <a:solidFill>
                  <a:schemeClr val="bg1"/>
                </a:solidFill>
              </a:rPr>
              <a:t>Due to the analyticity, all functions can be complexified. However, after a sufficient Lorentzian time, every functions should be realized: </a:t>
            </a:r>
            <a:r>
              <a:rPr lang="en-US" altLang="ko-KR" sz="2400" b="1" dirty="0">
                <a:solidFill>
                  <a:srgbClr val="FFFF00"/>
                </a:solidFill>
              </a:rPr>
              <a:t>classicality</a:t>
            </a:r>
            <a:r>
              <a:rPr lang="en-US" altLang="ko-KR" sz="2400" b="1" dirty="0">
                <a:solidFill>
                  <a:schemeClr val="bg1"/>
                </a:solidFill>
              </a:rPr>
              <a:t>.</a:t>
            </a:r>
          </a:p>
          <a:p>
            <a:pPr lvl="0" algn="just">
              <a:lnSpc>
                <a:spcPct val="150000"/>
              </a:lnSpc>
            </a:pPr>
            <a:endParaRPr lang="en-US" altLang="ko-KR" sz="1200" b="1" dirty="0">
              <a:solidFill>
                <a:schemeClr val="bg1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2400" b="1" dirty="0">
                <a:solidFill>
                  <a:schemeClr val="bg1"/>
                </a:solidFill>
              </a:rPr>
              <a:t>    In this limit, we obtain a well-defined probability.</a:t>
            </a:r>
          </a:p>
          <a:p>
            <a:pPr algn="just">
              <a:lnSpc>
                <a:spcPct val="150000"/>
              </a:lnSpc>
            </a:pPr>
            <a:endParaRPr lang="en-US" altLang="ko-KR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9777130"/>
      </p:ext>
    </p:extLst>
  </p:cSld>
  <p:clrMapOvr>
    <a:masterClrMapping/>
  </p:clrMapOvr>
  <p:transition spd="slow"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23778"/>
            <a:ext cx="8496944" cy="61926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제목 6"/>
          <p:cNvSpPr txBox="1">
            <a:spLocks/>
          </p:cNvSpPr>
          <p:nvPr/>
        </p:nvSpPr>
        <p:spPr>
          <a:xfrm>
            <a:off x="436811" y="54868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>
                <a:solidFill>
                  <a:srgbClr val="FFFF00"/>
                </a:solidFill>
              </a:rPr>
              <a:t>Initial conditions</a:t>
            </a:r>
            <a:endParaRPr lang="ko-KR" altLang="en-US" sz="2400" spc="-15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AD497E-33B6-4C80-A06B-247440E78150}"/>
                  </a:ext>
                </a:extLst>
              </p:cNvPr>
              <p:cNvSpPr txBox="1"/>
              <p:nvPr/>
            </p:nvSpPr>
            <p:spPr>
              <a:xfrm>
                <a:off x="1062348" y="1772816"/>
                <a:ext cx="14310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AD497E-33B6-4C80-A06B-247440E78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1772816"/>
                <a:ext cx="1431097" cy="276999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480AFF-DF6B-4A7E-BE14-FA62C965BE10}"/>
                  </a:ext>
                </a:extLst>
              </p:cNvPr>
              <p:cNvSpPr txBox="1"/>
              <p:nvPr/>
            </p:nvSpPr>
            <p:spPr>
              <a:xfrm>
                <a:off x="1125478" y="2168368"/>
                <a:ext cx="10212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480AFF-DF6B-4A7E-BE14-FA62C965B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78" y="2168368"/>
                <a:ext cx="1021242" cy="276999"/>
              </a:xfrm>
              <a:prstGeom prst="rect">
                <a:avLst/>
              </a:prstGeom>
              <a:blipFill>
                <a:blip r:embed="rId4"/>
                <a:stretch>
                  <a:fillRect l="-2395" r="-4192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5E33DB-1A57-4131-85EA-1FBBF007195E}"/>
                  </a:ext>
                </a:extLst>
              </p:cNvPr>
              <p:cNvSpPr txBox="1"/>
              <p:nvPr/>
            </p:nvSpPr>
            <p:spPr>
              <a:xfrm>
                <a:off x="1044777" y="2449677"/>
                <a:ext cx="3395738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5E33DB-1A57-4131-85EA-1FBBF0071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777" y="2449677"/>
                <a:ext cx="3395738" cy="818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3EBA2E-F9D7-4235-96BA-3F17977E9FF2}"/>
                  </a:ext>
                </a:extLst>
              </p:cNvPr>
              <p:cNvSpPr txBox="1"/>
              <p:nvPr/>
            </p:nvSpPr>
            <p:spPr>
              <a:xfrm>
                <a:off x="1105754" y="3276106"/>
                <a:ext cx="3259675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3EBA2E-F9D7-4235-96BA-3F17977E9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754" y="3276106"/>
                <a:ext cx="3259675" cy="8183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203825-482D-491F-B8FE-0B95CC04D9DB}"/>
                  </a:ext>
                </a:extLst>
              </p:cNvPr>
              <p:cNvSpPr txBox="1"/>
              <p:nvPr/>
            </p:nvSpPr>
            <p:spPr>
              <a:xfrm>
                <a:off x="1062348" y="4212210"/>
                <a:ext cx="10710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203825-482D-491F-B8FE-0B95CC04D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4212210"/>
                <a:ext cx="1071062" cy="276999"/>
              </a:xfrm>
              <a:prstGeom prst="rect">
                <a:avLst/>
              </a:prstGeom>
              <a:blipFill>
                <a:blip r:embed="rId7"/>
                <a:stretch>
                  <a:fillRect l="-6250" r="-3977" b="-3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7C9CF1-20B9-484B-872E-ED59AB097D8C}"/>
                  </a:ext>
                </a:extLst>
              </p:cNvPr>
              <p:cNvSpPr txBox="1"/>
              <p:nvPr/>
            </p:nvSpPr>
            <p:spPr>
              <a:xfrm>
                <a:off x="1080104" y="4607762"/>
                <a:ext cx="10500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7C9CF1-20B9-484B-872E-ED59AB097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04" y="4607762"/>
                <a:ext cx="1050096" cy="276999"/>
              </a:xfrm>
              <a:prstGeom prst="rect">
                <a:avLst/>
              </a:prstGeom>
              <a:blipFill>
                <a:blip r:embed="rId8"/>
                <a:stretch>
                  <a:fillRect l="-6395" r="-4651" b="-3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내용 개체 틀 2">
                <a:extLst>
                  <a:ext uri="{FF2B5EF4-FFF2-40B4-BE49-F238E27FC236}">
                    <a16:creationId xmlns:a16="http://schemas.microsoft.com/office/drawing/2014/main" id="{52260C78-F908-4AC9-AB6D-E12233D2B4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4782" y="1462778"/>
                <a:ext cx="2990706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ko-KR" sz="2000" b="1" dirty="0">
                    <a:solidFill>
                      <a:schemeClr val="bg1"/>
                    </a:solidFill>
                    <a:latin typeface="+mj-lt"/>
                  </a:rPr>
                  <a:t>(assuming 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ko-KR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ko-KR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ko-KR" sz="2000" b="1" dirty="0">
                    <a:solidFill>
                      <a:schemeClr val="bg1"/>
                    </a:solidFill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16" name="내용 개체 틀 2">
                <a:extLst>
                  <a:ext uri="{FF2B5EF4-FFF2-40B4-BE49-F238E27FC236}">
                    <a16:creationId xmlns:a16="http://schemas.microsoft.com/office/drawing/2014/main" id="{52260C78-F908-4AC9-AB6D-E12233D2B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782" y="1462778"/>
                <a:ext cx="2990706" cy="7200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68FB3D-1F7C-456F-B931-C10813A8301D}"/>
                  </a:ext>
                </a:extLst>
              </p:cNvPr>
              <p:cNvSpPr txBox="1"/>
              <p:nvPr/>
            </p:nvSpPr>
            <p:spPr>
              <a:xfrm>
                <a:off x="1062348" y="5051827"/>
                <a:ext cx="2022284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unc>
                        <m:func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68FB3D-1F7C-456F-B931-C10813A83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5051827"/>
                <a:ext cx="2022284" cy="5945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FB420B-C691-43BB-AE11-C0F50F60A896}"/>
                  </a:ext>
                </a:extLst>
              </p:cNvPr>
              <p:cNvSpPr txBox="1"/>
              <p:nvPr/>
            </p:nvSpPr>
            <p:spPr>
              <a:xfrm>
                <a:off x="1062348" y="5705920"/>
                <a:ext cx="2031775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unc>
                        <m:func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FB420B-C691-43BB-AE11-C0F50F60A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5705920"/>
                <a:ext cx="2031775" cy="5945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018275"/>
      </p:ext>
    </p:extLst>
  </p:cSld>
  <p:clrMapOvr>
    <a:masterClrMapping/>
  </p:clrMapOvr>
  <p:transition spd="slow">
    <p:randomBa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23778"/>
            <a:ext cx="8496944" cy="61926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제목 6"/>
          <p:cNvSpPr txBox="1">
            <a:spLocks/>
          </p:cNvSpPr>
          <p:nvPr/>
        </p:nvSpPr>
        <p:spPr>
          <a:xfrm>
            <a:off x="436811" y="54868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>
                <a:solidFill>
                  <a:srgbClr val="FFFF00"/>
                </a:solidFill>
              </a:rPr>
              <a:t>Initial conditions</a:t>
            </a:r>
            <a:endParaRPr lang="ko-KR" altLang="en-US" sz="2400" spc="-15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AD497E-33B6-4C80-A06B-247440E78150}"/>
                  </a:ext>
                </a:extLst>
              </p:cNvPr>
              <p:cNvSpPr txBox="1"/>
              <p:nvPr/>
            </p:nvSpPr>
            <p:spPr>
              <a:xfrm>
                <a:off x="1062348" y="1772816"/>
                <a:ext cx="14310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AD497E-33B6-4C80-A06B-247440E78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1772816"/>
                <a:ext cx="1431097" cy="276999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480AFF-DF6B-4A7E-BE14-FA62C965BE10}"/>
                  </a:ext>
                </a:extLst>
              </p:cNvPr>
              <p:cNvSpPr txBox="1"/>
              <p:nvPr/>
            </p:nvSpPr>
            <p:spPr>
              <a:xfrm>
                <a:off x="1125478" y="2168368"/>
                <a:ext cx="10212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480AFF-DF6B-4A7E-BE14-FA62C965B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78" y="2168368"/>
                <a:ext cx="1021242" cy="276999"/>
              </a:xfrm>
              <a:prstGeom prst="rect">
                <a:avLst/>
              </a:prstGeom>
              <a:blipFill>
                <a:blip r:embed="rId4"/>
                <a:stretch>
                  <a:fillRect l="-2395" r="-4192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5E33DB-1A57-4131-85EA-1FBBF007195E}"/>
                  </a:ext>
                </a:extLst>
              </p:cNvPr>
              <p:cNvSpPr txBox="1"/>
              <p:nvPr/>
            </p:nvSpPr>
            <p:spPr>
              <a:xfrm>
                <a:off x="1044777" y="2449677"/>
                <a:ext cx="3395738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ko-KR" alt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ko-KR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5E33DB-1A57-4131-85EA-1FBBF0071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777" y="2449677"/>
                <a:ext cx="3395738" cy="818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3EBA2E-F9D7-4235-96BA-3F17977E9FF2}"/>
                  </a:ext>
                </a:extLst>
              </p:cNvPr>
              <p:cNvSpPr txBox="1"/>
              <p:nvPr/>
            </p:nvSpPr>
            <p:spPr>
              <a:xfrm>
                <a:off x="1105754" y="3276106"/>
                <a:ext cx="3259675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ko-KR" alt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ko-KR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3EBA2E-F9D7-4235-96BA-3F17977E9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754" y="3276106"/>
                <a:ext cx="3259675" cy="8183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203825-482D-491F-B8FE-0B95CC04D9DB}"/>
                  </a:ext>
                </a:extLst>
              </p:cNvPr>
              <p:cNvSpPr txBox="1"/>
              <p:nvPr/>
            </p:nvSpPr>
            <p:spPr>
              <a:xfrm>
                <a:off x="1062348" y="4212210"/>
                <a:ext cx="10710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203825-482D-491F-B8FE-0B95CC04D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4212210"/>
                <a:ext cx="1071062" cy="276999"/>
              </a:xfrm>
              <a:prstGeom prst="rect">
                <a:avLst/>
              </a:prstGeom>
              <a:blipFill>
                <a:blip r:embed="rId7"/>
                <a:stretch>
                  <a:fillRect l="-6250" r="-3977" b="-3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7C9CF1-20B9-484B-872E-ED59AB097D8C}"/>
                  </a:ext>
                </a:extLst>
              </p:cNvPr>
              <p:cNvSpPr txBox="1"/>
              <p:nvPr/>
            </p:nvSpPr>
            <p:spPr>
              <a:xfrm>
                <a:off x="1080104" y="4607762"/>
                <a:ext cx="10500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7C9CF1-20B9-484B-872E-ED59AB097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04" y="4607762"/>
                <a:ext cx="1050096" cy="276999"/>
              </a:xfrm>
              <a:prstGeom prst="rect">
                <a:avLst/>
              </a:prstGeom>
              <a:blipFill>
                <a:blip r:embed="rId8"/>
                <a:stretch>
                  <a:fillRect l="-6395" r="-4651" b="-3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내용 개체 틀 2">
                <a:extLst>
                  <a:ext uri="{FF2B5EF4-FFF2-40B4-BE49-F238E27FC236}">
                    <a16:creationId xmlns:a16="http://schemas.microsoft.com/office/drawing/2014/main" id="{52260C78-F908-4AC9-AB6D-E12233D2B4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4782" y="1462778"/>
                <a:ext cx="2990706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ko-KR" sz="2000" b="1" dirty="0">
                    <a:solidFill>
                      <a:schemeClr val="bg1"/>
                    </a:solidFill>
                    <a:latin typeface="+mj-lt"/>
                  </a:rPr>
                  <a:t>(assuming 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ko-KR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ko-KR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ko-KR" sz="2000" b="1" dirty="0">
                    <a:solidFill>
                      <a:schemeClr val="bg1"/>
                    </a:solidFill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16" name="내용 개체 틀 2">
                <a:extLst>
                  <a:ext uri="{FF2B5EF4-FFF2-40B4-BE49-F238E27FC236}">
                    <a16:creationId xmlns:a16="http://schemas.microsoft.com/office/drawing/2014/main" id="{52260C78-F908-4AC9-AB6D-E12233D2B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782" y="1462778"/>
                <a:ext cx="2990706" cy="7200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68FB3D-1F7C-456F-B931-C10813A8301D}"/>
                  </a:ext>
                </a:extLst>
              </p:cNvPr>
              <p:cNvSpPr txBox="1"/>
              <p:nvPr/>
            </p:nvSpPr>
            <p:spPr>
              <a:xfrm>
                <a:off x="1062348" y="5051827"/>
                <a:ext cx="2022284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unc>
                        <m:func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68FB3D-1F7C-456F-B931-C10813A83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5051827"/>
                <a:ext cx="2022284" cy="5945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FB420B-C691-43BB-AE11-C0F50F60A896}"/>
                  </a:ext>
                </a:extLst>
              </p:cNvPr>
              <p:cNvSpPr txBox="1"/>
              <p:nvPr/>
            </p:nvSpPr>
            <p:spPr>
              <a:xfrm>
                <a:off x="1062348" y="5705920"/>
                <a:ext cx="2031775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unc>
                        <m:func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FB420B-C691-43BB-AE11-C0F50F60A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5705920"/>
                <a:ext cx="2031775" cy="5945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그림 17" descr="icon_화살표좌.png">
            <a:extLst>
              <a:ext uri="{FF2B5EF4-FFF2-40B4-BE49-F238E27FC236}">
                <a16:creationId xmlns:a16="http://schemas.microsoft.com/office/drawing/2014/main" id="{0B43269B-C304-412E-B982-B93B1E4C2E3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>
            <a:off x="2397283" y="1887487"/>
            <a:ext cx="619125" cy="533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226B7DE-338C-4657-877D-104232792064}"/>
              </a:ext>
            </a:extLst>
          </p:cNvPr>
          <p:cNvSpPr txBox="1"/>
          <p:nvPr/>
        </p:nvSpPr>
        <p:spPr>
          <a:xfrm>
            <a:off x="2968167" y="1979548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wormhole throat</a:t>
            </a:r>
          </a:p>
        </p:txBody>
      </p:sp>
    </p:spTree>
    <p:extLst>
      <p:ext uri="{BB962C8B-B14F-4D97-AF65-F5344CB8AC3E}">
        <p14:creationId xmlns:p14="http://schemas.microsoft.com/office/powerpoint/2010/main" val="678051859"/>
      </p:ext>
    </p:extLst>
  </p:cSld>
  <p:clrMapOvr>
    <a:masterClrMapping/>
  </p:clrMapOvr>
  <p:transition spd="slow">
    <p:randomBar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23778"/>
            <a:ext cx="8496944" cy="61926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제목 6"/>
          <p:cNvSpPr txBox="1">
            <a:spLocks/>
          </p:cNvSpPr>
          <p:nvPr/>
        </p:nvSpPr>
        <p:spPr>
          <a:xfrm>
            <a:off x="436811" y="54868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>
                <a:solidFill>
                  <a:srgbClr val="FFFF00"/>
                </a:solidFill>
              </a:rPr>
              <a:t>Initial conditions</a:t>
            </a:r>
            <a:endParaRPr lang="ko-KR" altLang="en-US" sz="2400" spc="-15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AD497E-33B6-4C80-A06B-247440E78150}"/>
                  </a:ext>
                </a:extLst>
              </p:cNvPr>
              <p:cNvSpPr txBox="1"/>
              <p:nvPr/>
            </p:nvSpPr>
            <p:spPr>
              <a:xfrm>
                <a:off x="1062348" y="1772816"/>
                <a:ext cx="14310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AD497E-33B6-4C80-A06B-247440E78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1772816"/>
                <a:ext cx="1431097" cy="276999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480AFF-DF6B-4A7E-BE14-FA62C965BE10}"/>
                  </a:ext>
                </a:extLst>
              </p:cNvPr>
              <p:cNvSpPr txBox="1"/>
              <p:nvPr/>
            </p:nvSpPr>
            <p:spPr>
              <a:xfrm>
                <a:off x="1125478" y="2168368"/>
                <a:ext cx="10212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480AFF-DF6B-4A7E-BE14-FA62C965B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78" y="2168368"/>
                <a:ext cx="1021242" cy="276999"/>
              </a:xfrm>
              <a:prstGeom prst="rect">
                <a:avLst/>
              </a:prstGeom>
              <a:blipFill>
                <a:blip r:embed="rId4"/>
                <a:stretch>
                  <a:fillRect l="-2395" r="-4192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5E33DB-1A57-4131-85EA-1FBBF007195E}"/>
                  </a:ext>
                </a:extLst>
              </p:cNvPr>
              <p:cNvSpPr txBox="1"/>
              <p:nvPr/>
            </p:nvSpPr>
            <p:spPr>
              <a:xfrm>
                <a:off x="1044777" y="2449677"/>
                <a:ext cx="3395738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ko-KR" alt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ko-KR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5E33DB-1A57-4131-85EA-1FBBF0071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777" y="2449677"/>
                <a:ext cx="3395738" cy="818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3EBA2E-F9D7-4235-96BA-3F17977E9FF2}"/>
                  </a:ext>
                </a:extLst>
              </p:cNvPr>
              <p:cNvSpPr txBox="1"/>
              <p:nvPr/>
            </p:nvSpPr>
            <p:spPr>
              <a:xfrm>
                <a:off x="1105754" y="3276106"/>
                <a:ext cx="3259675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ko-KR" alt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ko-KR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3EBA2E-F9D7-4235-96BA-3F17977E9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754" y="3276106"/>
                <a:ext cx="3259675" cy="8183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203825-482D-491F-B8FE-0B95CC04D9DB}"/>
                  </a:ext>
                </a:extLst>
              </p:cNvPr>
              <p:cNvSpPr txBox="1"/>
              <p:nvPr/>
            </p:nvSpPr>
            <p:spPr>
              <a:xfrm>
                <a:off x="1062348" y="4212210"/>
                <a:ext cx="10710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203825-482D-491F-B8FE-0B95CC04D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4212210"/>
                <a:ext cx="1071062" cy="276999"/>
              </a:xfrm>
              <a:prstGeom prst="rect">
                <a:avLst/>
              </a:prstGeom>
              <a:blipFill>
                <a:blip r:embed="rId7"/>
                <a:stretch>
                  <a:fillRect l="-6250" r="-3977" b="-3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7C9CF1-20B9-484B-872E-ED59AB097D8C}"/>
                  </a:ext>
                </a:extLst>
              </p:cNvPr>
              <p:cNvSpPr txBox="1"/>
              <p:nvPr/>
            </p:nvSpPr>
            <p:spPr>
              <a:xfrm>
                <a:off x="1080104" y="4607762"/>
                <a:ext cx="10500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7C9CF1-20B9-484B-872E-ED59AB097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04" y="4607762"/>
                <a:ext cx="1050096" cy="276999"/>
              </a:xfrm>
              <a:prstGeom prst="rect">
                <a:avLst/>
              </a:prstGeom>
              <a:blipFill>
                <a:blip r:embed="rId8"/>
                <a:stretch>
                  <a:fillRect l="-6395" r="-4651" b="-3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내용 개체 틀 2">
                <a:extLst>
                  <a:ext uri="{FF2B5EF4-FFF2-40B4-BE49-F238E27FC236}">
                    <a16:creationId xmlns:a16="http://schemas.microsoft.com/office/drawing/2014/main" id="{52260C78-F908-4AC9-AB6D-E12233D2B4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4782" y="1462778"/>
                <a:ext cx="2990706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ko-KR" sz="2000" b="1" dirty="0">
                    <a:solidFill>
                      <a:schemeClr val="bg1"/>
                    </a:solidFill>
                    <a:latin typeface="+mj-lt"/>
                  </a:rPr>
                  <a:t>(assuming 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ko-KR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ko-KR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ko-KR" sz="2000" b="1" dirty="0">
                    <a:solidFill>
                      <a:schemeClr val="bg1"/>
                    </a:solidFill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16" name="내용 개체 틀 2">
                <a:extLst>
                  <a:ext uri="{FF2B5EF4-FFF2-40B4-BE49-F238E27FC236}">
                    <a16:creationId xmlns:a16="http://schemas.microsoft.com/office/drawing/2014/main" id="{52260C78-F908-4AC9-AB6D-E12233D2B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782" y="1462778"/>
                <a:ext cx="2990706" cy="7200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68FB3D-1F7C-456F-B931-C10813A8301D}"/>
                  </a:ext>
                </a:extLst>
              </p:cNvPr>
              <p:cNvSpPr txBox="1"/>
              <p:nvPr/>
            </p:nvSpPr>
            <p:spPr>
              <a:xfrm>
                <a:off x="1062348" y="5051827"/>
                <a:ext cx="2022284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unc>
                        <m:func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68FB3D-1F7C-456F-B931-C10813A83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5051827"/>
                <a:ext cx="2022284" cy="5945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FB420B-C691-43BB-AE11-C0F50F60A896}"/>
                  </a:ext>
                </a:extLst>
              </p:cNvPr>
              <p:cNvSpPr txBox="1"/>
              <p:nvPr/>
            </p:nvSpPr>
            <p:spPr>
              <a:xfrm>
                <a:off x="1062348" y="5705920"/>
                <a:ext cx="2031775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unc>
                        <m:func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FB420B-C691-43BB-AE11-C0F50F60A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5705920"/>
                <a:ext cx="2031775" cy="5945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그림 17" descr="icon_화살표좌.png">
            <a:extLst>
              <a:ext uri="{FF2B5EF4-FFF2-40B4-BE49-F238E27FC236}">
                <a16:creationId xmlns:a16="http://schemas.microsoft.com/office/drawing/2014/main" id="{0B43269B-C304-412E-B982-B93B1E4C2E3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>
            <a:off x="2146868" y="4314395"/>
            <a:ext cx="619125" cy="533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226B7DE-338C-4657-877D-104232792064}"/>
              </a:ext>
            </a:extLst>
          </p:cNvPr>
          <p:cNvSpPr txBox="1"/>
          <p:nvPr/>
        </p:nvSpPr>
        <p:spPr>
          <a:xfrm>
            <a:off x="2745427" y="4427820"/>
            <a:ext cx="297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arbitrary since flat potential</a:t>
            </a:r>
          </a:p>
        </p:txBody>
      </p:sp>
    </p:spTree>
    <p:extLst>
      <p:ext uri="{BB962C8B-B14F-4D97-AF65-F5344CB8AC3E}">
        <p14:creationId xmlns:p14="http://schemas.microsoft.com/office/powerpoint/2010/main" val="105720219"/>
      </p:ext>
    </p:extLst>
  </p:cSld>
  <p:clrMapOvr>
    <a:masterClrMapping/>
  </p:clrMapOvr>
  <p:transition spd="slow">
    <p:randomBar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23778"/>
            <a:ext cx="8496944" cy="61926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제목 6"/>
          <p:cNvSpPr txBox="1">
            <a:spLocks/>
          </p:cNvSpPr>
          <p:nvPr/>
        </p:nvSpPr>
        <p:spPr>
          <a:xfrm>
            <a:off x="436811" y="54868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>
                <a:solidFill>
                  <a:srgbClr val="FFFF00"/>
                </a:solidFill>
              </a:rPr>
              <a:t>Initial conditions</a:t>
            </a:r>
            <a:endParaRPr lang="ko-KR" altLang="en-US" sz="2400" spc="-15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AD497E-33B6-4C80-A06B-247440E78150}"/>
                  </a:ext>
                </a:extLst>
              </p:cNvPr>
              <p:cNvSpPr txBox="1"/>
              <p:nvPr/>
            </p:nvSpPr>
            <p:spPr>
              <a:xfrm>
                <a:off x="1062348" y="1772816"/>
                <a:ext cx="14310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AD497E-33B6-4C80-A06B-247440E78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1772816"/>
                <a:ext cx="1431097" cy="276999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480AFF-DF6B-4A7E-BE14-FA62C965BE10}"/>
                  </a:ext>
                </a:extLst>
              </p:cNvPr>
              <p:cNvSpPr txBox="1"/>
              <p:nvPr/>
            </p:nvSpPr>
            <p:spPr>
              <a:xfrm>
                <a:off x="1125478" y="2168368"/>
                <a:ext cx="10212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480AFF-DF6B-4A7E-BE14-FA62C965B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78" y="2168368"/>
                <a:ext cx="1021242" cy="276999"/>
              </a:xfrm>
              <a:prstGeom prst="rect">
                <a:avLst/>
              </a:prstGeom>
              <a:blipFill>
                <a:blip r:embed="rId4"/>
                <a:stretch>
                  <a:fillRect l="-2395" r="-4192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5E33DB-1A57-4131-85EA-1FBBF007195E}"/>
                  </a:ext>
                </a:extLst>
              </p:cNvPr>
              <p:cNvSpPr txBox="1"/>
              <p:nvPr/>
            </p:nvSpPr>
            <p:spPr>
              <a:xfrm>
                <a:off x="1044777" y="2449677"/>
                <a:ext cx="3395738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ko-KR" alt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ko-KR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5E33DB-1A57-4131-85EA-1FBBF0071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777" y="2449677"/>
                <a:ext cx="3395738" cy="818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3EBA2E-F9D7-4235-96BA-3F17977E9FF2}"/>
                  </a:ext>
                </a:extLst>
              </p:cNvPr>
              <p:cNvSpPr txBox="1"/>
              <p:nvPr/>
            </p:nvSpPr>
            <p:spPr>
              <a:xfrm>
                <a:off x="1105754" y="3276106"/>
                <a:ext cx="3259675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ko-KR" alt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ko-KR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3EBA2E-F9D7-4235-96BA-3F17977E9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754" y="3276106"/>
                <a:ext cx="3259675" cy="8183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203825-482D-491F-B8FE-0B95CC04D9DB}"/>
                  </a:ext>
                </a:extLst>
              </p:cNvPr>
              <p:cNvSpPr txBox="1"/>
              <p:nvPr/>
            </p:nvSpPr>
            <p:spPr>
              <a:xfrm>
                <a:off x="1062348" y="4212210"/>
                <a:ext cx="10710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203825-482D-491F-B8FE-0B95CC04D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4212210"/>
                <a:ext cx="1071062" cy="276999"/>
              </a:xfrm>
              <a:prstGeom prst="rect">
                <a:avLst/>
              </a:prstGeom>
              <a:blipFill>
                <a:blip r:embed="rId7"/>
                <a:stretch>
                  <a:fillRect l="-6250" r="-3977" b="-3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7C9CF1-20B9-484B-872E-ED59AB097D8C}"/>
                  </a:ext>
                </a:extLst>
              </p:cNvPr>
              <p:cNvSpPr txBox="1"/>
              <p:nvPr/>
            </p:nvSpPr>
            <p:spPr>
              <a:xfrm>
                <a:off x="1080104" y="4607762"/>
                <a:ext cx="10500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7C9CF1-20B9-484B-872E-ED59AB097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04" y="4607762"/>
                <a:ext cx="1050096" cy="276999"/>
              </a:xfrm>
              <a:prstGeom prst="rect">
                <a:avLst/>
              </a:prstGeom>
              <a:blipFill>
                <a:blip r:embed="rId8"/>
                <a:stretch>
                  <a:fillRect l="-6395" r="-4651" b="-3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내용 개체 틀 2">
                <a:extLst>
                  <a:ext uri="{FF2B5EF4-FFF2-40B4-BE49-F238E27FC236}">
                    <a16:creationId xmlns:a16="http://schemas.microsoft.com/office/drawing/2014/main" id="{52260C78-F908-4AC9-AB6D-E12233D2B4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4782" y="1462778"/>
                <a:ext cx="2990706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ko-KR" sz="2000" b="1" dirty="0">
                    <a:solidFill>
                      <a:schemeClr val="bg1"/>
                    </a:solidFill>
                    <a:latin typeface="+mj-lt"/>
                  </a:rPr>
                  <a:t>(assuming 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ko-KR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ko-KR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ko-KR" sz="2000" b="1" dirty="0">
                    <a:solidFill>
                      <a:schemeClr val="bg1"/>
                    </a:solidFill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16" name="내용 개체 틀 2">
                <a:extLst>
                  <a:ext uri="{FF2B5EF4-FFF2-40B4-BE49-F238E27FC236}">
                    <a16:creationId xmlns:a16="http://schemas.microsoft.com/office/drawing/2014/main" id="{52260C78-F908-4AC9-AB6D-E12233D2B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782" y="1462778"/>
                <a:ext cx="2990706" cy="7200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68FB3D-1F7C-456F-B931-C10813A8301D}"/>
                  </a:ext>
                </a:extLst>
              </p:cNvPr>
              <p:cNvSpPr txBox="1"/>
              <p:nvPr/>
            </p:nvSpPr>
            <p:spPr>
              <a:xfrm>
                <a:off x="1062348" y="5051827"/>
                <a:ext cx="2022284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unc>
                        <m:func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68FB3D-1F7C-456F-B931-C10813A83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5051827"/>
                <a:ext cx="2022284" cy="5945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FB420B-C691-43BB-AE11-C0F50F60A896}"/>
                  </a:ext>
                </a:extLst>
              </p:cNvPr>
              <p:cNvSpPr txBox="1"/>
              <p:nvPr/>
            </p:nvSpPr>
            <p:spPr>
              <a:xfrm>
                <a:off x="1062348" y="5705920"/>
                <a:ext cx="2031775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unc>
                        <m:func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FB420B-C691-43BB-AE11-C0F50F60A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5705920"/>
                <a:ext cx="2031775" cy="5945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그림 17" descr="icon_화살표좌.png">
            <a:extLst>
              <a:ext uri="{FF2B5EF4-FFF2-40B4-BE49-F238E27FC236}">
                <a16:creationId xmlns:a16="http://schemas.microsoft.com/office/drawing/2014/main" id="{0B43269B-C304-412E-B982-B93B1E4C2E3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>
            <a:off x="3131840" y="5487887"/>
            <a:ext cx="619125" cy="53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226B7DE-338C-4657-877D-104232792064}"/>
                  </a:ext>
                </a:extLst>
              </p:cNvPr>
              <p:cNvSpPr txBox="1"/>
              <p:nvPr/>
            </p:nvSpPr>
            <p:spPr>
              <a:xfrm>
                <a:off x="3726689" y="5589240"/>
                <a:ext cx="40136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for small </a:t>
                </a:r>
                <a14:m>
                  <m:oMath xmlns:m="http://schemas.openxmlformats.org/officeDocument/2006/math">
                    <m:r>
                      <a:rPr lang="ko-KR" altLang="en-US" b="1" i="1" smtClean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𝜻</m:t>
                    </m:r>
                  </m:oMath>
                </a14:m>
                <a:r>
                  <a:rPr lang="en-US" altLang="ko-KR" b="1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, imaginary part dominated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226B7DE-338C-4657-877D-104232792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689" y="5589240"/>
                <a:ext cx="4013663" cy="369332"/>
              </a:xfrm>
              <a:prstGeom prst="rect">
                <a:avLst/>
              </a:prstGeom>
              <a:blipFill>
                <a:blip r:embed="rId13"/>
                <a:stretch>
                  <a:fillRect l="-1214" t="-10000" r="-303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803149"/>
      </p:ext>
    </p:extLst>
  </p:cSld>
  <p:clrMapOvr>
    <a:masterClrMapping/>
  </p:clrMapOvr>
  <p:transition spd="slow">
    <p:randomBar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23778"/>
            <a:ext cx="8496944" cy="61926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제목 6"/>
          <p:cNvSpPr txBox="1">
            <a:spLocks/>
          </p:cNvSpPr>
          <p:nvPr/>
        </p:nvSpPr>
        <p:spPr>
          <a:xfrm>
            <a:off x="436811" y="54868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>
                <a:solidFill>
                  <a:srgbClr val="FFFF00"/>
                </a:solidFill>
              </a:rPr>
              <a:t>Initial conditions</a:t>
            </a:r>
            <a:endParaRPr lang="ko-KR" altLang="en-US" sz="2400" spc="-15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AD497E-33B6-4C80-A06B-247440E78150}"/>
                  </a:ext>
                </a:extLst>
              </p:cNvPr>
              <p:cNvSpPr txBox="1"/>
              <p:nvPr/>
            </p:nvSpPr>
            <p:spPr>
              <a:xfrm>
                <a:off x="1062348" y="1772816"/>
                <a:ext cx="14310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AD497E-33B6-4C80-A06B-247440E78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1772816"/>
                <a:ext cx="1431097" cy="276999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480AFF-DF6B-4A7E-BE14-FA62C965BE10}"/>
                  </a:ext>
                </a:extLst>
              </p:cNvPr>
              <p:cNvSpPr txBox="1"/>
              <p:nvPr/>
            </p:nvSpPr>
            <p:spPr>
              <a:xfrm>
                <a:off x="1125478" y="2168368"/>
                <a:ext cx="10212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480AFF-DF6B-4A7E-BE14-FA62C965B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78" y="2168368"/>
                <a:ext cx="1021242" cy="276999"/>
              </a:xfrm>
              <a:prstGeom prst="rect">
                <a:avLst/>
              </a:prstGeom>
              <a:blipFill>
                <a:blip r:embed="rId4"/>
                <a:stretch>
                  <a:fillRect l="-2395" r="-4192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5E33DB-1A57-4131-85EA-1FBBF007195E}"/>
                  </a:ext>
                </a:extLst>
              </p:cNvPr>
              <p:cNvSpPr txBox="1"/>
              <p:nvPr/>
            </p:nvSpPr>
            <p:spPr>
              <a:xfrm>
                <a:off x="1044777" y="2449677"/>
                <a:ext cx="3395738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5E33DB-1A57-4131-85EA-1FBBF0071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777" y="2449677"/>
                <a:ext cx="3395738" cy="818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3EBA2E-F9D7-4235-96BA-3F17977E9FF2}"/>
                  </a:ext>
                </a:extLst>
              </p:cNvPr>
              <p:cNvSpPr txBox="1"/>
              <p:nvPr/>
            </p:nvSpPr>
            <p:spPr>
              <a:xfrm>
                <a:off x="1105754" y="3276106"/>
                <a:ext cx="3259675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3EBA2E-F9D7-4235-96BA-3F17977E9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754" y="3276106"/>
                <a:ext cx="3259675" cy="8183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203825-482D-491F-B8FE-0B95CC04D9DB}"/>
                  </a:ext>
                </a:extLst>
              </p:cNvPr>
              <p:cNvSpPr txBox="1"/>
              <p:nvPr/>
            </p:nvSpPr>
            <p:spPr>
              <a:xfrm>
                <a:off x="1062348" y="4212210"/>
                <a:ext cx="10710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203825-482D-491F-B8FE-0B95CC04D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4212210"/>
                <a:ext cx="1071062" cy="276999"/>
              </a:xfrm>
              <a:prstGeom prst="rect">
                <a:avLst/>
              </a:prstGeom>
              <a:blipFill>
                <a:blip r:embed="rId7"/>
                <a:stretch>
                  <a:fillRect l="-6250" r="-3977" b="-3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7C9CF1-20B9-484B-872E-ED59AB097D8C}"/>
                  </a:ext>
                </a:extLst>
              </p:cNvPr>
              <p:cNvSpPr txBox="1"/>
              <p:nvPr/>
            </p:nvSpPr>
            <p:spPr>
              <a:xfrm>
                <a:off x="1080104" y="4607762"/>
                <a:ext cx="10500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7C9CF1-20B9-484B-872E-ED59AB097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04" y="4607762"/>
                <a:ext cx="1050096" cy="276999"/>
              </a:xfrm>
              <a:prstGeom prst="rect">
                <a:avLst/>
              </a:prstGeom>
              <a:blipFill>
                <a:blip r:embed="rId8"/>
                <a:stretch>
                  <a:fillRect l="-6395" r="-4651" b="-3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내용 개체 틀 2">
                <a:extLst>
                  <a:ext uri="{FF2B5EF4-FFF2-40B4-BE49-F238E27FC236}">
                    <a16:creationId xmlns:a16="http://schemas.microsoft.com/office/drawing/2014/main" id="{52260C78-F908-4AC9-AB6D-E12233D2B4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4782" y="1462778"/>
                <a:ext cx="2990706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ko-KR" sz="2000" b="1" dirty="0">
                    <a:solidFill>
                      <a:schemeClr val="bg1"/>
                    </a:solidFill>
                    <a:latin typeface="+mj-lt"/>
                  </a:rPr>
                  <a:t>(assuming 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ko-KR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ko-KR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ko-KR" sz="2000" b="1" dirty="0">
                    <a:solidFill>
                      <a:schemeClr val="bg1"/>
                    </a:solidFill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16" name="내용 개체 틀 2">
                <a:extLst>
                  <a:ext uri="{FF2B5EF4-FFF2-40B4-BE49-F238E27FC236}">
                    <a16:creationId xmlns:a16="http://schemas.microsoft.com/office/drawing/2014/main" id="{52260C78-F908-4AC9-AB6D-E12233D2B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782" y="1462778"/>
                <a:ext cx="2990706" cy="7200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68FB3D-1F7C-456F-B931-C10813A8301D}"/>
                  </a:ext>
                </a:extLst>
              </p:cNvPr>
              <p:cNvSpPr txBox="1"/>
              <p:nvPr/>
            </p:nvSpPr>
            <p:spPr>
              <a:xfrm>
                <a:off x="1062348" y="5051827"/>
                <a:ext cx="2022284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unc>
                        <m:func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68FB3D-1F7C-456F-B931-C10813A83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5051827"/>
                <a:ext cx="2022284" cy="5945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FB420B-C691-43BB-AE11-C0F50F60A896}"/>
                  </a:ext>
                </a:extLst>
              </p:cNvPr>
              <p:cNvSpPr txBox="1"/>
              <p:nvPr/>
            </p:nvSpPr>
            <p:spPr>
              <a:xfrm>
                <a:off x="1062348" y="5705920"/>
                <a:ext cx="2031775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unc>
                        <m:func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FB420B-C691-43BB-AE11-C0F50F60A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5705920"/>
                <a:ext cx="2031775" cy="5945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그림 17" descr="icon_화살표좌.png">
            <a:extLst>
              <a:ext uri="{FF2B5EF4-FFF2-40B4-BE49-F238E27FC236}">
                <a16:creationId xmlns:a16="http://schemas.microsoft.com/office/drawing/2014/main" id="{0B43269B-C304-412E-B982-B93B1E4C2E3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>
            <a:off x="4429271" y="3068960"/>
            <a:ext cx="619125" cy="533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226B7DE-338C-4657-877D-104232792064}"/>
              </a:ext>
            </a:extLst>
          </p:cNvPr>
          <p:cNvSpPr txBox="1"/>
          <p:nvPr/>
        </p:nvSpPr>
        <p:spPr>
          <a:xfrm>
            <a:off x="4973375" y="3140968"/>
            <a:ext cx="269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constrained by equations</a:t>
            </a:r>
          </a:p>
        </p:txBody>
      </p:sp>
    </p:spTree>
    <p:extLst>
      <p:ext uri="{BB962C8B-B14F-4D97-AF65-F5344CB8AC3E}">
        <p14:creationId xmlns:p14="http://schemas.microsoft.com/office/powerpoint/2010/main" val="3183961148"/>
      </p:ext>
    </p:extLst>
  </p:cSld>
  <p:clrMapOvr>
    <a:masterClrMapping/>
  </p:clrMapOvr>
  <p:transition spd="slow">
    <p:randomBar dir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6"/>
          <p:cNvSpPr txBox="1">
            <a:spLocks/>
          </p:cNvSpPr>
          <p:nvPr/>
        </p:nvSpPr>
        <p:spPr>
          <a:xfrm>
            <a:off x="436811" y="54868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/>
              <a:t>An example</a:t>
            </a:r>
            <a:endParaRPr lang="ko-KR" altLang="en-US" sz="2400" spc="-150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2C11A869-572E-415E-8DBC-4060938A3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189999"/>
            <a:ext cx="8784976" cy="4119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CAC7D9-5B1F-49F0-B590-78843F40225F}"/>
              </a:ext>
            </a:extLst>
          </p:cNvPr>
          <p:cNvSpPr txBox="1"/>
          <p:nvPr/>
        </p:nvSpPr>
        <p:spPr>
          <a:xfrm>
            <a:off x="7596336" y="1700808"/>
            <a:ext cx="1476623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classicalized</a:t>
            </a:r>
            <a:endParaRPr lang="en-US" altLang="ko-KR" dirty="0"/>
          </a:p>
          <a:p>
            <a:r>
              <a:rPr lang="en-US" altLang="ko-KR" dirty="0"/>
              <a:t>directions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257CE7-530C-4FD7-B676-86533B15F883}"/>
              </a:ext>
            </a:extLst>
          </p:cNvPr>
          <p:cNvSpPr txBox="1"/>
          <p:nvPr/>
        </p:nvSpPr>
        <p:spPr>
          <a:xfrm>
            <a:off x="2988636" y="4139788"/>
            <a:ext cx="699230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poles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638864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476FBBDE-DC83-4D8F-9512-2CA413CBCB10}"/>
              </a:ext>
            </a:extLst>
          </p:cNvPr>
          <p:cNvCxnSpPr/>
          <p:nvPr/>
        </p:nvCxnSpPr>
        <p:spPr>
          <a:xfrm>
            <a:off x="755576" y="5013176"/>
            <a:ext cx="741682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E2D0ECDB-C30D-454A-80F2-6BF91E3530AB}"/>
              </a:ext>
            </a:extLst>
          </p:cNvPr>
          <p:cNvSpPr/>
          <p:nvPr/>
        </p:nvSpPr>
        <p:spPr>
          <a:xfrm>
            <a:off x="941033" y="1970843"/>
            <a:ext cx="7430610" cy="2882113"/>
          </a:xfrm>
          <a:custGeom>
            <a:avLst/>
            <a:gdLst>
              <a:gd name="connsiteX0" fmla="*/ 0 w 7430610"/>
              <a:gd name="connsiteY0" fmla="*/ 0 h 2882113"/>
              <a:gd name="connsiteX1" fmla="*/ 816746 w 7430610"/>
              <a:gd name="connsiteY1" fmla="*/ 2858609 h 2882113"/>
              <a:gd name="connsiteX2" fmla="*/ 1704513 w 7430610"/>
              <a:gd name="connsiteY2" fmla="*/ 1340528 h 2882113"/>
              <a:gd name="connsiteX3" fmla="*/ 2858610 w 7430610"/>
              <a:gd name="connsiteY3" fmla="*/ 1020932 h 2882113"/>
              <a:gd name="connsiteX4" fmla="*/ 4154750 w 7430610"/>
              <a:gd name="connsiteY4" fmla="*/ 1242874 h 2882113"/>
              <a:gd name="connsiteX5" fmla="*/ 4785064 w 7430610"/>
              <a:gd name="connsiteY5" fmla="*/ 2246050 h 2882113"/>
              <a:gd name="connsiteX6" fmla="*/ 5282214 w 7430610"/>
              <a:gd name="connsiteY6" fmla="*/ 408373 h 2882113"/>
              <a:gd name="connsiteX7" fmla="*/ 5708342 w 7430610"/>
              <a:gd name="connsiteY7" fmla="*/ 2228295 h 2882113"/>
              <a:gd name="connsiteX8" fmla="*/ 6320901 w 7430610"/>
              <a:gd name="connsiteY8" fmla="*/ 887767 h 2882113"/>
              <a:gd name="connsiteX9" fmla="*/ 6960093 w 7430610"/>
              <a:gd name="connsiteY9" fmla="*/ 1615736 h 2882113"/>
              <a:gd name="connsiteX10" fmla="*/ 7430610 w 7430610"/>
              <a:gd name="connsiteY10" fmla="*/ 1686757 h 288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30610" h="2882113">
                <a:moveTo>
                  <a:pt x="0" y="0"/>
                </a:moveTo>
                <a:cubicBezTo>
                  <a:pt x="266330" y="1317594"/>
                  <a:pt x="532661" y="2635188"/>
                  <a:pt x="816746" y="2858609"/>
                </a:cubicBezTo>
                <a:cubicBezTo>
                  <a:pt x="1100832" y="3082030"/>
                  <a:pt x="1364202" y="1646808"/>
                  <a:pt x="1704513" y="1340528"/>
                </a:cubicBezTo>
                <a:cubicBezTo>
                  <a:pt x="2044824" y="1034248"/>
                  <a:pt x="2450237" y="1037208"/>
                  <a:pt x="2858610" y="1020932"/>
                </a:cubicBezTo>
                <a:cubicBezTo>
                  <a:pt x="3266983" y="1004656"/>
                  <a:pt x="3833674" y="1038688"/>
                  <a:pt x="4154750" y="1242874"/>
                </a:cubicBezTo>
                <a:cubicBezTo>
                  <a:pt x="4475826" y="1447060"/>
                  <a:pt x="4597153" y="2385133"/>
                  <a:pt x="4785064" y="2246050"/>
                </a:cubicBezTo>
                <a:cubicBezTo>
                  <a:pt x="4972975" y="2106967"/>
                  <a:pt x="5128334" y="411332"/>
                  <a:pt x="5282214" y="408373"/>
                </a:cubicBezTo>
                <a:cubicBezTo>
                  <a:pt x="5436094" y="405414"/>
                  <a:pt x="5535228" y="2148396"/>
                  <a:pt x="5708342" y="2228295"/>
                </a:cubicBezTo>
                <a:cubicBezTo>
                  <a:pt x="5881456" y="2308194"/>
                  <a:pt x="6112276" y="989860"/>
                  <a:pt x="6320901" y="887767"/>
                </a:cubicBezTo>
                <a:cubicBezTo>
                  <a:pt x="6529526" y="785674"/>
                  <a:pt x="6775141" y="1482571"/>
                  <a:pt x="6960093" y="1615736"/>
                </a:cubicBezTo>
                <a:cubicBezTo>
                  <a:pt x="7145045" y="1748901"/>
                  <a:pt x="7287827" y="1717829"/>
                  <a:pt x="7430610" y="16867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20BF80-9C9C-4C74-92E1-3BB60C1AB096}"/>
                  </a:ext>
                </a:extLst>
              </p:cNvPr>
              <p:cNvSpPr txBox="1"/>
              <p:nvPr/>
            </p:nvSpPr>
            <p:spPr>
              <a:xfrm>
                <a:off x="7708619" y="4528088"/>
                <a:ext cx="3095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40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20BF80-9C9C-4C74-92E1-3BB60C1AB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619" y="4528088"/>
                <a:ext cx="309572" cy="369332"/>
              </a:xfrm>
              <a:prstGeom prst="rect">
                <a:avLst/>
              </a:prstGeom>
              <a:blipFill>
                <a:blip r:embed="rId2"/>
                <a:stretch>
                  <a:fillRect l="-30000" r="-30000" b="-3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243356"/>
      </p:ext>
    </p:extLst>
  </p:cSld>
  <p:clrMapOvr>
    <a:masterClrMapping/>
  </p:clrMapOvr>
  <p:transition spd="slow">
    <p:randomBar dir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9ED5660-0293-4CF5-A1E6-6B282BF3F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515" y="94212"/>
            <a:ext cx="4024701" cy="239868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D731066-0C3D-488C-B76B-66A246D97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636912"/>
            <a:ext cx="4094934" cy="406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86778"/>
      </p:ext>
    </p:extLst>
  </p:cSld>
  <p:clrMapOvr>
    <a:masterClrMapping/>
  </p:clrMapOvr>
  <p:transition spd="slow">
    <p:randomBar dir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6"/>
          <p:cNvSpPr txBox="1">
            <a:spLocks/>
          </p:cNvSpPr>
          <p:nvPr/>
        </p:nvSpPr>
        <p:spPr>
          <a:xfrm>
            <a:off x="436811" y="54868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/>
              <a:t>Euclidean section</a:t>
            </a:r>
          </a:p>
          <a:p>
            <a:r>
              <a:rPr lang="en-US" altLang="ko-KR" sz="2400" spc="-150" dirty="0"/>
              <a:t>(part B)</a:t>
            </a:r>
            <a:endParaRPr lang="ko-KR" altLang="en-US" sz="1600" spc="-15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5BBEA30-295C-482F-A101-F17605D51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72816"/>
            <a:ext cx="6480720" cy="436659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1D59C72-BE8B-471C-9472-D0A1B75C3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9" y="99869"/>
            <a:ext cx="2232248" cy="13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84692"/>
      </p:ext>
    </p:extLst>
  </p:cSld>
  <p:clrMapOvr>
    <a:masterClrMapping/>
  </p:clrMapOvr>
  <p:transition spd="slow">
    <p:randomBar dir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6"/>
          <p:cNvSpPr txBox="1">
            <a:spLocks/>
          </p:cNvSpPr>
          <p:nvPr/>
        </p:nvSpPr>
        <p:spPr>
          <a:xfrm>
            <a:off x="436811" y="54868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/>
              <a:t>Lorentzian section</a:t>
            </a:r>
          </a:p>
          <a:p>
            <a:r>
              <a:rPr lang="en-US" altLang="ko-KR" sz="2400" spc="-150" dirty="0"/>
              <a:t>(part C)</a:t>
            </a:r>
            <a:endParaRPr lang="ko-KR" altLang="en-US" sz="1600" spc="-15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8DEBA74-B9A2-4377-BCD2-845856BFF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808573"/>
            <a:ext cx="6260516" cy="40686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D3F41E-0CD1-43F3-BF34-E0D4B7EED1D1}"/>
                  </a:ext>
                </a:extLst>
              </p:cNvPr>
              <p:cNvSpPr txBox="1"/>
              <p:nvPr/>
            </p:nvSpPr>
            <p:spPr>
              <a:xfrm>
                <a:off x="6588224" y="4244895"/>
                <a:ext cx="222862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sz="1600" dirty="0" err="1">
                    <a:solidFill>
                      <a:srgbClr val="FF0000"/>
                    </a:solidFill>
                  </a:rPr>
                  <a:t>const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sz="1600" dirty="0"/>
                  <a:t>corresponds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600" dirty="0"/>
                  <a:t>classicality, since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600" dirty="0"/>
                  <a:t>flat potential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D3F41E-0CD1-43F3-BF34-E0D4B7EED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244895"/>
                <a:ext cx="2228623" cy="1200329"/>
              </a:xfrm>
              <a:prstGeom prst="rect">
                <a:avLst/>
              </a:prstGeom>
              <a:blipFill>
                <a:blip r:embed="rId4"/>
                <a:stretch>
                  <a:fillRect l="-1644" r="-1096" b="-20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FA61A9-10C6-4FED-9573-9F29D1D14F4D}"/>
                  </a:ext>
                </a:extLst>
              </p:cNvPr>
              <p:cNvSpPr txBox="1"/>
              <p:nvPr/>
            </p:nvSpPr>
            <p:spPr>
              <a:xfrm>
                <a:off x="6516216" y="1988840"/>
                <a:ext cx="8204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ko-K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ko-KR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FA61A9-10C6-4FED-9573-9F29D1D14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988840"/>
                <a:ext cx="82048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BA61EF66-E061-4C02-8D5C-5CABE4F830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59" y="99869"/>
            <a:ext cx="2232248" cy="13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86605"/>
      </p:ext>
    </p:extLst>
  </p:cSld>
  <p:clrMapOvr>
    <a:masterClrMapping/>
  </p:clrMapOvr>
  <p:transition spd="slow">
    <p:randomBar dir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6"/>
          <p:cNvSpPr txBox="1">
            <a:spLocks/>
          </p:cNvSpPr>
          <p:nvPr/>
        </p:nvSpPr>
        <p:spPr>
          <a:xfrm>
            <a:off x="436811" y="54868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/>
              <a:t>Probability</a:t>
            </a:r>
            <a:endParaRPr lang="ko-KR" altLang="en-US" sz="2400" spc="-150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0F0AA83-2963-4EA9-A16E-9971ABE19C73}"/>
              </a:ext>
            </a:extLst>
          </p:cNvPr>
          <p:cNvSpPr txBox="1">
            <a:spLocks/>
          </p:cNvSpPr>
          <p:nvPr/>
        </p:nvSpPr>
        <p:spPr>
          <a:xfrm>
            <a:off x="446856" y="580526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/>
              <a:t>Sometimes, more </a:t>
            </a:r>
            <a:r>
              <a:rPr lang="en-US" altLang="ko-KR" sz="2000" b="1" dirty="0">
                <a:solidFill>
                  <a:srgbClr val="FF0000"/>
                </a:solidFill>
              </a:rPr>
              <a:t>probable</a:t>
            </a:r>
            <a:r>
              <a:rPr lang="en-US" altLang="ko-KR" sz="2000" b="1" dirty="0"/>
              <a:t> than the</a:t>
            </a:r>
          </a:p>
          <a:p>
            <a:r>
              <a:rPr lang="en-US" altLang="ko-KR" sz="2000" b="1" dirty="0"/>
              <a:t>original Hawking-Hawking wave function</a:t>
            </a:r>
            <a:endParaRPr lang="en-US" altLang="ko-KR" sz="2000" b="1" dirty="0">
              <a:solidFill>
                <a:srgbClr val="FF0000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49D9FC6-F674-441C-913D-45E531043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73" y="2108793"/>
            <a:ext cx="8244054" cy="28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62942"/>
      </p:ext>
    </p:extLst>
  </p:cSld>
  <p:clrMapOvr>
    <a:masterClrMapping/>
  </p:clrMapOvr>
  <p:transition spd="slow">
    <p:randomBar dir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6"/>
          <p:cNvSpPr txBox="1">
            <a:spLocks/>
          </p:cNvSpPr>
          <p:nvPr/>
        </p:nvSpPr>
        <p:spPr>
          <a:xfrm>
            <a:off x="436811" y="54868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/>
              <a:t>Interpretations</a:t>
            </a:r>
            <a:endParaRPr lang="ko-KR" altLang="en-US" sz="2400" spc="-15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26ABAD6-519F-4230-AF84-150BC4C4B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65" y="1998143"/>
            <a:ext cx="3973387" cy="380712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90E9A2E-E794-4197-ABD3-279E72FA5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570" y="1681327"/>
            <a:ext cx="4617910" cy="4411969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0FE63AF-DCC6-4688-8C5A-5FE7ECBA8E62}"/>
              </a:ext>
            </a:extLst>
          </p:cNvPr>
          <p:cNvSpPr txBox="1">
            <a:spLocks/>
          </p:cNvSpPr>
          <p:nvPr/>
        </p:nvSpPr>
        <p:spPr>
          <a:xfrm>
            <a:off x="457200" y="6136704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/>
              <a:t> </a:t>
            </a:r>
            <a:r>
              <a:rPr lang="en-US" altLang="ko-KR" sz="2000" b="1" dirty="0">
                <a:solidFill>
                  <a:srgbClr val="FF0000"/>
                </a:solidFill>
              </a:rPr>
              <a:t>Duality</a:t>
            </a:r>
            <a:r>
              <a:rPr lang="en-US" altLang="ko-KR" sz="2000" b="1" dirty="0"/>
              <a:t> between ‘two time arrows’ and ‘one time arrow’</a:t>
            </a:r>
            <a:endParaRPr lang="en-US" altLang="ko-K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62582"/>
      </p:ext>
    </p:extLst>
  </p:cSld>
  <p:clrMapOvr>
    <a:masterClrMapping/>
  </p:clrMapOvr>
  <p:transition spd="slow">
    <p:randomBar dir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0119" y="2890459"/>
            <a:ext cx="6545382" cy="1657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dirty="0">
                <a:solidFill>
                  <a:srgbClr val="FFC000"/>
                </a:solidFill>
              </a:rPr>
              <a:t>Coupling </a:t>
            </a:r>
            <a:r>
              <a:rPr lang="en-US" altLang="ko-KR" sz="3600" dirty="0" err="1">
                <a:solidFill>
                  <a:srgbClr val="FFC000"/>
                </a:solidFill>
              </a:rPr>
              <a:t>inflaton</a:t>
            </a:r>
            <a:r>
              <a:rPr lang="en-US" altLang="ko-KR" sz="3600" dirty="0">
                <a:solidFill>
                  <a:srgbClr val="FFC000"/>
                </a:solidFill>
              </a:rPr>
              <a:t> potential and</a:t>
            </a:r>
          </a:p>
          <a:p>
            <a:pPr algn="ctr">
              <a:lnSpc>
                <a:spcPct val="150000"/>
              </a:lnSpc>
            </a:pPr>
            <a:r>
              <a:rPr lang="en-US" altLang="ko-KR" sz="3600" dirty="0">
                <a:solidFill>
                  <a:srgbClr val="FFC000"/>
                </a:solidFill>
              </a:rPr>
              <a:t>classicality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84400"/>
      </p:ext>
    </p:extLst>
  </p:cSld>
  <p:clrMapOvr>
    <a:masterClrMapping/>
  </p:clrMapOvr>
  <p:transition spd="slow">
    <p:randomBar dir="vert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23778"/>
            <a:ext cx="8496944" cy="61926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제목 6"/>
          <p:cNvSpPr txBox="1">
            <a:spLocks/>
          </p:cNvSpPr>
          <p:nvPr/>
        </p:nvSpPr>
        <p:spPr>
          <a:xfrm>
            <a:off x="436811" y="54868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>
                <a:solidFill>
                  <a:srgbClr val="FFFF00"/>
                </a:solidFill>
              </a:rPr>
              <a:t>Initial conditions</a:t>
            </a:r>
            <a:endParaRPr lang="ko-KR" altLang="en-US" sz="2400" spc="-15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AD497E-33B6-4C80-A06B-247440E78150}"/>
                  </a:ext>
                </a:extLst>
              </p:cNvPr>
              <p:cNvSpPr txBox="1"/>
              <p:nvPr/>
            </p:nvSpPr>
            <p:spPr>
              <a:xfrm>
                <a:off x="1092021" y="1772816"/>
                <a:ext cx="20309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AD497E-33B6-4C80-A06B-247440E78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021" y="1772816"/>
                <a:ext cx="2030941" cy="276999"/>
              </a:xfrm>
              <a:prstGeom prst="rect">
                <a:avLst/>
              </a:prstGeom>
              <a:blipFill>
                <a:blip r:embed="rId3"/>
                <a:stretch>
                  <a:fillRect l="-901" r="-1802" b="-28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480AFF-DF6B-4A7E-BE14-FA62C965BE10}"/>
                  </a:ext>
                </a:extLst>
              </p:cNvPr>
              <p:cNvSpPr txBox="1"/>
              <p:nvPr/>
            </p:nvSpPr>
            <p:spPr>
              <a:xfrm>
                <a:off x="1125478" y="2168368"/>
                <a:ext cx="1970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480AFF-DF6B-4A7E-BE14-FA62C965B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78" y="2168368"/>
                <a:ext cx="1970476" cy="276999"/>
              </a:xfrm>
              <a:prstGeom prst="rect">
                <a:avLst/>
              </a:prstGeom>
              <a:blipFill>
                <a:blip r:embed="rId4"/>
                <a:stretch>
                  <a:fillRect l="-929" r="-1858" b="-28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5E33DB-1A57-4131-85EA-1FBBF007195E}"/>
                  </a:ext>
                </a:extLst>
              </p:cNvPr>
              <p:cNvSpPr txBox="1"/>
              <p:nvPr/>
            </p:nvSpPr>
            <p:spPr>
              <a:xfrm>
                <a:off x="1044777" y="2449677"/>
                <a:ext cx="3395738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5E33DB-1A57-4131-85EA-1FBBF0071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777" y="2449677"/>
                <a:ext cx="3395738" cy="818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3EBA2E-F9D7-4235-96BA-3F17977E9FF2}"/>
                  </a:ext>
                </a:extLst>
              </p:cNvPr>
              <p:cNvSpPr txBox="1"/>
              <p:nvPr/>
            </p:nvSpPr>
            <p:spPr>
              <a:xfrm>
                <a:off x="1105754" y="3276106"/>
                <a:ext cx="3259675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3EBA2E-F9D7-4235-96BA-3F17977E9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754" y="3276106"/>
                <a:ext cx="3259675" cy="8183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203825-482D-491F-B8FE-0B95CC04D9DB}"/>
                  </a:ext>
                </a:extLst>
              </p:cNvPr>
              <p:cNvSpPr txBox="1"/>
              <p:nvPr/>
            </p:nvSpPr>
            <p:spPr>
              <a:xfrm>
                <a:off x="1062348" y="4212210"/>
                <a:ext cx="17429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203825-482D-491F-B8FE-0B95CC04D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4212210"/>
                <a:ext cx="1742977" cy="276999"/>
              </a:xfrm>
              <a:prstGeom prst="rect">
                <a:avLst/>
              </a:prstGeom>
              <a:blipFill>
                <a:blip r:embed="rId7"/>
                <a:stretch>
                  <a:fillRect l="-3497" r="-2098" b="-3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7C9CF1-20B9-484B-872E-ED59AB097D8C}"/>
                  </a:ext>
                </a:extLst>
              </p:cNvPr>
              <p:cNvSpPr txBox="1"/>
              <p:nvPr/>
            </p:nvSpPr>
            <p:spPr>
              <a:xfrm>
                <a:off x="1080104" y="4607762"/>
                <a:ext cx="16915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7C9CF1-20B9-484B-872E-ED59AB097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04" y="4607762"/>
                <a:ext cx="1691553" cy="276999"/>
              </a:xfrm>
              <a:prstGeom prst="rect">
                <a:avLst/>
              </a:prstGeom>
              <a:blipFill>
                <a:blip r:embed="rId8"/>
                <a:stretch>
                  <a:fillRect l="-3597" r="-1799" b="-3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내용 개체 틀 2">
                <a:extLst>
                  <a:ext uri="{FF2B5EF4-FFF2-40B4-BE49-F238E27FC236}">
                    <a16:creationId xmlns:a16="http://schemas.microsoft.com/office/drawing/2014/main" id="{52260C78-F908-4AC9-AB6D-E12233D2B4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4782" y="1462778"/>
                <a:ext cx="2990706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ko-KR" sz="2000" b="1" dirty="0">
                    <a:solidFill>
                      <a:schemeClr val="bg1"/>
                    </a:solidFill>
                    <a:latin typeface="+mj-lt"/>
                  </a:rPr>
                  <a:t>(generic 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ko-KR" sz="2000" b="1" dirty="0">
                    <a:solidFill>
                      <a:schemeClr val="bg1"/>
                    </a:solidFill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16" name="내용 개체 틀 2">
                <a:extLst>
                  <a:ext uri="{FF2B5EF4-FFF2-40B4-BE49-F238E27FC236}">
                    <a16:creationId xmlns:a16="http://schemas.microsoft.com/office/drawing/2014/main" id="{52260C78-F908-4AC9-AB6D-E12233D2B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782" y="1462778"/>
                <a:ext cx="2990706" cy="7200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68FB3D-1F7C-456F-B931-C10813A8301D}"/>
                  </a:ext>
                </a:extLst>
              </p:cNvPr>
              <p:cNvSpPr txBox="1"/>
              <p:nvPr/>
            </p:nvSpPr>
            <p:spPr>
              <a:xfrm>
                <a:off x="1062348" y="5051827"/>
                <a:ext cx="2022284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unc>
                        <m:func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68FB3D-1F7C-456F-B931-C10813A83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5051827"/>
                <a:ext cx="2022284" cy="5945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FB420B-C691-43BB-AE11-C0F50F60A896}"/>
                  </a:ext>
                </a:extLst>
              </p:cNvPr>
              <p:cNvSpPr txBox="1"/>
              <p:nvPr/>
            </p:nvSpPr>
            <p:spPr>
              <a:xfrm>
                <a:off x="1062348" y="5705920"/>
                <a:ext cx="2031775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unc>
                        <m:func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FB420B-C691-43BB-AE11-C0F50F60A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5705920"/>
                <a:ext cx="2031775" cy="5945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497203"/>
      </p:ext>
    </p:extLst>
  </p:cSld>
  <p:clrMapOvr>
    <a:masterClrMapping/>
  </p:clrMapOvr>
  <p:transition spd="slow">
    <p:randomBar dir="vert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23778"/>
            <a:ext cx="8496944" cy="61926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제목 6"/>
          <p:cNvSpPr txBox="1">
            <a:spLocks/>
          </p:cNvSpPr>
          <p:nvPr/>
        </p:nvSpPr>
        <p:spPr>
          <a:xfrm>
            <a:off x="436811" y="54868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>
                <a:solidFill>
                  <a:srgbClr val="FFFF00"/>
                </a:solidFill>
              </a:rPr>
              <a:t>Initial conditions</a:t>
            </a:r>
            <a:endParaRPr lang="ko-KR" altLang="en-US" sz="2400" spc="-15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AD497E-33B6-4C80-A06B-247440E78150}"/>
                  </a:ext>
                </a:extLst>
              </p:cNvPr>
              <p:cNvSpPr txBox="1"/>
              <p:nvPr/>
            </p:nvSpPr>
            <p:spPr>
              <a:xfrm>
                <a:off x="1092021" y="1772816"/>
                <a:ext cx="20309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AD497E-33B6-4C80-A06B-247440E78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021" y="1772816"/>
                <a:ext cx="2030941" cy="276999"/>
              </a:xfrm>
              <a:prstGeom prst="rect">
                <a:avLst/>
              </a:prstGeom>
              <a:blipFill>
                <a:blip r:embed="rId3"/>
                <a:stretch>
                  <a:fillRect l="-901" r="-1802" b="-28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480AFF-DF6B-4A7E-BE14-FA62C965BE10}"/>
                  </a:ext>
                </a:extLst>
              </p:cNvPr>
              <p:cNvSpPr txBox="1"/>
              <p:nvPr/>
            </p:nvSpPr>
            <p:spPr>
              <a:xfrm>
                <a:off x="1125478" y="2168368"/>
                <a:ext cx="1970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480AFF-DF6B-4A7E-BE14-FA62C965B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78" y="2168368"/>
                <a:ext cx="1970476" cy="276999"/>
              </a:xfrm>
              <a:prstGeom prst="rect">
                <a:avLst/>
              </a:prstGeom>
              <a:blipFill>
                <a:blip r:embed="rId4"/>
                <a:stretch>
                  <a:fillRect l="-929" r="-1858" b="-28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5E33DB-1A57-4131-85EA-1FBBF007195E}"/>
                  </a:ext>
                </a:extLst>
              </p:cNvPr>
              <p:cNvSpPr txBox="1"/>
              <p:nvPr/>
            </p:nvSpPr>
            <p:spPr>
              <a:xfrm>
                <a:off x="1044777" y="2449677"/>
                <a:ext cx="3395738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5E33DB-1A57-4131-85EA-1FBBF0071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777" y="2449677"/>
                <a:ext cx="3395738" cy="818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3EBA2E-F9D7-4235-96BA-3F17977E9FF2}"/>
                  </a:ext>
                </a:extLst>
              </p:cNvPr>
              <p:cNvSpPr txBox="1"/>
              <p:nvPr/>
            </p:nvSpPr>
            <p:spPr>
              <a:xfrm>
                <a:off x="1105754" y="3276106"/>
                <a:ext cx="3259675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3EBA2E-F9D7-4235-96BA-3F17977E9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754" y="3276106"/>
                <a:ext cx="3259675" cy="8183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203825-482D-491F-B8FE-0B95CC04D9DB}"/>
                  </a:ext>
                </a:extLst>
              </p:cNvPr>
              <p:cNvSpPr txBox="1"/>
              <p:nvPr/>
            </p:nvSpPr>
            <p:spPr>
              <a:xfrm>
                <a:off x="1062348" y="4212210"/>
                <a:ext cx="17429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203825-482D-491F-B8FE-0B95CC04D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4212210"/>
                <a:ext cx="1742977" cy="276999"/>
              </a:xfrm>
              <a:prstGeom prst="rect">
                <a:avLst/>
              </a:prstGeom>
              <a:blipFill>
                <a:blip r:embed="rId7"/>
                <a:stretch>
                  <a:fillRect l="-3497" r="-2098" b="-3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7C9CF1-20B9-484B-872E-ED59AB097D8C}"/>
                  </a:ext>
                </a:extLst>
              </p:cNvPr>
              <p:cNvSpPr txBox="1"/>
              <p:nvPr/>
            </p:nvSpPr>
            <p:spPr>
              <a:xfrm>
                <a:off x="1080104" y="4607762"/>
                <a:ext cx="16915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7C9CF1-20B9-484B-872E-ED59AB097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04" y="4607762"/>
                <a:ext cx="1691553" cy="276999"/>
              </a:xfrm>
              <a:prstGeom prst="rect">
                <a:avLst/>
              </a:prstGeom>
              <a:blipFill>
                <a:blip r:embed="rId8"/>
                <a:stretch>
                  <a:fillRect l="-3597" r="-1799" b="-3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내용 개체 틀 2">
                <a:extLst>
                  <a:ext uri="{FF2B5EF4-FFF2-40B4-BE49-F238E27FC236}">
                    <a16:creationId xmlns:a16="http://schemas.microsoft.com/office/drawing/2014/main" id="{52260C78-F908-4AC9-AB6D-E12233D2B4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4782" y="1462778"/>
                <a:ext cx="2990706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ko-KR" sz="2000" b="1" dirty="0">
                    <a:solidFill>
                      <a:schemeClr val="bg1"/>
                    </a:solidFill>
                    <a:latin typeface="+mj-lt"/>
                  </a:rPr>
                  <a:t>(generic 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ko-KR" sz="2000" b="1" dirty="0">
                    <a:solidFill>
                      <a:schemeClr val="bg1"/>
                    </a:solidFill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16" name="내용 개체 틀 2">
                <a:extLst>
                  <a:ext uri="{FF2B5EF4-FFF2-40B4-BE49-F238E27FC236}">
                    <a16:creationId xmlns:a16="http://schemas.microsoft.com/office/drawing/2014/main" id="{52260C78-F908-4AC9-AB6D-E12233D2B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782" y="1462778"/>
                <a:ext cx="2990706" cy="7200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68FB3D-1F7C-456F-B931-C10813A8301D}"/>
                  </a:ext>
                </a:extLst>
              </p:cNvPr>
              <p:cNvSpPr txBox="1"/>
              <p:nvPr/>
            </p:nvSpPr>
            <p:spPr>
              <a:xfrm>
                <a:off x="1062348" y="5051827"/>
                <a:ext cx="2022284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unc>
                        <m:func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68FB3D-1F7C-456F-B931-C10813A83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5051827"/>
                <a:ext cx="2022284" cy="5945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FB420B-C691-43BB-AE11-C0F50F60A896}"/>
                  </a:ext>
                </a:extLst>
              </p:cNvPr>
              <p:cNvSpPr txBox="1"/>
              <p:nvPr/>
            </p:nvSpPr>
            <p:spPr>
              <a:xfrm>
                <a:off x="1062348" y="5705920"/>
                <a:ext cx="2031775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unc>
                        <m:func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FB420B-C691-43BB-AE11-C0F50F60A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5705920"/>
                <a:ext cx="2031775" cy="5945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내용 개체 틀 2">
                <a:extLst>
                  <a:ext uri="{FF2B5EF4-FFF2-40B4-BE49-F238E27FC236}">
                    <a16:creationId xmlns:a16="http://schemas.microsoft.com/office/drawing/2014/main" id="{FDD5896A-7C44-4D58-9FBA-CECEA78861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5670" y="4365104"/>
                <a:ext cx="3638778" cy="1935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en-US" altLang="ko-KR" sz="1800" b="1" dirty="0">
                    <a:solidFill>
                      <a:schemeClr val="bg1"/>
                    </a:solidFill>
                    <a:latin typeface="+mj-lt"/>
                  </a:rPr>
                  <a:t>Among 6 free parameters,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ko-KR" sz="1800" b="1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ko-KR" sz="1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𝐦𝐢𝐧</m:t>
                        </m:r>
                      </m:sub>
                    </m:sSub>
                  </m:oMath>
                </a14:m>
                <a:r>
                  <a:rPr lang="en-US" altLang="ko-KR" sz="1800" b="1" dirty="0">
                    <a:solidFill>
                      <a:schemeClr val="bg1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ko-KR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altLang="ko-KR" sz="1800" b="1" dirty="0">
                    <a:solidFill>
                      <a:schemeClr val="bg1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altLang="ko-KR" sz="1800" b="1" dirty="0">
                    <a:solidFill>
                      <a:schemeClr val="bg1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ko-KR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𝜻</m:t>
                    </m:r>
                  </m:oMath>
                </a14:m>
                <a:r>
                  <a:rPr lang="en-US" altLang="ko-KR" sz="1800" b="1" dirty="0">
                    <a:solidFill>
                      <a:schemeClr val="bg1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altLang="ko-KR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ko-KR" sz="1800" b="1" dirty="0">
                    <a:solidFill>
                      <a:schemeClr val="bg1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ko-KR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altLang="ko-KR" sz="1800" b="1" dirty="0">
                    <a:solidFill>
                      <a:schemeClr val="bg1"/>
                    </a:solidFill>
                    <a:latin typeface="+mj-lt"/>
                  </a:rPr>
                  <a:t>),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ko-KR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𝐦𝐢𝐧</m:t>
                        </m:r>
                      </m:sub>
                    </m:sSub>
                  </m:oMath>
                </a14:m>
                <a:r>
                  <a:rPr lang="en-US" altLang="ko-KR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ko-KR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altLang="ko-KR" sz="1800" b="1" dirty="0">
                    <a:solidFill>
                      <a:schemeClr val="bg1"/>
                    </a:solidFill>
                    <a:latin typeface="+mj-lt"/>
                  </a:rPr>
                  <a:t> should be constrained by the constraint equation.</a:t>
                </a:r>
              </a:p>
            </p:txBody>
          </p:sp>
        </mc:Choice>
        <mc:Fallback xmlns="">
          <p:sp>
            <p:nvSpPr>
              <p:cNvPr id="18" name="내용 개체 틀 2">
                <a:extLst>
                  <a:ext uri="{FF2B5EF4-FFF2-40B4-BE49-F238E27FC236}">
                    <a16:creationId xmlns:a16="http://schemas.microsoft.com/office/drawing/2014/main" id="{FDD5896A-7C44-4D58-9FBA-CECEA7886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670" y="4365104"/>
                <a:ext cx="3638778" cy="1935338"/>
              </a:xfrm>
              <a:prstGeom prst="rect">
                <a:avLst/>
              </a:prstGeom>
              <a:blipFill>
                <a:blip r:embed="rId12"/>
                <a:stretch>
                  <a:fillRect l="-1510" r="-15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303816"/>
      </p:ext>
    </p:extLst>
  </p:cSld>
  <p:clrMapOvr>
    <a:masterClrMapping/>
  </p:clrMapOvr>
  <p:transition spd="slow">
    <p:randomBar dir="vert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23778"/>
            <a:ext cx="8496944" cy="61926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제목 6"/>
          <p:cNvSpPr txBox="1">
            <a:spLocks/>
          </p:cNvSpPr>
          <p:nvPr/>
        </p:nvSpPr>
        <p:spPr>
          <a:xfrm>
            <a:off x="436811" y="54868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>
                <a:solidFill>
                  <a:srgbClr val="FFFF00"/>
                </a:solidFill>
              </a:rPr>
              <a:t>Initial conditions</a:t>
            </a:r>
            <a:endParaRPr lang="ko-KR" altLang="en-US" sz="2400" spc="-15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AD497E-33B6-4C80-A06B-247440E78150}"/>
                  </a:ext>
                </a:extLst>
              </p:cNvPr>
              <p:cNvSpPr txBox="1"/>
              <p:nvPr/>
            </p:nvSpPr>
            <p:spPr>
              <a:xfrm>
                <a:off x="1092021" y="1772816"/>
                <a:ext cx="20309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AD497E-33B6-4C80-A06B-247440E78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021" y="1772816"/>
                <a:ext cx="2030941" cy="276999"/>
              </a:xfrm>
              <a:prstGeom prst="rect">
                <a:avLst/>
              </a:prstGeom>
              <a:blipFill>
                <a:blip r:embed="rId3"/>
                <a:stretch>
                  <a:fillRect l="-901" r="-1802" b="-28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480AFF-DF6B-4A7E-BE14-FA62C965BE10}"/>
                  </a:ext>
                </a:extLst>
              </p:cNvPr>
              <p:cNvSpPr txBox="1"/>
              <p:nvPr/>
            </p:nvSpPr>
            <p:spPr>
              <a:xfrm>
                <a:off x="1125478" y="2168368"/>
                <a:ext cx="1970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480AFF-DF6B-4A7E-BE14-FA62C965B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78" y="2168368"/>
                <a:ext cx="1970476" cy="276999"/>
              </a:xfrm>
              <a:prstGeom prst="rect">
                <a:avLst/>
              </a:prstGeom>
              <a:blipFill>
                <a:blip r:embed="rId4"/>
                <a:stretch>
                  <a:fillRect l="-929" r="-1858" b="-28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5E33DB-1A57-4131-85EA-1FBBF007195E}"/>
                  </a:ext>
                </a:extLst>
              </p:cNvPr>
              <p:cNvSpPr txBox="1"/>
              <p:nvPr/>
            </p:nvSpPr>
            <p:spPr>
              <a:xfrm>
                <a:off x="1044777" y="2449677"/>
                <a:ext cx="3395738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5E33DB-1A57-4131-85EA-1FBBF0071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777" y="2449677"/>
                <a:ext cx="3395738" cy="818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3EBA2E-F9D7-4235-96BA-3F17977E9FF2}"/>
                  </a:ext>
                </a:extLst>
              </p:cNvPr>
              <p:cNvSpPr txBox="1"/>
              <p:nvPr/>
            </p:nvSpPr>
            <p:spPr>
              <a:xfrm>
                <a:off x="1105754" y="3276106"/>
                <a:ext cx="3259675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3EBA2E-F9D7-4235-96BA-3F17977E9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754" y="3276106"/>
                <a:ext cx="3259675" cy="8183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203825-482D-491F-B8FE-0B95CC04D9DB}"/>
                  </a:ext>
                </a:extLst>
              </p:cNvPr>
              <p:cNvSpPr txBox="1"/>
              <p:nvPr/>
            </p:nvSpPr>
            <p:spPr>
              <a:xfrm>
                <a:off x="1062348" y="4212210"/>
                <a:ext cx="17429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203825-482D-491F-B8FE-0B95CC04D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4212210"/>
                <a:ext cx="1742977" cy="276999"/>
              </a:xfrm>
              <a:prstGeom prst="rect">
                <a:avLst/>
              </a:prstGeom>
              <a:blipFill>
                <a:blip r:embed="rId7"/>
                <a:stretch>
                  <a:fillRect l="-3497" r="-2098" b="-3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7C9CF1-20B9-484B-872E-ED59AB097D8C}"/>
                  </a:ext>
                </a:extLst>
              </p:cNvPr>
              <p:cNvSpPr txBox="1"/>
              <p:nvPr/>
            </p:nvSpPr>
            <p:spPr>
              <a:xfrm>
                <a:off x="1080104" y="4607762"/>
                <a:ext cx="16915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7C9CF1-20B9-484B-872E-ED59AB097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04" y="4607762"/>
                <a:ext cx="1691553" cy="276999"/>
              </a:xfrm>
              <a:prstGeom prst="rect">
                <a:avLst/>
              </a:prstGeom>
              <a:blipFill>
                <a:blip r:embed="rId8"/>
                <a:stretch>
                  <a:fillRect l="-3597" r="-1799" b="-3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내용 개체 틀 2">
                <a:extLst>
                  <a:ext uri="{FF2B5EF4-FFF2-40B4-BE49-F238E27FC236}">
                    <a16:creationId xmlns:a16="http://schemas.microsoft.com/office/drawing/2014/main" id="{52260C78-F908-4AC9-AB6D-E12233D2B4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4782" y="1462778"/>
                <a:ext cx="2990706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ko-KR" sz="2000" b="1" dirty="0">
                    <a:solidFill>
                      <a:schemeClr val="bg1"/>
                    </a:solidFill>
                    <a:latin typeface="+mj-lt"/>
                  </a:rPr>
                  <a:t>(generic 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ko-KR" sz="2000" b="1" dirty="0">
                    <a:solidFill>
                      <a:schemeClr val="bg1"/>
                    </a:solidFill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16" name="내용 개체 틀 2">
                <a:extLst>
                  <a:ext uri="{FF2B5EF4-FFF2-40B4-BE49-F238E27FC236}">
                    <a16:creationId xmlns:a16="http://schemas.microsoft.com/office/drawing/2014/main" id="{52260C78-F908-4AC9-AB6D-E12233D2B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782" y="1462778"/>
                <a:ext cx="2990706" cy="7200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68FB3D-1F7C-456F-B931-C10813A8301D}"/>
                  </a:ext>
                </a:extLst>
              </p:cNvPr>
              <p:cNvSpPr txBox="1"/>
              <p:nvPr/>
            </p:nvSpPr>
            <p:spPr>
              <a:xfrm>
                <a:off x="1062348" y="5051827"/>
                <a:ext cx="2022284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unc>
                        <m:func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68FB3D-1F7C-456F-B931-C10813A83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5051827"/>
                <a:ext cx="2022284" cy="5945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FB420B-C691-43BB-AE11-C0F50F60A896}"/>
                  </a:ext>
                </a:extLst>
              </p:cNvPr>
              <p:cNvSpPr txBox="1"/>
              <p:nvPr/>
            </p:nvSpPr>
            <p:spPr>
              <a:xfrm>
                <a:off x="1062348" y="5705920"/>
                <a:ext cx="2031775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unc>
                        <m:func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FB420B-C691-43BB-AE11-C0F50F60A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5705920"/>
                <a:ext cx="2031775" cy="5945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내용 개체 틀 2">
                <a:extLst>
                  <a:ext uri="{FF2B5EF4-FFF2-40B4-BE49-F238E27FC236}">
                    <a16:creationId xmlns:a16="http://schemas.microsoft.com/office/drawing/2014/main" id="{FDD5896A-7C44-4D58-9FBA-CECEA78861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5670" y="4675142"/>
                <a:ext cx="3638778" cy="16252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altLang="ko-KR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ko-KR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𝜻</m:t>
                    </m:r>
                    <m:r>
                      <a:rPr lang="ko-KR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800" b="1" dirty="0">
                    <a:solidFill>
                      <a:schemeClr val="bg1"/>
                    </a:solidFill>
                    <a:latin typeface="+mj-lt"/>
                  </a:rPr>
                  <a:t> determines the shape of the wormhole.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altLang="ko-KR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ko-KR" sz="1800" b="1" dirty="0">
                    <a:solidFill>
                      <a:schemeClr val="bg1"/>
                    </a:solidFill>
                    <a:latin typeface="+mj-lt"/>
                  </a:rPr>
                  <a:t> is the initial condition of the field.</a:t>
                </a:r>
              </a:p>
            </p:txBody>
          </p:sp>
        </mc:Choice>
        <mc:Fallback xmlns="">
          <p:sp>
            <p:nvSpPr>
              <p:cNvPr id="18" name="내용 개체 틀 2">
                <a:extLst>
                  <a:ext uri="{FF2B5EF4-FFF2-40B4-BE49-F238E27FC236}">
                    <a16:creationId xmlns:a16="http://schemas.microsoft.com/office/drawing/2014/main" id="{FDD5896A-7C44-4D58-9FBA-CECEA7886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670" y="4675142"/>
                <a:ext cx="3638778" cy="1625299"/>
              </a:xfrm>
              <a:prstGeom prst="rect">
                <a:avLst/>
              </a:prstGeom>
              <a:blipFill>
                <a:blip r:embed="rId12"/>
                <a:stretch>
                  <a:fillRect l="-1510" r="-15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491183"/>
      </p:ext>
    </p:extLst>
  </p:cSld>
  <p:clrMapOvr>
    <a:masterClrMapping/>
  </p:clrMapOvr>
  <p:transition spd="slow">
    <p:randomBar dir="vert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23778"/>
            <a:ext cx="8496944" cy="61926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제목 6"/>
          <p:cNvSpPr txBox="1">
            <a:spLocks/>
          </p:cNvSpPr>
          <p:nvPr/>
        </p:nvSpPr>
        <p:spPr>
          <a:xfrm>
            <a:off x="436811" y="54868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>
                <a:solidFill>
                  <a:srgbClr val="FFFF00"/>
                </a:solidFill>
              </a:rPr>
              <a:t>Initial conditions</a:t>
            </a:r>
            <a:endParaRPr lang="ko-KR" altLang="en-US" sz="2400" spc="-15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AD497E-33B6-4C80-A06B-247440E78150}"/>
                  </a:ext>
                </a:extLst>
              </p:cNvPr>
              <p:cNvSpPr txBox="1"/>
              <p:nvPr/>
            </p:nvSpPr>
            <p:spPr>
              <a:xfrm>
                <a:off x="1092021" y="1772816"/>
                <a:ext cx="20309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AD497E-33B6-4C80-A06B-247440E78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021" y="1772816"/>
                <a:ext cx="2030941" cy="276999"/>
              </a:xfrm>
              <a:prstGeom prst="rect">
                <a:avLst/>
              </a:prstGeom>
              <a:blipFill>
                <a:blip r:embed="rId3"/>
                <a:stretch>
                  <a:fillRect l="-901" r="-1802" b="-28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480AFF-DF6B-4A7E-BE14-FA62C965BE10}"/>
                  </a:ext>
                </a:extLst>
              </p:cNvPr>
              <p:cNvSpPr txBox="1"/>
              <p:nvPr/>
            </p:nvSpPr>
            <p:spPr>
              <a:xfrm>
                <a:off x="1125478" y="2168368"/>
                <a:ext cx="1970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480AFF-DF6B-4A7E-BE14-FA62C965B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78" y="2168368"/>
                <a:ext cx="1970476" cy="276999"/>
              </a:xfrm>
              <a:prstGeom prst="rect">
                <a:avLst/>
              </a:prstGeom>
              <a:blipFill>
                <a:blip r:embed="rId4"/>
                <a:stretch>
                  <a:fillRect l="-929" r="-1858" b="-28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5E33DB-1A57-4131-85EA-1FBBF007195E}"/>
                  </a:ext>
                </a:extLst>
              </p:cNvPr>
              <p:cNvSpPr txBox="1"/>
              <p:nvPr/>
            </p:nvSpPr>
            <p:spPr>
              <a:xfrm>
                <a:off x="1044777" y="2449677"/>
                <a:ext cx="3395738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5E33DB-1A57-4131-85EA-1FBBF0071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777" y="2449677"/>
                <a:ext cx="3395738" cy="818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3EBA2E-F9D7-4235-96BA-3F17977E9FF2}"/>
                  </a:ext>
                </a:extLst>
              </p:cNvPr>
              <p:cNvSpPr txBox="1"/>
              <p:nvPr/>
            </p:nvSpPr>
            <p:spPr>
              <a:xfrm>
                <a:off x="1105754" y="3276106"/>
                <a:ext cx="3259675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3EBA2E-F9D7-4235-96BA-3F17977E9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754" y="3276106"/>
                <a:ext cx="3259675" cy="8183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203825-482D-491F-B8FE-0B95CC04D9DB}"/>
                  </a:ext>
                </a:extLst>
              </p:cNvPr>
              <p:cNvSpPr txBox="1"/>
              <p:nvPr/>
            </p:nvSpPr>
            <p:spPr>
              <a:xfrm>
                <a:off x="1062348" y="4212210"/>
                <a:ext cx="17429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203825-482D-491F-B8FE-0B95CC04D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4212210"/>
                <a:ext cx="1742977" cy="276999"/>
              </a:xfrm>
              <a:prstGeom prst="rect">
                <a:avLst/>
              </a:prstGeom>
              <a:blipFill>
                <a:blip r:embed="rId7"/>
                <a:stretch>
                  <a:fillRect l="-3497" r="-2098" b="-3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7C9CF1-20B9-484B-872E-ED59AB097D8C}"/>
                  </a:ext>
                </a:extLst>
              </p:cNvPr>
              <p:cNvSpPr txBox="1"/>
              <p:nvPr/>
            </p:nvSpPr>
            <p:spPr>
              <a:xfrm>
                <a:off x="1080104" y="4607762"/>
                <a:ext cx="16915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7C9CF1-20B9-484B-872E-ED59AB097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04" y="4607762"/>
                <a:ext cx="1691553" cy="276999"/>
              </a:xfrm>
              <a:prstGeom prst="rect">
                <a:avLst/>
              </a:prstGeom>
              <a:blipFill>
                <a:blip r:embed="rId8"/>
                <a:stretch>
                  <a:fillRect l="-3597" r="-1799" b="-3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내용 개체 틀 2">
                <a:extLst>
                  <a:ext uri="{FF2B5EF4-FFF2-40B4-BE49-F238E27FC236}">
                    <a16:creationId xmlns:a16="http://schemas.microsoft.com/office/drawing/2014/main" id="{52260C78-F908-4AC9-AB6D-E12233D2B4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4782" y="1462778"/>
                <a:ext cx="2990706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ko-KR" sz="2000" b="1" dirty="0">
                    <a:solidFill>
                      <a:schemeClr val="bg1"/>
                    </a:solidFill>
                    <a:latin typeface="+mj-lt"/>
                  </a:rPr>
                  <a:t>(generic 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ko-KR" sz="2000" b="1" dirty="0">
                    <a:solidFill>
                      <a:schemeClr val="bg1"/>
                    </a:solidFill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16" name="내용 개체 틀 2">
                <a:extLst>
                  <a:ext uri="{FF2B5EF4-FFF2-40B4-BE49-F238E27FC236}">
                    <a16:creationId xmlns:a16="http://schemas.microsoft.com/office/drawing/2014/main" id="{52260C78-F908-4AC9-AB6D-E12233D2B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782" y="1462778"/>
                <a:ext cx="2990706" cy="7200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68FB3D-1F7C-456F-B931-C10813A8301D}"/>
                  </a:ext>
                </a:extLst>
              </p:cNvPr>
              <p:cNvSpPr txBox="1"/>
              <p:nvPr/>
            </p:nvSpPr>
            <p:spPr>
              <a:xfrm>
                <a:off x="1062348" y="5051827"/>
                <a:ext cx="2022284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unc>
                        <m:func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68FB3D-1F7C-456F-B931-C10813A83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5051827"/>
                <a:ext cx="2022284" cy="5945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FB420B-C691-43BB-AE11-C0F50F60A896}"/>
                  </a:ext>
                </a:extLst>
              </p:cNvPr>
              <p:cNvSpPr txBox="1"/>
              <p:nvPr/>
            </p:nvSpPr>
            <p:spPr>
              <a:xfrm>
                <a:off x="1062348" y="5705920"/>
                <a:ext cx="2031775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unc>
                        <m:func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FB420B-C691-43BB-AE11-C0F50F60A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48" y="5705920"/>
                <a:ext cx="2031775" cy="5945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내용 개체 틀 2">
                <a:extLst>
                  <a:ext uri="{FF2B5EF4-FFF2-40B4-BE49-F238E27FC236}">
                    <a16:creationId xmlns:a16="http://schemas.microsoft.com/office/drawing/2014/main" id="{FDD5896A-7C44-4D58-9FBA-CECEA78861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5670" y="4212210"/>
                <a:ext cx="3638778" cy="20882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en-US" altLang="ko-KR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Hence, </a:t>
                </a:r>
                <a14:m>
                  <m:oMath xmlns:m="http://schemas.openxmlformats.org/officeDocument/2006/math">
                    <m:r>
                      <a:rPr lang="ko-KR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altLang="ko-KR" sz="1800" b="1" dirty="0">
                    <a:solidFill>
                      <a:schemeClr val="bg1"/>
                    </a:solidFill>
                    <a:latin typeface="+mj-lt"/>
                  </a:rPr>
                  <a:t> is the only parameter to tune the classicality condition.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ko-KR" sz="2400" b="1" dirty="0">
                    <a:solidFill>
                      <a:srgbClr val="FFFF00"/>
                    </a:solidFill>
                    <a:latin typeface="+mj-lt"/>
                  </a:rPr>
                  <a:t>However, we have two boundaries.</a:t>
                </a:r>
              </a:p>
            </p:txBody>
          </p:sp>
        </mc:Choice>
        <mc:Fallback xmlns="">
          <p:sp>
            <p:nvSpPr>
              <p:cNvPr id="18" name="내용 개체 틀 2">
                <a:extLst>
                  <a:ext uri="{FF2B5EF4-FFF2-40B4-BE49-F238E27FC236}">
                    <a16:creationId xmlns:a16="http://schemas.microsoft.com/office/drawing/2014/main" id="{FDD5896A-7C44-4D58-9FBA-CECEA7886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670" y="4212210"/>
                <a:ext cx="3638778" cy="2088231"/>
              </a:xfrm>
              <a:prstGeom prst="rect">
                <a:avLst/>
              </a:prstGeom>
              <a:blipFill>
                <a:blip r:embed="rId12"/>
                <a:stretch>
                  <a:fillRect l="-2685" r="-2685" b="-34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797175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476FBBDE-DC83-4D8F-9512-2CA413CBCB10}"/>
              </a:ext>
            </a:extLst>
          </p:cNvPr>
          <p:cNvCxnSpPr/>
          <p:nvPr/>
        </p:nvCxnSpPr>
        <p:spPr>
          <a:xfrm>
            <a:off x="755576" y="5013176"/>
            <a:ext cx="741682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E2D0ECDB-C30D-454A-80F2-6BF91E3530AB}"/>
              </a:ext>
            </a:extLst>
          </p:cNvPr>
          <p:cNvSpPr/>
          <p:nvPr/>
        </p:nvSpPr>
        <p:spPr>
          <a:xfrm>
            <a:off x="941033" y="1970843"/>
            <a:ext cx="7430610" cy="2882113"/>
          </a:xfrm>
          <a:custGeom>
            <a:avLst/>
            <a:gdLst>
              <a:gd name="connsiteX0" fmla="*/ 0 w 7430610"/>
              <a:gd name="connsiteY0" fmla="*/ 0 h 2882113"/>
              <a:gd name="connsiteX1" fmla="*/ 816746 w 7430610"/>
              <a:gd name="connsiteY1" fmla="*/ 2858609 h 2882113"/>
              <a:gd name="connsiteX2" fmla="*/ 1704513 w 7430610"/>
              <a:gd name="connsiteY2" fmla="*/ 1340528 h 2882113"/>
              <a:gd name="connsiteX3" fmla="*/ 2858610 w 7430610"/>
              <a:gd name="connsiteY3" fmla="*/ 1020932 h 2882113"/>
              <a:gd name="connsiteX4" fmla="*/ 4154750 w 7430610"/>
              <a:gd name="connsiteY4" fmla="*/ 1242874 h 2882113"/>
              <a:gd name="connsiteX5" fmla="*/ 4785064 w 7430610"/>
              <a:gd name="connsiteY5" fmla="*/ 2246050 h 2882113"/>
              <a:gd name="connsiteX6" fmla="*/ 5282214 w 7430610"/>
              <a:gd name="connsiteY6" fmla="*/ 408373 h 2882113"/>
              <a:gd name="connsiteX7" fmla="*/ 5708342 w 7430610"/>
              <a:gd name="connsiteY7" fmla="*/ 2228295 h 2882113"/>
              <a:gd name="connsiteX8" fmla="*/ 6320901 w 7430610"/>
              <a:gd name="connsiteY8" fmla="*/ 887767 h 2882113"/>
              <a:gd name="connsiteX9" fmla="*/ 6960093 w 7430610"/>
              <a:gd name="connsiteY9" fmla="*/ 1615736 h 2882113"/>
              <a:gd name="connsiteX10" fmla="*/ 7430610 w 7430610"/>
              <a:gd name="connsiteY10" fmla="*/ 1686757 h 288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30610" h="2882113">
                <a:moveTo>
                  <a:pt x="0" y="0"/>
                </a:moveTo>
                <a:cubicBezTo>
                  <a:pt x="266330" y="1317594"/>
                  <a:pt x="532661" y="2635188"/>
                  <a:pt x="816746" y="2858609"/>
                </a:cubicBezTo>
                <a:cubicBezTo>
                  <a:pt x="1100832" y="3082030"/>
                  <a:pt x="1364202" y="1646808"/>
                  <a:pt x="1704513" y="1340528"/>
                </a:cubicBezTo>
                <a:cubicBezTo>
                  <a:pt x="2044824" y="1034248"/>
                  <a:pt x="2450237" y="1037208"/>
                  <a:pt x="2858610" y="1020932"/>
                </a:cubicBezTo>
                <a:cubicBezTo>
                  <a:pt x="3266983" y="1004656"/>
                  <a:pt x="3833674" y="1038688"/>
                  <a:pt x="4154750" y="1242874"/>
                </a:cubicBezTo>
                <a:cubicBezTo>
                  <a:pt x="4475826" y="1447060"/>
                  <a:pt x="4597153" y="2385133"/>
                  <a:pt x="4785064" y="2246050"/>
                </a:cubicBezTo>
                <a:cubicBezTo>
                  <a:pt x="4972975" y="2106967"/>
                  <a:pt x="5128334" y="411332"/>
                  <a:pt x="5282214" y="408373"/>
                </a:cubicBezTo>
                <a:cubicBezTo>
                  <a:pt x="5436094" y="405414"/>
                  <a:pt x="5535228" y="2148396"/>
                  <a:pt x="5708342" y="2228295"/>
                </a:cubicBezTo>
                <a:cubicBezTo>
                  <a:pt x="5881456" y="2308194"/>
                  <a:pt x="6112276" y="989860"/>
                  <a:pt x="6320901" y="887767"/>
                </a:cubicBezTo>
                <a:cubicBezTo>
                  <a:pt x="6529526" y="785674"/>
                  <a:pt x="6775141" y="1482571"/>
                  <a:pt x="6960093" y="1615736"/>
                </a:cubicBezTo>
                <a:cubicBezTo>
                  <a:pt x="7145045" y="1748901"/>
                  <a:pt x="7287827" y="1717829"/>
                  <a:pt x="7430610" y="16867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icon_화살표좌.png">
            <a:extLst>
              <a:ext uri="{FF2B5EF4-FFF2-40B4-BE49-F238E27FC236}">
                <a16:creationId xmlns:a16="http://schemas.microsoft.com/office/drawing/2014/main" id="{4DF69943-74FD-4863-AE91-4A20DF83B1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9123714">
            <a:off x="3745838" y="2414817"/>
            <a:ext cx="619125" cy="533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00B90D-48B5-49E3-B9F0-F9C686840119}"/>
              </a:ext>
            </a:extLst>
          </p:cNvPr>
          <p:cNvSpPr txBox="1"/>
          <p:nvPr/>
        </p:nvSpPr>
        <p:spPr>
          <a:xfrm>
            <a:off x="4139952" y="1678867"/>
            <a:ext cx="1826141" cy="785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srgbClr val="FF0000"/>
                </a:solidFill>
              </a:rPr>
              <a:t>Why our universe</a:t>
            </a:r>
          </a:p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srgbClr val="FF0000"/>
                </a:solidFill>
              </a:rPr>
              <a:t>started from here?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20BF80-9C9C-4C74-92E1-3BB60C1AB096}"/>
                  </a:ext>
                </a:extLst>
              </p:cNvPr>
              <p:cNvSpPr txBox="1"/>
              <p:nvPr/>
            </p:nvSpPr>
            <p:spPr>
              <a:xfrm>
                <a:off x="7708619" y="4528088"/>
                <a:ext cx="3095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40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20BF80-9C9C-4C74-92E1-3BB60C1AB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619" y="4528088"/>
                <a:ext cx="309572" cy="369332"/>
              </a:xfrm>
              <a:prstGeom prst="rect">
                <a:avLst/>
              </a:prstGeom>
              <a:blipFill>
                <a:blip r:embed="rId3"/>
                <a:stretch>
                  <a:fillRect l="-30000" r="-30000" b="-3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354542"/>
      </p:ext>
    </p:extLst>
  </p:cSld>
  <p:clrMapOvr>
    <a:masterClrMapping/>
  </p:clrMapOvr>
  <p:transition spd="slow">
    <p:randomBar dir="vert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6"/>
          <p:cNvSpPr txBox="1">
            <a:spLocks/>
          </p:cNvSpPr>
          <p:nvPr/>
        </p:nvSpPr>
        <p:spPr>
          <a:xfrm>
            <a:off x="436811" y="332656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/>
              <a:t>Chaotic inflation model</a:t>
            </a:r>
          </a:p>
          <a:p>
            <a:r>
              <a:rPr lang="en-US" altLang="ko-KR" sz="2400" spc="-150" dirty="0"/>
              <a:t>(part C)</a:t>
            </a:r>
            <a:endParaRPr lang="ko-KR" altLang="en-US" sz="1600" spc="-15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DB8290C-3B8B-4910-8389-C1B524B5C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033" y="1538280"/>
            <a:ext cx="6769351" cy="441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5">
                <a:extLst>
                  <a:ext uri="{FF2B5EF4-FFF2-40B4-BE49-F238E27FC236}">
                    <a16:creationId xmlns:a16="http://schemas.microsoft.com/office/drawing/2014/main" id="{96CEC9A9-EB2C-4519-B7CE-698BCE047D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56" y="6165304"/>
                <a:ext cx="822960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000" b="1" dirty="0">
                    <a:solidFill>
                      <a:schemeClr val="tx1"/>
                    </a:solidFill>
                  </a:rPr>
                  <a:t>One end can be </a:t>
                </a:r>
                <a:r>
                  <a:rPr lang="en-US" altLang="ko-KR" sz="2000" b="1" dirty="0" err="1">
                    <a:solidFill>
                      <a:schemeClr val="tx1"/>
                    </a:solidFill>
                  </a:rPr>
                  <a:t>classicalized</a:t>
                </a:r>
                <a:r>
                  <a:rPr lang="en-US" altLang="ko-KR" sz="2000" b="1" dirty="0">
                    <a:solidFill>
                      <a:schemeClr val="tx1"/>
                    </a:solidFill>
                  </a:rPr>
                  <a:t> by choosing a proper </a:t>
                </a:r>
                <a14:m>
                  <m:oMath xmlns:m="http://schemas.openxmlformats.org/officeDocument/2006/math">
                    <m:r>
                      <a:rPr lang="ko-KR" alt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altLang="ko-KR" sz="2000" b="1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Content Placeholder 5">
                <a:extLst>
                  <a:ext uri="{FF2B5EF4-FFF2-40B4-BE49-F238E27FC236}">
                    <a16:creationId xmlns:a16="http://schemas.microsoft.com/office/drawing/2014/main" id="{96CEC9A9-EB2C-4519-B7CE-698BCE047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6" y="6165304"/>
                <a:ext cx="8229600" cy="504056"/>
              </a:xfrm>
              <a:prstGeom prst="rect">
                <a:avLst/>
              </a:prstGeom>
              <a:blipFill>
                <a:blip r:embed="rId4"/>
                <a:stretch>
                  <a:fillRect t="-60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0E4EF5C7-5DBF-4617-8FE8-27F2B2E76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9" y="99869"/>
            <a:ext cx="2232248" cy="13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07592"/>
      </p:ext>
    </p:extLst>
  </p:cSld>
  <p:clrMapOvr>
    <a:masterClrMapping/>
  </p:clrMapOvr>
  <p:transition spd="slow">
    <p:randomBar dir="vert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6"/>
          <p:cNvSpPr txBox="1">
            <a:spLocks/>
          </p:cNvSpPr>
          <p:nvPr/>
        </p:nvSpPr>
        <p:spPr>
          <a:xfrm>
            <a:off x="436811" y="332656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/>
              <a:t>Chaotic inflation model</a:t>
            </a:r>
          </a:p>
          <a:p>
            <a:r>
              <a:rPr lang="en-US" altLang="ko-KR" sz="2400" spc="-150" dirty="0"/>
              <a:t>(part A)</a:t>
            </a:r>
            <a:endParaRPr lang="ko-KR" altLang="en-US" sz="1600" spc="-15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6CEC9A9-EB2C-4519-B7CE-698BCE047D97}"/>
              </a:ext>
            </a:extLst>
          </p:cNvPr>
          <p:cNvSpPr txBox="1">
            <a:spLocks/>
          </p:cNvSpPr>
          <p:nvPr/>
        </p:nvSpPr>
        <p:spPr>
          <a:xfrm>
            <a:off x="446856" y="6165304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>
                <a:solidFill>
                  <a:schemeClr val="tx1"/>
                </a:solidFill>
              </a:rPr>
              <a:t>Not possible for the other end.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438C6A0-F5A0-41AD-B7C6-80C0E762A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083" y="1484784"/>
            <a:ext cx="6747301" cy="45815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0B2BF34-720B-434E-80F1-3ADDA006C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9" y="99869"/>
            <a:ext cx="2232248" cy="13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73258"/>
      </p:ext>
    </p:extLst>
  </p:cSld>
  <p:clrMapOvr>
    <a:masterClrMapping/>
  </p:clrMapOvr>
  <p:transition spd="slow">
    <p:randomBar dir="vert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7788" y="2492896"/>
                <a:ext cx="8610049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2800" dirty="0">
                    <a:solidFill>
                      <a:schemeClr val="bg1"/>
                    </a:solidFill>
                  </a:rPr>
                  <a:t>If we cannot 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ko-K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ko-K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ko-KR" sz="2800" dirty="0">
                    <a:solidFill>
                      <a:schemeClr val="bg1"/>
                    </a:solidFill>
                  </a:rPr>
                  <a:t>, for both ends,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2800" dirty="0">
                    <a:solidFill>
                      <a:schemeClr val="bg1"/>
                    </a:solidFill>
                  </a:rPr>
                  <a:t>then the next way is to make it zero for only one end,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2800" dirty="0">
                    <a:solidFill>
                      <a:schemeClr val="bg1"/>
                    </a:solidFill>
                  </a:rPr>
                  <a:t>and make it a </a:t>
                </a:r>
                <a:r>
                  <a:rPr lang="en-US" altLang="ko-KR" sz="2800" dirty="0">
                    <a:solidFill>
                      <a:srgbClr val="FFFF00"/>
                    </a:solidFill>
                  </a:rPr>
                  <a:t>constant</a:t>
                </a:r>
                <a:r>
                  <a:rPr lang="en-US" altLang="ko-KR" sz="2800" dirty="0">
                    <a:solidFill>
                      <a:schemeClr val="bg1"/>
                    </a:solidFill>
                  </a:rPr>
                  <a:t> for the other end.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88" y="2492896"/>
                <a:ext cx="8610049" cy="2031325"/>
              </a:xfrm>
              <a:prstGeom prst="rect">
                <a:avLst/>
              </a:prstGeom>
              <a:blipFill>
                <a:blip r:embed="rId3"/>
                <a:stretch>
                  <a:fillRect l="-991" r="-920" b="-39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833471"/>
      </p:ext>
    </p:extLst>
  </p:cSld>
  <p:clrMapOvr>
    <a:masterClrMapping/>
  </p:clrMapOvr>
  <p:transition spd="slow">
    <p:randomBar dir="vert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676" y="1412776"/>
            <a:ext cx="8084264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In order to satisfy the classicality for </a:t>
            </a:r>
            <a:r>
              <a:rPr lang="en-US" altLang="ko-KR" sz="2800" dirty="0">
                <a:solidFill>
                  <a:srgbClr val="FFC000"/>
                </a:solidFill>
              </a:rPr>
              <a:t>both ends</a:t>
            </a:r>
            <a:r>
              <a:rPr lang="en-US" altLang="ko-KR" sz="2800" dirty="0">
                <a:solidFill>
                  <a:schemeClr val="bg1"/>
                </a:solidFill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what we can do further is to choose</a:t>
            </a:r>
          </a:p>
          <a:p>
            <a:pPr algn="ctr">
              <a:lnSpc>
                <a:spcPct val="150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the </a:t>
            </a:r>
            <a:r>
              <a:rPr lang="en-US" altLang="ko-KR" sz="2800" dirty="0">
                <a:solidFill>
                  <a:srgbClr val="FFFF00"/>
                </a:solidFill>
              </a:rPr>
              <a:t>shape of the potential</a:t>
            </a:r>
            <a:r>
              <a:rPr lang="en-US" altLang="ko-KR" sz="2800" dirty="0">
                <a:solidFill>
                  <a:schemeClr val="bg1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altLang="ko-KR" sz="28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Then there should be a </a:t>
            </a:r>
            <a:r>
              <a:rPr lang="en-US" altLang="ko-KR" sz="2800" dirty="0">
                <a:solidFill>
                  <a:srgbClr val="FFFF00"/>
                </a:solidFill>
              </a:rPr>
              <a:t>flat direction</a:t>
            </a:r>
          </a:p>
          <a:p>
            <a:pPr algn="ctr">
              <a:lnSpc>
                <a:spcPct val="150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in order to make the field asymptotically constant.</a:t>
            </a:r>
          </a:p>
          <a:p>
            <a:pPr algn="ctr">
              <a:lnSpc>
                <a:spcPct val="150000"/>
              </a:lnSpc>
            </a:pPr>
            <a:endParaRPr lang="en-US" altLang="ko-K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4859"/>
      </p:ext>
    </p:extLst>
  </p:cSld>
  <p:clrMapOvr>
    <a:masterClrMapping/>
  </p:clrMapOvr>
  <p:transition spd="slow">
    <p:randomBar dir="vert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476FBBDE-DC83-4D8F-9512-2CA413CBCB10}"/>
              </a:ext>
            </a:extLst>
          </p:cNvPr>
          <p:cNvCxnSpPr/>
          <p:nvPr/>
        </p:nvCxnSpPr>
        <p:spPr>
          <a:xfrm>
            <a:off x="755576" y="5013176"/>
            <a:ext cx="741682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E2D0ECDB-C30D-454A-80F2-6BF91E3530AB}"/>
              </a:ext>
            </a:extLst>
          </p:cNvPr>
          <p:cNvSpPr/>
          <p:nvPr/>
        </p:nvSpPr>
        <p:spPr>
          <a:xfrm>
            <a:off x="941033" y="1970843"/>
            <a:ext cx="7430610" cy="2882113"/>
          </a:xfrm>
          <a:custGeom>
            <a:avLst/>
            <a:gdLst>
              <a:gd name="connsiteX0" fmla="*/ 0 w 7430610"/>
              <a:gd name="connsiteY0" fmla="*/ 0 h 2882113"/>
              <a:gd name="connsiteX1" fmla="*/ 816746 w 7430610"/>
              <a:gd name="connsiteY1" fmla="*/ 2858609 h 2882113"/>
              <a:gd name="connsiteX2" fmla="*/ 1704513 w 7430610"/>
              <a:gd name="connsiteY2" fmla="*/ 1340528 h 2882113"/>
              <a:gd name="connsiteX3" fmla="*/ 2858610 w 7430610"/>
              <a:gd name="connsiteY3" fmla="*/ 1020932 h 2882113"/>
              <a:gd name="connsiteX4" fmla="*/ 4154750 w 7430610"/>
              <a:gd name="connsiteY4" fmla="*/ 1242874 h 2882113"/>
              <a:gd name="connsiteX5" fmla="*/ 4785064 w 7430610"/>
              <a:gd name="connsiteY5" fmla="*/ 2246050 h 2882113"/>
              <a:gd name="connsiteX6" fmla="*/ 5282214 w 7430610"/>
              <a:gd name="connsiteY6" fmla="*/ 408373 h 2882113"/>
              <a:gd name="connsiteX7" fmla="*/ 5708342 w 7430610"/>
              <a:gd name="connsiteY7" fmla="*/ 2228295 h 2882113"/>
              <a:gd name="connsiteX8" fmla="*/ 6320901 w 7430610"/>
              <a:gd name="connsiteY8" fmla="*/ 887767 h 2882113"/>
              <a:gd name="connsiteX9" fmla="*/ 6960093 w 7430610"/>
              <a:gd name="connsiteY9" fmla="*/ 1615736 h 2882113"/>
              <a:gd name="connsiteX10" fmla="*/ 7430610 w 7430610"/>
              <a:gd name="connsiteY10" fmla="*/ 1686757 h 288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30610" h="2882113">
                <a:moveTo>
                  <a:pt x="0" y="0"/>
                </a:moveTo>
                <a:cubicBezTo>
                  <a:pt x="266330" y="1317594"/>
                  <a:pt x="532661" y="2635188"/>
                  <a:pt x="816746" y="2858609"/>
                </a:cubicBezTo>
                <a:cubicBezTo>
                  <a:pt x="1100832" y="3082030"/>
                  <a:pt x="1364202" y="1646808"/>
                  <a:pt x="1704513" y="1340528"/>
                </a:cubicBezTo>
                <a:cubicBezTo>
                  <a:pt x="2044824" y="1034248"/>
                  <a:pt x="2450237" y="1037208"/>
                  <a:pt x="2858610" y="1020932"/>
                </a:cubicBezTo>
                <a:cubicBezTo>
                  <a:pt x="3266983" y="1004656"/>
                  <a:pt x="3833674" y="1038688"/>
                  <a:pt x="4154750" y="1242874"/>
                </a:cubicBezTo>
                <a:cubicBezTo>
                  <a:pt x="4475826" y="1447060"/>
                  <a:pt x="4597153" y="2385133"/>
                  <a:pt x="4785064" y="2246050"/>
                </a:cubicBezTo>
                <a:cubicBezTo>
                  <a:pt x="4972975" y="2106967"/>
                  <a:pt x="5128334" y="411332"/>
                  <a:pt x="5282214" y="408373"/>
                </a:cubicBezTo>
                <a:cubicBezTo>
                  <a:pt x="5436094" y="405414"/>
                  <a:pt x="5535228" y="2148396"/>
                  <a:pt x="5708342" y="2228295"/>
                </a:cubicBezTo>
                <a:cubicBezTo>
                  <a:pt x="5881456" y="2308194"/>
                  <a:pt x="6112276" y="989860"/>
                  <a:pt x="6320901" y="887767"/>
                </a:cubicBezTo>
                <a:cubicBezTo>
                  <a:pt x="6529526" y="785674"/>
                  <a:pt x="6775141" y="1482571"/>
                  <a:pt x="6960093" y="1615736"/>
                </a:cubicBezTo>
                <a:cubicBezTo>
                  <a:pt x="7145045" y="1748901"/>
                  <a:pt x="7287827" y="1717829"/>
                  <a:pt x="7430610" y="16867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icon_화살표좌.png">
            <a:extLst>
              <a:ext uri="{FF2B5EF4-FFF2-40B4-BE49-F238E27FC236}">
                <a16:creationId xmlns:a16="http://schemas.microsoft.com/office/drawing/2014/main" id="{4DF69943-74FD-4863-AE91-4A20DF83B1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9123714">
            <a:off x="3745838" y="2414817"/>
            <a:ext cx="619125" cy="533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00B90D-48B5-49E3-B9F0-F9C686840119}"/>
              </a:ext>
            </a:extLst>
          </p:cNvPr>
          <p:cNvSpPr txBox="1"/>
          <p:nvPr/>
        </p:nvSpPr>
        <p:spPr>
          <a:xfrm>
            <a:off x="4234656" y="1772816"/>
            <a:ext cx="1883849" cy="785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600" b="1" dirty="0">
                <a:solidFill>
                  <a:srgbClr val="FF0000"/>
                </a:solidFill>
              </a:rPr>
              <a:t>Something like this</a:t>
            </a:r>
          </a:p>
          <a:p>
            <a:pPr algn="just">
              <a:lnSpc>
                <a:spcPct val="150000"/>
              </a:lnSpc>
            </a:pPr>
            <a:r>
              <a:rPr lang="en-US" altLang="ko-KR" sz="1600" b="1" dirty="0">
                <a:solidFill>
                  <a:srgbClr val="FF0000"/>
                </a:solidFill>
              </a:rPr>
              <a:t>needed!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20BF80-9C9C-4C74-92E1-3BB60C1AB096}"/>
                  </a:ext>
                </a:extLst>
              </p:cNvPr>
              <p:cNvSpPr txBox="1"/>
              <p:nvPr/>
            </p:nvSpPr>
            <p:spPr>
              <a:xfrm>
                <a:off x="7708619" y="4528088"/>
                <a:ext cx="3095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40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20BF80-9C9C-4C74-92E1-3BB60C1AB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619" y="4528088"/>
                <a:ext cx="309572" cy="369332"/>
              </a:xfrm>
              <a:prstGeom prst="rect">
                <a:avLst/>
              </a:prstGeom>
              <a:blipFill>
                <a:blip r:embed="rId3"/>
                <a:stretch>
                  <a:fillRect l="-30000" r="-30000" b="-3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57154"/>
      </p:ext>
    </p:extLst>
  </p:cSld>
  <p:clrMapOvr>
    <a:masterClrMapping/>
  </p:clrMapOvr>
  <p:transition spd="slow">
    <p:randomBar dir="vert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6"/>
          <p:cNvSpPr txBox="1">
            <a:spLocks/>
          </p:cNvSpPr>
          <p:nvPr/>
        </p:nvSpPr>
        <p:spPr>
          <a:xfrm>
            <a:off x="436811" y="332656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pc="-150" dirty="0" err="1"/>
              <a:t>Starobinsky</a:t>
            </a:r>
            <a:r>
              <a:rPr lang="en-US" altLang="ko-KR" sz="3600" spc="-150" dirty="0"/>
              <a:t>-type model</a:t>
            </a:r>
          </a:p>
          <a:p>
            <a:r>
              <a:rPr lang="en-US" altLang="ko-KR" sz="2400" spc="-150" dirty="0"/>
              <a:t>(part A)</a:t>
            </a:r>
            <a:endParaRPr lang="ko-KR" altLang="en-US" sz="1600" spc="-15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6CEC9A9-EB2C-4519-B7CE-698BCE047D97}"/>
              </a:ext>
            </a:extLst>
          </p:cNvPr>
          <p:cNvSpPr txBox="1">
            <a:spLocks/>
          </p:cNvSpPr>
          <p:nvPr/>
        </p:nvSpPr>
        <p:spPr>
          <a:xfrm>
            <a:off x="446856" y="6165304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>
                <a:solidFill>
                  <a:schemeClr val="tx1"/>
                </a:solidFill>
              </a:rPr>
              <a:t>The second end can be also </a:t>
            </a:r>
            <a:r>
              <a:rPr lang="en-US" altLang="ko-KR" sz="2000" b="1" dirty="0" err="1">
                <a:solidFill>
                  <a:schemeClr val="tx1"/>
                </a:solidFill>
              </a:rPr>
              <a:t>classicalized</a:t>
            </a:r>
            <a:r>
              <a:rPr lang="en-US" altLang="ko-KR" sz="2000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8BE29E1-5AD9-4F0E-9CD2-A1F240387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083" y="1525666"/>
            <a:ext cx="6747301" cy="4504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C43C72-33E8-4E80-9F61-859198D78EF2}"/>
                  </a:ext>
                </a:extLst>
              </p:cNvPr>
              <p:cNvSpPr txBox="1"/>
              <p:nvPr/>
            </p:nvSpPr>
            <p:spPr>
              <a:xfrm>
                <a:off x="4798750" y="4109757"/>
                <a:ext cx="222862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sz="1600" dirty="0" err="1">
                    <a:solidFill>
                      <a:srgbClr val="FF0000"/>
                    </a:solidFill>
                  </a:rPr>
                  <a:t>const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sz="1600" dirty="0"/>
                  <a:t>corresponds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600" dirty="0"/>
                  <a:t>classicality, since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600" b="1" dirty="0">
                    <a:solidFill>
                      <a:srgbClr val="FF0000"/>
                    </a:solidFill>
                  </a:rPr>
                  <a:t>flat direction!</a:t>
                </a:r>
                <a:endParaRPr lang="ko-KR" alt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C43C72-33E8-4E80-9F61-859198D78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750" y="4109757"/>
                <a:ext cx="2228623" cy="1200329"/>
              </a:xfrm>
              <a:prstGeom prst="rect">
                <a:avLst/>
              </a:prstGeom>
              <a:blipFill>
                <a:blip r:embed="rId4"/>
                <a:stretch>
                  <a:fillRect l="-1366" r="-1093" b="-20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17D05C-29A1-4AE7-9205-8A371BB8411F}"/>
                  </a:ext>
                </a:extLst>
              </p:cNvPr>
              <p:cNvSpPr txBox="1"/>
              <p:nvPr/>
            </p:nvSpPr>
            <p:spPr>
              <a:xfrm>
                <a:off x="4726742" y="1853702"/>
                <a:ext cx="8204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ko-K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ko-KR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17D05C-29A1-4AE7-9205-8A371BB84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742" y="1853702"/>
                <a:ext cx="82048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그림 7">
            <a:extLst>
              <a:ext uri="{FF2B5EF4-FFF2-40B4-BE49-F238E27FC236}">
                <a16:creationId xmlns:a16="http://schemas.microsoft.com/office/drawing/2014/main" id="{7191E9CA-0662-45FC-89D5-F9759937B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59" y="99869"/>
            <a:ext cx="2232248" cy="13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29308"/>
      </p:ext>
    </p:extLst>
  </p:cSld>
  <p:clrMapOvr>
    <a:masterClrMapping/>
  </p:clrMapOvr>
  <p:transition spd="slow">
    <p:randomBar dir="vert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476FBBDE-DC83-4D8F-9512-2CA413CBCB10}"/>
              </a:ext>
            </a:extLst>
          </p:cNvPr>
          <p:cNvCxnSpPr/>
          <p:nvPr/>
        </p:nvCxnSpPr>
        <p:spPr>
          <a:xfrm>
            <a:off x="755576" y="5013176"/>
            <a:ext cx="741682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E2D0ECDB-C30D-454A-80F2-6BF91E3530AB}"/>
              </a:ext>
            </a:extLst>
          </p:cNvPr>
          <p:cNvSpPr/>
          <p:nvPr/>
        </p:nvSpPr>
        <p:spPr>
          <a:xfrm>
            <a:off x="941033" y="1970843"/>
            <a:ext cx="7430610" cy="2882113"/>
          </a:xfrm>
          <a:custGeom>
            <a:avLst/>
            <a:gdLst>
              <a:gd name="connsiteX0" fmla="*/ 0 w 7430610"/>
              <a:gd name="connsiteY0" fmla="*/ 0 h 2882113"/>
              <a:gd name="connsiteX1" fmla="*/ 816746 w 7430610"/>
              <a:gd name="connsiteY1" fmla="*/ 2858609 h 2882113"/>
              <a:gd name="connsiteX2" fmla="*/ 1704513 w 7430610"/>
              <a:gd name="connsiteY2" fmla="*/ 1340528 h 2882113"/>
              <a:gd name="connsiteX3" fmla="*/ 2858610 w 7430610"/>
              <a:gd name="connsiteY3" fmla="*/ 1020932 h 2882113"/>
              <a:gd name="connsiteX4" fmla="*/ 4154750 w 7430610"/>
              <a:gd name="connsiteY4" fmla="*/ 1242874 h 2882113"/>
              <a:gd name="connsiteX5" fmla="*/ 4785064 w 7430610"/>
              <a:gd name="connsiteY5" fmla="*/ 2246050 h 2882113"/>
              <a:gd name="connsiteX6" fmla="*/ 5282214 w 7430610"/>
              <a:gd name="connsiteY6" fmla="*/ 408373 h 2882113"/>
              <a:gd name="connsiteX7" fmla="*/ 5708342 w 7430610"/>
              <a:gd name="connsiteY7" fmla="*/ 2228295 h 2882113"/>
              <a:gd name="connsiteX8" fmla="*/ 6320901 w 7430610"/>
              <a:gd name="connsiteY8" fmla="*/ 887767 h 2882113"/>
              <a:gd name="connsiteX9" fmla="*/ 6960093 w 7430610"/>
              <a:gd name="connsiteY9" fmla="*/ 1615736 h 2882113"/>
              <a:gd name="connsiteX10" fmla="*/ 7430610 w 7430610"/>
              <a:gd name="connsiteY10" fmla="*/ 1686757 h 288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30610" h="2882113">
                <a:moveTo>
                  <a:pt x="0" y="0"/>
                </a:moveTo>
                <a:cubicBezTo>
                  <a:pt x="266330" y="1317594"/>
                  <a:pt x="532661" y="2635188"/>
                  <a:pt x="816746" y="2858609"/>
                </a:cubicBezTo>
                <a:cubicBezTo>
                  <a:pt x="1100832" y="3082030"/>
                  <a:pt x="1364202" y="1646808"/>
                  <a:pt x="1704513" y="1340528"/>
                </a:cubicBezTo>
                <a:cubicBezTo>
                  <a:pt x="2044824" y="1034248"/>
                  <a:pt x="2450237" y="1037208"/>
                  <a:pt x="2858610" y="1020932"/>
                </a:cubicBezTo>
                <a:cubicBezTo>
                  <a:pt x="3266983" y="1004656"/>
                  <a:pt x="3833674" y="1038688"/>
                  <a:pt x="4154750" y="1242874"/>
                </a:cubicBezTo>
                <a:cubicBezTo>
                  <a:pt x="4475826" y="1447060"/>
                  <a:pt x="4597153" y="2385133"/>
                  <a:pt x="4785064" y="2246050"/>
                </a:cubicBezTo>
                <a:cubicBezTo>
                  <a:pt x="4972975" y="2106967"/>
                  <a:pt x="5128334" y="411332"/>
                  <a:pt x="5282214" y="408373"/>
                </a:cubicBezTo>
                <a:cubicBezTo>
                  <a:pt x="5436094" y="405414"/>
                  <a:pt x="5535228" y="2148396"/>
                  <a:pt x="5708342" y="2228295"/>
                </a:cubicBezTo>
                <a:cubicBezTo>
                  <a:pt x="5881456" y="2308194"/>
                  <a:pt x="6112276" y="989860"/>
                  <a:pt x="6320901" y="887767"/>
                </a:cubicBezTo>
                <a:cubicBezTo>
                  <a:pt x="6529526" y="785674"/>
                  <a:pt x="6775141" y="1482571"/>
                  <a:pt x="6960093" y="1615736"/>
                </a:cubicBezTo>
                <a:cubicBezTo>
                  <a:pt x="7145045" y="1748901"/>
                  <a:pt x="7287827" y="1717829"/>
                  <a:pt x="7430610" y="16867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20BF80-9C9C-4C74-92E1-3BB60C1AB096}"/>
                  </a:ext>
                </a:extLst>
              </p:cNvPr>
              <p:cNvSpPr txBox="1"/>
              <p:nvPr/>
            </p:nvSpPr>
            <p:spPr>
              <a:xfrm>
                <a:off x="7708619" y="4528088"/>
                <a:ext cx="3095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40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20BF80-9C9C-4C74-92E1-3BB60C1AB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619" y="4528088"/>
                <a:ext cx="309572" cy="369332"/>
              </a:xfrm>
              <a:prstGeom prst="rect">
                <a:avLst/>
              </a:prstGeom>
              <a:blipFill>
                <a:blip r:embed="rId3"/>
                <a:stretch>
                  <a:fillRect l="-30000" r="-30000" b="-3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AB38094-8472-4479-98BB-5AB32B4A6AAB}"/>
              </a:ext>
            </a:extLst>
          </p:cNvPr>
          <p:cNvSpPr txBox="1"/>
          <p:nvPr/>
        </p:nvSpPr>
        <p:spPr>
          <a:xfrm>
            <a:off x="421233" y="1013827"/>
            <a:ext cx="72683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1600" b="1" dirty="0"/>
              <a:t>The landscape does not prefer a specific potential,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1600" b="1" dirty="0"/>
              <a:t>The boundary condition of the wave function is the Euclidean path integral,</a:t>
            </a:r>
            <a:endParaRPr lang="ko-KR" altLang="en-US" sz="1600" b="1" dirty="0"/>
          </a:p>
        </p:txBody>
      </p:sp>
      <p:sp>
        <p:nvSpPr>
          <p:cNvPr id="11" name="제목 6">
            <a:extLst>
              <a:ext uri="{FF2B5EF4-FFF2-40B4-BE49-F238E27FC236}">
                <a16:creationId xmlns:a16="http://schemas.microsoft.com/office/drawing/2014/main" id="{9D2A97EB-6C77-4B8E-BD0A-DFFF7EC3C767}"/>
              </a:ext>
            </a:extLst>
          </p:cNvPr>
          <p:cNvSpPr txBox="1">
            <a:spLocks/>
          </p:cNvSpPr>
          <p:nvPr/>
        </p:nvSpPr>
        <p:spPr>
          <a:xfrm>
            <a:off x="436811" y="332656"/>
            <a:ext cx="2623021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spc="-150" dirty="0"/>
              <a:t>Therefore, if …</a:t>
            </a:r>
            <a:endParaRPr lang="ko-KR" altLang="en-US" sz="2000" spc="-150" dirty="0"/>
          </a:p>
        </p:txBody>
      </p:sp>
    </p:spTree>
    <p:extLst>
      <p:ext uri="{BB962C8B-B14F-4D97-AF65-F5344CB8AC3E}">
        <p14:creationId xmlns:p14="http://schemas.microsoft.com/office/powerpoint/2010/main" val="924359158"/>
      </p:ext>
    </p:extLst>
  </p:cSld>
  <p:clrMapOvr>
    <a:masterClrMapping/>
  </p:clrMapOvr>
  <p:transition spd="slow">
    <p:randomBar dir="vert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476FBBDE-DC83-4D8F-9512-2CA413CBCB10}"/>
              </a:ext>
            </a:extLst>
          </p:cNvPr>
          <p:cNvCxnSpPr/>
          <p:nvPr/>
        </p:nvCxnSpPr>
        <p:spPr>
          <a:xfrm>
            <a:off x="755576" y="5013176"/>
            <a:ext cx="741682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E2D0ECDB-C30D-454A-80F2-6BF91E3530AB}"/>
              </a:ext>
            </a:extLst>
          </p:cNvPr>
          <p:cNvSpPr/>
          <p:nvPr/>
        </p:nvSpPr>
        <p:spPr>
          <a:xfrm>
            <a:off x="941033" y="1970843"/>
            <a:ext cx="7430610" cy="2882113"/>
          </a:xfrm>
          <a:custGeom>
            <a:avLst/>
            <a:gdLst>
              <a:gd name="connsiteX0" fmla="*/ 0 w 7430610"/>
              <a:gd name="connsiteY0" fmla="*/ 0 h 2882113"/>
              <a:gd name="connsiteX1" fmla="*/ 816746 w 7430610"/>
              <a:gd name="connsiteY1" fmla="*/ 2858609 h 2882113"/>
              <a:gd name="connsiteX2" fmla="*/ 1704513 w 7430610"/>
              <a:gd name="connsiteY2" fmla="*/ 1340528 h 2882113"/>
              <a:gd name="connsiteX3" fmla="*/ 2858610 w 7430610"/>
              <a:gd name="connsiteY3" fmla="*/ 1020932 h 2882113"/>
              <a:gd name="connsiteX4" fmla="*/ 4154750 w 7430610"/>
              <a:gd name="connsiteY4" fmla="*/ 1242874 h 2882113"/>
              <a:gd name="connsiteX5" fmla="*/ 4785064 w 7430610"/>
              <a:gd name="connsiteY5" fmla="*/ 2246050 h 2882113"/>
              <a:gd name="connsiteX6" fmla="*/ 5282214 w 7430610"/>
              <a:gd name="connsiteY6" fmla="*/ 408373 h 2882113"/>
              <a:gd name="connsiteX7" fmla="*/ 5708342 w 7430610"/>
              <a:gd name="connsiteY7" fmla="*/ 2228295 h 2882113"/>
              <a:gd name="connsiteX8" fmla="*/ 6320901 w 7430610"/>
              <a:gd name="connsiteY8" fmla="*/ 887767 h 2882113"/>
              <a:gd name="connsiteX9" fmla="*/ 6960093 w 7430610"/>
              <a:gd name="connsiteY9" fmla="*/ 1615736 h 2882113"/>
              <a:gd name="connsiteX10" fmla="*/ 7430610 w 7430610"/>
              <a:gd name="connsiteY10" fmla="*/ 1686757 h 288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30610" h="2882113">
                <a:moveTo>
                  <a:pt x="0" y="0"/>
                </a:moveTo>
                <a:cubicBezTo>
                  <a:pt x="266330" y="1317594"/>
                  <a:pt x="532661" y="2635188"/>
                  <a:pt x="816746" y="2858609"/>
                </a:cubicBezTo>
                <a:cubicBezTo>
                  <a:pt x="1100832" y="3082030"/>
                  <a:pt x="1364202" y="1646808"/>
                  <a:pt x="1704513" y="1340528"/>
                </a:cubicBezTo>
                <a:cubicBezTo>
                  <a:pt x="2044824" y="1034248"/>
                  <a:pt x="2450237" y="1037208"/>
                  <a:pt x="2858610" y="1020932"/>
                </a:cubicBezTo>
                <a:cubicBezTo>
                  <a:pt x="3266983" y="1004656"/>
                  <a:pt x="3833674" y="1038688"/>
                  <a:pt x="4154750" y="1242874"/>
                </a:cubicBezTo>
                <a:cubicBezTo>
                  <a:pt x="4475826" y="1447060"/>
                  <a:pt x="4597153" y="2385133"/>
                  <a:pt x="4785064" y="2246050"/>
                </a:cubicBezTo>
                <a:cubicBezTo>
                  <a:pt x="4972975" y="2106967"/>
                  <a:pt x="5128334" y="411332"/>
                  <a:pt x="5282214" y="408373"/>
                </a:cubicBezTo>
                <a:cubicBezTo>
                  <a:pt x="5436094" y="405414"/>
                  <a:pt x="5535228" y="2148396"/>
                  <a:pt x="5708342" y="2228295"/>
                </a:cubicBezTo>
                <a:cubicBezTo>
                  <a:pt x="5881456" y="2308194"/>
                  <a:pt x="6112276" y="989860"/>
                  <a:pt x="6320901" y="887767"/>
                </a:cubicBezTo>
                <a:cubicBezTo>
                  <a:pt x="6529526" y="785674"/>
                  <a:pt x="6775141" y="1482571"/>
                  <a:pt x="6960093" y="1615736"/>
                </a:cubicBezTo>
                <a:cubicBezTo>
                  <a:pt x="7145045" y="1748901"/>
                  <a:pt x="7287827" y="1717829"/>
                  <a:pt x="7430610" y="16867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icon_화살표좌.png">
            <a:extLst>
              <a:ext uri="{FF2B5EF4-FFF2-40B4-BE49-F238E27FC236}">
                <a16:creationId xmlns:a16="http://schemas.microsoft.com/office/drawing/2014/main" id="{4DF69943-74FD-4863-AE91-4A20DF83B1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9123714">
            <a:off x="3745838" y="2414817"/>
            <a:ext cx="619125" cy="53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20BF80-9C9C-4C74-92E1-3BB60C1AB096}"/>
                  </a:ext>
                </a:extLst>
              </p:cNvPr>
              <p:cNvSpPr txBox="1"/>
              <p:nvPr/>
            </p:nvSpPr>
            <p:spPr>
              <a:xfrm>
                <a:off x="7708619" y="4528088"/>
                <a:ext cx="3095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40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20BF80-9C9C-4C74-92E1-3BB60C1AB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619" y="4528088"/>
                <a:ext cx="309572" cy="369332"/>
              </a:xfrm>
              <a:prstGeom prst="rect">
                <a:avLst/>
              </a:prstGeom>
              <a:blipFill>
                <a:blip r:embed="rId3"/>
                <a:stretch>
                  <a:fillRect l="-30000" r="-30000" b="-3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A054B8E-59CC-4C7D-916E-B00304A4622C}"/>
              </a:ext>
            </a:extLst>
          </p:cNvPr>
          <p:cNvSpPr txBox="1"/>
          <p:nvPr/>
        </p:nvSpPr>
        <p:spPr>
          <a:xfrm>
            <a:off x="1475656" y="5661248"/>
            <a:ext cx="7646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600" b="1" dirty="0"/>
              <a:t>The </a:t>
            </a:r>
            <a:r>
              <a:rPr lang="en-US" altLang="ko-KR" sz="1600" b="1" dirty="0">
                <a:solidFill>
                  <a:srgbClr val="FF0000"/>
                </a:solidFill>
              </a:rPr>
              <a:t>concave potential is preferred</a:t>
            </a:r>
            <a:r>
              <a:rPr lang="en-US" altLang="ko-KR" sz="1600" b="1" dirty="0"/>
              <a:t>, since</a:t>
            </a:r>
          </a:p>
          <a:p>
            <a:pPr algn="just">
              <a:lnSpc>
                <a:spcPct val="150000"/>
              </a:lnSpc>
            </a:pPr>
            <a:r>
              <a:rPr lang="en-US" altLang="ko-KR" sz="1600" b="1" dirty="0"/>
              <a:t>the no-boundary wave function is dominated by Euclidean wormholes and</a:t>
            </a:r>
          </a:p>
          <a:p>
            <a:pPr algn="just">
              <a:lnSpc>
                <a:spcPct val="150000"/>
              </a:lnSpc>
            </a:pPr>
            <a:r>
              <a:rPr lang="en-US" altLang="ko-KR" sz="1600" b="1" dirty="0"/>
              <a:t>the </a:t>
            </a:r>
            <a:r>
              <a:rPr lang="en-US" altLang="ko-KR" sz="1600" b="1" dirty="0" err="1"/>
              <a:t>classicalized</a:t>
            </a:r>
            <a:r>
              <a:rPr lang="en-US" altLang="ko-KR" sz="1600" b="1" dirty="0"/>
              <a:t> wormhole is only allowed by the potential that has a flat direction.</a:t>
            </a:r>
            <a:endParaRPr lang="ko-KR" altLang="en-US" sz="1600" b="1" dirty="0"/>
          </a:p>
        </p:txBody>
      </p:sp>
      <p:sp>
        <p:nvSpPr>
          <p:cNvPr id="12" name="제목 6">
            <a:extLst>
              <a:ext uri="{FF2B5EF4-FFF2-40B4-BE49-F238E27FC236}">
                <a16:creationId xmlns:a16="http://schemas.microsoft.com/office/drawing/2014/main" id="{597AC275-C166-4755-89B4-914083CA4D22}"/>
              </a:ext>
            </a:extLst>
          </p:cNvPr>
          <p:cNvSpPr txBox="1">
            <a:spLocks/>
          </p:cNvSpPr>
          <p:nvPr/>
        </p:nvSpPr>
        <p:spPr>
          <a:xfrm>
            <a:off x="899592" y="5013176"/>
            <a:ext cx="2623021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spc="-150" dirty="0"/>
              <a:t>Then …</a:t>
            </a:r>
            <a:endParaRPr lang="ko-KR" altLang="en-US" sz="2000" spc="-1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7FA209-B898-447C-8C3E-56D0E035F788}"/>
              </a:ext>
            </a:extLst>
          </p:cNvPr>
          <p:cNvSpPr txBox="1"/>
          <p:nvPr/>
        </p:nvSpPr>
        <p:spPr>
          <a:xfrm>
            <a:off x="421233" y="1013827"/>
            <a:ext cx="72683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1600" b="1" dirty="0"/>
              <a:t>The landscape does not prefer a specific potential,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1600" b="1" dirty="0"/>
              <a:t>The boundary condition of the wave function is the Euclidean path integral,</a:t>
            </a:r>
            <a:endParaRPr lang="ko-KR" altLang="en-US" sz="1600" b="1" dirty="0"/>
          </a:p>
        </p:txBody>
      </p:sp>
      <p:sp>
        <p:nvSpPr>
          <p:cNvPr id="14" name="제목 6">
            <a:extLst>
              <a:ext uri="{FF2B5EF4-FFF2-40B4-BE49-F238E27FC236}">
                <a16:creationId xmlns:a16="http://schemas.microsoft.com/office/drawing/2014/main" id="{DA3CE0F6-484F-4D62-A611-9CE8888B97BE}"/>
              </a:ext>
            </a:extLst>
          </p:cNvPr>
          <p:cNvSpPr txBox="1">
            <a:spLocks/>
          </p:cNvSpPr>
          <p:nvPr/>
        </p:nvSpPr>
        <p:spPr>
          <a:xfrm>
            <a:off x="436811" y="332656"/>
            <a:ext cx="2623021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spc="-150" dirty="0"/>
              <a:t>Therefore, if …</a:t>
            </a:r>
            <a:endParaRPr lang="ko-KR" altLang="en-US" sz="2000" spc="-150" dirty="0"/>
          </a:p>
        </p:txBody>
      </p:sp>
    </p:spTree>
    <p:extLst>
      <p:ext uri="{BB962C8B-B14F-4D97-AF65-F5344CB8AC3E}">
        <p14:creationId xmlns:p14="http://schemas.microsoft.com/office/powerpoint/2010/main" val="4282783798"/>
      </p:ext>
    </p:extLst>
  </p:cSld>
  <p:clrMapOvr>
    <a:masterClrMapping/>
  </p:clrMapOvr>
  <p:transition spd="slow">
    <p:randomBar dir="vert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23779"/>
            <a:ext cx="8496944" cy="6192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1198" y="836712"/>
            <a:ext cx="2823209" cy="826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3600" dirty="0">
                <a:solidFill>
                  <a:srgbClr val="FFC000"/>
                </a:solidFill>
              </a:rPr>
              <a:t>Future topics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AEC60936-364F-4578-BF8F-D31A03B9F022}"/>
              </a:ext>
            </a:extLst>
          </p:cNvPr>
          <p:cNvSpPr txBox="1">
            <a:spLocks/>
          </p:cNvSpPr>
          <p:nvPr/>
        </p:nvSpPr>
        <p:spPr>
          <a:xfrm>
            <a:off x="501174" y="2132856"/>
            <a:ext cx="8175282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ko-KR" sz="2000" b="1" dirty="0">
                <a:solidFill>
                  <a:schemeClr val="bg1"/>
                </a:solidFill>
                <a:latin typeface="+mj-lt"/>
              </a:rPr>
              <a:t>    </a:t>
            </a:r>
            <a:r>
              <a:rPr lang="en-US" altLang="ko-KR" sz="2000" b="1" dirty="0">
                <a:solidFill>
                  <a:srgbClr val="FFFF00"/>
                </a:solidFill>
                <a:latin typeface="+mj-lt"/>
              </a:rPr>
              <a:t>Fuzzy Euclidean wormholes in </a:t>
            </a:r>
            <a:r>
              <a:rPr lang="en-US" altLang="ko-KR" sz="2000" b="1" dirty="0" err="1">
                <a:solidFill>
                  <a:srgbClr val="FFFF00"/>
                </a:solidFill>
                <a:latin typeface="+mj-lt"/>
              </a:rPr>
              <a:t>AdS</a:t>
            </a:r>
            <a:r>
              <a:rPr lang="en-US" altLang="ko-KR" sz="2000" b="1" dirty="0">
                <a:solidFill>
                  <a:srgbClr val="FFFF00"/>
                </a:solidFill>
                <a:latin typeface="+mj-lt"/>
              </a:rPr>
              <a:t>: 1703.07746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b="1" dirty="0">
                <a:solidFill>
                  <a:schemeClr val="bg1"/>
                </a:solidFill>
                <a:latin typeface="+mj-lt"/>
              </a:rPr>
              <a:t>    Can there be observational consequences for the Euclidean wormholes, e.g., bias from the BD vacuum?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b="1" dirty="0">
                <a:solidFill>
                  <a:schemeClr val="bg1"/>
                </a:solidFill>
                <a:latin typeface="+mj-lt"/>
              </a:rPr>
              <a:t>    One or two arrows of time?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b="1" dirty="0">
                <a:solidFill>
                  <a:schemeClr val="bg1"/>
                </a:solidFill>
                <a:latin typeface="+mj-lt"/>
              </a:rPr>
              <a:t>    Entanglements between two universes?</a:t>
            </a:r>
          </a:p>
        </p:txBody>
      </p:sp>
    </p:spTree>
    <p:extLst>
      <p:ext uri="{BB962C8B-B14F-4D97-AF65-F5344CB8AC3E}">
        <p14:creationId xmlns:p14="http://schemas.microsoft.com/office/powerpoint/2010/main" val="3811043425"/>
      </p:ext>
    </p:extLst>
  </p:cSld>
  <p:clrMapOvr>
    <a:masterClrMapping/>
  </p:clrMapOvr>
  <p:transition spd="slow">
    <p:randomBar dir="vert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6"/>
            <a:ext cx="4896544" cy="47799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466403" y="4149080"/>
            <a:ext cx="4753669" cy="1244476"/>
          </a:xfrm>
        </p:spPr>
        <p:txBody>
          <a:bodyPr>
            <a:normAutofit/>
          </a:bodyPr>
          <a:lstStyle/>
          <a:p>
            <a:pPr algn="l"/>
            <a:r>
              <a:rPr lang="en-US" altLang="ko-KR" sz="3600" spc="-150" dirty="0">
                <a:solidFill>
                  <a:schemeClr val="bg1"/>
                </a:solidFill>
                <a:latin typeface="+mj-ea"/>
              </a:rPr>
              <a:t>Thank you very much</a:t>
            </a:r>
            <a:endParaRPr lang="ko-KR" altLang="en-US" sz="3600" spc="-150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4DAB6-A277-454E-AF6C-BACB900B88B7}"/>
              </a:ext>
            </a:extLst>
          </p:cNvPr>
          <p:cNvSpPr txBox="1"/>
          <p:nvPr/>
        </p:nvSpPr>
        <p:spPr>
          <a:xfrm>
            <a:off x="1454311" y="2564904"/>
            <a:ext cx="6336991" cy="745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3200" dirty="0">
                <a:solidFill>
                  <a:schemeClr val="bg1"/>
                </a:solidFill>
              </a:rPr>
              <a:t>Why </a:t>
            </a:r>
            <a:r>
              <a:rPr lang="en-US" altLang="ko-KR" sz="3200" dirty="0">
                <a:solidFill>
                  <a:srgbClr val="FFFF00"/>
                </a:solidFill>
              </a:rPr>
              <a:t>concave</a:t>
            </a:r>
            <a:r>
              <a:rPr lang="en-US" altLang="ko-KR" sz="3200" dirty="0">
                <a:solidFill>
                  <a:schemeClr val="bg1"/>
                </a:solidFill>
              </a:rPr>
              <a:t> rather than </a:t>
            </a:r>
            <a:r>
              <a:rPr lang="en-US" altLang="ko-KR" sz="3200" dirty="0">
                <a:solidFill>
                  <a:srgbClr val="FFFF00"/>
                </a:solidFill>
              </a:rPr>
              <a:t>convex</a:t>
            </a:r>
            <a:r>
              <a:rPr lang="en-US" altLang="ko-KR" sz="32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2527473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4DAB6-A277-454E-AF6C-BACB900B88B7}"/>
              </a:ext>
            </a:extLst>
          </p:cNvPr>
          <p:cNvSpPr txBox="1"/>
          <p:nvPr/>
        </p:nvSpPr>
        <p:spPr>
          <a:xfrm>
            <a:off x="1454311" y="2564904"/>
            <a:ext cx="6336991" cy="745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3200" dirty="0">
                <a:solidFill>
                  <a:schemeClr val="bg1"/>
                </a:solidFill>
              </a:rPr>
              <a:t>Why </a:t>
            </a:r>
            <a:r>
              <a:rPr lang="en-US" altLang="ko-KR" sz="3200" dirty="0">
                <a:solidFill>
                  <a:srgbClr val="FFFF00"/>
                </a:solidFill>
              </a:rPr>
              <a:t>concave</a:t>
            </a:r>
            <a:r>
              <a:rPr lang="en-US" altLang="ko-KR" sz="3200" dirty="0">
                <a:solidFill>
                  <a:schemeClr val="bg1"/>
                </a:solidFill>
              </a:rPr>
              <a:t> rather than </a:t>
            </a:r>
            <a:r>
              <a:rPr lang="en-US" altLang="ko-KR" sz="3200" dirty="0">
                <a:solidFill>
                  <a:srgbClr val="FFFF00"/>
                </a:solidFill>
              </a:rPr>
              <a:t>convex</a:t>
            </a:r>
            <a:r>
              <a:rPr lang="en-US" altLang="ko-KR" sz="3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F4EB1-B8C3-4539-9CE0-07B2A983893B}"/>
              </a:ext>
            </a:extLst>
          </p:cNvPr>
          <p:cNvSpPr txBox="1"/>
          <p:nvPr/>
        </p:nvSpPr>
        <p:spPr>
          <a:xfrm>
            <a:off x="821459" y="3413621"/>
            <a:ext cx="7774885" cy="663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Why did the universe start from a </a:t>
            </a:r>
            <a:r>
              <a:rPr lang="en-US" altLang="ko-KR" sz="2800" dirty="0">
                <a:solidFill>
                  <a:srgbClr val="FFFF00"/>
                </a:solidFill>
              </a:rPr>
              <a:t>concave</a:t>
            </a:r>
            <a:r>
              <a:rPr lang="en-US" altLang="ko-KR" sz="2800" dirty="0">
                <a:solidFill>
                  <a:schemeClr val="bg1"/>
                </a:solidFill>
              </a:rPr>
              <a:t> part?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BD18129-E41A-4634-AFF5-290182E1C062}"/>
              </a:ext>
            </a:extLst>
          </p:cNvPr>
          <p:cNvSpPr/>
          <p:nvPr/>
        </p:nvSpPr>
        <p:spPr>
          <a:xfrm>
            <a:off x="1115615" y="2564904"/>
            <a:ext cx="6912769" cy="84871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7008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416" y="1074216"/>
            <a:ext cx="7956024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dirty="0">
                <a:solidFill>
                  <a:schemeClr val="bg1"/>
                </a:solidFill>
              </a:rPr>
              <a:t>What I will show …</a:t>
            </a:r>
          </a:p>
          <a:p>
            <a:pPr algn="ctr">
              <a:lnSpc>
                <a:spcPct val="150000"/>
              </a:lnSpc>
            </a:pPr>
            <a:endParaRPr lang="en-US" altLang="ko-KR" sz="3200" dirty="0">
              <a:solidFill>
                <a:schemeClr val="bg1"/>
              </a:solidFill>
            </a:endParaRP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en-US" altLang="ko-KR" sz="2000" dirty="0">
                <a:solidFill>
                  <a:schemeClr val="bg1"/>
                </a:solidFill>
              </a:rPr>
              <a:t>The </a:t>
            </a:r>
            <a:r>
              <a:rPr lang="en-US" altLang="ko-KR" sz="2000" dirty="0">
                <a:solidFill>
                  <a:srgbClr val="FFC000"/>
                </a:solidFill>
              </a:rPr>
              <a:t>Euclidean path integral </a:t>
            </a:r>
            <a:r>
              <a:rPr lang="en-US" altLang="ko-KR" sz="2000" dirty="0">
                <a:solidFill>
                  <a:schemeClr val="bg1"/>
                </a:solidFill>
              </a:rPr>
              <a:t>is dominated by </a:t>
            </a:r>
            <a:r>
              <a:rPr lang="en-US" altLang="ko-KR" sz="2000" dirty="0">
                <a:solidFill>
                  <a:srgbClr val="FFFF00"/>
                </a:solidFill>
              </a:rPr>
              <a:t>Euclidean wormholes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solidFill>
                  <a:schemeClr val="bg1"/>
                </a:solidFill>
              </a:rPr>
              <a:t>(rather than the original </a:t>
            </a:r>
            <a:r>
              <a:rPr lang="en-US" altLang="ko-KR" sz="1600" dirty="0" err="1">
                <a:solidFill>
                  <a:schemeClr val="bg1"/>
                </a:solidFill>
              </a:rPr>
              <a:t>Hartle</a:t>
            </a:r>
            <a:r>
              <a:rPr lang="en-US" altLang="ko-KR" sz="1600" dirty="0">
                <a:solidFill>
                  <a:schemeClr val="bg1"/>
                </a:solidFill>
              </a:rPr>
              <a:t>-Hawking instantons)</a:t>
            </a:r>
            <a:r>
              <a:rPr lang="en-US" altLang="ko-KR" sz="2000" dirty="0">
                <a:solidFill>
                  <a:schemeClr val="bg1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</a:endParaRPr>
          </a:p>
          <a:p>
            <a:pPr marL="457200" indent="-457200" algn="ctr">
              <a:lnSpc>
                <a:spcPct val="150000"/>
              </a:lnSpc>
              <a:buFontTx/>
              <a:buChar char="-"/>
            </a:pPr>
            <a:r>
              <a:rPr lang="en-US" altLang="ko-KR" sz="2000" dirty="0">
                <a:solidFill>
                  <a:srgbClr val="FFFF00"/>
                </a:solidFill>
              </a:rPr>
              <a:t>Euclidean wormholes</a:t>
            </a:r>
            <a:r>
              <a:rPr lang="en-US" altLang="ko-KR" sz="2000" dirty="0">
                <a:solidFill>
                  <a:schemeClr val="bg1"/>
                </a:solidFill>
              </a:rPr>
              <a:t> require the </a:t>
            </a:r>
            <a:r>
              <a:rPr lang="en-US" altLang="ko-KR" sz="2000" dirty="0">
                <a:solidFill>
                  <a:srgbClr val="C00000"/>
                </a:solidFill>
              </a:rPr>
              <a:t>concave</a:t>
            </a:r>
            <a:r>
              <a:rPr lang="en-US" altLang="ko-KR" sz="2000" dirty="0">
                <a:solidFill>
                  <a:srgbClr val="FFFF00"/>
                </a:solidFill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</a:rPr>
              <a:t>inflaton</a:t>
            </a:r>
            <a:r>
              <a:rPr lang="en-US" altLang="ko-KR" sz="2000" dirty="0">
                <a:solidFill>
                  <a:schemeClr val="bg1"/>
                </a:solidFill>
              </a:rPr>
              <a:t> potential.</a:t>
            </a:r>
          </a:p>
        </p:txBody>
      </p:sp>
    </p:spTree>
    <p:extLst>
      <p:ext uri="{BB962C8B-B14F-4D97-AF65-F5344CB8AC3E}">
        <p14:creationId xmlns:p14="http://schemas.microsoft.com/office/powerpoint/2010/main" val="2456377085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테마">
  <a:themeElements>
    <a:clrScheme name="사용자 지정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595959"/>
      </a:folHlink>
    </a:clrScheme>
    <a:fontScheme name="나눔명조">
      <a:majorFont>
        <a:latin typeface="나눔명조"/>
        <a:ea typeface="나눔명조"/>
        <a:cs typeface=""/>
      </a:majorFont>
      <a:minorFont>
        <a:latin typeface="나눔명조"/>
        <a:ea typeface="나눔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4374</TotalTime>
  <Words>1575</Words>
  <Application>Microsoft Office PowerPoint</Application>
  <PresentationFormat>화면 슬라이드 쇼(4:3)</PresentationFormat>
  <Paragraphs>365</Paragraphs>
  <Slides>69</Slides>
  <Notes>60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69</vt:i4>
      </vt:variant>
    </vt:vector>
  </HeadingPairs>
  <TitlesOfParts>
    <vt:vector size="77" baseType="lpstr">
      <vt:lpstr>나눔명조</vt:lpstr>
      <vt:lpstr>Arial</vt:lpstr>
      <vt:lpstr>Wingdings</vt:lpstr>
      <vt:lpstr>나눔고딕</vt:lpstr>
      <vt:lpstr>맑은 고딕</vt:lpstr>
      <vt:lpstr>나눔손글씨 펜</vt:lpstr>
      <vt:lpstr>Cambria Math</vt:lpstr>
      <vt:lpstr>Office 테마</vt:lpstr>
      <vt:lpstr>Why concave rather than convex? Possible explanations for the inflaton potential from quantum cosmology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 you very much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문서의 제목  나눔명조R, 40pt</dc:title>
  <dc:creator>네이버 한글캠페인</dc:creator>
  <cp:lastModifiedBy>D Yeom</cp:lastModifiedBy>
  <cp:revision>385</cp:revision>
  <dcterms:created xsi:type="dcterms:W3CDTF">2011-08-23T09:33:59Z</dcterms:created>
  <dcterms:modified xsi:type="dcterms:W3CDTF">2017-12-14T13:46:55Z</dcterms:modified>
</cp:coreProperties>
</file>