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7" r:id="rId1"/>
  </p:sldMasterIdLst>
  <p:notesMasterIdLst>
    <p:notesMasterId r:id="rId36"/>
  </p:notesMasterIdLst>
  <p:handoutMasterIdLst>
    <p:handoutMasterId r:id="rId37"/>
  </p:handoutMasterIdLst>
  <p:sldIdLst>
    <p:sldId id="438" r:id="rId2"/>
    <p:sldId id="475" r:id="rId3"/>
    <p:sldId id="258" r:id="rId4"/>
    <p:sldId id="549" r:id="rId5"/>
    <p:sldId id="550" r:id="rId6"/>
    <p:sldId id="551" r:id="rId7"/>
    <p:sldId id="552" r:id="rId8"/>
    <p:sldId id="321" r:id="rId9"/>
    <p:sldId id="524" r:id="rId10"/>
    <p:sldId id="331" r:id="rId11"/>
    <p:sldId id="441" r:id="rId12"/>
    <p:sldId id="486" r:id="rId13"/>
    <p:sldId id="449" r:id="rId14"/>
    <p:sldId id="452" r:id="rId15"/>
    <p:sldId id="539" r:id="rId16"/>
    <p:sldId id="544" r:id="rId17"/>
    <p:sldId id="545" r:id="rId18"/>
    <p:sldId id="547" r:id="rId19"/>
    <p:sldId id="527" r:id="rId20"/>
    <p:sldId id="507" r:id="rId21"/>
    <p:sldId id="468" r:id="rId22"/>
    <p:sldId id="469" r:id="rId23"/>
    <p:sldId id="470" r:id="rId24"/>
    <p:sldId id="474" r:id="rId25"/>
    <p:sldId id="553" r:id="rId26"/>
    <p:sldId id="554" r:id="rId27"/>
    <p:sldId id="555" r:id="rId28"/>
    <p:sldId id="556" r:id="rId29"/>
    <p:sldId id="557" r:id="rId30"/>
    <p:sldId id="558" r:id="rId31"/>
    <p:sldId id="462" r:id="rId32"/>
    <p:sldId id="466" r:id="rId33"/>
    <p:sldId id="559" r:id="rId34"/>
    <p:sldId id="46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336699"/>
    <a:srgbClr val="CC3399"/>
    <a:srgbClr val="FF0000"/>
    <a:srgbClr val="000000"/>
    <a:srgbClr val="003399"/>
    <a:srgbClr val="00808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9" autoAdjust="0"/>
    <p:restoredTop sz="94608" autoAdjust="0"/>
  </p:normalViewPr>
  <p:slideViewPr>
    <p:cSldViewPr>
      <p:cViewPr varScale="1">
        <p:scale>
          <a:sx n="65" d="100"/>
          <a:sy n="65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8C390D51-6A2D-4D83-84ED-F553F184E0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66082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7088EF0C-3730-4E29-838D-B569E2D9BC0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27718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46668-0416-4D1A-925E-F3415BFC3153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9C246-EFA1-4954-A2F1-DB998402E7C8}" type="slidenum">
              <a:rPr lang="zh-CN" altLang="en-US" smtClean="0"/>
              <a:pPr/>
              <a:t>32</a:t>
            </a:fld>
            <a:endParaRPr lang="en-US" altLang="zh-CN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A32273-C4FF-4F8C-BAB6-BFFA0F30EDF7}" type="slidenum">
              <a:rPr lang="zh-CN" altLang="en-US" smtClean="0"/>
              <a:pPr/>
              <a:t>34</a:t>
            </a:fld>
            <a:endParaRPr lang="en-US" altLang="zh-CN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C9E19-0BC8-4F0C-A997-15F1107B355F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73650-D23B-4C90-814D-102D8CB5EB61}" type="slidenum">
              <a:rPr lang="zh-CN" altLang="en-US" smtClean="0"/>
              <a:pPr/>
              <a:t>3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3D857-6A6D-415F-91A4-08CA9F63A364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EB9C9-4E8B-4920-8651-507139B38BD3}" type="slidenum">
              <a:rPr lang="zh-CN" altLang="en-US" smtClean="0"/>
              <a:pPr/>
              <a:t>10</a:t>
            </a:fld>
            <a:endParaRPr lang="en-US" altLang="zh-CN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B20C60-FA93-4205-BA2A-56CCF6C53B30}" type="slidenum">
              <a:rPr lang="zh-CN" altLang="en-US" smtClean="0"/>
              <a:pPr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124AE-6C63-4758-9B22-8C175A76C864}" type="slidenum">
              <a:rPr lang="zh-CN" altLang="en-US" smtClean="0"/>
              <a:pPr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91C6B-C7F4-4232-BC5A-3A1F35E3EAE2}" type="slidenum">
              <a:rPr lang="zh-CN" altLang="en-US" smtClean="0"/>
              <a:pPr/>
              <a:t>20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505BBAA-84F9-4FDF-ACCF-70D9AB50329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AC82-297E-4D73-B0BC-762C24B5FFA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6DAA9-5757-4425-A7E8-31DA1C4674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59BA-C981-4428-B82F-2227AC661D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EF50-AA0F-4B65-AD22-4EA1EEE0935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0498B-F5A5-4719-953E-9B8C93143D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01B7-D49F-4176-A3A6-675841829A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E271-FF10-4907-88FA-5B8D4DC69A3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E019C-7EDD-4316-8AC9-C5D8D5E4FEE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A4E64-35C5-41EE-8753-781B1494A1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5D1B-70F0-4D82-8333-D33C0BB193B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67BAB-605A-4233-A8BA-01EE3CA58F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13F941F-A445-4A8E-8A8B-17B0B572D9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72" r:id="rId2"/>
    <p:sldLayoutId id="2147484580" r:id="rId3"/>
    <p:sldLayoutId id="2147484573" r:id="rId4"/>
    <p:sldLayoutId id="2147484574" r:id="rId5"/>
    <p:sldLayoutId id="2147484575" r:id="rId6"/>
    <p:sldLayoutId id="2147484576" r:id="rId7"/>
    <p:sldLayoutId id="2147484581" r:id="rId8"/>
    <p:sldLayoutId id="2147484582" r:id="rId9"/>
    <p:sldLayoutId id="2147484577" r:id="rId10"/>
    <p:sldLayoutId id="2147484578" r:id="rId11"/>
    <p:sldLayoutId id="21474845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wmf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hyperlink" Target="http://arxiv.org/find/gr-qc/1/au:+Abdalla_E/0/1/0/all/0/1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4"/>
          <p:cNvSpPr>
            <a:spLocks noGrp="1"/>
          </p:cNvSpPr>
          <p:nvPr>
            <p:ph type="ctrTitle"/>
          </p:nvPr>
        </p:nvSpPr>
        <p:spPr>
          <a:xfrm>
            <a:off x="457200" y="1981200"/>
            <a:ext cx="8686800" cy="1676400"/>
          </a:xfrm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altLang="zh-CN" sz="4400" b="1" dirty="0" smtClean="0">
                <a:solidFill>
                  <a:srgbClr val="000000"/>
                </a:solidFill>
                <a:latin typeface="Berlin Sans FB Demi" pitchFamily="34" charset="0"/>
              </a:rPr>
              <a:t/>
            </a:r>
            <a:br>
              <a:rPr altLang="zh-CN" sz="4400" b="1" dirty="0" smtClean="0">
                <a:solidFill>
                  <a:srgbClr val="000000"/>
                </a:solidFill>
                <a:latin typeface="Berlin Sans FB Demi" pitchFamily="34" charset="0"/>
              </a:rPr>
            </a:br>
            <a:r>
              <a:rPr altLang="zh-CN" b="1" dirty="0" smtClean="0">
                <a:solidFill>
                  <a:srgbClr val="000000"/>
                </a:solidFill>
                <a:latin typeface="Berlin Sans FB Demi" pitchFamily="34" charset="0"/>
              </a:rPr>
              <a:t>Dark Matter, Dark Energy Interaction:</a:t>
            </a:r>
            <a:br>
              <a:rPr altLang="zh-CN" b="1" dirty="0" smtClean="0">
                <a:solidFill>
                  <a:srgbClr val="000000"/>
                </a:solidFill>
                <a:latin typeface="Berlin Sans FB Demi" pitchFamily="34" charset="0"/>
              </a:rPr>
            </a:br>
            <a:r>
              <a:rPr altLang="zh-CN" sz="3100" b="1" dirty="0" smtClean="0">
                <a:solidFill>
                  <a:srgbClr val="FFFF00"/>
                </a:solidFill>
                <a:latin typeface="Apple Chancery"/>
                <a:cs typeface="Apple Chancery"/>
              </a:rPr>
              <a:t>Cosmological Implications, Observational Signatures and Theoretical Challenges</a:t>
            </a:r>
            <a:r>
              <a:rPr altLang="zh-CN" b="1" dirty="0" smtClean="0">
                <a:solidFill>
                  <a:srgbClr val="000000"/>
                </a:solidFill>
                <a:latin typeface="Berlin Sans FB Demi" pitchFamily="34" charset="0"/>
              </a:rPr>
              <a:t/>
            </a:r>
            <a:br>
              <a:rPr altLang="zh-CN" b="1" dirty="0" smtClean="0">
                <a:solidFill>
                  <a:srgbClr val="000000"/>
                </a:solidFill>
                <a:latin typeface="Berlin Sans FB Demi" pitchFamily="34" charset="0"/>
              </a:rPr>
            </a:br>
            <a:r>
              <a:rPr altLang="zh-CN" sz="4400" b="1" dirty="0" smtClean="0">
                <a:solidFill>
                  <a:srgbClr val="000000"/>
                </a:solidFill>
                <a:latin typeface="Berlin Sans FB Demi" pitchFamily="34" charset="0"/>
              </a:rPr>
              <a:t/>
            </a:r>
            <a:br>
              <a:rPr altLang="zh-CN" sz="4400" b="1" dirty="0" smtClean="0">
                <a:solidFill>
                  <a:srgbClr val="000000"/>
                </a:solidFill>
                <a:latin typeface="Berlin Sans FB Demi" pitchFamily="34" charset="0"/>
              </a:rPr>
            </a:br>
            <a:r>
              <a:rPr altLang="zh-CN" dirty="0" smtClean="0"/>
              <a:t/>
            </a:r>
            <a:br>
              <a:rPr altLang="zh-CN" dirty="0" smtClean="0"/>
            </a:br>
            <a:endParaRPr lang="zh-CN" altLang="en-US" dirty="0" smtClean="0"/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80116" y="3552480"/>
            <a:ext cx="8463884" cy="33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3600" b="1" dirty="0">
                <a:solidFill>
                  <a:srgbClr val="7030A0"/>
                </a:solidFill>
                <a:latin typeface="Forte" pitchFamily="66" charset="0"/>
                <a:cs typeface="Gautami" pitchFamily="2"/>
              </a:rPr>
              <a:t>Bin  </a:t>
            </a:r>
            <a:r>
              <a:rPr lang="en-US" altLang="zh-CN" sz="3600" b="1" dirty="0" smtClean="0">
                <a:solidFill>
                  <a:srgbClr val="7030A0"/>
                </a:solidFill>
                <a:latin typeface="Forte" pitchFamily="66" charset="0"/>
                <a:cs typeface="Gautami" pitchFamily="2"/>
              </a:rPr>
              <a:t>Wang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3600" b="1" dirty="0" smtClean="0">
                <a:solidFill>
                  <a:srgbClr val="7030A0"/>
                </a:solidFill>
                <a:latin typeface="Forte" pitchFamily="66" charset="0"/>
                <a:cs typeface="Gautami" pitchFamily="2"/>
              </a:rPr>
              <a:t>Center for Gravitation and Cosmology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3600" b="1" dirty="0" smtClean="0">
                <a:solidFill>
                  <a:srgbClr val="7030A0"/>
                </a:solidFill>
                <a:latin typeface="Forte" pitchFamily="66" charset="0"/>
                <a:cs typeface="Gautami" pitchFamily="2"/>
              </a:rPr>
              <a:t>YZU/SJTU</a:t>
            </a:r>
            <a:endParaRPr lang="en-US" altLang="zh-CN" sz="3600" b="1" dirty="0">
              <a:solidFill>
                <a:srgbClr val="7030A0"/>
              </a:solidFill>
              <a:latin typeface="Forte" pitchFamily="66" charset="0"/>
              <a:cs typeface="Gautami" pitchFamily="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3600" b="1" dirty="0">
              <a:solidFill>
                <a:srgbClr val="7030A0"/>
              </a:solidFill>
              <a:latin typeface="Forte" pitchFamily="66" charset="0"/>
              <a:cs typeface="Gautami" pitchFamily="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altLang="zh-CN" sz="3600" b="1" dirty="0">
              <a:solidFill>
                <a:srgbClr val="7030A0"/>
              </a:solidFill>
              <a:latin typeface="Pristin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5857892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B. Wang, E. Abdalla, F. Atrio-Barandela, D. Pavon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Reports on Progress in Physics, 79, 096901 (2016)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457200"/>
            <a:ext cx="9448800" cy="8382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The Interaction Between DE &amp; DM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1524000"/>
            <a:ext cx="854075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 smtClean="0"/>
              <a:t>Phenomenological interaction forms: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1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For Q &gt; 0 the energy proceeds from DE to DM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sz="2400" b="1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/>
              <a:t>Phenomenological forms of Q</a:t>
            </a:r>
          </a:p>
          <a:p>
            <a:pPr eaLnBrk="1" hangingPunct="1"/>
            <a:endParaRPr lang="en-US" altLang="zh-CN" sz="2400" b="1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400" b="1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400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400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400" smtClean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85786" y="4357694"/>
            <a:ext cx="6305568" cy="636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2000" y="1981200"/>
            <a:ext cx="8134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zh-CN" sz="36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Signature of the interaction in the CMB</a:t>
            </a:r>
            <a:endParaRPr lang="zh-CN" altLang="en-US" sz="36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74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8540750" cy="5257800"/>
          </a:xfrm>
        </p:spPr>
        <p:txBody>
          <a:bodyPr vert="horz"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mtClean="0"/>
              <a:t>Sachs-Wolfe effects:</a:t>
            </a:r>
            <a:endParaRPr lang="en-US" altLang="zh-CN" sz="2000" smtClean="0"/>
          </a:p>
          <a:p>
            <a:pPr eaLnBrk="1" hangingPunct="1">
              <a:buFont typeface="Wingdings" pitchFamily="2" charset="2"/>
              <a:buNone/>
            </a:pPr>
            <a:endParaRPr lang="zh-CN" altLang="en-US" smtClean="0"/>
          </a:p>
        </p:txBody>
      </p:sp>
      <p:sp>
        <p:nvSpPr>
          <p:cNvPr id="17412" name="Left Brace 3"/>
          <p:cNvSpPr>
            <a:spLocks/>
          </p:cNvSpPr>
          <p:nvPr/>
        </p:nvSpPr>
        <p:spPr bwMode="auto">
          <a:xfrm>
            <a:off x="4114800" y="1447800"/>
            <a:ext cx="228600" cy="7620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6" name="Left Brace 5"/>
          <p:cNvSpPr/>
          <p:nvPr/>
        </p:nvSpPr>
        <p:spPr bwMode="auto">
          <a:xfrm>
            <a:off x="1219200" y="1981200"/>
            <a:ext cx="152400" cy="68580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zh-CN" alt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447800" y="18288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/>
              <a:t>non-integrated</a:t>
            </a:r>
            <a:endParaRPr lang="zh-CN" altLang="en-US"/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419600" y="1905000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600">
                <a:solidFill>
                  <a:srgbClr val="FF0000"/>
                </a:solidFill>
              </a:rPr>
              <a:t>photons’ initial conditions</a:t>
            </a:r>
            <a:endParaRPr lang="zh-CN" altLang="en-US" sz="1600"/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1447800" y="2362200"/>
            <a:ext cx="304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/>
              <a:t> </a:t>
            </a:r>
            <a:r>
              <a:rPr lang="en-US" altLang="zh-CN"/>
              <a:t>integrated  </a:t>
            </a:r>
            <a:endParaRPr lang="zh-CN" altLang="en-US"/>
          </a:p>
        </p:txBody>
      </p:sp>
      <p:sp>
        <p:nvSpPr>
          <p:cNvPr id="17417" name="Left Brace 9"/>
          <p:cNvSpPr>
            <a:spLocks/>
          </p:cNvSpPr>
          <p:nvPr/>
        </p:nvSpPr>
        <p:spPr bwMode="auto">
          <a:xfrm>
            <a:off x="2971800" y="2286000"/>
            <a:ext cx="152400" cy="685800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3124200" y="22098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800"/>
              <a:t>Early ISW</a:t>
            </a:r>
            <a:endParaRPr lang="zh-CN" altLang="en-US" sz="1800"/>
          </a:p>
        </p:txBody>
      </p:sp>
      <p:sp>
        <p:nvSpPr>
          <p:cNvPr id="17419" name="TextBox 11"/>
          <p:cNvSpPr txBox="1">
            <a:spLocks noChangeArrowheads="1"/>
          </p:cNvSpPr>
          <p:nvPr/>
        </p:nvSpPr>
        <p:spPr bwMode="auto">
          <a:xfrm>
            <a:off x="3124200" y="27432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800"/>
              <a:t>Late ISW</a:t>
            </a:r>
            <a:endParaRPr lang="zh-CN" altLang="en-US" sz="1800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4648200" y="2590800"/>
            <a:ext cx="5943600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600">
                <a:solidFill>
                  <a:srgbClr val="FF0000"/>
                </a:solidFill>
              </a:rPr>
              <a:t>has the unique ability to probe the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600" b="1">
                <a:solidFill>
                  <a:srgbClr val="CC3399"/>
                </a:solidFill>
              </a:rPr>
              <a:t>“size” </a:t>
            </a:r>
            <a:r>
              <a:rPr lang="en-US" altLang="zh-CN" sz="1600">
                <a:solidFill>
                  <a:srgbClr val="FF0000"/>
                </a:solidFill>
              </a:rPr>
              <a:t>of DE: </a:t>
            </a:r>
            <a:r>
              <a:rPr lang="en-US" altLang="zh-CN" sz="1600" b="1">
                <a:solidFill>
                  <a:srgbClr val="FF0000"/>
                </a:solidFill>
              </a:rPr>
              <a:t>  EOS, </a:t>
            </a:r>
            <a:r>
              <a:rPr lang="en-US" altLang="zh-CN" sz="1600">
                <a:solidFill>
                  <a:srgbClr val="FF0000"/>
                </a:solidFill>
              </a:rPr>
              <a:t>the speed of sound </a:t>
            </a:r>
            <a:endParaRPr lang="zh-CN" altLang="en-US" sz="1600"/>
          </a:p>
        </p:txBody>
      </p:sp>
      <p:sp>
        <p:nvSpPr>
          <p:cNvPr id="14349" name="Down Arrow 13"/>
          <p:cNvSpPr>
            <a:spLocks noChangeArrowheads="1"/>
          </p:cNvSpPr>
          <p:nvPr/>
        </p:nvSpPr>
        <p:spPr bwMode="auto">
          <a:xfrm>
            <a:off x="3657600" y="3276600"/>
            <a:ext cx="4572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C3399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14350" name="TextBox 14"/>
          <p:cNvSpPr txBox="1">
            <a:spLocks noChangeArrowheads="1"/>
          </p:cNvSpPr>
          <p:nvPr/>
        </p:nvSpPr>
        <p:spPr bwMode="auto">
          <a:xfrm>
            <a:off x="1285852" y="4000504"/>
            <a:ext cx="426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b="1" i="1" dirty="0">
                <a:solidFill>
                  <a:srgbClr val="CC3399"/>
                </a:solidFill>
              </a:rPr>
              <a:t>Signature of the interaction between DE and DM?</a:t>
            </a:r>
            <a:endParaRPr lang="zh-CN" altLang="en-US" b="1" i="1" dirty="0">
              <a:solidFill>
                <a:srgbClr val="CC3399"/>
              </a:solidFill>
            </a:endParaRPr>
          </a:p>
        </p:txBody>
      </p:sp>
      <p:pic>
        <p:nvPicPr>
          <p:cNvPr id="17423" name="图片 6" descr="ball_hil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4502" y="5207004"/>
            <a:ext cx="3575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  <p:bldP spid="143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6858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ISW imprint of the interaction</a:t>
            </a:r>
            <a:endParaRPr lang="zh-CN" altLang="en-US" sz="32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4579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524000"/>
            <a:ext cx="8540750" cy="4724400"/>
          </a:xfrm>
        </p:spPr>
        <p:txBody>
          <a:bodyPr vert="horz"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400" smtClean="0"/>
              <a:t>The analytical descriptions for such effect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2400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731520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464820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038600"/>
            <a:ext cx="3733800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762000" y="48768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/>
              <a:t>ISW effect is not simply due to the change of the CDM perturbation. The interaction enters each part of gravitational potential. </a:t>
            </a:r>
            <a:endParaRPr lang="zh-CN" altLang="en-US"/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3810000" y="5811838"/>
            <a:ext cx="502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>
                <a:solidFill>
                  <a:srgbClr val="CC3399"/>
                </a:solidFill>
              </a:rPr>
              <a:t>J.H. He, B.Wang, P.J.Zhang, PRD(09)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>
                <a:solidFill>
                  <a:srgbClr val="CC3399"/>
                </a:solidFill>
              </a:rPr>
              <a:t>J.H.He, B.Wang, E.Abdalla, PRD(11) </a:t>
            </a:r>
            <a:endParaRPr lang="zh-CN" altLang="en-US" sz="2000" b="1">
              <a:solidFill>
                <a:srgbClr val="CC3399"/>
              </a:solidFill>
            </a:endParaRPr>
          </a:p>
        </p:txBody>
      </p:sp>
      <p:pic>
        <p:nvPicPr>
          <p:cNvPr id="2458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050" y="1905000"/>
            <a:ext cx="7991475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458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643182"/>
            <a:ext cx="8794750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484784"/>
            <a:ext cx="5867400" cy="259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924297"/>
            <a:ext cx="6192688" cy="23130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540750" cy="6858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Imprint of the interaction in CMB</a:t>
            </a:r>
            <a:endParaRPr lang="zh-CN" altLang="en-US" sz="32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662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350" y="1066800"/>
            <a:ext cx="8915400" cy="5181600"/>
          </a:xfrm>
        </p:spPr>
        <p:txBody>
          <a:bodyPr vert="horz"/>
          <a:lstStyle/>
          <a:p>
            <a:pPr marL="0" indent="0" eaLnBrk="1" hangingPunct="1">
              <a:buNone/>
            </a:pPr>
            <a:r>
              <a:rPr lang="en-US" altLang="zh-CN" sz="2400" dirty="0" smtClean="0"/>
              <a:t> </a:t>
            </a:r>
            <a:r>
              <a:rPr lang="en-US" altLang="zh-CN" sz="2000" dirty="0" smtClean="0"/>
              <a:t>Interaction proportional to the energy density of DM &amp; DE+DM</a:t>
            </a:r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3560763" y="4114800"/>
            <a:ext cx="554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10" name="矩形 6"/>
          <p:cNvSpPr/>
          <p:nvPr/>
        </p:nvSpPr>
        <p:spPr bwMode="auto">
          <a:xfrm>
            <a:off x="5076056" y="2780928"/>
            <a:ext cx="685800" cy="152400"/>
          </a:xfrm>
          <a:prstGeom prst="rect">
            <a:avLst/>
          </a:prstGeom>
          <a:solidFill>
            <a:schemeClr val="accent3"/>
          </a:solidFill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800" dirty="0">
                <a:solidFill>
                  <a:schemeClr val="tx1"/>
                </a:solidFill>
              </a:rPr>
              <a:t>EISW+SW</a:t>
            </a:r>
            <a:endParaRPr lang="zh-CN" altLang="en-US" sz="800" dirty="0">
              <a:solidFill>
                <a:schemeClr val="tx1"/>
              </a:solidFill>
            </a:endParaRPr>
          </a:p>
        </p:txBody>
      </p:sp>
      <p:sp>
        <p:nvSpPr>
          <p:cNvPr id="25609" name="TextBox 8"/>
          <p:cNvSpPr txBox="1">
            <a:spLocks noChangeArrowheads="1"/>
          </p:cNvSpPr>
          <p:nvPr/>
        </p:nvSpPr>
        <p:spPr bwMode="auto">
          <a:xfrm>
            <a:off x="-634" y="6093296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b="1" dirty="0">
                <a:solidFill>
                  <a:srgbClr val="CC3399"/>
                </a:solidFill>
              </a:rPr>
              <a:t> </a:t>
            </a:r>
            <a:r>
              <a:rPr lang="en-US" altLang="zh-CN" b="1" dirty="0" smtClean="0">
                <a:solidFill>
                  <a:srgbClr val="CC3399"/>
                </a:solidFill>
              </a:rPr>
              <a:t>He</a:t>
            </a:r>
            <a:r>
              <a:rPr lang="en-US" altLang="zh-CN" b="1" dirty="0">
                <a:solidFill>
                  <a:srgbClr val="CC3399"/>
                </a:solidFill>
              </a:rPr>
              <a:t>,  </a:t>
            </a:r>
            <a:r>
              <a:rPr lang="en-US" altLang="zh-CN" b="1" dirty="0" smtClean="0">
                <a:solidFill>
                  <a:srgbClr val="CC3399"/>
                </a:solidFill>
              </a:rPr>
              <a:t>Wang</a:t>
            </a:r>
            <a:r>
              <a:rPr lang="en-US" altLang="zh-CN" b="1" dirty="0">
                <a:solidFill>
                  <a:srgbClr val="CC3399"/>
                </a:solidFill>
              </a:rPr>
              <a:t>, </a:t>
            </a:r>
            <a:r>
              <a:rPr lang="en-US" altLang="zh-CN" b="1" dirty="0" smtClean="0">
                <a:solidFill>
                  <a:srgbClr val="CC3399"/>
                </a:solidFill>
              </a:rPr>
              <a:t>Zhang</a:t>
            </a:r>
            <a:r>
              <a:rPr lang="en-US" altLang="zh-CN" b="1" dirty="0">
                <a:solidFill>
                  <a:srgbClr val="CC3399"/>
                </a:solidFill>
              </a:rPr>
              <a:t>, PRD(09)</a:t>
            </a:r>
            <a:endParaRPr lang="zh-CN" altLang="en-US" b="1" dirty="0">
              <a:solidFill>
                <a:srgbClr val="CC3399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07504" y="6396038"/>
            <a:ext cx="4279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b="1" dirty="0">
                <a:solidFill>
                  <a:srgbClr val="CC3399"/>
                </a:solidFill>
              </a:rPr>
              <a:t>He, Wang, </a:t>
            </a:r>
            <a:r>
              <a:rPr lang="en-US" altLang="zh-CN" b="1" dirty="0" err="1">
                <a:solidFill>
                  <a:srgbClr val="CC3399"/>
                </a:solidFill>
              </a:rPr>
              <a:t>Abdalla</a:t>
            </a:r>
            <a:r>
              <a:rPr lang="en-US" altLang="zh-CN" b="1" dirty="0">
                <a:solidFill>
                  <a:srgbClr val="CC3399"/>
                </a:solidFill>
              </a:rPr>
              <a:t>, PRD(11) </a:t>
            </a:r>
            <a:endParaRPr lang="zh-CN" altLang="en-US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685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Likelihoods of     ,w and </a:t>
            </a:r>
            <a:r>
              <a:rPr lang="el-GR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ξ</a:t>
            </a:r>
            <a:r>
              <a:rPr lang="en-US" altLang="zh-CN" dirty="0" smtClean="0"/>
              <a:t> </a:t>
            </a:r>
            <a:endParaRPr lang="zh-CN" altLang="en-US" dirty="0" smtClean="0"/>
          </a:p>
        </p:txBody>
      </p:sp>
      <p:sp>
        <p:nvSpPr>
          <p:cNvPr id="2867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0"/>
            <a:ext cx="8540750" cy="4953000"/>
          </a:xfrm>
        </p:spPr>
        <p:txBody>
          <a:bodyPr vert="horz"/>
          <a:lstStyle/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r>
              <a:rPr lang="el-GR" altLang="zh-CN" dirty="0" smtClean="0"/>
              <a:t>ξ </a:t>
            </a:r>
            <a:r>
              <a:rPr lang="en-US" altLang="zh-CN" dirty="0" smtClean="0"/>
              <a:t>~DM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zh-CN" altLang="en-US" dirty="0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762000"/>
            <a:ext cx="62865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556792"/>
            <a:ext cx="6553200" cy="12287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9512" y="5487740"/>
            <a:ext cx="5088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CC3399"/>
                </a:solidFill>
              </a:rPr>
              <a:t>WMAP data: He</a:t>
            </a:r>
            <a:r>
              <a:rPr lang="en-US" altLang="zh-CN" sz="2000" b="1" dirty="0">
                <a:solidFill>
                  <a:srgbClr val="CC3399"/>
                </a:solidFill>
              </a:rPr>
              <a:t>, Wang, Abdalla, PRD(11)</a:t>
            </a:r>
            <a:endParaRPr lang="zh-CN" altLang="en-US" sz="2000" b="1" dirty="0">
              <a:solidFill>
                <a:srgbClr val="CC3399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79512" y="5798874"/>
            <a:ext cx="92170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CC3399"/>
                </a:solidFill>
              </a:rPr>
              <a:t>PLANCK</a:t>
            </a:r>
            <a:r>
              <a:rPr lang="en-US" altLang="zh-CN" b="1" dirty="0">
                <a:solidFill>
                  <a:srgbClr val="CC3399"/>
                </a:solidFill>
              </a:rPr>
              <a:t> </a:t>
            </a:r>
            <a:r>
              <a:rPr lang="en-US" altLang="zh-CN" sz="2000" b="1" dirty="0" smtClean="0">
                <a:solidFill>
                  <a:srgbClr val="CC3399"/>
                </a:solidFill>
              </a:rPr>
              <a:t>2013data</a:t>
            </a:r>
            <a:r>
              <a:rPr lang="en-US" altLang="zh-CN" sz="2000" b="1" dirty="0">
                <a:solidFill>
                  <a:srgbClr val="CC3399"/>
                </a:solidFill>
              </a:rPr>
              <a:t>: </a:t>
            </a:r>
            <a:r>
              <a:rPr lang="pt-BR" altLang="zh-CN" sz="2000" b="1" dirty="0" smtClean="0">
                <a:solidFill>
                  <a:srgbClr val="CC3399"/>
                </a:solidFill>
              </a:rPr>
              <a:t>Costa, Xu, Wang, Ferreira, Abdalla, PRD(14)</a:t>
            </a:r>
          </a:p>
          <a:p>
            <a:r>
              <a:rPr lang="en-US" altLang="zh-CN" sz="2000" b="1" dirty="0" smtClean="0">
                <a:solidFill>
                  <a:srgbClr val="CC3399"/>
                </a:solidFill>
              </a:rPr>
              <a:t>PLANCK 2015data: </a:t>
            </a:r>
            <a:r>
              <a:rPr lang="pt-BR" altLang="zh-CN" sz="2000" b="1" dirty="0" smtClean="0">
                <a:solidFill>
                  <a:srgbClr val="CC3399"/>
                </a:solidFill>
              </a:rPr>
              <a:t>Costa, Xu, Wang,  Abdalla, JCAP (17)</a:t>
            </a:r>
          </a:p>
          <a:p>
            <a:r>
              <a:rPr lang="pt-BR" altLang="zh-CN" sz="2000" b="1" dirty="0" smtClean="0">
                <a:solidFill>
                  <a:srgbClr val="CC3399"/>
                </a:solidFill>
              </a:rPr>
              <a:t> </a:t>
            </a:r>
            <a:endParaRPr lang="zh-CN" altLang="en-US" sz="2000" b="1" dirty="0">
              <a:solidFill>
                <a:srgbClr val="CC3399"/>
              </a:solidFill>
            </a:endParaRPr>
          </a:p>
          <a:p>
            <a:endParaRPr lang="zh-CN" alt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7947"/>
            <a:ext cx="2835424" cy="237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852936"/>
            <a:ext cx="5800725" cy="2160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4" name="标题 1"/>
          <p:cNvSpPr txBox="1">
            <a:spLocks/>
          </p:cNvSpPr>
          <p:nvPr/>
        </p:nvSpPr>
        <p:spPr bwMode="auto">
          <a:xfrm>
            <a:off x="4067944" y="4797152"/>
            <a:ext cx="4608512" cy="609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Alleviate the coincidence problem</a:t>
            </a:r>
            <a:endParaRPr lang="zh-CN" altLang="en-US" sz="2400" b="1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4288"/>
            <a:ext cx="4103687" cy="3573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Rectangle 2"/>
          <p:cNvSpPr>
            <a:spLocks/>
          </p:cNvSpPr>
          <p:nvPr/>
        </p:nvSpPr>
        <p:spPr bwMode="auto">
          <a:xfrm>
            <a:off x="277813" y="1262063"/>
            <a:ext cx="14430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sz="1800">
                <a:latin typeface="Lucida Grande"/>
                <a:sym typeface="Lucida Grande"/>
              </a:rPr>
              <a:t>CMB photon</a:t>
            </a:r>
          </a:p>
        </p:txBody>
      </p:sp>
      <p:sp>
        <p:nvSpPr>
          <p:cNvPr id="31748" name="Rectangle 3"/>
          <p:cNvSpPr>
            <a:spLocks/>
          </p:cNvSpPr>
          <p:nvPr/>
        </p:nvSpPr>
        <p:spPr bwMode="auto">
          <a:xfrm>
            <a:off x="2857488" y="2214554"/>
            <a:ext cx="167501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sz="1800" dirty="0">
                <a:latin typeface="Lucida Grande"/>
                <a:sym typeface="Lucida Grande"/>
              </a:rPr>
              <a:t>free energetic </a:t>
            </a:r>
          </a:p>
          <a:p>
            <a:r>
              <a:rPr lang="en-US" altLang="zh-CN" sz="1800" dirty="0">
                <a:latin typeface="Lucida Grande"/>
                <a:sym typeface="Lucida Grande"/>
              </a:rPr>
              <a:t>electron in </a:t>
            </a:r>
          </a:p>
          <a:p>
            <a:endParaRPr lang="en-US" altLang="zh-CN" sz="1800" dirty="0">
              <a:latin typeface="Lucida Grande"/>
              <a:sym typeface="Lucida Grande"/>
            </a:endParaRPr>
          </a:p>
        </p:txBody>
      </p:sp>
      <p:sp>
        <p:nvSpPr>
          <p:cNvPr id="31750" name="Rectangle 6"/>
          <p:cNvSpPr>
            <a:spLocks/>
          </p:cNvSpPr>
          <p:nvPr/>
        </p:nvSpPr>
        <p:spPr bwMode="auto">
          <a:xfrm>
            <a:off x="284163" y="712788"/>
            <a:ext cx="3252493" cy="446276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  <a:latin typeface="Times New Roman Bold" pitchFamily="18" charset="0"/>
                <a:cs typeface="Times New Roman Bold" pitchFamily="18" charset="0"/>
                <a:sym typeface="Times New Roman Bold" pitchFamily="18" charset="0"/>
              </a:rPr>
              <a:t>The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 Bold" pitchFamily="18" charset="0"/>
                <a:cs typeface="Times New Roman Bold" pitchFamily="18" charset="0"/>
                <a:sym typeface="Times New Roman Bold" pitchFamily="18" charset="0"/>
              </a:rPr>
              <a:t>Kinetic </a:t>
            </a:r>
            <a:r>
              <a:rPr lang="en-US" altLang="zh-CN" b="1" dirty="0">
                <a:solidFill>
                  <a:srgbClr val="0000FF"/>
                </a:solidFill>
                <a:latin typeface="Times New Roman Bold" pitchFamily="18" charset="0"/>
                <a:cs typeface="Times New Roman Bold" pitchFamily="18" charset="0"/>
                <a:sym typeface="Times New Roman Bold" pitchFamily="18" charset="0"/>
              </a:rPr>
              <a:t>SZ effect</a:t>
            </a:r>
          </a:p>
        </p:txBody>
      </p:sp>
      <p:sp>
        <p:nvSpPr>
          <p:cNvPr id="31751" name="Rectangle 7"/>
          <p:cNvSpPr>
            <a:spLocks/>
          </p:cNvSpPr>
          <p:nvPr/>
        </p:nvSpPr>
        <p:spPr bwMode="auto">
          <a:xfrm>
            <a:off x="212725" y="2927350"/>
            <a:ext cx="1263650" cy="1143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altLang="zh-CN" sz="1800" dirty="0">
                <a:latin typeface="Lucida Grande"/>
                <a:sym typeface="Lucida Grande"/>
              </a:rPr>
              <a:t>Inverse Compton scattering </a:t>
            </a: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rot="10800000" flipH="1">
            <a:off x="1212850" y="2784475"/>
            <a:ext cx="1071563" cy="573088"/>
          </a:xfrm>
          <a:prstGeom prst="line">
            <a:avLst/>
          </a:prstGeom>
          <a:noFill/>
          <a:ln w="50800">
            <a:solidFill>
              <a:srgbClr val="00B05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zh-CN" altLang="en-US"/>
          </a:p>
        </p:txBody>
      </p:sp>
      <p:grpSp>
        <p:nvGrpSpPr>
          <p:cNvPr id="31753" name="Group 14"/>
          <p:cNvGrpSpPr>
            <a:grpSpLocks/>
          </p:cNvGrpSpPr>
          <p:nvPr/>
        </p:nvGrpSpPr>
        <p:grpSpPr bwMode="auto">
          <a:xfrm>
            <a:off x="2498725" y="1644650"/>
            <a:ext cx="1358900" cy="879475"/>
            <a:chOff x="0" y="0"/>
            <a:chExt cx="856" cy="554"/>
          </a:xfrm>
        </p:grpSpPr>
        <p:sp>
          <p:nvSpPr>
            <p:cNvPr id="31766" name="AutoShape 9"/>
            <p:cNvSpPr>
              <a:spLocks/>
            </p:cNvSpPr>
            <p:nvPr/>
          </p:nvSpPr>
          <p:spPr bwMode="auto">
            <a:xfrm>
              <a:off x="0" y="0"/>
              <a:ext cx="856" cy="315"/>
            </a:xfrm>
            <a:custGeom>
              <a:avLst/>
              <a:gdLst>
                <a:gd name="T0" fmla="*/ 0 w 20879"/>
                <a:gd name="T1" fmla="*/ 0 h 20683"/>
                <a:gd name="T2" fmla="*/ 20879 w 20879"/>
                <a:gd name="T3" fmla="*/ 20683 h 20683"/>
              </a:gdLst>
              <a:ahLst/>
              <a:cxnLst>
                <a:cxn ang="0">
                  <a:pos x="1901" y="6809"/>
                </a:cxn>
                <a:cxn ang="0">
                  <a:pos x="4691" y="1859"/>
                </a:cxn>
                <a:cxn ang="0">
                  <a:pos x="6778" y="2422"/>
                </a:cxn>
                <a:cxn ang="0">
                  <a:pos x="10259" y="982"/>
                </a:cxn>
                <a:cxn ang="0">
                  <a:pos x="10857" y="1575"/>
                </a:cxn>
                <a:cxn ang="0">
                  <a:pos x="13683" y="299"/>
                </a:cxn>
                <a:cxn ang="0">
                  <a:pos x="14418" y="1120"/>
                </a:cxn>
                <a:cxn ang="0">
                  <a:pos x="17722" y="753"/>
                </a:cxn>
                <a:cxn ang="0">
                  <a:pos x="18513" y="2601"/>
                </a:cxn>
                <a:cxn ang="0">
                  <a:pos x="20321" y="6874"/>
                </a:cxn>
                <a:cxn ang="0">
                  <a:pos x="20203" y="7331"/>
                </a:cxn>
                <a:cxn ang="0">
                  <a:pos x="19601" y="13518"/>
                </a:cxn>
                <a:cxn ang="0">
                  <a:pos x="18072" y="14386"/>
                </a:cxn>
                <a:cxn ang="0">
                  <a:pos x="15258" y="18121"/>
                </a:cxn>
                <a:cxn ang="0">
                  <a:pos x="13801" y="17550"/>
                </a:cxn>
                <a:cxn ang="0">
                  <a:pos x="9738" y="20492"/>
                </a:cxn>
                <a:cxn ang="0">
                  <a:pos x="7973" y="18722"/>
                </a:cxn>
                <a:cxn ang="0">
                  <a:pos x="2859" y="16998"/>
                </a:cxn>
                <a:cxn ang="0">
                  <a:pos x="2820" y="16907"/>
                </a:cxn>
                <a:cxn ang="0">
                  <a:pos x="485" y="14424"/>
                </a:cxn>
                <a:cxn ang="0">
                  <a:pos x="1038" y="12159"/>
                </a:cxn>
                <a:cxn ang="0">
                  <a:pos x="288" y="8266"/>
                </a:cxn>
                <a:cxn ang="0">
                  <a:pos x="1883" y="6874"/>
                </a:cxn>
                <a:cxn ang="0">
                  <a:pos x="1901" y="6809"/>
                </a:cxn>
                <a:cxn ang="0">
                  <a:pos x="1901" y="6809"/>
                </a:cxn>
              </a:cxnLst>
              <a:rect l="T0" t="T1" r="T2" b="T3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lnTo>
                    <a:pt x="1901" y="6809"/>
                  </a:lnTo>
                  <a:close/>
                  <a:moveTo>
                    <a:pt x="1901" y="6809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1767" name="AutoShape 10"/>
            <p:cNvSpPr>
              <a:spLocks/>
            </p:cNvSpPr>
            <p:nvPr/>
          </p:nvSpPr>
          <p:spPr bwMode="auto">
            <a:xfrm>
              <a:off x="170" y="353"/>
              <a:ext cx="52" cy="53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1768" name="AutoShape 11"/>
            <p:cNvSpPr>
              <a:spLocks/>
            </p:cNvSpPr>
            <p:nvPr/>
          </p:nvSpPr>
          <p:spPr bwMode="auto">
            <a:xfrm>
              <a:off x="86" y="451"/>
              <a:ext cx="35" cy="35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1769" name="AutoShape 12"/>
            <p:cNvSpPr>
              <a:spLocks/>
            </p:cNvSpPr>
            <p:nvPr/>
          </p:nvSpPr>
          <p:spPr bwMode="auto">
            <a:xfrm>
              <a:off x="16" y="536"/>
              <a:ext cx="17" cy="1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1770" name="AutoShape 13"/>
            <p:cNvSpPr>
              <a:spLocks/>
            </p:cNvSpPr>
            <p:nvPr/>
          </p:nvSpPr>
          <p:spPr bwMode="auto">
            <a:xfrm>
              <a:off x="43" y="16"/>
              <a:ext cx="784" cy="268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1380" y="14010"/>
                </a:cxn>
                <a:cxn ang="0">
                  <a:pos x="0" y="13542"/>
                </a:cxn>
                <a:cxn ang="0">
                  <a:pos x="2598" y="19137"/>
                </a:cxn>
                <a:cxn ang="0">
                  <a:pos x="1994" y="19361"/>
                </a:cxn>
                <a:cxn ang="0">
                  <a:pos x="7802" y="21600"/>
                </a:cxn>
                <a:cxn ang="0">
                  <a:pos x="7438" y="20577"/>
                </a:cxn>
                <a:cxn ang="0">
                  <a:pos x="14532" y="19050"/>
                </a:cxn>
                <a:cxn ang="0">
                  <a:pos x="14386" y="20172"/>
                </a:cxn>
                <a:cxn ang="0">
                  <a:pos x="17421" y="12116"/>
                </a:cxn>
                <a:cxn ang="0">
                  <a:pos x="19193" y="16310"/>
                </a:cxn>
                <a:cxn ang="0">
                  <a:pos x="21600" y="7649"/>
                </a:cxn>
                <a:cxn ang="0">
                  <a:pos x="20811" y="9222"/>
                </a:cxn>
                <a:cxn ang="0">
                  <a:pos x="19707" y="1814"/>
                </a:cxn>
                <a:cxn ang="0">
                  <a:pos x="19749" y="2556"/>
                </a:cxn>
                <a:cxn ang="0">
                  <a:pos x="14668" y="947"/>
                </a:cxn>
                <a:cxn ang="0">
                  <a:pos x="15073" y="0"/>
                </a:cxn>
                <a:cxn ang="0">
                  <a:pos x="10888" y="1399"/>
                </a:cxn>
                <a:cxn ang="0">
                  <a:pos x="11084" y="582"/>
                </a:cxn>
                <a:cxn ang="0">
                  <a:pos x="6452" y="1676"/>
                </a:cxn>
                <a:cxn ang="0">
                  <a:pos x="7160" y="2469"/>
                </a:cxn>
                <a:cxn ang="0">
                  <a:pos x="1072" y="7905"/>
                </a:cxn>
                <a:cxn ang="0">
                  <a:pos x="948" y="7071"/>
                </a:cxn>
              </a:cxnLst>
              <a:rect l="T0" t="T1" r="T2" b="T3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31754" name="Rectangle 15"/>
          <p:cNvSpPr>
            <a:spLocks/>
          </p:cNvSpPr>
          <p:nvPr/>
        </p:nvSpPr>
        <p:spPr bwMode="auto">
          <a:xfrm>
            <a:off x="2555875" y="1700213"/>
            <a:ext cx="1727200" cy="2921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altLang="zh-CN" sz="1400">
                <a:latin typeface="Lucida Grande"/>
                <a:sym typeface="Lucida Grande"/>
              </a:rPr>
              <a:t>1% probability </a:t>
            </a:r>
          </a:p>
        </p:txBody>
      </p:sp>
      <p:sp>
        <p:nvSpPr>
          <p:cNvPr id="31765" name="Rectangle 4"/>
          <p:cNvSpPr>
            <a:spLocks/>
          </p:cNvSpPr>
          <p:nvPr/>
        </p:nvSpPr>
        <p:spPr bwMode="auto">
          <a:xfrm>
            <a:off x="2500298" y="3500438"/>
            <a:ext cx="2795588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spAutoFit/>
          </a:bodyPr>
          <a:lstStyle/>
          <a:p>
            <a:r>
              <a:rPr lang="en-US" altLang="zh-CN" sz="1800" dirty="0">
                <a:latin typeface="Lucida Grande"/>
                <a:sym typeface="Lucida Grande"/>
              </a:rPr>
              <a:t>scattered CMB photon</a:t>
            </a:r>
          </a:p>
          <a:p>
            <a:r>
              <a:rPr lang="en-US" altLang="zh-CN" sz="1800" dirty="0" smtClean="0">
                <a:latin typeface="Lucida Grande"/>
                <a:sym typeface="Lucida Grande"/>
              </a:rPr>
              <a:t>boost </a:t>
            </a:r>
            <a:r>
              <a:rPr lang="en-US" altLang="zh-CN" sz="1800" dirty="0">
                <a:latin typeface="Lucida Grande"/>
                <a:sym typeface="Lucida Grande"/>
              </a:rPr>
              <a:t>CMB </a:t>
            </a:r>
            <a:r>
              <a:rPr lang="en-US" altLang="zh-CN" sz="1800" dirty="0" smtClean="0">
                <a:latin typeface="Lucida Grande"/>
                <a:sym typeface="Lucida Grande"/>
              </a:rPr>
              <a:t>photon</a:t>
            </a:r>
            <a:endParaRPr lang="en-US" altLang="zh-CN" sz="1800" dirty="0">
              <a:latin typeface="Lucida Grande"/>
              <a:sym typeface="Lucida Grande"/>
            </a:endParaRP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284163" y="141288"/>
            <a:ext cx="5359400" cy="558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sz="3200" b="1" dirty="0" err="1">
                <a:latin typeface="Lucida Grande"/>
                <a:sym typeface="Lucida Grande"/>
              </a:rPr>
              <a:t>Sunyaev</a:t>
            </a:r>
            <a:r>
              <a:rPr lang="en-US" altLang="zh-CN" sz="3200" b="1" dirty="0">
                <a:latin typeface="Lucida Grande"/>
                <a:sym typeface="Lucida Grande"/>
              </a:rPr>
              <a:t> </a:t>
            </a:r>
            <a:r>
              <a:rPr lang="en-US" altLang="zh-CN" sz="3200" b="1" dirty="0" err="1">
                <a:latin typeface="Lucida Grande"/>
                <a:sym typeface="Lucida Grande"/>
              </a:rPr>
              <a:t>Zel'dovich</a:t>
            </a:r>
            <a:r>
              <a:rPr lang="en-US" altLang="zh-CN" sz="3200" b="1" dirty="0">
                <a:latin typeface="Lucida Grande"/>
                <a:sym typeface="Lucida Grande"/>
              </a:rPr>
              <a:t> effect</a:t>
            </a:r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4714876" y="1071546"/>
            <a:ext cx="4357718" cy="12160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8" name="Rectangle 12"/>
          <p:cNvSpPr>
            <a:spLocks/>
          </p:cNvSpPr>
          <p:nvPr/>
        </p:nvSpPr>
        <p:spPr bwMode="auto">
          <a:xfrm>
            <a:off x="4805364" y="2865421"/>
            <a:ext cx="2241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sz="1800" dirty="0" err="1">
                <a:latin typeface="Lucida Grande"/>
                <a:sym typeface="Lucida Grande"/>
              </a:rPr>
              <a:t>v</a:t>
            </a:r>
            <a:r>
              <a:rPr lang="en-US" altLang="zh-CN" sz="1800" baseline="-25000" dirty="0" err="1">
                <a:latin typeface="Lucida Grande"/>
                <a:sym typeface="Lucida Grande"/>
              </a:rPr>
              <a:t>p</a:t>
            </a:r>
            <a:r>
              <a:rPr lang="en-US" altLang="zh-CN" sz="1800" dirty="0">
                <a:latin typeface="Lucida Grande"/>
                <a:sym typeface="Lucida Grande"/>
              </a:rPr>
              <a:t>: peculiar velocity</a:t>
            </a: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6429388" y="3946508"/>
            <a:ext cx="24574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sz="1800" dirty="0">
                <a:latin typeface="Lucida Grande"/>
                <a:sym typeface="Lucida Grande"/>
              </a:rPr>
              <a:t>scattering probability</a:t>
            </a: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1296772"/>
            <a:ext cx="3892579" cy="7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" name="Line 15"/>
          <p:cNvSpPr>
            <a:spLocks noChangeShapeType="1"/>
          </p:cNvSpPr>
          <p:nvPr/>
        </p:nvSpPr>
        <p:spPr bwMode="auto">
          <a:xfrm rot="10800000" flipH="1">
            <a:off x="7715272" y="1928802"/>
            <a:ext cx="431800" cy="2087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 rot="10800000" flipH="1">
            <a:off x="5929322" y="2000240"/>
            <a:ext cx="1439863" cy="936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" name="Rectangle 23"/>
          <p:cNvSpPr>
            <a:spLocks/>
          </p:cNvSpPr>
          <p:nvPr/>
        </p:nvSpPr>
        <p:spPr bwMode="auto">
          <a:xfrm>
            <a:off x="3929063" y="4857750"/>
            <a:ext cx="1866900" cy="876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altLang="zh-CN" sz="1800" b="1" dirty="0">
                <a:solidFill>
                  <a:srgbClr val="FFFF00"/>
                </a:solidFill>
                <a:latin typeface="Lucida Grande"/>
                <a:sym typeface="Lucida Grande"/>
              </a:rPr>
              <a:t>Interesting to study KSZ effect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179388" y="5661025"/>
            <a:ext cx="5040312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r>
              <a:rPr lang="en-US" altLang="zh-CN" sz="2000" b="1">
                <a:solidFill>
                  <a:srgbClr val="FF0000"/>
                </a:solidFill>
                <a:latin typeface="Lucida Grande"/>
                <a:sym typeface="Lucida Grande"/>
              </a:rPr>
              <a:t>PLANCK result: the upper limit of the peculiar velocity can be three times of the LCDM prediction. </a:t>
            </a:r>
            <a:r>
              <a:rPr lang="en-US" altLang="zh-CN" sz="2000">
                <a:solidFill>
                  <a:srgbClr val="FF0000"/>
                </a:solidFill>
              </a:rPr>
              <a:t>1303.5090</a:t>
            </a:r>
            <a:endParaRPr lang="zh-CN" altLang="en-US" sz="2000">
              <a:solidFill>
                <a:srgbClr val="FF0000"/>
              </a:solidFill>
            </a:endParaRPr>
          </a:p>
          <a:p>
            <a:endParaRPr lang="en-US" altLang="zh-CN" sz="2000" b="1">
              <a:solidFill>
                <a:srgbClr val="FF0000"/>
              </a:solidFill>
              <a:latin typeface="Lucida Grande"/>
              <a:sym typeface="Lucida Grande"/>
            </a:endParaRP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3571868" y="4857760"/>
            <a:ext cx="2146300" cy="1090612"/>
            <a:chOff x="0" y="0"/>
            <a:chExt cx="1351" cy="686"/>
          </a:xfrm>
        </p:grpSpPr>
        <p:sp>
          <p:nvSpPr>
            <p:cNvPr id="36" name="AutoShape 17"/>
            <p:cNvSpPr>
              <a:spLocks/>
            </p:cNvSpPr>
            <p:nvPr/>
          </p:nvSpPr>
          <p:spPr bwMode="auto">
            <a:xfrm>
              <a:off x="0" y="0"/>
              <a:ext cx="1351" cy="540"/>
            </a:xfrm>
            <a:custGeom>
              <a:avLst/>
              <a:gdLst>
                <a:gd name="T0" fmla="*/ 0 w 20879"/>
                <a:gd name="T1" fmla="*/ 0 h 20683"/>
                <a:gd name="T2" fmla="*/ 20879 w 20879"/>
                <a:gd name="T3" fmla="*/ 20683 h 20683"/>
              </a:gdLst>
              <a:ahLst/>
              <a:cxnLst>
                <a:cxn ang="0">
                  <a:pos x="1901" y="6809"/>
                </a:cxn>
                <a:cxn ang="0">
                  <a:pos x="4691" y="1859"/>
                </a:cxn>
                <a:cxn ang="0">
                  <a:pos x="6778" y="2422"/>
                </a:cxn>
                <a:cxn ang="0">
                  <a:pos x="10259" y="982"/>
                </a:cxn>
                <a:cxn ang="0">
                  <a:pos x="10857" y="1575"/>
                </a:cxn>
                <a:cxn ang="0">
                  <a:pos x="13683" y="299"/>
                </a:cxn>
                <a:cxn ang="0">
                  <a:pos x="14418" y="1120"/>
                </a:cxn>
                <a:cxn ang="0">
                  <a:pos x="17722" y="753"/>
                </a:cxn>
                <a:cxn ang="0">
                  <a:pos x="18513" y="2601"/>
                </a:cxn>
                <a:cxn ang="0">
                  <a:pos x="20321" y="6874"/>
                </a:cxn>
                <a:cxn ang="0">
                  <a:pos x="20203" y="7331"/>
                </a:cxn>
                <a:cxn ang="0">
                  <a:pos x="19601" y="13518"/>
                </a:cxn>
                <a:cxn ang="0">
                  <a:pos x="18072" y="14386"/>
                </a:cxn>
                <a:cxn ang="0">
                  <a:pos x="15258" y="18121"/>
                </a:cxn>
                <a:cxn ang="0">
                  <a:pos x="13801" y="17550"/>
                </a:cxn>
                <a:cxn ang="0">
                  <a:pos x="9738" y="20492"/>
                </a:cxn>
                <a:cxn ang="0">
                  <a:pos x="7973" y="18722"/>
                </a:cxn>
                <a:cxn ang="0">
                  <a:pos x="2859" y="16998"/>
                </a:cxn>
                <a:cxn ang="0">
                  <a:pos x="2820" y="16907"/>
                </a:cxn>
                <a:cxn ang="0">
                  <a:pos x="485" y="14424"/>
                </a:cxn>
                <a:cxn ang="0">
                  <a:pos x="1038" y="12159"/>
                </a:cxn>
                <a:cxn ang="0">
                  <a:pos x="288" y="8266"/>
                </a:cxn>
                <a:cxn ang="0">
                  <a:pos x="1883" y="6874"/>
                </a:cxn>
                <a:cxn ang="0">
                  <a:pos x="1901" y="6809"/>
                </a:cxn>
                <a:cxn ang="0">
                  <a:pos x="1901" y="6809"/>
                </a:cxn>
              </a:cxnLst>
              <a:rect l="T0" t="T1" r="T2" b="T3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lnTo>
                    <a:pt x="1901" y="6809"/>
                  </a:lnTo>
                  <a:close/>
                  <a:moveTo>
                    <a:pt x="1901" y="6809"/>
                  </a:moveTo>
                </a:path>
              </a:pathLst>
            </a:custGeom>
            <a:solidFill>
              <a:srgbClr val="4F81BD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7" name="AutoShape 18"/>
            <p:cNvSpPr>
              <a:spLocks/>
            </p:cNvSpPr>
            <p:nvPr/>
          </p:nvSpPr>
          <p:spPr bwMode="auto">
            <a:xfrm>
              <a:off x="315" y="516"/>
              <a:ext cx="90" cy="9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4F81BD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8" name="AutoShape 19"/>
            <p:cNvSpPr>
              <a:spLocks/>
            </p:cNvSpPr>
            <p:nvPr/>
          </p:nvSpPr>
          <p:spPr bwMode="auto">
            <a:xfrm>
              <a:off x="259" y="596"/>
              <a:ext cx="60" cy="6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4F81BD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39" name="AutoShape 20"/>
            <p:cNvSpPr>
              <a:spLocks/>
            </p:cNvSpPr>
            <p:nvPr/>
          </p:nvSpPr>
          <p:spPr bwMode="auto">
            <a:xfrm>
              <a:off x="226" y="656"/>
              <a:ext cx="30" cy="3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  <a:cxn ang="0">
                  <a:pos x="21600" y="10800"/>
                </a:cxn>
              </a:cxnLst>
              <a:rect l="T0" t="T1" r="T2" b="T3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  <a:moveTo>
                    <a:pt x="21600" y="10800"/>
                  </a:moveTo>
                </a:path>
              </a:pathLst>
            </a:custGeom>
            <a:solidFill>
              <a:srgbClr val="4F81BD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  <p:sp>
          <p:nvSpPr>
            <p:cNvPr id="40" name="AutoShape 21"/>
            <p:cNvSpPr>
              <a:spLocks/>
            </p:cNvSpPr>
            <p:nvPr/>
          </p:nvSpPr>
          <p:spPr bwMode="auto">
            <a:xfrm>
              <a:off x="68" y="27"/>
              <a:ext cx="1239" cy="45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>
                <a:cxn ang="0">
                  <a:pos x="1380" y="14010"/>
                </a:cxn>
                <a:cxn ang="0">
                  <a:pos x="0" y="13542"/>
                </a:cxn>
                <a:cxn ang="0">
                  <a:pos x="2598" y="19137"/>
                </a:cxn>
                <a:cxn ang="0">
                  <a:pos x="1994" y="19361"/>
                </a:cxn>
                <a:cxn ang="0">
                  <a:pos x="7802" y="21600"/>
                </a:cxn>
                <a:cxn ang="0">
                  <a:pos x="7438" y="20577"/>
                </a:cxn>
                <a:cxn ang="0">
                  <a:pos x="14532" y="19050"/>
                </a:cxn>
                <a:cxn ang="0">
                  <a:pos x="14386" y="20172"/>
                </a:cxn>
                <a:cxn ang="0">
                  <a:pos x="17421" y="12116"/>
                </a:cxn>
                <a:cxn ang="0">
                  <a:pos x="19193" y="16310"/>
                </a:cxn>
                <a:cxn ang="0">
                  <a:pos x="21600" y="7649"/>
                </a:cxn>
                <a:cxn ang="0">
                  <a:pos x="20811" y="9222"/>
                </a:cxn>
                <a:cxn ang="0">
                  <a:pos x="19707" y="1814"/>
                </a:cxn>
                <a:cxn ang="0">
                  <a:pos x="19749" y="2556"/>
                </a:cxn>
                <a:cxn ang="0">
                  <a:pos x="14668" y="947"/>
                </a:cxn>
                <a:cxn ang="0">
                  <a:pos x="15073" y="0"/>
                </a:cxn>
                <a:cxn ang="0">
                  <a:pos x="10888" y="1399"/>
                </a:cxn>
                <a:cxn ang="0">
                  <a:pos x="11084" y="582"/>
                </a:cxn>
                <a:cxn ang="0">
                  <a:pos x="6452" y="1676"/>
                </a:cxn>
                <a:cxn ang="0">
                  <a:pos x="7160" y="2469"/>
                </a:cxn>
                <a:cxn ang="0">
                  <a:pos x="1072" y="7905"/>
                </a:cxn>
                <a:cxn ang="0">
                  <a:pos x="948" y="7071"/>
                </a:cxn>
              </a:cxnLst>
              <a:rect l="T0" t="T1" r="T2" b="T3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13" y="12896"/>
                    <a:pt x="19202" y="14528"/>
                    <a:pt x="19193" y="16310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41" name="Rectangle 23"/>
          <p:cNvSpPr>
            <a:spLocks/>
          </p:cNvSpPr>
          <p:nvPr/>
        </p:nvSpPr>
        <p:spPr bwMode="auto">
          <a:xfrm>
            <a:off x="3929058" y="4857760"/>
            <a:ext cx="1866900" cy="8763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altLang="zh-CN" sz="1800" b="1" dirty="0">
                <a:solidFill>
                  <a:srgbClr val="FFFF00"/>
                </a:solidFill>
                <a:latin typeface="Lucida Grande"/>
                <a:sym typeface="Lucida Grande"/>
              </a:rPr>
              <a:t>Interesting to study KSZ effect</a:t>
            </a:r>
          </a:p>
        </p:txBody>
      </p:sp>
      <p:sp>
        <p:nvSpPr>
          <p:cNvPr id="42" name="Rectangle 8"/>
          <p:cNvSpPr>
            <a:spLocks/>
          </p:cNvSpPr>
          <p:nvPr/>
        </p:nvSpPr>
        <p:spPr bwMode="auto">
          <a:xfrm>
            <a:off x="2571736" y="4071942"/>
            <a:ext cx="17113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sz="1800" dirty="0">
                <a:latin typeface="Lucida Grande"/>
                <a:sym typeface="Lucida Grande"/>
              </a:rPr>
              <a:t>T</a:t>
            </a:r>
            <a:r>
              <a:rPr lang="en-US" altLang="zh-CN" sz="1800" baseline="-25000" dirty="0">
                <a:latin typeface="Lucida Grande"/>
                <a:sym typeface="Lucida Grande"/>
              </a:rPr>
              <a:t>CMB</a:t>
            </a:r>
            <a:r>
              <a:rPr lang="en-US" altLang="zh-CN" sz="1800" dirty="0">
                <a:latin typeface="Lucida Grande"/>
                <a:sym typeface="Lucida Grande"/>
              </a:rPr>
              <a:t>=2.73+</a:t>
            </a:r>
            <a:r>
              <a:rPr lang="en-US" altLang="zh-CN" sz="1800" dirty="0">
                <a:latin typeface="Symbol" pitchFamily="18" charset="2"/>
                <a:sym typeface="Symbol" pitchFamily="18" charset="2"/>
              </a:rPr>
              <a:t>Δ</a:t>
            </a:r>
            <a:r>
              <a:rPr lang="en-US" altLang="zh-CN" sz="1800" dirty="0">
                <a:latin typeface="Lucida Grande"/>
                <a:sym typeface="Lucida Grande"/>
              </a:rPr>
              <a:t>T</a:t>
            </a:r>
          </a:p>
        </p:txBody>
      </p:sp>
      <p:sp>
        <p:nvSpPr>
          <p:cNvPr id="43" name="Rectangle 7"/>
          <p:cNvSpPr>
            <a:spLocks/>
          </p:cNvSpPr>
          <p:nvPr/>
        </p:nvSpPr>
        <p:spPr bwMode="auto">
          <a:xfrm>
            <a:off x="928662" y="1500174"/>
            <a:ext cx="139382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altLang="zh-CN" sz="1800" dirty="0">
                <a:latin typeface="Lucida Grande"/>
                <a:sym typeface="Lucida Grande"/>
              </a:rPr>
              <a:t>T</a:t>
            </a:r>
            <a:r>
              <a:rPr lang="en-US" altLang="zh-CN" sz="1800" baseline="-25000" dirty="0">
                <a:latin typeface="Lucida Grande"/>
                <a:sym typeface="Lucida Grande"/>
              </a:rPr>
              <a:t>CMB</a:t>
            </a:r>
            <a:r>
              <a:rPr lang="en-US" altLang="zh-CN" sz="1800" dirty="0">
                <a:latin typeface="Lucida Grande"/>
                <a:sym typeface="Lucida Grande"/>
              </a:rPr>
              <a:t>=2.73K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1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7B344589-42F7-4305-8335-66B0BED84EBF}" type="slidenum">
              <a:rPr lang="en-US" altLang="zh-CN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pPr algn="r">
                <a:defRPr/>
              </a:pPr>
              <a:t>16</a:t>
            </a:fld>
            <a:endParaRPr lang="en-US" altLang="zh-CN" smtClean="0">
              <a:solidFill>
                <a:schemeClr val="tx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5845" name="Rectangle 4"/>
          <p:cNvSpPr>
            <a:spLocks noChangeArrowheads="1"/>
          </p:cNvSpPr>
          <p:nvPr/>
        </p:nvSpPr>
        <p:spPr bwMode="auto">
          <a:xfrm>
            <a:off x="214346" y="1214422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/>
              <a:t>In the small scale approximation k&gt;&gt;</a:t>
            </a:r>
            <a:r>
              <a:rPr lang="en-US" altLang="zh-CN" sz="2000" dirty="0" err="1"/>
              <a:t>aH</a:t>
            </a:r>
            <a:r>
              <a:rPr lang="en-US" altLang="zh-CN" sz="2000" dirty="0"/>
              <a:t>, neglect the time variation of the potential</a:t>
            </a:r>
          </a:p>
        </p:txBody>
      </p:sp>
      <p:pic>
        <p:nvPicPr>
          <p:cNvPr id="3584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989138"/>
            <a:ext cx="4610100" cy="593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428625" y="3143250"/>
            <a:ext cx="185737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Interaction</a:t>
            </a:r>
            <a:endParaRPr lang="zh-CN" altLang="en-US"/>
          </a:p>
        </p:txBody>
      </p:sp>
      <p:cxnSp>
        <p:nvCxnSpPr>
          <p:cNvPr id="35848" name="Straight Arrow Connector 8"/>
          <p:cNvCxnSpPr>
            <a:cxnSpLocks noChangeShapeType="1"/>
          </p:cNvCxnSpPr>
          <p:nvPr/>
        </p:nvCxnSpPr>
        <p:spPr bwMode="auto">
          <a:xfrm>
            <a:off x="2286000" y="3357563"/>
            <a:ext cx="428625" cy="1587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5849" name="TextBox 9"/>
          <p:cNvSpPr txBox="1">
            <a:spLocks noChangeArrowheads="1"/>
          </p:cNvSpPr>
          <p:nvPr/>
        </p:nvSpPr>
        <p:spPr bwMode="auto">
          <a:xfrm>
            <a:off x="2714625" y="2643188"/>
            <a:ext cx="1643063" cy="1631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Evolution of DE, DM perturbation;</a:t>
            </a:r>
          </a:p>
          <a:p>
            <a:r>
              <a:rPr lang="en-US" altLang="zh-CN" sz="2000"/>
              <a:t>background density</a:t>
            </a:r>
            <a:endParaRPr lang="zh-CN" altLang="en-US" sz="2000"/>
          </a:p>
        </p:txBody>
      </p:sp>
      <p:cxnSp>
        <p:nvCxnSpPr>
          <p:cNvPr id="35850" name="Straight Arrow Connector 11"/>
          <p:cNvCxnSpPr>
            <a:cxnSpLocks noChangeShapeType="1"/>
          </p:cNvCxnSpPr>
          <p:nvPr/>
        </p:nvCxnSpPr>
        <p:spPr bwMode="auto">
          <a:xfrm>
            <a:off x="4429125" y="3357563"/>
            <a:ext cx="714375" cy="1587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5851" name="TextBox 12"/>
          <p:cNvSpPr txBox="1">
            <a:spLocks noChangeArrowheads="1"/>
          </p:cNvSpPr>
          <p:nvPr/>
        </p:nvSpPr>
        <p:spPr bwMode="auto">
          <a:xfrm>
            <a:off x="5143500" y="2857500"/>
            <a:ext cx="1571625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Density perturbation of electrons</a:t>
            </a:r>
            <a:endParaRPr lang="zh-CN" altLang="en-US" sz="2000"/>
          </a:p>
        </p:txBody>
      </p:sp>
      <p:cxnSp>
        <p:nvCxnSpPr>
          <p:cNvPr id="35852" name="Straight Arrow Connector 14"/>
          <p:cNvCxnSpPr>
            <a:cxnSpLocks noChangeShapeType="1"/>
          </p:cNvCxnSpPr>
          <p:nvPr/>
        </p:nvCxnSpPr>
        <p:spPr bwMode="auto">
          <a:xfrm>
            <a:off x="6786563" y="3357563"/>
            <a:ext cx="571500" cy="1587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5853" name="TextBox 15"/>
          <p:cNvSpPr txBox="1">
            <a:spLocks noChangeArrowheads="1"/>
          </p:cNvSpPr>
          <p:nvPr/>
        </p:nvSpPr>
        <p:spPr bwMode="auto">
          <a:xfrm>
            <a:off x="7500938" y="2887663"/>
            <a:ext cx="1500187" cy="1016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/>
              <a:t>Velocity field of electrons</a:t>
            </a:r>
            <a:endParaRPr lang="zh-CN" altLang="en-US" sz="2000"/>
          </a:p>
        </p:txBody>
      </p:sp>
      <p:cxnSp>
        <p:nvCxnSpPr>
          <p:cNvPr id="35854" name="Elbow Connector 17"/>
          <p:cNvCxnSpPr>
            <a:cxnSpLocks noChangeShapeType="1"/>
          </p:cNvCxnSpPr>
          <p:nvPr/>
        </p:nvCxnSpPr>
        <p:spPr bwMode="auto">
          <a:xfrm rot="5400000">
            <a:off x="7966075" y="4322763"/>
            <a:ext cx="642937" cy="1588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35855" name="TextBox 18"/>
          <p:cNvSpPr txBox="1">
            <a:spLocks noChangeArrowheads="1"/>
          </p:cNvSpPr>
          <p:nvPr/>
        </p:nvSpPr>
        <p:spPr bwMode="auto">
          <a:xfrm>
            <a:off x="6786563" y="4857750"/>
            <a:ext cx="2071687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/>
              <a:t>KSZ effect</a:t>
            </a:r>
            <a:endParaRPr lang="zh-CN" altLang="en-US"/>
          </a:p>
        </p:txBody>
      </p:sp>
      <p:sp>
        <p:nvSpPr>
          <p:cNvPr id="35856" name="Rectangle 15"/>
          <p:cNvSpPr>
            <a:spLocks noChangeArrowheads="1"/>
          </p:cNvSpPr>
          <p:nvPr/>
        </p:nvSpPr>
        <p:spPr bwMode="auto">
          <a:xfrm>
            <a:off x="468313" y="522922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CC3399"/>
                </a:solidFill>
              </a:rPr>
              <a:t>X.D.Xu, B.Wang, P.J.Zhang, F.Atrio-Barandela, JCAP(13)</a:t>
            </a:r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133600"/>
            <a:ext cx="29384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0"/>
            <a:ext cx="5786437" cy="2366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6B8F0F8B-7BB5-4D87-8409-5948D0217775}" type="slidenum">
              <a:rPr lang="en-US" altLang="zh-CN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pPr algn="r">
                <a:defRPr/>
              </a:pPr>
              <a:t>17</a:t>
            </a:fld>
            <a:endParaRPr lang="en-US" altLang="zh-CN" smtClean="0">
              <a:solidFill>
                <a:schemeClr val="tx2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2286000"/>
            <a:ext cx="5834062" cy="2071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4367213"/>
            <a:ext cx="5857875" cy="24907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0" y="142875"/>
            <a:ext cx="4619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l-GR" altLang="zh-CN" sz="1800"/>
              <a:t>ξ </a:t>
            </a:r>
            <a:r>
              <a:rPr lang="en-US" altLang="zh-CN" sz="1800"/>
              <a:t>~DE, w&gt;-1</a:t>
            </a:r>
            <a:endParaRPr lang="zh-CN" altLang="en-US" sz="1800"/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0" y="2428875"/>
            <a:ext cx="4619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l-GR" altLang="zh-CN" sz="1800"/>
              <a:t>ξ </a:t>
            </a:r>
            <a:r>
              <a:rPr lang="en-US" altLang="zh-CN" sz="1800"/>
              <a:t>~DE, w&lt;-1</a:t>
            </a:r>
            <a:endParaRPr lang="zh-CN" altLang="en-US" sz="1800"/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0" y="4500563"/>
            <a:ext cx="4619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l-GR" altLang="zh-CN" sz="1800"/>
              <a:t>ξ</a:t>
            </a:r>
            <a:r>
              <a:rPr lang="en-US" altLang="zh-CN" sz="1800"/>
              <a:t>~DM, w&lt;-1</a:t>
            </a:r>
            <a:endParaRPr lang="zh-CN" altLang="en-US" sz="1800"/>
          </a:p>
        </p:txBody>
      </p:sp>
      <p:sp>
        <p:nvSpPr>
          <p:cNvPr id="36873" name="Rectangle 8"/>
          <p:cNvSpPr>
            <a:spLocks noChangeArrowheads="1"/>
          </p:cNvSpPr>
          <p:nvPr/>
        </p:nvSpPr>
        <p:spPr bwMode="auto">
          <a:xfrm>
            <a:off x="5643563" y="14287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sz="1800"/>
              <a:t> The amplitude increases with </a:t>
            </a:r>
          </a:p>
          <a:p>
            <a:r>
              <a:rPr lang="en-US" altLang="zh-CN" sz="1800"/>
              <a:t>decreasing of coupling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/>
              <a:t> </a:t>
            </a:r>
            <a:r>
              <a:rPr lang="el-GR" altLang="zh-CN" sz="1800"/>
              <a:t>ξ </a:t>
            </a:r>
            <a:r>
              <a:rPr lang="en-US" altLang="zh-CN" sz="1800"/>
              <a:t>&gt;0, smaller than the LCDM </a:t>
            </a:r>
          </a:p>
          <a:p>
            <a:r>
              <a:rPr lang="en-US" altLang="zh-CN" sz="1800"/>
              <a:t>model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1800"/>
              <a:t> </a:t>
            </a:r>
            <a:r>
              <a:rPr lang="el-GR" altLang="zh-CN" sz="1800"/>
              <a:t>ξ </a:t>
            </a:r>
            <a:r>
              <a:rPr lang="en-US" altLang="zh-CN" sz="1800"/>
              <a:t>&lt;0, larger than the LCDM </a:t>
            </a:r>
          </a:p>
          <a:p>
            <a:r>
              <a:rPr lang="en-US" altLang="zh-CN" sz="1800"/>
              <a:t>model </a:t>
            </a:r>
          </a:p>
        </p:txBody>
      </p:sp>
      <p:sp>
        <p:nvSpPr>
          <p:cNvPr id="35850" name="TextBox 9"/>
          <p:cNvSpPr txBox="1">
            <a:spLocks noChangeArrowheads="1"/>
          </p:cNvSpPr>
          <p:nvPr/>
        </p:nvSpPr>
        <p:spPr bwMode="auto">
          <a:xfrm>
            <a:off x="5715000" y="2071688"/>
            <a:ext cx="3429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>
                <a:latin typeface="Tahoma" pitchFamily="34" charset="0"/>
                <a:cs typeface="Tahoma" pitchFamily="34" charset="0"/>
              </a:rPr>
              <a:t>X: upper limit from ACT 8.6uk^2 at l=3000</a:t>
            </a:r>
          </a:p>
          <a:p>
            <a:r>
              <a:rPr lang="en-US" altLang="zh-CN" sz="2000" dirty="0">
                <a:latin typeface="Tahoma" pitchFamily="34" charset="0"/>
                <a:cs typeface="Tahoma" pitchFamily="34" charset="0"/>
              </a:rPr>
              <a:t>+: upper limit from SPT</a:t>
            </a:r>
          </a:p>
          <a:p>
            <a:r>
              <a:rPr lang="en-US" altLang="zh-CN" sz="2000" dirty="0">
                <a:latin typeface="Tahoma" pitchFamily="34" charset="0"/>
                <a:cs typeface="Tahoma" pitchFamily="34" charset="0"/>
              </a:rPr>
              <a:t>2.8uk^2 at l=3000</a:t>
            </a:r>
          </a:p>
          <a:p>
            <a:endParaRPr lang="en-US" altLang="zh-CN" sz="2000" dirty="0">
              <a:latin typeface="Tahoma" pitchFamily="34" charset="0"/>
              <a:cs typeface="Tahoma" pitchFamily="34" charset="0"/>
            </a:endParaRPr>
          </a:p>
          <a:p>
            <a:r>
              <a:rPr lang="en-US" altLang="zh-CN" sz="2000" dirty="0">
                <a:cs typeface="Tahoma" pitchFamily="34" charset="0"/>
              </a:rPr>
              <a:t>Upper limits depend on: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 err="1">
                <a:cs typeface="Tahoma" pitchFamily="34" charset="0"/>
              </a:rPr>
              <a:t>reionization</a:t>
            </a:r>
            <a:r>
              <a:rPr lang="en-US" altLang="zh-CN" sz="2000" dirty="0">
                <a:cs typeface="Tahoma" pitchFamily="34" charset="0"/>
              </a:rPr>
              <a:t> history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cs typeface="Tahoma" pitchFamily="34" charset="0"/>
              </a:rPr>
              <a:t>the modeling of CIB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cs typeface="Tahoma" pitchFamily="34" charset="0"/>
              </a:rPr>
              <a:t>TSZ contribution</a:t>
            </a:r>
          </a:p>
          <a:p>
            <a:endParaRPr lang="en-US" altLang="zh-CN" sz="2000" dirty="0">
              <a:cs typeface="Tahoma" pitchFamily="34" charset="0"/>
            </a:endParaRPr>
          </a:p>
          <a:p>
            <a:r>
              <a:rPr lang="en-US" altLang="zh-CN" sz="2000" dirty="0">
                <a:cs typeface="Tahoma" pitchFamily="34" charset="0"/>
              </a:rPr>
              <a:t>We just consider: homogeneous, linear</a:t>
            </a:r>
          </a:p>
          <a:p>
            <a:endParaRPr lang="en-US" altLang="zh-CN" sz="2000" dirty="0">
              <a:cs typeface="Tahoma" pitchFamily="34" charset="0"/>
            </a:endParaRPr>
          </a:p>
          <a:p>
            <a:r>
              <a:rPr lang="en-US" altLang="zh-CN" sz="2000" dirty="0">
                <a:cs typeface="Tahoma" pitchFamily="34" charset="0"/>
              </a:rPr>
              <a:t>patchy </a:t>
            </a:r>
            <a:r>
              <a:rPr lang="en-US" altLang="zh-CN" sz="2000" dirty="0" err="1">
                <a:cs typeface="Tahoma" pitchFamily="34" charset="0"/>
              </a:rPr>
              <a:t>reionization</a:t>
            </a:r>
            <a:r>
              <a:rPr lang="en-US" altLang="zh-CN" sz="2000" dirty="0">
                <a:cs typeface="Tahoma" pitchFamily="34" charset="0"/>
              </a:rPr>
              <a:t>, nonlinear </a:t>
            </a:r>
          </a:p>
          <a:p>
            <a:endParaRPr lang="en-US" altLang="zh-CN" sz="2000" dirty="0">
              <a:cs typeface="Tahoma" pitchFamily="34" charset="0"/>
            </a:endParaRPr>
          </a:p>
          <a:p>
            <a:endParaRPr lang="en-US" altLang="zh-CN" sz="2000" dirty="0">
              <a:cs typeface="Tahoma" pitchFamily="34" charset="0"/>
            </a:endParaRPr>
          </a:p>
          <a:p>
            <a:endParaRPr lang="en-US" altLang="zh-CN" sz="2000" dirty="0">
              <a:cs typeface="Tahoma" pitchFamily="34" charset="0"/>
            </a:endParaRPr>
          </a:p>
          <a:p>
            <a:endParaRPr lang="en-US" altLang="zh-CN" sz="2000" dirty="0">
              <a:cs typeface="Tahoma" pitchFamily="34" charset="0"/>
            </a:endParaRPr>
          </a:p>
          <a:p>
            <a:endParaRPr lang="en-US" altLang="zh-CN" sz="2000" dirty="0">
              <a:cs typeface="Tahoma" pitchFamily="34" charset="0"/>
            </a:endParaRPr>
          </a:p>
          <a:p>
            <a:endParaRPr lang="zh-CN" altLang="en-US" sz="20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6875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7893843" y="6250782"/>
            <a:ext cx="500063" cy="28575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13" name="Text Box 7"/>
          <p:cNvSpPr txBox="1">
            <a:spLocks noChangeArrowheads="1"/>
          </p:cNvSpPr>
          <p:nvPr/>
        </p:nvSpPr>
        <p:spPr bwMode="auto">
          <a:xfrm rot="-925805">
            <a:off x="3354388" y="4916488"/>
            <a:ext cx="5734050" cy="1200150"/>
          </a:xfrm>
          <a:prstGeom prst="rect">
            <a:avLst/>
          </a:prstGeom>
          <a:pattFill prst="pct25">
            <a:fgClr>
              <a:schemeClr val="accent1">
                <a:alpha val="59999"/>
              </a:schemeClr>
            </a:fgClr>
            <a:bgClr>
              <a:schemeClr val="bg1">
                <a:alpha val="59999"/>
              </a:schemeClr>
            </a:bgClr>
          </a:pattFill>
          <a:ln w="28575">
            <a:solidFill>
              <a:srgbClr val="CC3300"/>
            </a:solidFill>
            <a:prstDash val="dash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Tension with negative coupling.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KSZ observations favor a positive coupling between DM-DE interaction !</a:t>
            </a:r>
            <a:endParaRPr lang="en-US" altLang="zh-C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172200" y="6191250"/>
            <a:ext cx="24765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fld id="{DC99D12B-A1E2-46A1-8D1E-2D8720AFC2A9}" type="slidenum">
              <a:rPr lang="en-US" altLang="zh-CN" smtClean="0">
                <a:solidFill>
                  <a:schemeClr val="tx2"/>
                </a:solidFill>
                <a:latin typeface="Arial" pitchFamily="34" charset="0"/>
                <a:ea typeface="宋体" pitchFamily="2" charset="-122"/>
              </a:rPr>
              <a:pPr algn="r">
                <a:defRPr/>
              </a:pPr>
              <a:t>18</a:t>
            </a:fld>
            <a:endParaRPr lang="en-US" altLang="zh-CN" smtClean="0">
              <a:solidFill>
                <a:schemeClr val="tx2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57188" y="285750"/>
            <a:ext cx="3071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000">
                <a:latin typeface="Franklin Gothic Heavy" pitchFamily="34" charset="0"/>
              </a:rPr>
              <a:t>Summary: </a:t>
            </a:r>
            <a:endParaRPr lang="zh-CN" altLang="en-US" sz="4000">
              <a:latin typeface="Franklin Gothic Heavy" pitchFamily="34" charset="0"/>
            </a:endParaRP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28625" y="1143000"/>
            <a:ext cx="3571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   </a:t>
            </a:r>
            <a:r>
              <a:rPr lang="en-US" altLang="zh-CN">
                <a:solidFill>
                  <a:srgbClr val="0070C0"/>
                </a:solidFill>
                <a:latin typeface="Ravie" pitchFamily="82" charset="0"/>
              </a:rPr>
              <a:t>KSZ effect:</a:t>
            </a:r>
          </a:p>
          <a:p>
            <a:r>
              <a:rPr lang="en-US" altLang="zh-CN"/>
              <a:t>    </a:t>
            </a:r>
          </a:p>
          <a:p>
            <a:pPr>
              <a:buFont typeface="Arial" pitchFamily="34" charset="0"/>
              <a:buChar char="•"/>
            </a:pPr>
            <a:r>
              <a:rPr lang="en-US" altLang="zh-CN"/>
              <a:t> potential,</a:t>
            </a:r>
          </a:p>
          <a:p>
            <a:pPr>
              <a:buFont typeface="Arial" pitchFamily="34" charset="0"/>
              <a:buChar char="•"/>
            </a:pPr>
            <a:r>
              <a:rPr lang="en-US" altLang="zh-CN"/>
              <a:t> peculiar velocity,</a:t>
            </a:r>
          </a:p>
          <a:p>
            <a:pPr>
              <a:buFont typeface="Arial" pitchFamily="34" charset="0"/>
              <a:buChar char="•"/>
            </a:pPr>
            <a:r>
              <a:rPr lang="en-US" altLang="zh-CN"/>
              <a:t> Large at big </a:t>
            </a:r>
            <a:r>
              <a:rPr lang="en-US" altLang="zh-CN" b="1">
                <a:latin typeface="Freestyle Script" pitchFamily="66" charset="0"/>
              </a:rPr>
              <a:t>l,</a:t>
            </a:r>
          </a:p>
          <a:p>
            <a:pPr>
              <a:buFont typeface="Arial" pitchFamily="34" charset="0"/>
              <a:buChar char="•"/>
            </a:pPr>
            <a:r>
              <a:rPr lang="en-US" altLang="zh-CN"/>
              <a:t> from the moment of  reionization z ~10.</a:t>
            </a:r>
            <a:endParaRPr lang="zh-CN" altLang="en-US"/>
          </a:p>
          <a:p>
            <a:endParaRPr lang="en-US" altLang="zh-CN" b="1">
              <a:latin typeface="Freestyle Script" pitchFamily="66" charset="0"/>
            </a:endParaRPr>
          </a:p>
          <a:p>
            <a:r>
              <a:rPr lang="en-US" altLang="zh-CN"/>
              <a:t>      </a:t>
            </a:r>
          </a:p>
          <a:p>
            <a:r>
              <a:rPr lang="en-US" altLang="zh-CN"/>
              <a:t> 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4857750" y="1143000"/>
            <a:ext cx="378618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solidFill>
                  <a:srgbClr val="0070C0"/>
                </a:solidFill>
                <a:latin typeface="Ravie" pitchFamily="82" charset="0"/>
              </a:rPr>
              <a:t>ISW effect:</a:t>
            </a:r>
          </a:p>
          <a:p>
            <a:endParaRPr lang="en-US" altLang="zh-CN">
              <a:solidFill>
                <a:srgbClr val="0070C0"/>
              </a:solidFill>
              <a:latin typeface="Ravie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/>
              <a:t> time evolution of the potential,</a:t>
            </a:r>
          </a:p>
          <a:p>
            <a:pPr>
              <a:buFont typeface="Arial" pitchFamily="34" charset="0"/>
              <a:buChar char="•"/>
            </a:pPr>
            <a:r>
              <a:rPr lang="en-US" altLang="zh-CN"/>
              <a:t> at large angular scales,</a:t>
            </a:r>
          </a:p>
          <a:p>
            <a:pPr>
              <a:buFont typeface="Arial" pitchFamily="34" charset="0"/>
              <a:buChar char="•"/>
            </a:pPr>
            <a:r>
              <a:rPr lang="en-US" altLang="zh-CN"/>
              <a:t> during the period of acceleration</a:t>
            </a:r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>
                <a:solidFill>
                  <a:srgbClr val="0070C0"/>
                </a:solidFill>
                <a:latin typeface="Ravie" pitchFamily="82" charset="0"/>
              </a:rPr>
              <a:t> </a:t>
            </a:r>
            <a:endParaRPr lang="zh-CN" altLang="en-US">
              <a:solidFill>
                <a:srgbClr val="0070C0"/>
              </a:solidFill>
              <a:latin typeface="Ravie" pitchFamily="82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476375" y="4076700"/>
            <a:ext cx="5548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rgbClr val="FF0000"/>
                </a:solidFill>
                <a:latin typeface="Ravie" pitchFamily="82" charset="0"/>
              </a:rPr>
              <a:t>complementary</a:t>
            </a:r>
          </a:p>
        </p:txBody>
      </p:sp>
      <p:sp>
        <p:nvSpPr>
          <p:cNvPr id="38919" name="Rectangle 15"/>
          <p:cNvSpPr>
            <a:spLocks noChangeArrowheads="1"/>
          </p:cNvSpPr>
          <p:nvPr/>
        </p:nvSpPr>
        <p:spPr bwMode="auto">
          <a:xfrm>
            <a:off x="395288" y="5876925"/>
            <a:ext cx="8424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CC3399"/>
                </a:solidFill>
              </a:rPr>
              <a:t>X.D.Xu, B.Wang, P.J.Zhang, F.Atrio-Barandela, JCAP(13)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34925" y="549275"/>
            <a:ext cx="899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200" b="1">
                <a:solidFill>
                  <a:srgbClr val="FF0000"/>
                </a:solidFill>
                <a:latin typeface="Meiryo" pitchFamily="34" charset="-128"/>
                <a:ea typeface="Meiryo" pitchFamily="34" charset="-128"/>
                <a:cs typeface="Aharoni" pitchFamily="2" charset="-79"/>
              </a:rPr>
              <a:t>How does the interaction influence the structure formation?</a:t>
            </a:r>
            <a:endParaRPr lang="zh-CN" altLang="en-US" sz="2200" b="1">
              <a:solidFill>
                <a:srgbClr val="FF0000"/>
              </a:solidFill>
              <a:latin typeface="Meiryo" pitchFamily="34" charset="-128"/>
              <a:ea typeface="Meiryo" pitchFamily="34" charset="-128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9154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altLang="zh-CN" b="1" dirty="0">
                <a:solidFill>
                  <a:srgbClr val="0070C0"/>
                </a:solidFill>
                <a:latin typeface="Arial" charset="0"/>
              </a:rPr>
              <a:t>The dynamics in the process of the structure formation.</a:t>
            </a:r>
          </a:p>
          <a:p>
            <a:pPr>
              <a:defRPr/>
            </a:pPr>
            <a:r>
              <a:rPr lang="en-US" altLang="zh-CN" dirty="0">
                <a:latin typeface="Arial" charset="0"/>
              </a:rPr>
              <a:t>      </a:t>
            </a:r>
            <a:endParaRPr lang="zh-CN" altLang="en-US" dirty="0">
              <a:latin typeface="Arial" charset="0"/>
            </a:endParaRPr>
          </a:p>
        </p:txBody>
      </p:sp>
      <p:sp>
        <p:nvSpPr>
          <p:cNvPr id="45060" name="矩形 3"/>
          <p:cNvSpPr>
            <a:spLocks noChangeArrowheads="1"/>
          </p:cNvSpPr>
          <p:nvPr/>
        </p:nvSpPr>
        <p:spPr bwMode="auto">
          <a:xfrm>
            <a:off x="1066800" y="2352675"/>
            <a:ext cx="7315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Layzer-Irvine equation</a:t>
            </a:r>
          </a:p>
          <a:p>
            <a:r>
              <a:rPr lang="en-US" altLang="zh-CN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Virial condition of the galaxy cluster</a:t>
            </a:r>
          </a:p>
          <a:p>
            <a:r>
              <a:rPr lang="en-US" altLang="zh-CN" sz="1800" b="1">
                <a:solidFill>
                  <a:srgbClr val="CC3399"/>
                </a:solidFill>
              </a:rPr>
              <a:t>E. Abdalla, L.Abramo, L.Sodre, B.Wang, PLB(09)</a:t>
            </a:r>
          </a:p>
          <a:p>
            <a:r>
              <a:rPr lang="en-US" altLang="zh-CN" sz="1800" b="1">
                <a:solidFill>
                  <a:srgbClr val="CC3399"/>
                </a:solidFill>
              </a:rPr>
              <a:t>E. Abdalla, L.Abramo, J.Souza, PRD(09)</a:t>
            </a:r>
            <a:endParaRPr lang="pt-BR" altLang="zh-CN" sz="1800" b="1">
              <a:solidFill>
                <a:srgbClr val="CC3399"/>
              </a:solidFill>
            </a:endParaRPr>
          </a:p>
        </p:txBody>
      </p:sp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292100" y="4025900"/>
            <a:ext cx="8001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0070C0"/>
                </a:solidFill>
              </a:rPr>
              <a:t>2.  Spherical collapse model.</a:t>
            </a:r>
            <a:endParaRPr lang="zh-CN" altLang="en-US" b="1">
              <a:solidFill>
                <a:srgbClr val="0070C0"/>
              </a:solidFill>
            </a:endParaRPr>
          </a:p>
        </p:txBody>
      </p:sp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1066800" y="4648200"/>
            <a:ext cx="76200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Critical density to collapse</a:t>
            </a:r>
          </a:p>
          <a:p>
            <a:r>
              <a:rPr lang="en-US" altLang="zh-CN"/>
              <a:t>Number of galaxy clusters at different redshift</a:t>
            </a:r>
          </a:p>
          <a:p>
            <a:r>
              <a:rPr lang="en-US" altLang="zh-CN" sz="2000" b="1">
                <a:solidFill>
                  <a:srgbClr val="CC3399"/>
                </a:solidFill>
              </a:rPr>
              <a:t>J.H.He, B.Wang, E.Abdalla, D.Pavon, JCAP(10) </a:t>
            </a:r>
          </a:p>
          <a:p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-171450"/>
            <a:ext cx="7772400" cy="1008063"/>
          </a:xfrm>
        </p:spPr>
        <p:txBody>
          <a:bodyPr/>
          <a:lstStyle/>
          <a:p>
            <a:pPr eaLnBrk="1" hangingPunct="1"/>
            <a:r>
              <a:rPr lang="en-US" altLang="zh-CN" smtClean="0">
                <a:latin typeface="Arial Black" pitchFamily="34" charset="0"/>
              </a:rPr>
              <a:t>Outline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914400" y="765175"/>
            <a:ext cx="7772400" cy="52546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Cosmological  Implications: </a:t>
            </a:r>
          </a:p>
          <a:p>
            <a:pPr eaLnBrk="1" hangingPunct="1">
              <a:defRPr/>
            </a:pPr>
            <a:r>
              <a:rPr lang="en-US" altLang="zh-CN" dirty="0" smtClean="0"/>
              <a:t>Why do we need the interaction between DE&amp;DM?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Observational Signatures:</a:t>
            </a:r>
          </a:p>
          <a:p>
            <a:pPr eaLnBrk="1" hangingPunct="1">
              <a:defRPr/>
            </a:pPr>
            <a:r>
              <a:rPr lang="en-US" altLang="zh-CN" dirty="0" smtClean="0"/>
              <a:t>Is the interaction between DE&amp;DM allowed by observations?</a:t>
            </a:r>
          </a:p>
          <a:p>
            <a:pPr lvl="1" eaLnBrk="1" hangingPunct="1">
              <a:defRPr/>
            </a:pPr>
            <a:r>
              <a:rPr lang="en-US" altLang="zh-CN" dirty="0" smtClean="0"/>
              <a:t>CMB</a:t>
            </a:r>
          </a:p>
          <a:p>
            <a:pPr lvl="2" eaLnBrk="1" hangingPunct="1">
              <a:defRPr/>
            </a:pPr>
            <a:r>
              <a:rPr lang="en-US" altLang="zh-CN" dirty="0" smtClean="0"/>
              <a:t>ISW effect</a:t>
            </a:r>
          </a:p>
          <a:p>
            <a:pPr lvl="2" eaLnBrk="1" hangingPunct="1">
              <a:defRPr/>
            </a:pPr>
            <a:r>
              <a:rPr lang="en-US" altLang="zh-CN" dirty="0" smtClean="0"/>
              <a:t>Kinetic SZ </a:t>
            </a:r>
          </a:p>
          <a:p>
            <a:pPr lvl="1" eaLnBrk="1" hangingPunct="1">
              <a:defRPr/>
            </a:pPr>
            <a:r>
              <a:rPr lang="en-US" altLang="zh-CN" dirty="0" smtClean="0"/>
              <a:t>Galaxy Cluster scale tests</a:t>
            </a:r>
          </a:p>
          <a:p>
            <a:pPr lvl="2" eaLnBrk="1" hangingPunct="1">
              <a:defRPr/>
            </a:pPr>
            <a:r>
              <a:rPr lang="en-US" altLang="zh-CN" dirty="0" smtClean="0"/>
              <a:t>Growth factor and Structure formation</a:t>
            </a:r>
          </a:p>
          <a:p>
            <a:pPr lvl="2" eaLnBrk="1" hangingPunct="1">
              <a:defRPr/>
            </a:pPr>
            <a:r>
              <a:rPr lang="en-US" altLang="zh-CN" dirty="0" smtClean="0"/>
              <a:t>Number of Galaxy Cluster counting</a:t>
            </a:r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altLang="zh-CN" sz="2400" dirty="0" smtClean="0"/>
              <a:t>Weak </a:t>
            </a:r>
            <a:r>
              <a:rPr lang="en-US" altLang="zh-CN" sz="2400" dirty="0" err="1" smtClean="0"/>
              <a:t>Lensing</a:t>
            </a:r>
            <a:endParaRPr lang="en-US" altLang="zh-CN" sz="2400" dirty="0" smtClean="0"/>
          </a:p>
          <a:p>
            <a:pPr marL="547687" lvl="2" indent="-273050" eaLnBrk="1" hangingPunct="1">
              <a:spcBef>
                <a:spcPts val="575"/>
              </a:spcBef>
              <a:buClr>
                <a:schemeClr val="accent1"/>
              </a:buClr>
              <a:defRPr/>
            </a:pPr>
            <a:r>
              <a:rPr lang="en-US" altLang="zh-CN" sz="2400" dirty="0" smtClean="0"/>
              <a:t>HI intensity mapping observations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Theoretical Challenges: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>
          <a:xfrm>
            <a:off x="301625" y="685800"/>
            <a:ext cx="8540750" cy="6858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Growth Index:</a:t>
            </a:r>
            <a:r>
              <a:rPr lang="en-US" altLang="zh-CN" sz="3200" b="1" smtClean="0"/>
              <a:t> </a:t>
            </a:r>
            <a:br>
              <a:rPr lang="en-US" altLang="zh-CN" sz="3200" b="1" smtClean="0"/>
            </a:br>
            <a:r>
              <a:rPr lang="en-US" altLang="zh-CN" sz="2000" b="1" smtClean="0"/>
              <a:t>The influence of the interaction between dark sectors</a:t>
            </a:r>
            <a:r>
              <a:rPr lang="en-US" altLang="zh-CN" sz="20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endParaRPr lang="zh-CN" altLang="en-US" sz="20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403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4800" y="1371600"/>
            <a:ext cx="8540750" cy="4495800"/>
          </a:xfrm>
        </p:spPr>
        <p:txBody>
          <a:bodyPr vert="horz"/>
          <a:lstStyle/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/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/>
              <a:t>The interaction influence on the growth index overwhelms the DE perturbation effect.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zh-CN" sz="2400" b="1" smtClean="0"/>
              <a:t>This opens the possibility to reveal the interaction between DE&amp;DM through measurement of growth factor in the future.  </a:t>
            </a:r>
            <a:endParaRPr lang="zh-CN" altLang="en-US" sz="2400" b="1" smtClean="0"/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8724900" cy="289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4037" name="矩形 4"/>
          <p:cNvSpPr>
            <a:spLocks noChangeArrowheads="1"/>
          </p:cNvSpPr>
          <p:nvPr/>
        </p:nvSpPr>
        <p:spPr bwMode="auto">
          <a:xfrm>
            <a:off x="2755900" y="3805238"/>
            <a:ext cx="3578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>
                <a:solidFill>
                  <a:srgbClr val="008080"/>
                </a:solidFill>
              </a:rPr>
              <a:t>He, Wang, Jing, JCAP09</a:t>
            </a:r>
            <a:endParaRPr lang="zh-CN" altLang="en-US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Layzer-Irvine equation for DM</a:t>
            </a:r>
            <a:endParaRPr lang="zh-CN" altLang="en-US" sz="32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447800"/>
            <a:ext cx="9067800" cy="5257800"/>
          </a:xfrm>
        </p:spPr>
        <p:txBody>
          <a:bodyPr vert="horz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400" b="1" dirty="0" err="1" smtClean="0">
                <a:solidFill>
                  <a:srgbClr val="CC3399"/>
                </a:solidFill>
              </a:rPr>
              <a:t>Layzer</a:t>
            </a:r>
            <a:r>
              <a:rPr lang="en-US" altLang="zh-CN" sz="2400" b="1" dirty="0" smtClean="0">
                <a:solidFill>
                  <a:srgbClr val="CC3399"/>
                </a:solidFill>
              </a:rPr>
              <a:t>-Irvine equation describes how a collapsing system reaches dynamical equilibrium in an expanding universe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DM:</a:t>
            </a:r>
            <a:r>
              <a:rPr lang="en-US" altLang="zh-CN" sz="2400" b="1" i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dirty="0" smtClean="0"/>
              <a:t>the rate of change of the peculiar velocity is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zh-CN" sz="24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zh-CN" altLang="en-US" sz="2400" dirty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972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89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8105775" cy="976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0" y="4714884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describes how DM reaches dynamical equilibrium in the collapsing system in the expanding universe.</a:t>
            </a:r>
          </a:p>
        </p:txBody>
      </p:sp>
      <p:sp>
        <p:nvSpPr>
          <p:cNvPr id="46091" name="Oval 10"/>
          <p:cNvSpPr>
            <a:spLocks noChangeArrowheads="1"/>
          </p:cNvSpPr>
          <p:nvPr/>
        </p:nvSpPr>
        <p:spPr bwMode="auto">
          <a:xfrm>
            <a:off x="1295400" y="2438400"/>
            <a:ext cx="914400" cy="9144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46092" name="TextBox 11"/>
          <p:cNvSpPr txBox="1">
            <a:spLocks noChangeArrowheads="1"/>
          </p:cNvSpPr>
          <p:nvPr/>
        </p:nvSpPr>
        <p:spPr bwMode="auto">
          <a:xfrm>
            <a:off x="2895600" y="6324600"/>
            <a:ext cx="61722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>
                <a:solidFill>
                  <a:srgbClr val="CC3399"/>
                </a:solidFill>
              </a:rPr>
              <a:t>J.H.He, B.Wang, E.Abdalla, D.Pavon, JCAP(10)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46093" name="矩形 1"/>
          <p:cNvSpPr>
            <a:spLocks noChangeArrowheads="1"/>
          </p:cNvSpPr>
          <p:nvPr/>
        </p:nvSpPr>
        <p:spPr bwMode="auto">
          <a:xfrm>
            <a:off x="2895600" y="5981700"/>
            <a:ext cx="6157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CC3399"/>
                </a:solidFill>
              </a:rPr>
              <a:t>E. Abdalla, L.Abramo, L.Sodre, B.Wang, PLB(09)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40750" cy="685800"/>
          </a:xfrm>
        </p:spPr>
        <p:txBody>
          <a:bodyPr/>
          <a:lstStyle/>
          <a:p>
            <a:pPr eaLnBrk="1" hangingPunct="1"/>
            <a:r>
              <a:rPr lang="en-US" altLang="zh-CN" sz="3200" b="1" smtClean="0"/>
              <a:t>Virial condition</a:t>
            </a:r>
            <a:endParaRPr lang="zh-CN" altLang="en-US" sz="3200" b="1" smtClean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066800"/>
            <a:ext cx="8693150" cy="4800600"/>
          </a:xfrm>
        </p:spPr>
        <p:txBody>
          <a:bodyPr vert="horz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000" dirty="0" smtClean="0"/>
              <a:t>If the DE is distributed homogeneously,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DM:</a:t>
            </a:r>
            <a:r>
              <a:rPr lang="en-US" altLang="zh-CN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zh-CN" altLang="en-US" dirty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43000"/>
            <a:ext cx="8667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7620000" cy="542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152400" y="2057400"/>
            <a:ext cx="3581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/>
              <a:t>For a system in equilibrium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>
                <a:solidFill>
                  <a:srgbClr val="0070C0"/>
                </a:solidFill>
              </a:rPr>
              <a:t>Virial Condition: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1905000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711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438400"/>
            <a:ext cx="4533900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7113" name="TextBox 8"/>
          <p:cNvSpPr txBox="1">
            <a:spLocks noChangeArrowheads="1"/>
          </p:cNvSpPr>
          <p:nvPr/>
        </p:nvSpPr>
        <p:spPr bwMode="auto">
          <a:xfrm>
            <a:off x="0" y="2895600"/>
            <a:ext cx="8991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009999"/>
                </a:solidFill>
              </a:rPr>
              <a:t> </a:t>
            </a:r>
            <a:r>
              <a:rPr lang="en-US" altLang="zh-CN" b="1">
                <a:solidFill>
                  <a:srgbClr val="FF3300"/>
                </a:solidFill>
              </a:rPr>
              <a:t>presence of the coupling between DE and DM changes the </a:t>
            </a:r>
          </a:p>
          <a:p>
            <a:r>
              <a:rPr lang="en-US" altLang="zh-CN" b="1">
                <a:solidFill>
                  <a:srgbClr val="FF3300"/>
                </a:solidFill>
              </a:rPr>
              <a:t>      equilibrium configuration of the system </a:t>
            </a:r>
            <a:endParaRPr lang="zh-CN" altLang="en-US"/>
          </a:p>
        </p:txBody>
      </p:sp>
      <p:sp>
        <p:nvSpPr>
          <p:cNvPr id="45066" name="TextBox 9"/>
          <p:cNvSpPr txBox="1">
            <a:spLocks noChangeArrowheads="1"/>
          </p:cNvSpPr>
          <p:nvPr/>
        </p:nvSpPr>
        <p:spPr bwMode="auto">
          <a:xfrm>
            <a:off x="0" y="3733800"/>
            <a:ext cx="8839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 i="1">
                <a:solidFill>
                  <a:srgbClr val="00B050"/>
                </a:solidFill>
              </a:rPr>
              <a:t>Galaxy clusters are the largest virialized structures in the universe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/>
              <a:t>Comparing the mass estimated through naïve virial hypothesis with that from WL and X-ray </a:t>
            </a:r>
            <a:endParaRPr lang="en-US" altLang="zh-CN" sz="2000">
              <a:solidFill>
                <a:srgbClr val="00B05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pic>
        <p:nvPicPr>
          <p:cNvPr id="450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00600"/>
            <a:ext cx="2971800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Box 11"/>
          <p:cNvSpPr txBox="1">
            <a:spLocks noChangeArrowheads="1"/>
          </p:cNvSpPr>
          <p:nvPr/>
        </p:nvSpPr>
        <p:spPr bwMode="auto">
          <a:xfrm>
            <a:off x="0" y="6248400"/>
            <a:ext cx="342900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800">
                <a:solidFill>
                  <a:srgbClr val="00B0F0"/>
                </a:solidFill>
              </a:rPr>
              <a:t> galaxy clusters optical, X-ray and weak lensing data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pic>
        <p:nvPicPr>
          <p:cNvPr id="4506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419600"/>
            <a:ext cx="2911475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507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4495800"/>
            <a:ext cx="2743200" cy="173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5071" name="TextBox 15"/>
          <p:cNvSpPr txBox="1">
            <a:spLocks noChangeArrowheads="1"/>
          </p:cNvSpPr>
          <p:nvPr/>
        </p:nvSpPr>
        <p:spPr bwMode="auto">
          <a:xfrm>
            <a:off x="3733800" y="6096000"/>
            <a:ext cx="54102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800" b="1">
                <a:solidFill>
                  <a:srgbClr val="CC3399"/>
                </a:solidFill>
              </a:rPr>
              <a:t>E. Abdalla, L.Abramo, L.Sodre, B.Wang, PLB(09)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en-US" altLang="zh-CN" sz="1800" b="1">
                <a:solidFill>
                  <a:srgbClr val="CC3399"/>
                </a:solidFill>
              </a:rPr>
              <a:t>E. Abdalla, L.Abramo, J.Souza, PRD(09)</a:t>
            </a:r>
            <a:endParaRPr lang="pt-BR" altLang="zh-CN" sz="1800" b="1">
              <a:solidFill>
                <a:srgbClr val="CC3399"/>
              </a:solidFill>
              <a:hlinkClick r:id="rId9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 sz="1800">
              <a:solidFill>
                <a:srgbClr val="CC33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/>
      <p:bldP spid="45068" grpId="0"/>
      <p:bldP spid="450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540750" cy="533400"/>
          </a:xfrm>
        </p:spPr>
        <p:txBody>
          <a:bodyPr/>
          <a:lstStyle/>
          <a:p>
            <a:pPr eaLnBrk="1" hangingPunct="1"/>
            <a:r>
              <a:rPr lang="en-US" altLang="zh-CN" sz="3200" b="1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Layzer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-Irvine equation for DE</a:t>
            </a:r>
            <a:endParaRPr lang="zh-CN" altLang="en-US" sz="3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143000"/>
            <a:ext cx="8769350" cy="4724400"/>
          </a:xfrm>
        </p:spPr>
        <p:txBody>
          <a:bodyPr vert="horz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zh-CN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DE: </a:t>
            </a:r>
            <a:r>
              <a:rPr lang="en-US" altLang="zh-CN" sz="2400" dirty="0" smtClean="0"/>
              <a:t>starting from </a:t>
            </a:r>
            <a:endParaRPr lang="zh-CN" altLang="en-US" sz="2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5867400" cy="444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3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51054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/>
              <a:t>Multiplying both sides of this equation by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828800"/>
            <a:ext cx="847725" cy="333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8135" name="Text Box 10"/>
          <p:cNvSpPr txBox="1">
            <a:spLocks noChangeArrowheads="1"/>
          </p:cNvSpPr>
          <p:nvPr/>
        </p:nvSpPr>
        <p:spPr bwMode="auto">
          <a:xfrm>
            <a:off x="6019800" y="1752600"/>
            <a:ext cx="3352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800"/>
              <a:t>integrating over the volume</a:t>
            </a:r>
          </a:p>
          <a:p>
            <a:pPr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48136" name="Text Box 11"/>
          <p:cNvSpPr txBox="1">
            <a:spLocks noChangeArrowheads="1"/>
          </p:cNvSpPr>
          <p:nvPr/>
        </p:nvSpPr>
        <p:spPr bwMode="auto">
          <a:xfrm>
            <a:off x="685800" y="21336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 dirty="0"/>
              <a:t>and using continuity equation, we have: </a:t>
            </a:r>
          </a:p>
        </p:txBody>
      </p:sp>
      <p:pic>
        <p:nvPicPr>
          <p:cNvPr id="4813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0300" y="2590800"/>
            <a:ext cx="7937500" cy="92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2590800"/>
            <a:ext cx="1219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 DE: </a:t>
            </a:r>
            <a:endParaRPr lang="zh-CN" altLang="en-US" dirty="0"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05200"/>
            <a:ext cx="1295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For DM: </a:t>
            </a:r>
            <a:endParaRPr lang="zh-CN" altLang="en-US" dirty="0">
              <a:latin typeface="Arial" charset="0"/>
            </a:endParaRPr>
          </a:p>
        </p:txBody>
      </p:sp>
      <p:pic>
        <p:nvPicPr>
          <p:cNvPr id="4814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3505200"/>
            <a:ext cx="5738813" cy="820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637" name="TextBox 14"/>
          <p:cNvSpPr txBox="1">
            <a:spLocks noChangeArrowheads="1"/>
          </p:cNvSpPr>
          <p:nvPr/>
        </p:nvSpPr>
        <p:spPr bwMode="auto">
          <a:xfrm>
            <a:off x="76200" y="4559300"/>
            <a:ext cx="9067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2000" i="1" dirty="0">
                <a:solidFill>
                  <a:srgbClr val="0070C0"/>
                </a:solidFill>
                <a:latin typeface="Arial" charset="0"/>
              </a:rPr>
              <a:t>The time and dynamics required by DE and DM to reach equilibrium are different in the collapsing system.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DE does not fully cluster along with DM.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altLang="zh-CN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altLang="zh-CN" dirty="0">
              <a:latin typeface="Arial" charset="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48142" name="Oval 16"/>
          <p:cNvSpPr>
            <a:spLocks noChangeArrowheads="1"/>
          </p:cNvSpPr>
          <p:nvPr/>
        </p:nvSpPr>
        <p:spPr bwMode="auto">
          <a:xfrm>
            <a:off x="457200" y="3048000"/>
            <a:ext cx="457200" cy="4572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48143" name="TextBox 15"/>
          <p:cNvSpPr txBox="1">
            <a:spLocks noChangeArrowheads="1"/>
          </p:cNvSpPr>
          <p:nvPr/>
        </p:nvSpPr>
        <p:spPr bwMode="auto">
          <a:xfrm>
            <a:off x="2895600" y="6324600"/>
            <a:ext cx="6172200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b="1">
                <a:solidFill>
                  <a:srgbClr val="CC3399"/>
                </a:solidFill>
              </a:rPr>
              <a:t>J.H.He, B.Wang, E.Abdalla, D.Pavon, JCAP(10)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540750" cy="762000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Press-Schechter Formalism</a:t>
            </a:r>
            <a:endParaRPr lang="zh-CN" altLang="en-US" sz="32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2227" name="Vertical Text Placeholder 7"/>
          <p:cNvSpPr>
            <a:spLocks noGrp="1"/>
          </p:cNvSpPr>
          <p:nvPr>
            <p:ph type="body" orient="vert" idx="1"/>
          </p:nvPr>
        </p:nvSpPr>
        <p:spPr>
          <a:xfrm>
            <a:off x="7164388" y="2209800"/>
            <a:ext cx="1760537" cy="4648200"/>
          </a:xfrm>
        </p:spPr>
        <p:txBody>
          <a:bodyPr>
            <a:spAutoFit/>
          </a:bodyPr>
          <a:lstStyle/>
          <a:p>
            <a:pPr eaLnBrk="1" hangingPunct="1"/>
            <a:endParaRPr lang="en-US" altLang="zh-CN" sz="2000" b="1" smtClean="0">
              <a:solidFill>
                <a:srgbClr val="CC3399"/>
              </a:solidFill>
            </a:endParaRPr>
          </a:p>
          <a:p>
            <a:pPr eaLnBrk="1" hangingPunct="1"/>
            <a:r>
              <a:rPr lang="en-US" altLang="zh-CN" sz="2000" b="1" smtClean="0">
                <a:solidFill>
                  <a:srgbClr val="CC3399"/>
                </a:solidFill>
              </a:rPr>
              <a:t>J.H.He, B.Wang, E.Abdalla, D.Pavon, JCAP(10) </a:t>
            </a:r>
          </a:p>
          <a:p>
            <a:pPr eaLnBrk="1" hangingPunct="1"/>
            <a:endParaRPr lang="zh-CN" altLang="en-US" smtClean="0"/>
          </a:p>
        </p:txBody>
      </p:sp>
      <p:pic>
        <p:nvPicPr>
          <p:cNvPr id="5222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25538"/>
            <a:ext cx="4371975" cy="646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222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44675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3"/>
            <a:ext cx="926076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357298"/>
            <a:ext cx="537027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214282" y="214290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Evidence for interacting model from BOSS</a:t>
            </a:r>
            <a:endParaRPr lang="zh-CN" altLang="en-US" sz="3200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5720" y="928670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Hubble parameter obtained by BOSS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715008" y="1000108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A&amp;A 574, A59 (2015)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28802"/>
            <a:ext cx="230105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5286412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5143504" y="450057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Λ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DCM</a:t>
            </a:r>
            <a:r>
              <a:rPr lang="en-US" altLang="zh-CN" sz="2000" dirty="0" smtClean="0"/>
              <a:t> differs from the BOSS combined contours by at least 2</a:t>
            </a:r>
            <a:r>
              <a:rPr lang="el-GR" altLang="zh-CN" sz="2000" dirty="0" smtClean="0"/>
              <a:t>σ</a:t>
            </a:r>
            <a:r>
              <a:rPr lang="en-US" altLang="zh-CN" sz="2000" dirty="0" smtClean="0"/>
              <a:t>.</a:t>
            </a:r>
            <a:endParaRPr lang="zh-CN" altLang="en-US" sz="2000" dirty="0"/>
          </a:p>
        </p:txBody>
      </p:sp>
      <p:sp>
        <p:nvSpPr>
          <p:cNvPr id="11" name="矩形 10"/>
          <p:cNvSpPr/>
          <p:nvPr/>
        </p:nvSpPr>
        <p:spPr>
          <a:xfrm>
            <a:off x="4071934" y="5429264"/>
            <a:ext cx="467653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This difference is reduced due to interaction between dark sectors.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4282" y="214290"/>
            <a:ext cx="87868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Evidence for interacting model from Weak </a:t>
            </a:r>
            <a:r>
              <a:rPr lang="en-US" altLang="zh-CN" sz="3000" b="1" dirty="0" err="1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Lensing</a:t>
            </a:r>
            <a:endParaRPr lang="zh-CN" altLang="en-US" sz="3000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27860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928670"/>
            <a:ext cx="62865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643314"/>
            <a:ext cx="6572264" cy="278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矩形 5"/>
          <p:cNvSpPr/>
          <p:nvPr/>
        </p:nvSpPr>
        <p:spPr>
          <a:xfrm>
            <a:off x="285720" y="5929330"/>
            <a:ext cx="4572000" cy="707886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This difference is reduced due to interaction between dark sectors.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7158" y="357166"/>
            <a:ext cx="7520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More evidence for interacting DE model </a:t>
            </a:r>
            <a:endParaRPr lang="zh-CN" altLang="en-US" sz="3200" dirty="0"/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407196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4572000" y="10715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smtClean="0"/>
              <a:t>The BAOs are a signature in the matter distribution from the recombination epoch.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BAO the most powerful probes</a:t>
            </a:r>
          </a:p>
          <a:p>
            <a:r>
              <a:rPr lang="en-US" altLang="zh-CN" dirty="0" smtClean="0"/>
              <a:t>of DE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28596" y="3643314"/>
            <a:ext cx="8358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To date, BAOs have only been detected by performing</a:t>
            </a:r>
          </a:p>
          <a:p>
            <a:r>
              <a:rPr lang="en-US" altLang="zh-CN" dirty="0" smtClean="0"/>
              <a:t>large galaxy </a:t>
            </a:r>
            <a:r>
              <a:rPr lang="en-US" altLang="zh-CN" dirty="0" err="1" smtClean="0"/>
              <a:t>redshift</a:t>
            </a:r>
            <a:r>
              <a:rPr lang="en-US" altLang="zh-CN" dirty="0" smtClean="0"/>
              <a:t> surveys in the optical waveband.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428596" y="4714884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The radio band provides a unique and complementary observational window. </a:t>
            </a:r>
          </a:p>
          <a:p>
            <a:endParaRPr lang="sv-SE" altLang="zh-CN" dirty="0" smtClean="0"/>
          </a:p>
          <a:p>
            <a:r>
              <a:rPr lang="sv-SE" altLang="zh-CN" dirty="0" smtClean="0"/>
              <a:t>via the redshifted 21cm neutral hydrogen emission </a:t>
            </a:r>
            <a:r>
              <a:rPr lang="en-US" altLang="zh-CN" dirty="0" smtClean="0"/>
              <a:t>line from distant galaxies.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77438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矩形 1"/>
          <p:cNvSpPr/>
          <p:nvPr/>
        </p:nvSpPr>
        <p:spPr>
          <a:xfrm>
            <a:off x="142876" y="214290"/>
            <a:ext cx="9001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0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Evidence for interacting model from 21cm windows</a:t>
            </a:r>
            <a:endParaRPr lang="zh-CN" altLang="en-US" sz="3000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4282" y="857232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err="1" smtClean="0">
                <a:solidFill>
                  <a:srgbClr val="0000FF"/>
                </a:solidFill>
              </a:rPr>
              <a:t>Reionization</a:t>
            </a:r>
            <a:r>
              <a:rPr lang="en-US" altLang="zh-CN" b="1" dirty="0" smtClean="0">
                <a:solidFill>
                  <a:srgbClr val="0000FF"/>
                </a:solidFill>
              </a:rPr>
              <a:t> Epoch: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9"/>
            <a:ext cx="73723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3643274" y="2857496"/>
            <a:ext cx="5500726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The coupling can speed up the </a:t>
            </a:r>
            <a:r>
              <a:rPr lang="en-US" altLang="zh-CN" sz="2000" b="1" dirty="0" err="1" smtClean="0">
                <a:solidFill>
                  <a:srgbClr val="FF0000"/>
                </a:solidFill>
              </a:rPr>
              <a:t>reionization</a:t>
            </a:r>
            <a:r>
              <a:rPr lang="en-US" altLang="zh-CN" sz="2000" b="1" dirty="0" smtClean="0"/>
              <a:t>. 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285720" y="3429000"/>
            <a:ext cx="3244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Acceleration Epoch: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8" y="1000108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Xu, Zhang, Wang 1702.06358</a:t>
            </a:r>
            <a:endParaRPr lang="zh-CN" altLang="en-US" sz="1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3500438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Xu, Ma, </a:t>
            </a:r>
            <a:r>
              <a:rPr lang="en-US" altLang="zh-CN" sz="1800" b="1" dirty="0" err="1" smtClean="0"/>
              <a:t>Weltman</a:t>
            </a:r>
            <a:r>
              <a:rPr lang="en-US" altLang="zh-CN" sz="1800" b="1" dirty="0" smtClean="0"/>
              <a:t> 1710.03643</a:t>
            </a:r>
            <a:endParaRPr lang="zh-CN" altLang="en-US" sz="1800" b="1" dirty="0"/>
          </a:p>
        </p:txBody>
      </p:sp>
      <p:sp>
        <p:nvSpPr>
          <p:cNvPr id="11" name="矩形 10"/>
          <p:cNvSpPr/>
          <p:nvPr/>
        </p:nvSpPr>
        <p:spPr>
          <a:xfrm>
            <a:off x="3857620" y="6488668"/>
            <a:ext cx="206338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window at z = 0.3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5720" y="6143644"/>
            <a:ext cx="885828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solidFill>
                  <a:srgbClr val="FF0000"/>
                </a:solidFill>
              </a:rPr>
              <a:t>The auto-power spectra of 21-cm, IDE models with respect to the ΛCDM model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5720" y="214290"/>
            <a:ext cx="3193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32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21cm windows: </a:t>
            </a:r>
            <a:endParaRPr lang="zh-CN" altLang="en-US" sz="3200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7"/>
            <a:ext cx="828680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组 27"/>
          <p:cNvGrpSpPr/>
          <p:nvPr/>
        </p:nvGrpSpPr>
        <p:grpSpPr bwMode="auto">
          <a:xfrm>
            <a:off x="285720" y="3214686"/>
            <a:ext cx="3929090" cy="1643074"/>
            <a:chOff x="3635896" y="4427039"/>
            <a:chExt cx="1828074" cy="1368459"/>
          </a:xfrm>
        </p:grpSpPr>
        <p:pic>
          <p:nvPicPr>
            <p:cNvPr id="5" name="图片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35896" y="4427039"/>
              <a:ext cx="1828074" cy="1368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本框 20"/>
            <p:cNvSpPr txBox="1">
              <a:spLocks noChangeArrowheads="1"/>
            </p:cNvSpPr>
            <p:nvPr/>
          </p:nvSpPr>
          <p:spPr bwMode="auto">
            <a:xfrm>
              <a:off x="3707904" y="4513684"/>
              <a:ext cx="999084" cy="31550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BINGO</a:t>
              </a:r>
              <a:endPara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94533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194533"/>
            <a:ext cx="228514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5051920"/>
            <a:ext cx="2286016" cy="180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051921"/>
            <a:ext cx="2286016" cy="1806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841637"/>
            <a:ext cx="3929090" cy="20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54075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6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95% Unknown:  25% DM+70% DE</a:t>
            </a:r>
            <a:r>
              <a:rPr lang="en-US" altLang="zh-CN" sz="32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altLang="zh-CN" sz="32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r>
              <a:rPr lang="en-US" altLang="zh-CN" sz="3200" dirty="0" smtClean="0"/>
              <a:t>       </a:t>
            </a:r>
            <a:r>
              <a:rPr lang="en-US" altLang="zh-CN" sz="3200" b="1" dirty="0" err="1" smtClean="0"/>
              <a:t>DE</a:t>
            </a:r>
            <a:r>
              <a:rPr lang="en-US" altLang="zh-CN" sz="3200" b="1" dirty="0" smtClean="0"/>
              <a:t>--      ?</a:t>
            </a:r>
          </a:p>
        </p:txBody>
      </p:sp>
      <p:sp>
        <p:nvSpPr>
          <p:cNvPr id="10243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1524000"/>
            <a:ext cx="8458200" cy="4953000"/>
          </a:xfrm>
        </p:spPr>
        <p:txBody>
          <a:bodyPr/>
          <a:lstStyle/>
          <a:p>
            <a:pPr marL="966788" lvl="1" indent="-509588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dirty="0" smtClean="0"/>
              <a:t>QFT value 123 orders larger than the observed</a:t>
            </a:r>
          </a:p>
          <a:p>
            <a:pPr marL="966788" lvl="1" indent="-509588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CN" dirty="0" smtClean="0"/>
              <a:t>Coincidence problem: </a:t>
            </a:r>
          </a:p>
          <a:p>
            <a:pPr marL="966788" lvl="1" indent="-509588"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    Why the universe is accelerating just now?</a:t>
            </a:r>
          </a:p>
          <a:p>
            <a:pPr marL="966788" lvl="1" indent="-509588" eaLnBrk="1" hangingPunct="1">
              <a:lnSpc>
                <a:spcPct val="90000"/>
              </a:lnSpc>
              <a:buFontTx/>
              <a:buNone/>
            </a:pPr>
            <a:r>
              <a:rPr lang="en-US" altLang="zh-CN" dirty="0" smtClean="0"/>
              <a:t>      In Einstein GR: Why are the densities of DM and   DE of precisely the same order today?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CN" dirty="0" smtClean="0"/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CN" dirty="0" smtClean="0"/>
              <a:t>        </a:t>
            </a:r>
            <a:r>
              <a:rPr lang="en-US" altLang="zh-CN" sz="2800" dirty="0" smtClean="0"/>
              <a:t>is not the end story to account for the cosmic acceleration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CN" dirty="0" smtClean="0"/>
          </a:p>
        </p:txBody>
      </p:sp>
      <p:graphicFrame>
        <p:nvGraphicFramePr>
          <p:cNvPr id="10244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1600200" y="914400"/>
          <a:ext cx="457200" cy="569913"/>
        </p:xfrm>
        <a:graphic>
          <a:graphicData uri="http://schemas.openxmlformats.org/presentationml/2006/ole">
            <p:oleObj spid="_x0000_s10259" name="Equation" r:id="rId4" imgW="152308" imgH="165000" progId="">
              <p:embed/>
            </p:oleObj>
          </a:graphicData>
        </a:graphic>
      </p:graphicFrame>
      <p:graphicFrame>
        <p:nvGraphicFramePr>
          <p:cNvPr id="10245" name="对象 1"/>
          <p:cNvGraphicFramePr>
            <a:graphicFrameLocks noGrp="1" noChangeAspect="1"/>
          </p:cNvGraphicFramePr>
          <p:nvPr/>
        </p:nvGraphicFramePr>
        <p:xfrm>
          <a:off x="457200" y="3657600"/>
          <a:ext cx="457200" cy="569913"/>
        </p:xfrm>
        <a:graphic>
          <a:graphicData uri="http://schemas.openxmlformats.org/presentationml/2006/ole">
            <p:oleObj spid="_x0000_s10260" name="Equation" r:id="rId5" imgW="152308" imgH="165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 descr="FAST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67254"/>
            <a:ext cx="2643206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500430" y="6351711"/>
            <a:ext cx="953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FAST</a:t>
            </a:r>
            <a:endParaRPr lang="zh-CN" altLang="en-US" dirty="0"/>
          </a:p>
        </p:txBody>
      </p:sp>
      <p:pic>
        <p:nvPicPr>
          <p:cNvPr id="4" name="图片 1" descr="SKAdisharray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096" y="3645024"/>
            <a:ext cx="3455302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86512" y="6351711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SKA</a:t>
            </a:r>
            <a:endParaRPr lang="zh-CN" altLang="en-US" dirty="0"/>
          </a:p>
        </p:txBody>
      </p:sp>
      <p:grpSp>
        <p:nvGrpSpPr>
          <p:cNvPr id="6" name="组 27"/>
          <p:cNvGrpSpPr/>
          <p:nvPr/>
        </p:nvGrpSpPr>
        <p:grpSpPr bwMode="auto">
          <a:xfrm>
            <a:off x="285720" y="3286124"/>
            <a:ext cx="2214578" cy="3286148"/>
            <a:chOff x="3635896" y="4427039"/>
            <a:chExt cx="1828074" cy="1368459"/>
          </a:xfrm>
        </p:grpSpPr>
        <p:pic>
          <p:nvPicPr>
            <p:cNvPr id="7" name="图片 1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35896" y="4427039"/>
              <a:ext cx="1828074" cy="1368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文本框 20"/>
            <p:cNvSpPr txBox="1">
              <a:spLocks noChangeArrowheads="1"/>
            </p:cNvSpPr>
            <p:nvPr/>
          </p:nvSpPr>
          <p:spPr bwMode="auto">
            <a:xfrm>
              <a:off x="3707904" y="4513684"/>
              <a:ext cx="999084" cy="31550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600">
                  <a:solidFill>
                    <a:schemeClr val="bg1"/>
                  </a:solidFill>
                  <a:latin typeface="华文楷体" panose="02010600040101010101" charset="-122"/>
                  <a:ea typeface="华文楷体" panose="02010600040101010101" charset="-122"/>
                  <a:cs typeface="华文楷体" panose="02010600040101010101" charset="-122"/>
                </a:rPr>
                <a:t>BINGO</a:t>
              </a:r>
              <a:endParaRPr lang="zh-CN" altLang="en-US" sz="1600">
                <a:solidFill>
                  <a:schemeClr val="bg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endParaRPr>
            </a:p>
          </p:txBody>
        </p:sp>
      </p:grp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928670"/>
            <a:ext cx="86963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矩形 9"/>
          <p:cNvSpPr/>
          <p:nvPr/>
        </p:nvSpPr>
        <p:spPr>
          <a:xfrm>
            <a:off x="0" y="214290"/>
            <a:ext cx="8637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b="1" dirty="0" err="1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Forcasted</a:t>
            </a:r>
            <a:r>
              <a:rPr lang="en-US" altLang="zh-CN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constraints on the interaction from 21cm windows: </a:t>
            </a:r>
            <a:endParaRPr lang="zh-CN" altLang="en-US" dirty="0"/>
          </a:p>
        </p:txBody>
      </p:sp>
      <p:sp>
        <p:nvSpPr>
          <p:cNvPr id="11" name="TextBox 8"/>
          <p:cNvSpPr txBox="1"/>
          <p:nvPr/>
        </p:nvSpPr>
        <p:spPr>
          <a:xfrm>
            <a:off x="3203848" y="3275692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/>
              <a:t>Xu, Ma, </a:t>
            </a:r>
            <a:r>
              <a:rPr lang="en-US" altLang="zh-CN" sz="1800" b="1" dirty="0" err="1" smtClean="0"/>
              <a:t>Weltman</a:t>
            </a:r>
            <a:r>
              <a:rPr lang="en-US" altLang="zh-CN" sz="1800" b="1" dirty="0" smtClean="0"/>
              <a:t> 1710.03643</a:t>
            </a:r>
            <a:endParaRPr lang="zh-CN" alt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1075"/>
            <a:ext cx="8229600" cy="5000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2400" b="1" dirty="0" smtClean="0"/>
              <a:t>A lot of efforts are required to disclose the signature on the interaction between DE and DM</a:t>
            </a:r>
          </a:p>
        </p:txBody>
      </p:sp>
      <p:pic>
        <p:nvPicPr>
          <p:cNvPr id="53251" name="Picture 3" descr="gr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755775"/>
            <a:ext cx="63246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48200" y="5597525"/>
            <a:ext cx="4419600" cy="554038"/>
          </a:xfrm>
          <a:prstGeom prst="rect">
            <a:avLst/>
          </a:prstGeom>
          <a:solidFill>
            <a:schemeClr val="accent5"/>
          </a:solidFill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000" b="1" dirty="0">
                <a:latin typeface="Arial" charset="0"/>
              </a:rPr>
              <a:t>More tests are needed</a:t>
            </a:r>
            <a:endParaRPr lang="zh-CN" altLang="en-US" sz="3000" b="1" dirty="0">
              <a:latin typeface="Arial" charset="0"/>
            </a:endParaRPr>
          </a:p>
        </p:txBody>
      </p:sp>
      <p:sp>
        <p:nvSpPr>
          <p:cNvPr id="53253" name="Rounded Rectangle 4"/>
          <p:cNvSpPr>
            <a:spLocks noChangeArrowheads="1"/>
          </p:cNvSpPr>
          <p:nvPr/>
        </p:nvSpPr>
        <p:spPr bwMode="auto">
          <a:xfrm>
            <a:off x="5410200" y="5334000"/>
            <a:ext cx="2057400" cy="838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53254" name="Freeform 5"/>
          <p:cNvSpPr>
            <a:spLocks noChangeArrowheads="1"/>
          </p:cNvSpPr>
          <p:nvPr/>
        </p:nvSpPr>
        <p:spPr bwMode="auto">
          <a:xfrm>
            <a:off x="4419600" y="1612900"/>
            <a:ext cx="1295400" cy="811213"/>
          </a:xfrm>
          <a:custGeom>
            <a:avLst/>
            <a:gdLst>
              <a:gd name="T0" fmla="*/ 0 w 1989667"/>
              <a:gd name="T1" fmla="*/ 354193 h 812365"/>
              <a:gd name="T2" fmla="*/ 1 w 1989667"/>
              <a:gd name="T3" fmla="*/ 362135 h 812365"/>
              <a:gd name="T4" fmla="*/ 1 w 1989667"/>
              <a:gd name="T5" fmla="*/ 370077 h 812365"/>
              <a:gd name="T6" fmla="*/ 1 w 1989667"/>
              <a:gd name="T7" fmla="*/ 378022 h 812365"/>
              <a:gd name="T8" fmla="*/ 1 w 1989667"/>
              <a:gd name="T9" fmla="*/ 370077 h 812365"/>
              <a:gd name="T10" fmla="*/ 1 w 1989667"/>
              <a:gd name="T11" fmla="*/ 274764 h 812365"/>
              <a:gd name="T12" fmla="*/ 1 w 1989667"/>
              <a:gd name="T13" fmla="*/ 227106 h 812365"/>
              <a:gd name="T14" fmla="*/ 1 w 1989667"/>
              <a:gd name="T15" fmla="*/ 203277 h 812365"/>
              <a:gd name="T16" fmla="*/ 1 w 1989667"/>
              <a:gd name="T17" fmla="*/ 115906 h 812365"/>
              <a:gd name="T18" fmla="*/ 1 w 1989667"/>
              <a:gd name="T19" fmla="*/ 123849 h 812365"/>
              <a:gd name="T20" fmla="*/ 1 w 1989667"/>
              <a:gd name="T21" fmla="*/ 131792 h 812365"/>
              <a:gd name="T22" fmla="*/ 1 w 1989667"/>
              <a:gd name="T23" fmla="*/ 163563 h 812365"/>
              <a:gd name="T24" fmla="*/ 1 w 1989667"/>
              <a:gd name="T25" fmla="*/ 211221 h 812365"/>
              <a:gd name="T26" fmla="*/ 1 w 1989667"/>
              <a:gd name="T27" fmla="*/ 401851 h 812365"/>
              <a:gd name="T28" fmla="*/ 1 w 1989667"/>
              <a:gd name="T29" fmla="*/ 505111 h 812365"/>
              <a:gd name="T30" fmla="*/ 1 w 1989667"/>
              <a:gd name="T31" fmla="*/ 560710 h 812365"/>
              <a:gd name="T32" fmla="*/ 1 w 1989667"/>
              <a:gd name="T33" fmla="*/ 759281 h 812365"/>
              <a:gd name="T34" fmla="*/ 1 w 1989667"/>
              <a:gd name="T35" fmla="*/ 743394 h 812365"/>
              <a:gd name="T36" fmla="*/ 1 w 1989667"/>
              <a:gd name="T37" fmla="*/ 711620 h 812365"/>
              <a:gd name="T38" fmla="*/ 1 w 1989667"/>
              <a:gd name="T39" fmla="*/ 695737 h 812365"/>
              <a:gd name="T40" fmla="*/ 1 w 1989667"/>
              <a:gd name="T41" fmla="*/ 663965 h 812365"/>
              <a:gd name="T42" fmla="*/ 1 w 1989667"/>
              <a:gd name="T43" fmla="*/ 640137 h 812365"/>
              <a:gd name="T44" fmla="*/ 1 w 1989667"/>
              <a:gd name="T45" fmla="*/ 624251 h 812365"/>
              <a:gd name="T46" fmla="*/ 1 w 1989667"/>
              <a:gd name="T47" fmla="*/ 592481 h 812365"/>
              <a:gd name="T48" fmla="*/ 1 w 1989667"/>
              <a:gd name="T49" fmla="*/ 544824 h 812365"/>
              <a:gd name="T50" fmla="*/ 1 w 1989667"/>
              <a:gd name="T51" fmla="*/ 385964 h 812365"/>
              <a:gd name="T52" fmla="*/ 1 w 1989667"/>
              <a:gd name="T53" fmla="*/ 378022 h 81236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989667"/>
              <a:gd name="T82" fmla="*/ 0 h 812365"/>
              <a:gd name="T83" fmla="*/ 1989667 w 1989667"/>
              <a:gd name="T84" fmla="*/ 812365 h 81236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989667" h="812365">
                <a:moveTo>
                  <a:pt x="0" y="377549"/>
                </a:moveTo>
                <a:lnTo>
                  <a:pt x="423334" y="386015"/>
                </a:lnTo>
                <a:cubicBezTo>
                  <a:pt x="499561" y="387995"/>
                  <a:pt x="575706" y="392576"/>
                  <a:pt x="651934" y="394482"/>
                </a:cubicBezTo>
                <a:lnTo>
                  <a:pt x="1100667" y="402949"/>
                </a:lnTo>
                <a:cubicBezTo>
                  <a:pt x="1171223" y="400127"/>
                  <a:pt x="1242432" y="404468"/>
                  <a:pt x="1312334" y="394482"/>
                </a:cubicBezTo>
                <a:cubicBezTo>
                  <a:pt x="1352090" y="388802"/>
                  <a:pt x="1344340" y="300321"/>
                  <a:pt x="1346200" y="292882"/>
                </a:cubicBezTo>
                <a:cubicBezTo>
                  <a:pt x="1350129" y="277167"/>
                  <a:pt x="1379057" y="251559"/>
                  <a:pt x="1388534" y="242082"/>
                </a:cubicBezTo>
                <a:cubicBezTo>
                  <a:pt x="1391356" y="233615"/>
                  <a:pt x="1395821" y="225528"/>
                  <a:pt x="1397000" y="216682"/>
                </a:cubicBezTo>
                <a:cubicBezTo>
                  <a:pt x="1425890" y="0"/>
                  <a:pt x="1334673" y="113355"/>
                  <a:pt x="1752600" y="123549"/>
                </a:cubicBezTo>
                <a:cubicBezTo>
                  <a:pt x="1780822" y="126371"/>
                  <a:pt x="1808987" y="129840"/>
                  <a:pt x="1837267" y="132015"/>
                </a:cubicBezTo>
                <a:cubicBezTo>
                  <a:pt x="1882378" y="135485"/>
                  <a:pt x="1929329" y="127716"/>
                  <a:pt x="1972734" y="140482"/>
                </a:cubicBezTo>
                <a:cubicBezTo>
                  <a:pt x="1983898" y="143765"/>
                  <a:pt x="1978918" y="162939"/>
                  <a:pt x="1981200" y="174349"/>
                </a:cubicBezTo>
                <a:cubicBezTo>
                  <a:pt x="1984567" y="191183"/>
                  <a:pt x="1986845" y="208216"/>
                  <a:pt x="1989667" y="225149"/>
                </a:cubicBezTo>
                <a:cubicBezTo>
                  <a:pt x="1986845" y="292882"/>
                  <a:pt x="1987159" y="360819"/>
                  <a:pt x="1981200" y="428349"/>
                </a:cubicBezTo>
                <a:cubicBezTo>
                  <a:pt x="1976716" y="479171"/>
                  <a:pt x="1968966" y="498919"/>
                  <a:pt x="1955800" y="538415"/>
                </a:cubicBezTo>
                <a:cubicBezTo>
                  <a:pt x="1952978" y="558171"/>
                  <a:pt x="1949197" y="577813"/>
                  <a:pt x="1947334" y="597682"/>
                </a:cubicBezTo>
                <a:cubicBezTo>
                  <a:pt x="1940727" y="668154"/>
                  <a:pt x="1984141" y="763285"/>
                  <a:pt x="1930400" y="809349"/>
                </a:cubicBezTo>
                <a:cubicBezTo>
                  <a:pt x="1926882" y="812365"/>
                  <a:pt x="1573433" y="794040"/>
                  <a:pt x="1540934" y="792415"/>
                </a:cubicBezTo>
                <a:cubicBezTo>
                  <a:pt x="1456320" y="775494"/>
                  <a:pt x="1534185" y="799206"/>
                  <a:pt x="1473200" y="758549"/>
                </a:cubicBezTo>
                <a:cubicBezTo>
                  <a:pt x="1465440" y="753376"/>
                  <a:pt x="1419066" y="743155"/>
                  <a:pt x="1413934" y="741615"/>
                </a:cubicBezTo>
                <a:cubicBezTo>
                  <a:pt x="1358975" y="725127"/>
                  <a:pt x="1374853" y="732495"/>
                  <a:pt x="1337734" y="707749"/>
                </a:cubicBezTo>
                <a:cubicBezTo>
                  <a:pt x="1332089" y="699282"/>
                  <a:pt x="1327157" y="690295"/>
                  <a:pt x="1320800" y="682349"/>
                </a:cubicBezTo>
                <a:cubicBezTo>
                  <a:pt x="1315813" y="676116"/>
                  <a:pt x="1307437" y="672555"/>
                  <a:pt x="1303867" y="665415"/>
                </a:cubicBezTo>
                <a:cubicBezTo>
                  <a:pt x="1298663" y="655007"/>
                  <a:pt x="1299984" y="642244"/>
                  <a:pt x="1295400" y="631549"/>
                </a:cubicBezTo>
                <a:cubicBezTo>
                  <a:pt x="1285527" y="608513"/>
                  <a:pt x="1271151" y="607216"/>
                  <a:pt x="1270000" y="580749"/>
                </a:cubicBezTo>
                <a:cubicBezTo>
                  <a:pt x="1267548" y="524358"/>
                  <a:pt x="1270000" y="467860"/>
                  <a:pt x="1270000" y="411415"/>
                </a:cubicBezTo>
                <a:lnTo>
                  <a:pt x="1286934" y="402949"/>
                </a:lnTo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>
                <a:solidFill>
                  <a:srgbClr val="0070C0"/>
                </a:solidFill>
              </a:rPr>
              <a:t>CMB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53255" name="Right Arrow 6"/>
          <p:cNvSpPr>
            <a:spLocks noChangeArrowheads="1"/>
          </p:cNvSpPr>
          <p:nvPr/>
        </p:nvSpPr>
        <p:spPr bwMode="auto">
          <a:xfrm>
            <a:off x="3733800" y="1981200"/>
            <a:ext cx="838200" cy="228600"/>
          </a:xfrm>
          <a:prstGeom prst="rightArrow">
            <a:avLst>
              <a:gd name="adj1" fmla="val 50000"/>
              <a:gd name="adj2" fmla="val 4999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53256" name="Rounded Rectangle 12"/>
          <p:cNvSpPr>
            <a:spLocks noChangeArrowheads="1"/>
          </p:cNvSpPr>
          <p:nvPr/>
        </p:nvSpPr>
        <p:spPr bwMode="auto">
          <a:xfrm>
            <a:off x="3733800" y="1905000"/>
            <a:ext cx="1600200" cy="3048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657600" y="1828800"/>
            <a:ext cx="792163" cy="2524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rot="10800000">
            <a:off x="1447800" y="2209800"/>
            <a:ext cx="838200" cy="304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259" name="Rounded Rectangle 18"/>
          <p:cNvSpPr>
            <a:spLocks noChangeArrowheads="1"/>
          </p:cNvSpPr>
          <p:nvPr/>
        </p:nvSpPr>
        <p:spPr bwMode="auto">
          <a:xfrm>
            <a:off x="457200" y="2057400"/>
            <a:ext cx="1143000" cy="762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53260" name="Rounded Rectangle 19"/>
          <p:cNvSpPr>
            <a:spLocks noChangeArrowheads="1"/>
          </p:cNvSpPr>
          <p:nvPr/>
        </p:nvSpPr>
        <p:spPr bwMode="auto">
          <a:xfrm>
            <a:off x="152400" y="1981200"/>
            <a:ext cx="1371600" cy="838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>
                <a:solidFill>
                  <a:srgbClr val="0070C0"/>
                </a:solidFill>
              </a:rPr>
              <a:t>Cluster M</a:t>
            </a:r>
            <a:endParaRPr lang="zh-CN" altLang="en-US" sz="200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endCxn id="53262" idx="3"/>
          </p:cNvCxnSpPr>
          <p:nvPr/>
        </p:nvCxnSpPr>
        <p:spPr bwMode="auto">
          <a:xfrm rot="10800000">
            <a:off x="1600200" y="3048000"/>
            <a:ext cx="7620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262" name="Rounded Rectangle 22"/>
          <p:cNvSpPr>
            <a:spLocks noChangeArrowheads="1"/>
          </p:cNvSpPr>
          <p:nvPr/>
        </p:nvSpPr>
        <p:spPr bwMode="auto">
          <a:xfrm>
            <a:off x="76200" y="2819400"/>
            <a:ext cx="1524000" cy="457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>
                <a:solidFill>
                  <a:srgbClr val="0070C0"/>
                </a:solidFill>
              </a:rPr>
              <a:t>   Cluster N</a:t>
            </a:r>
            <a:endParaRPr lang="zh-CN" altLang="en-US" sz="2000">
              <a:solidFill>
                <a:srgbClr val="0070C0"/>
              </a:solidFill>
            </a:endParaRPr>
          </a:p>
        </p:txBody>
      </p:sp>
      <p:cxnSp>
        <p:nvCxnSpPr>
          <p:cNvPr id="24" name="Straight Arrow Connector 23"/>
          <p:cNvCxnSpPr>
            <a:endCxn id="53264" idx="3"/>
          </p:cNvCxnSpPr>
          <p:nvPr/>
        </p:nvCxnSpPr>
        <p:spPr bwMode="auto">
          <a:xfrm rot="10800000" flipV="1">
            <a:off x="1600200" y="3430588"/>
            <a:ext cx="838200" cy="3651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264" name="Rounded Rectangle 24"/>
          <p:cNvSpPr>
            <a:spLocks noChangeArrowheads="1"/>
          </p:cNvSpPr>
          <p:nvPr/>
        </p:nvSpPr>
        <p:spPr bwMode="auto">
          <a:xfrm>
            <a:off x="381000" y="3276600"/>
            <a:ext cx="1219200" cy="3810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>
                <a:solidFill>
                  <a:srgbClr val="336699"/>
                </a:solidFill>
              </a:rPr>
              <a:t>       kSZ</a:t>
            </a:r>
            <a:endParaRPr lang="zh-CN" altLang="en-US" sz="2000">
              <a:solidFill>
                <a:srgbClr val="336699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0800000" flipV="1">
            <a:off x="1600200" y="3810000"/>
            <a:ext cx="990600" cy="4175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266" name="Rounded Rectangle 29"/>
          <p:cNvSpPr>
            <a:spLocks noChangeArrowheads="1"/>
          </p:cNvSpPr>
          <p:nvPr/>
        </p:nvSpPr>
        <p:spPr bwMode="auto">
          <a:xfrm>
            <a:off x="381000" y="3962400"/>
            <a:ext cx="1143000" cy="5334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53267" name="Rounded Rectangle 30"/>
          <p:cNvSpPr>
            <a:spLocks noChangeArrowheads="1"/>
          </p:cNvSpPr>
          <p:nvPr/>
        </p:nvSpPr>
        <p:spPr bwMode="auto">
          <a:xfrm>
            <a:off x="0" y="3886200"/>
            <a:ext cx="1600200" cy="6096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1600">
                <a:solidFill>
                  <a:srgbClr val="0070C0"/>
                </a:solidFill>
              </a:rPr>
              <a:t>Redshift Distortion </a:t>
            </a:r>
            <a:endParaRPr lang="zh-CN" altLang="en-US" sz="1600">
              <a:solidFill>
                <a:srgbClr val="0070C0"/>
              </a:solidFill>
            </a:endParaRPr>
          </a:p>
        </p:txBody>
      </p:sp>
      <p:cxnSp>
        <p:nvCxnSpPr>
          <p:cNvPr id="53268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1676400" y="4267200"/>
            <a:ext cx="762000" cy="533400"/>
          </a:xfrm>
          <a:prstGeom prst="straightConnector1">
            <a:avLst/>
          </a:prstGeom>
          <a:noFill/>
          <a:ln w="412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3269" name="TextBox 24"/>
          <p:cNvSpPr txBox="1">
            <a:spLocks noChangeArrowheads="1"/>
          </p:cNvSpPr>
          <p:nvPr/>
        </p:nvSpPr>
        <p:spPr bwMode="auto">
          <a:xfrm>
            <a:off x="0" y="4643446"/>
            <a:ext cx="2000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zh-CN" sz="2000" dirty="0" smtClean="0">
                <a:solidFill>
                  <a:srgbClr val="336699"/>
                </a:solidFill>
              </a:rPr>
              <a:t>Weak </a:t>
            </a:r>
            <a:r>
              <a:rPr lang="en-US" altLang="zh-CN" sz="2000" dirty="0" err="1" smtClean="0">
                <a:solidFill>
                  <a:srgbClr val="336699"/>
                </a:solidFill>
              </a:rPr>
              <a:t>Lensing</a:t>
            </a:r>
            <a:endParaRPr lang="zh-CN" altLang="en-US" sz="2000" dirty="0">
              <a:solidFill>
                <a:srgbClr val="336699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rot="5400000">
            <a:off x="1500166" y="4857760"/>
            <a:ext cx="1000132" cy="71438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596" y="5500702"/>
            <a:ext cx="142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336699"/>
                </a:solidFill>
              </a:rPr>
              <a:t>21cm HI </a:t>
            </a:r>
            <a:endParaRPr lang="zh-CN" altLang="en-US" sz="2000" dirty="0">
              <a:solidFill>
                <a:srgbClr val="3366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533400"/>
            <a:ext cx="854075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 dirty="0" smtClean="0"/>
              <a:t>Summary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0" y="1295400"/>
            <a:ext cx="8845550" cy="5562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3200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Cosmological  Implications: </a:t>
            </a:r>
          </a:p>
          <a:p>
            <a:pPr eaLnBrk="1" hangingPunct="1">
              <a:defRPr/>
            </a:pPr>
            <a:r>
              <a:rPr lang="en-US" altLang="zh-CN" sz="2400" b="1" dirty="0" smtClean="0"/>
              <a:t>Motivation to introduce the interaction between DE &amp; DM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CN" b="1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2800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Observational Signatures:</a:t>
            </a:r>
            <a:endParaRPr lang="en-US" altLang="zh-CN" sz="28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2000" b="1" dirty="0" smtClean="0">
                <a:solidFill>
                  <a:srgbClr val="0070C0"/>
                </a:solidFill>
              </a:rPr>
              <a:t>   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CMB+SNIa+BAO+kSZ</a:t>
            </a:r>
            <a:r>
              <a:rPr lang="en-US" altLang="zh-CN" sz="2000" b="1" dirty="0" smtClean="0">
                <a:solidFill>
                  <a:srgbClr val="0070C0"/>
                </a:solidFill>
              </a:rPr>
              <a:t>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000" b="1" dirty="0" smtClean="0">
                <a:solidFill>
                  <a:srgbClr val="0070C0"/>
                </a:solidFill>
              </a:rPr>
              <a:t>     Galaxy cluster scale tests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zh-CN" sz="2000" b="1" dirty="0" smtClean="0">
                <a:solidFill>
                  <a:srgbClr val="0070C0"/>
                </a:solidFill>
              </a:rPr>
              <a:t>      Weak </a:t>
            </a:r>
            <a:r>
              <a:rPr lang="en-US" altLang="zh-CN" sz="2000" b="1" dirty="0" err="1" smtClean="0">
                <a:solidFill>
                  <a:srgbClr val="0070C0"/>
                </a:solidFill>
              </a:rPr>
              <a:t>Lensing</a:t>
            </a:r>
            <a:endParaRPr lang="en-US" altLang="zh-CN" sz="2000" b="1" dirty="0" smtClean="0">
              <a:solidFill>
                <a:srgbClr val="0070C0"/>
              </a:solidFill>
            </a:endParaRPr>
          </a:p>
          <a:p>
            <a:pPr marL="273050" lvl="2" indent="-273050" eaLnBrk="1" hangingPunct="1">
              <a:spcBef>
                <a:spcPts val="575"/>
              </a:spcBef>
              <a:buClr>
                <a:schemeClr val="accent1"/>
              </a:buClr>
              <a:buNone/>
              <a:defRPr/>
            </a:pPr>
            <a:r>
              <a:rPr lang="en-US" altLang="zh-CN" sz="2000" b="1" dirty="0" smtClean="0">
                <a:solidFill>
                  <a:srgbClr val="0070C0"/>
                </a:solidFill>
              </a:rPr>
              <a:t>     </a:t>
            </a:r>
            <a:r>
              <a:rPr lang="en-US" altLang="zh-CN" b="1" dirty="0" smtClean="0">
                <a:solidFill>
                  <a:srgbClr val="0070C0"/>
                </a:solidFill>
              </a:rPr>
              <a:t>HI intensity mapping observations</a:t>
            </a:r>
            <a:endParaRPr lang="en-US" altLang="zh-CN" sz="2000" b="1" dirty="0" smtClean="0"/>
          </a:p>
          <a:p>
            <a:pPr eaLnBrk="1" hangingPunct="1">
              <a:defRPr/>
            </a:pPr>
            <a:r>
              <a:rPr lang="en-US" altLang="zh-CN" sz="2400" b="1" dirty="0" smtClean="0"/>
              <a:t>Alleviate the coincidence problem</a:t>
            </a:r>
            <a:r>
              <a:rPr lang="en-US" altLang="zh-CN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CN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en-US" altLang="zh-CN" sz="2800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itchFamily="82" charset="0"/>
              </a:rPr>
              <a:t>Theoretical Challenges: </a:t>
            </a:r>
            <a:endParaRPr lang="en-US" altLang="zh-CN" sz="2800" dirty="0" smtClean="0"/>
          </a:p>
          <a:p>
            <a:pPr eaLnBrk="1" hangingPunct="1">
              <a:defRPr/>
            </a:pPr>
            <a:r>
              <a:rPr lang="en-US" altLang="zh-CN" sz="2400" b="1" dirty="0" smtClean="0"/>
              <a:t>Understanding the interaction from field theory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brics-agac.zjut.edu.cn/uploads/image/20171011/1507729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4778" y="2000240"/>
            <a:ext cx="4446378" cy="3357586"/>
          </a:xfrm>
          <a:prstGeom prst="rect">
            <a:avLst/>
          </a:prstGeom>
          <a:noFill/>
        </p:spPr>
      </p:pic>
      <p:pic>
        <p:nvPicPr>
          <p:cNvPr id="29700" name="Picture 4" descr="http://www.brics-agac.zjut.edu.cn/uploads/image/20171011/15077313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000240"/>
            <a:ext cx="4357718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00042"/>
            <a:ext cx="52149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err="1" smtClean="0">
                <a:solidFill>
                  <a:srgbClr val="FF0000"/>
                </a:solidFill>
                <a:latin typeface="Algerian" pitchFamily="82" charset="0"/>
              </a:rPr>
              <a:t>CosPA</a:t>
            </a:r>
            <a:r>
              <a:rPr lang="en-US" altLang="zh-CN" sz="6600" b="1" dirty="0" smtClean="0">
                <a:solidFill>
                  <a:srgbClr val="FF0000"/>
                </a:solidFill>
                <a:latin typeface="Algerian" pitchFamily="82" charset="0"/>
              </a:rPr>
              <a:t> 2018 </a:t>
            </a:r>
            <a:endParaRPr lang="zh-CN" altLang="en-US" sz="6600" b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5565338"/>
            <a:ext cx="8286808" cy="9233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Algerian" pitchFamily="82" charset="0"/>
              </a:rPr>
              <a:t>Welcome </a:t>
            </a:r>
            <a:r>
              <a:rPr lang="en-US" altLang="zh-CN" sz="5400" b="1" dirty="0" smtClean="0">
                <a:solidFill>
                  <a:srgbClr val="FF0000"/>
                </a:solidFill>
                <a:latin typeface="Algerian" pitchFamily="82" charset="0"/>
              </a:rPr>
              <a:t>to </a:t>
            </a:r>
            <a:r>
              <a:rPr lang="en-US" altLang="zh-CN" sz="5400" b="1" dirty="0" smtClean="0">
                <a:solidFill>
                  <a:srgbClr val="FF0000"/>
                </a:solidFill>
                <a:latin typeface="Algerian" pitchFamily="82" charset="0"/>
              </a:rPr>
              <a:t>Yangzhou </a:t>
            </a:r>
            <a:endParaRPr lang="zh-CN" altLang="en-US" sz="5400" b="1" dirty="0" smtClean="0">
              <a:solidFill>
                <a:srgbClr val="FF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Oval 3"/>
          <p:cNvSpPr>
            <a:spLocks noGrp="1" noChangeArrowheads="1"/>
          </p:cNvSpPr>
          <p:nvPr>
            <p:ph sz="quarter" idx="1"/>
          </p:nvPr>
        </p:nvSpPr>
        <p:spPr>
          <a:prstGeom prst="ellipse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zh-CN" sz="9600" b="1" i="1" smtClean="0">
                <a:solidFill>
                  <a:srgbClr val="CC3399"/>
                </a:solidFill>
                <a:latin typeface="Brush Script MT" pitchFamily="66" charset="0"/>
              </a:rPr>
              <a:t>Thanks!!!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285728"/>
            <a:ext cx="5622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Evidence Against  </a:t>
            </a:r>
            <a:r>
              <a:rPr lang="el-GR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Λ</a:t>
            </a:r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DCM?</a:t>
            </a:r>
            <a:endParaRPr lang="zh-CN" altLang="en-US" sz="3600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7200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572000" y="4286256"/>
            <a:ext cx="4143404" cy="369332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altLang="zh-CN" sz="1800" b="1" dirty="0" smtClean="0"/>
              <a:t>Riess et al. (2016, h = 0.732 ± 0.017)</a:t>
            </a:r>
            <a:endParaRPr lang="zh-CN" altLang="en-US" sz="1800" b="1" dirty="0"/>
          </a:p>
        </p:txBody>
      </p:sp>
      <p:sp>
        <p:nvSpPr>
          <p:cNvPr id="6" name="矩形 5"/>
          <p:cNvSpPr/>
          <p:nvPr/>
        </p:nvSpPr>
        <p:spPr>
          <a:xfrm>
            <a:off x="214283" y="4286256"/>
            <a:ext cx="4000528" cy="369332"/>
          </a:xfrm>
          <a:prstGeom prst="rect">
            <a:avLst/>
          </a:prstGeom>
          <a:gradFill flip="none" rotWithShape="1">
            <a:gsLst>
              <a:gs pos="0">
                <a:srgbClr val="CC3399">
                  <a:tint val="66000"/>
                  <a:satMod val="160000"/>
                </a:srgbClr>
              </a:gs>
              <a:gs pos="50000">
                <a:srgbClr val="CC3399">
                  <a:tint val="44500"/>
                  <a:satMod val="160000"/>
                </a:srgbClr>
              </a:gs>
              <a:gs pos="100000">
                <a:srgbClr val="CC3399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pt-BR" altLang="zh-CN" sz="1800" b="1" dirty="0" smtClean="0"/>
              <a:t>Ade et al. (2016, h = 0.673 ± 0.010)</a:t>
            </a:r>
            <a:endParaRPr lang="zh-CN" altLang="en-US" sz="1800" b="1" dirty="0"/>
          </a:p>
        </p:txBody>
      </p:sp>
      <p:sp>
        <p:nvSpPr>
          <p:cNvPr id="7" name="矩形 6"/>
          <p:cNvSpPr/>
          <p:nvPr/>
        </p:nvSpPr>
        <p:spPr>
          <a:xfrm>
            <a:off x="3000364" y="5357826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Discordance  </a:t>
            </a:r>
            <a:r>
              <a:rPr lang="el-GR" altLang="zh-CN" dirty="0" smtClean="0"/>
              <a:t>2.7σ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785918" y="1285860"/>
            <a:ext cx="5715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dirty="0" smtClean="0"/>
              <a:t>Hubble constant constraints at 68% CL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285728"/>
            <a:ext cx="5622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Evidence Against  </a:t>
            </a:r>
            <a:r>
              <a:rPr lang="el-GR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Λ</a:t>
            </a:r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DCM?</a:t>
            </a:r>
            <a:endParaRPr lang="zh-CN" altLang="en-US" sz="3600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7158" y="1142984"/>
            <a:ext cx="8786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Baryon acoustic oscillations in the </a:t>
            </a:r>
            <a:r>
              <a:rPr lang="en-US" sz="2000" b="1" dirty="0" err="1" smtClean="0"/>
              <a:t>Lyα</a:t>
            </a:r>
            <a:r>
              <a:rPr lang="en-US" sz="2000" b="1" dirty="0" smtClean="0"/>
              <a:t> forest of BOSS DR11 quasars </a:t>
            </a:r>
            <a:endParaRPr lang="zh-CN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6429388" y="1571612"/>
            <a:ext cx="233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A&amp;A 574, A59 (2015)</a:t>
            </a:r>
            <a:endParaRPr lang="zh-CN" altLang="en-US" sz="1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143116"/>
            <a:ext cx="871540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 </a:t>
            </a:r>
            <a:r>
              <a:rPr lang="en-US" sz="2000" dirty="0" smtClean="0"/>
              <a:t>The study uses 137,562 quasars in the </a:t>
            </a:r>
            <a:r>
              <a:rPr lang="en-US" sz="2000" dirty="0" err="1" smtClean="0"/>
              <a:t>redshift</a:t>
            </a:r>
            <a:r>
              <a:rPr lang="en-US" sz="2000" dirty="0" smtClean="0"/>
              <a:t> range 2.1≤z≤3.5 from the Data Release 11 (DR11) of the Baryon Oscillation Spectroscopic Survey (BOSS) of SDSS-III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endParaRPr lang="zh-CN" altLang="en-US" sz="2000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18473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athJax_Math-italic"/>
                <a:cs typeface="宋体" pitchFamily="2" charset="-122"/>
              </a:rPr>
              <a:t/>
            </a:r>
            <a:br>
              <a:rPr kumimoji="0" lang="zh-CN" altLang="zh-CN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MathJax_Math-italic"/>
                <a:cs typeface="宋体" pitchFamily="2" charset="-122"/>
              </a:rPr>
            </a:b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3357562"/>
            <a:ext cx="376240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3357562"/>
            <a:ext cx="4071966" cy="28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3929058" cy="282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285720" y="38576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000" dirty="0" smtClean="0"/>
              <a:t>D</a:t>
            </a:r>
            <a:r>
              <a:rPr lang="en-US" altLang="zh-CN" sz="1400" dirty="0" smtClean="0"/>
              <a:t>A</a:t>
            </a:r>
            <a:r>
              <a:rPr lang="en-US" altLang="zh-CN" sz="2000" dirty="0" smtClean="0"/>
              <a:t>/r</a:t>
            </a:r>
            <a:r>
              <a:rPr lang="en-US" altLang="zh-CN" sz="1400" dirty="0" smtClean="0"/>
              <a:t>d</a:t>
            </a:r>
            <a:r>
              <a:rPr lang="en-US" altLang="zh-CN" sz="2000" dirty="0" smtClean="0"/>
              <a:t> are 7% lower and D</a:t>
            </a:r>
            <a:r>
              <a:rPr lang="en-US" altLang="zh-CN" sz="1400" dirty="0" smtClean="0"/>
              <a:t>H</a:t>
            </a:r>
            <a:r>
              <a:rPr lang="en-US" altLang="zh-CN" sz="2000" dirty="0" smtClean="0"/>
              <a:t>/r</a:t>
            </a:r>
            <a:r>
              <a:rPr lang="en-US" altLang="zh-CN" sz="1400" dirty="0" smtClean="0"/>
              <a:t>d</a:t>
            </a:r>
            <a:r>
              <a:rPr lang="en-US" altLang="zh-CN" sz="2000" dirty="0" smtClean="0"/>
              <a:t> are 7% higher than the predictions of a flat </a:t>
            </a:r>
            <a:r>
              <a:rPr lang="el-GR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Λ</a:t>
            </a:r>
            <a:r>
              <a:rPr lang="en-US" altLang="zh-CN" sz="2000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DCM </a:t>
            </a:r>
            <a:r>
              <a:rPr lang="en-US" altLang="zh-CN" sz="2000" dirty="0" smtClean="0"/>
              <a:t>cosmological model</a:t>
            </a:r>
            <a:endParaRPr lang="zh-CN" altLang="en-US" sz="2000" dirty="0"/>
          </a:p>
        </p:txBody>
      </p:sp>
      <p:sp>
        <p:nvSpPr>
          <p:cNvPr id="12" name="矩形 11"/>
          <p:cNvSpPr/>
          <p:nvPr/>
        </p:nvSpPr>
        <p:spPr>
          <a:xfrm>
            <a:off x="1142976" y="5214950"/>
            <a:ext cx="25843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Discrepancy 2.5</a:t>
            </a:r>
            <a:r>
              <a:rPr lang="el-GR" altLang="zh-CN" dirty="0" smtClean="0"/>
              <a:t>σ</a:t>
            </a: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00034" y="285728"/>
            <a:ext cx="56220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Evidence Against  </a:t>
            </a:r>
            <a:r>
              <a:rPr lang="el-GR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Λ</a:t>
            </a:r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DCM?</a:t>
            </a:r>
            <a:endParaRPr lang="zh-CN" altLang="en-US" sz="3600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3857652" cy="325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285720" y="5072074"/>
            <a:ext cx="850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/>
              <a:t>The discordance between the two datasets is largely unaffected by a more conservative treatment of the </a:t>
            </a:r>
            <a:r>
              <a:rPr lang="en-US" altLang="zh-CN" sz="2000" dirty="0" err="1" smtClean="0"/>
              <a:t>lensing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systematics</a:t>
            </a:r>
            <a:r>
              <a:rPr lang="en-US" altLang="zh-CN" sz="2000" dirty="0" smtClean="0"/>
              <a:t>. </a:t>
            </a:r>
            <a:endParaRPr lang="zh-CN" altLang="en-US" sz="2000" dirty="0"/>
          </a:p>
        </p:txBody>
      </p:sp>
      <p:sp>
        <p:nvSpPr>
          <p:cNvPr id="6" name="矩形 5"/>
          <p:cNvSpPr/>
          <p:nvPr/>
        </p:nvSpPr>
        <p:spPr>
          <a:xfrm>
            <a:off x="4500562" y="2857496"/>
            <a:ext cx="1091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Λ</a:t>
            </a:r>
            <a:r>
              <a:rPr lang="en-US" altLang="zh-CN" b="1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DCM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7290" y="1000108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Weak </a:t>
            </a:r>
            <a:r>
              <a:rPr lang="en-US" altLang="zh-CN" sz="2000" b="1" dirty="0" err="1" smtClean="0"/>
              <a:t>Lensing</a:t>
            </a:r>
            <a:r>
              <a:rPr lang="en-US" altLang="zh-CN" sz="2000" b="1" dirty="0" smtClean="0"/>
              <a:t> from Kilo Degree Survey (</a:t>
            </a:r>
            <a:r>
              <a:rPr lang="en-US" altLang="zh-CN" sz="2000" b="1" dirty="0" err="1" smtClean="0"/>
              <a:t>KiDS</a:t>
            </a:r>
            <a:r>
              <a:rPr lang="en-US" altLang="zh-CN" sz="2000" b="1" dirty="0" smtClean="0"/>
              <a:t>)</a:t>
            </a:r>
          </a:p>
          <a:p>
            <a:r>
              <a:rPr lang="en-US" altLang="zh-CN" sz="2000" b="1" dirty="0" smtClean="0"/>
              <a:t>                </a:t>
            </a:r>
            <a:r>
              <a:rPr lang="en-US" altLang="zh-CN" sz="1800" dirty="0" smtClean="0">
                <a:solidFill>
                  <a:srgbClr val="0000FF"/>
                </a:solidFill>
              </a:rPr>
              <a:t>MNRAS471,1259(2017</a:t>
            </a:r>
            <a:r>
              <a:rPr lang="en-US" altLang="zh-CN" sz="1800" dirty="0" smtClean="0">
                <a:solidFill>
                  <a:srgbClr val="0000FF"/>
                </a:solidFill>
              </a:rPr>
              <a:t>)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034" y="285728"/>
            <a:ext cx="70326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Modification to </a:t>
            </a:r>
            <a:r>
              <a:rPr lang="el-GR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Λ</a:t>
            </a:r>
            <a:r>
              <a:rPr lang="en-US" altLang="zh-CN" sz="3600" b="1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DCM is needed?</a:t>
            </a:r>
            <a:endParaRPr lang="zh-CN" altLang="en-US" sz="3600" b="1" dirty="0" smtClean="0">
              <a:solidFill>
                <a:schemeClr val="tx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6072206"/>
            <a:ext cx="5486400" cy="1176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3200" dirty="0">
                <a:solidFill>
                  <a:schemeClr val="accent3"/>
                </a:solidFill>
                <a:latin typeface="Arial" charset="0"/>
              </a:rPr>
              <a:t>              </a:t>
            </a:r>
            <a:r>
              <a:rPr lang="en-US" altLang="zh-CN" sz="3200" dirty="0">
                <a:solidFill>
                  <a:schemeClr val="accent3"/>
                </a:solidFill>
                <a:latin typeface="Arial" charset="0"/>
              </a:rPr>
              <a:t>25% Dark Matter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zh-CN" altLang="en-US" sz="3200" dirty="0">
                <a:solidFill>
                  <a:schemeClr val="accent3"/>
                </a:solidFill>
                <a:latin typeface="Arial" charset="0"/>
              </a:rPr>
              <a:t>                 </a:t>
            </a:r>
          </a:p>
        </p:txBody>
      </p:sp>
      <p:pic>
        <p:nvPicPr>
          <p:cNvPr id="5" name="Picture 2" descr="C:\Documents and Settings\wangbin\桌面\照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2286000"/>
            <a:ext cx="23336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905000"/>
            <a:ext cx="3429000" cy="3386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6072206"/>
            <a:ext cx="3810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200" dirty="0">
                <a:solidFill>
                  <a:schemeClr val="accent3"/>
                </a:solidFill>
                <a:latin typeface="Arial" charset="0"/>
              </a:rPr>
              <a:t>70% Dark Energy</a:t>
            </a:r>
            <a:endParaRPr lang="zh-CN" altLang="en-US" sz="32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9256" y="1071546"/>
            <a:ext cx="2895600" cy="584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altLang="zh-CN" sz="3200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Interaction</a:t>
            </a:r>
            <a:endParaRPr lang="zh-CN" altLang="en-US" sz="3200" dirty="0" smtClean="0">
              <a:solidFill>
                <a:schemeClr val="bg2">
                  <a:lumMod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6863" y="666750"/>
            <a:ext cx="8540750" cy="762000"/>
          </a:xfrm>
        </p:spPr>
        <p:txBody>
          <a:bodyPr/>
          <a:lstStyle/>
          <a:p>
            <a:pPr eaLnBrk="1" hangingPunct="1"/>
            <a:r>
              <a:rPr lang="en-US" altLang="zh-CN" sz="28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Why do we need the interaction between DE&amp;DM?</a:t>
            </a:r>
            <a:r>
              <a:rPr lang="en-US" altLang="zh-CN" sz="3600" smtClean="0"/>
              <a:t/>
            </a:r>
            <a:br>
              <a:rPr lang="en-US" altLang="zh-CN" sz="3600" smtClean="0"/>
            </a:br>
            <a:endParaRPr lang="en-US" altLang="zh-CN" sz="3600" b="1" smtClean="0"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4800" y="990600"/>
            <a:ext cx="88392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2000" smtClean="0"/>
              <a:t>A phenomenological generalization of the LCDM model is</a:t>
            </a:r>
            <a:r>
              <a:rPr lang="en-US" altLang="zh-CN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mtClean="0"/>
              <a:t>                                                 </a:t>
            </a:r>
            <a:r>
              <a:rPr lang="en-US" altLang="zh-CN" sz="1800" smtClean="0"/>
              <a:t>LCDM model,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smtClean="0"/>
              <a:t>                                                                        Stationary ratio of energy densities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smtClean="0"/>
              <a:t>                                                                        Coincidence problem less severe than LCDM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18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zh-CN" sz="2000" smtClean="0"/>
              <a:t>The period when energy densities of DE and DM are comparable is longer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smtClean="0"/>
              <a:t>                                                                       The coincidence problem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smtClean="0"/>
              <a:t>                                                                       is less acute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4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000" smtClean="0"/>
              <a:t>                         can be achieved by a suitable interaction between DE &amp; DM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CN" sz="2000" smtClean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1676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447800"/>
            <a:ext cx="762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752600"/>
            <a:ext cx="685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2057400"/>
            <a:ext cx="762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5105400"/>
            <a:ext cx="7620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914400" y="5638800"/>
            <a:ext cx="6172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任意多边形 13"/>
          <p:cNvSpPr>
            <a:spLocks noChangeArrowheads="1"/>
          </p:cNvSpPr>
          <p:nvPr/>
        </p:nvSpPr>
        <p:spPr bwMode="auto">
          <a:xfrm>
            <a:off x="2039938" y="3225800"/>
            <a:ext cx="1312862" cy="1084263"/>
          </a:xfrm>
          <a:custGeom>
            <a:avLst/>
            <a:gdLst>
              <a:gd name="T0" fmla="*/ 0 w 1312333"/>
              <a:gd name="T1" fmla="*/ 0 h 1083733"/>
              <a:gd name="T2" fmla="*/ 389541 w 1312333"/>
              <a:gd name="T3" fmla="*/ 539240 h 1083733"/>
              <a:gd name="T4" fmla="*/ 986829 w 1312333"/>
              <a:gd name="T5" fmla="*/ 991502 h 1083733"/>
              <a:gd name="T6" fmla="*/ 1341746 w 1312333"/>
              <a:gd name="T7" fmla="*/ 1113272 h 1083733"/>
              <a:gd name="T8" fmla="*/ 0 60000 65536"/>
              <a:gd name="T9" fmla="*/ 0 60000 65536"/>
              <a:gd name="T10" fmla="*/ 0 60000 65536"/>
              <a:gd name="T11" fmla="*/ 0 60000 65536"/>
              <a:gd name="T12" fmla="*/ 0 w 1312333"/>
              <a:gd name="T13" fmla="*/ 0 h 1083733"/>
              <a:gd name="T14" fmla="*/ 1312333 w 1312333"/>
              <a:gd name="T15" fmla="*/ 1083733 h 10837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2333" h="1083733">
                <a:moveTo>
                  <a:pt x="0" y="0"/>
                </a:moveTo>
                <a:cubicBezTo>
                  <a:pt x="110066" y="182033"/>
                  <a:pt x="220133" y="364066"/>
                  <a:pt x="381000" y="524933"/>
                </a:cubicBezTo>
                <a:cubicBezTo>
                  <a:pt x="541867" y="685800"/>
                  <a:pt x="809978" y="872067"/>
                  <a:pt x="965200" y="965200"/>
                </a:cubicBezTo>
                <a:cubicBezTo>
                  <a:pt x="1120422" y="1058333"/>
                  <a:pt x="1216377" y="1071033"/>
                  <a:pt x="1312333" y="1083733"/>
                </a:cubicBezTo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弧形 15"/>
          <p:cNvSpPr/>
          <p:nvPr/>
        </p:nvSpPr>
        <p:spPr bwMode="auto">
          <a:xfrm>
            <a:off x="2057400" y="3200400"/>
            <a:ext cx="228600" cy="30480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1276" name="任意多边形 16"/>
          <p:cNvSpPr>
            <a:spLocks noChangeArrowheads="1"/>
          </p:cNvSpPr>
          <p:nvPr/>
        </p:nvSpPr>
        <p:spPr bwMode="auto">
          <a:xfrm>
            <a:off x="2032000" y="3200400"/>
            <a:ext cx="2082800" cy="1150938"/>
          </a:xfrm>
          <a:custGeom>
            <a:avLst/>
            <a:gdLst>
              <a:gd name="T0" fmla="*/ 0 w 2082800"/>
              <a:gd name="T1" fmla="*/ 0 h 1151466"/>
              <a:gd name="T2" fmla="*/ 287867 w 2082800"/>
              <a:gd name="T3" fmla="*/ 511856 h 1151466"/>
              <a:gd name="T4" fmla="*/ 948267 w 2082800"/>
              <a:gd name="T5" fmla="*/ 998941 h 1151466"/>
              <a:gd name="T6" fmla="*/ 1634067 w 2082800"/>
              <a:gd name="T7" fmla="*/ 1106271 h 1151466"/>
              <a:gd name="T8" fmla="*/ 2082800 w 2082800"/>
              <a:gd name="T9" fmla="*/ 1098016 h 1151466"/>
              <a:gd name="T10" fmla="*/ 2082800 w 2082800"/>
              <a:gd name="T11" fmla="*/ 1098016 h 1151466"/>
              <a:gd name="T12" fmla="*/ 2082800 w 2082800"/>
              <a:gd name="T13" fmla="*/ 1089761 h 11514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82800"/>
              <a:gd name="T22" fmla="*/ 0 h 1151466"/>
              <a:gd name="T23" fmla="*/ 2082800 w 2082800"/>
              <a:gd name="T24" fmla="*/ 1151466 h 11514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82800" h="1151466">
                <a:moveTo>
                  <a:pt x="0" y="0"/>
                </a:moveTo>
                <a:cubicBezTo>
                  <a:pt x="64911" y="177094"/>
                  <a:pt x="129823" y="354189"/>
                  <a:pt x="287867" y="524933"/>
                </a:cubicBezTo>
                <a:cubicBezTo>
                  <a:pt x="445911" y="695677"/>
                  <a:pt x="723900" y="922867"/>
                  <a:pt x="948267" y="1024467"/>
                </a:cubicBezTo>
                <a:cubicBezTo>
                  <a:pt x="1172634" y="1126067"/>
                  <a:pt x="1444978" y="1117600"/>
                  <a:pt x="1634067" y="1134533"/>
                </a:cubicBezTo>
                <a:cubicBezTo>
                  <a:pt x="1823156" y="1151466"/>
                  <a:pt x="2082800" y="1126067"/>
                  <a:pt x="2082800" y="1126067"/>
                </a:cubicBezTo>
                <a:lnTo>
                  <a:pt x="2082800" y="1117600"/>
                </a:lnTo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7" name="右大括号 17"/>
          <p:cNvSpPr>
            <a:spLocks/>
          </p:cNvSpPr>
          <p:nvPr/>
        </p:nvSpPr>
        <p:spPr bwMode="auto">
          <a:xfrm>
            <a:off x="2819400" y="3810000"/>
            <a:ext cx="155575" cy="914400"/>
          </a:xfrm>
          <a:prstGeom prst="rightBrace">
            <a:avLst>
              <a:gd name="adj1" fmla="val 8327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zh-CN" altLang="en-US"/>
          </a:p>
        </p:txBody>
      </p:sp>
      <p:sp>
        <p:nvSpPr>
          <p:cNvPr id="11278" name="任意多边形 18"/>
          <p:cNvSpPr>
            <a:spLocks noChangeArrowheads="1"/>
          </p:cNvSpPr>
          <p:nvPr/>
        </p:nvSpPr>
        <p:spPr bwMode="auto">
          <a:xfrm>
            <a:off x="2151063" y="3208338"/>
            <a:ext cx="2047875" cy="1131887"/>
          </a:xfrm>
          <a:custGeom>
            <a:avLst/>
            <a:gdLst>
              <a:gd name="T0" fmla="*/ 0 w 2048934"/>
              <a:gd name="T1" fmla="*/ 0 h 1131711"/>
              <a:gd name="T2" fmla="*/ 378549 w 2048934"/>
              <a:gd name="T3" fmla="*/ 589214 h 1131711"/>
              <a:gd name="T4" fmla="*/ 954601 w 2048934"/>
              <a:gd name="T5" fmla="*/ 1050340 h 1131711"/>
              <a:gd name="T6" fmla="*/ 1991496 w 2048934"/>
              <a:gd name="T7" fmla="*/ 1135736 h 1131711"/>
              <a:gd name="T8" fmla="*/ 1991496 w 2048934"/>
              <a:gd name="T9" fmla="*/ 1135736 h 1131711"/>
              <a:gd name="T10" fmla="*/ 1991496 w 2048934"/>
              <a:gd name="T11" fmla="*/ 1135736 h 11317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48934"/>
              <a:gd name="T19" fmla="*/ 0 h 1131711"/>
              <a:gd name="T20" fmla="*/ 2048934 w 2048934"/>
              <a:gd name="T21" fmla="*/ 1131711 h 11317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48934" h="1131711">
                <a:moveTo>
                  <a:pt x="0" y="0"/>
                </a:moveTo>
                <a:cubicBezTo>
                  <a:pt x="112889" y="205316"/>
                  <a:pt x="225778" y="410633"/>
                  <a:pt x="389467" y="584200"/>
                </a:cubicBezTo>
                <a:cubicBezTo>
                  <a:pt x="553156" y="757767"/>
                  <a:pt x="705556" y="951089"/>
                  <a:pt x="982134" y="1041400"/>
                </a:cubicBezTo>
                <a:cubicBezTo>
                  <a:pt x="1258712" y="1131711"/>
                  <a:pt x="2048934" y="1126066"/>
                  <a:pt x="2048934" y="1126066"/>
                </a:cubicBezTo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79" name="任意多边形 19"/>
          <p:cNvSpPr>
            <a:spLocks noChangeArrowheads="1"/>
          </p:cNvSpPr>
          <p:nvPr/>
        </p:nvSpPr>
        <p:spPr bwMode="auto">
          <a:xfrm>
            <a:off x="2133600" y="3208338"/>
            <a:ext cx="2074863" cy="1150937"/>
          </a:xfrm>
          <a:custGeom>
            <a:avLst/>
            <a:gdLst>
              <a:gd name="T0" fmla="*/ 0 w 2074333"/>
              <a:gd name="T1" fmla="*/ 0 h 1150055"/>
              <a:gd name="T2" fmla="*/ 360632 w 2074333"/>
              <a:gd name="T3" fmla="*/ 609359 h 1150055"/>
              <a:gd name="T4" fmla="*/ 1047548 w 2074333"/>
              <a:gd name="T5" fmla="*/ 1103912 h 1150055"/>
              <a:gd name="T6" fmla="*/ 2103683 w 2074333"/>
              <a:gd name="T7" fmla="*/ 1183392 h 1150055"/>
              <a:gd name="T8" fmla="*/ 0 60000 65536"/>
              <a:gd name="T9" fmla="*/ 0 60000 65536"/>
              <a:gd name="T10" fmla="*/ 0 60000 65536"/>
              <a:gd name="T11" fmla="*/ 0 60000 65536"/>
              <a:gd name="T12" fmla="*/ 0 w 2074333"/>
              <a:gd name="T13" fmla="*/ 0 h 1150055"/>
              <a:gd name="T14" fmla="*/ 2074333 w 2074333"/>
              <a:gd name="T15" fmla="*/ 1150055 h 11500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74333" h="1150055">
                <a:moveTo>
                  <a:pt x="0" y="0"/>
                </a:moveTo>
                <a:cubicBezTo>
                  <a:pt x="91722" y="203905"/>
                  <a:pt x="183445" y="407811"/>
                  <a:pt x="355600" y="584200"/>
                </a:cubicBezTo>
                <a:cubicBezTo>
                  <a:pt x="527755" y="760589"/>
                  <a:pt x="746478" y="966611"/>
                  <a:pt x="1032933" y="1058333"/>
                </a:cubicBezTo>
                <a:cubicBezTo>
                  <a:pt x="1319388" y="1150055"/>
                  <a:pt x="1696860" y="1142294"/>
                  <a:pt x="2074333" y="1134533"/>
                </a:cubicBezTo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0" name="任意多边形 20"/>
          <p:cNvSpPr>
            <a:spLocks noChangeArrowheads="1"/>
          </p:cNvSpPr>
          <p:nvPr/>
        </p:nvSpPr>
        <p:spPr bwMode="auto">
          <a:xfrm>
            <a:off x="2141538" y="3200400"/>
            <a:ext cx="2049462" cy="1168400"/>
          </a:xfrm>
          <a:custGeom>
            <a:avLst/>
            <a:gdLst>
              <a:gd name="T0" fmla="*/ 0 w 2048933"/>
              <a:gd name="T1" fmla="*/ 0 h 1168400"/>
              <a:gd name="T2" fmla="*/ 446562 w 2048933"/>
              <a:gd name="T3" fmla="*/ 677333 h 1168400"/>
              <a:gd name="T4" fmla="*/ 1090649 w 2048933"/>
              <a:gd name="T5" fmla="*/ 1092200 h 1168400"/>
              <a:gd name="T6" fmla="*/ 2078231 w 2048933"/>
              <a:gd name="T7" fmla="*/ 1134533 h 1168400"/>
              <a:gd name="T8" fmla="*/ 0 60000 65536"/>
              <a:gd name="T9" fmla="*/ 0 60000 65536"/>
              <a:gd name="T10" fmla="*/ 0 60000 65536"/>
              <a:gd name="T11" fmla="*/ 0 60000 65536"/>
              <a:gd name="T12" fmla="*/ 0 w 2048933"/>
              <a:gd name="T13" fmla="*/ 0 h 1168400"/>
              <a:gd name="T14" fmla="*/ 2048933 w 2048933"/>
              <a:gd name="T15" fmla="*/ 1168400 h 1168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48933" h="1168400">
                <a:moveTo>
                  <a:pt x="0" y="0"/>
                </a:moveTo>
                <a:cubicBezTo>
                  <a:pt x="130527" y="247650"/>
                  <a:pt x="261055" y="495300"/>
                  <a:pt x="440266" y="677333"/>
                </a:cubicBezTo>
                <a:cubicBezTo>
                  <a:pt x="619477" y="859366"/>
                  <a:pt x="807155" y="1016000"/>
                  <a:pt x="1075266" y="1092200"/>
                </a:cubicBezTo>
                <a:cubicBezTo>
                  <a:pt x="1343377" y="1168400"/>
                  <a:pt x="1696155" y="1151466"/>
                  <a:pt x="2048933" y="1134533"/>
                </a:cubicBezTo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1" name="任意多边形 21"/>
          <p:cNvSpPr>
            <a:spLocks noChangeArrowheads="1"/>
          </p:cNvSpPr>
          <p:nvPr/>
        </p:nvSpPr>
        <p:spPr bwMode="auto">
          <a:xfrm>
            <a:off x="2151063" y="3200400"/>
            <a:ext cx="2032000" cy="1174750"/>
          </a:xfrm>
          <a:custGeom>
            <a:avLst/>
            <a:gdLst>
              <a:gd name="T0" fmla="*/ 0 w 2032000"/>
              <a:gd name="T1" fmla="*/ 0 h 1175456"/>
              <a:gd name="T2" fmla="*/ 279400 w 2032000"/>
              <a:gd name="T3" fmla="*/ 516063 h 1175456"/>
              <a:gd name="T4" fmla="*/ 1007534 w 2032000"/>
              <a:gd name="T5" fmla="*/ 1040318 h 1175456"/>
              <a:gd name="T6" fmla="*/ 2032000 w 2032000"/>
              <a:gd name="T7" fmla="*/ 1097658 h 1175456"/>
              <a:gd name="T8" fmla="*/ 0 60000 65536"/>
              <a:gd name="T9" fmla="*/ 0 60000 65536"/>
              <a:gd name="T10" fmla="*/ 0 60000 65536"/>
              <a:gd name="T11" fmla="*/ 0 60000 65536"/>
              <a:gd name="T12" fmla="*/ 0 w 2032000"/>
              <a:gd name="T13" fmla="*/ 0 h 1175456"/>
              <a:gd name="T14" fmla="*/ 2032000 w 2032000"/>
              <a:gd name="T15" fmla="*/ 1175456 h 11754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2000" h="1175456">
                <a:moveTo>
                  <a:pt x="0" y="0"/>
                </a:moveTo>
                <a:cubicBezTo>
                  <a:pt x="55739" y="177094"/>
                  <a:pt x="111478" y="354189"/>
                  <a:pt x="279400" y="533400"/>
                </a:cubicBezTo>
                <a:cubicBezTo>
                  <a:pt x="447322" y="712611"/>
                  <a:pt x="715434" y="975078"/>
                  <a:pt x="1007534" y="1075267"/>
                </a:cubicBezTo>
                <a:cubicBezTo>
                  <a:pt x="1299634" y="1175456"/>
                  <a:pt x="1665817" y="1154994"/>
                  <a:pt x="2032000" y="1134533"/>
                </a:cubicBezTo>
              </a:path>
            </a:pathLst>
          </a:cu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78" name="Picture 12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1447800" y="3124200"/>
            <a:ext cx="3119438" cy="1524000"/>
          </a:xfrm>
          <a:prstGeom prst="rect">
            <a:avLst/>
          </a:prstGeom>
          <a:solidFill>
            <a:srgbClr val="000000"/>
          </a:solidFill>
          <a:ln w="9525" algn="ctr">
            <a:gradFill>
              <a:gsLst>
                <a:gs pos="2700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alpha val="74000"/>
              </a:schemeClr>
            </a:outerShdw>
          </a:effectLst>
        </p:spPr>
      </p:pic>
      <p:sp>
        <p:nvSpPr>
          <p:cNvPr id="15379" name="任意多边形 23"/>
          <p:cNvSpPr>
            <a:spLocks noChangeArrowheads="1"/>
          </p:cNvSpPr>
          <p:nvPr/>
        </p:nvSpPr>
        <p:spPr bwMode="auto">
          <a:xfrm>
            <a:off x="2184400" y="3208338"/>
            <a:ext cx="2014538" cy="1146175"/>
          </a:xfrm>
          <a:custGeom>
            <a:avLst/>
            <a:gdLst>
              <a:gd name="T0" fmla="*/ 0 w 2015067"/>
              <a:gd name="T1" fmla="*/ 0 h 1145821"/>
              <a:gd name="T2" fmla="*/ 310236 w 2015067"/>
              <a:gd name="T3" fmla="*/ 565224 h 1145821"/>
              <a:gd name="T4" fmla="*/ 972638 w 2015067"/>
              <a:gd name="T5" fmla="*/ 1061935 h 1145821"/>
              <a:gd name="T6" fmla="*/ 1995586 w 2015067"/>
              <a:gd name="T7" fmla="*/ 1147574 h 1145821"/>
              <a:gd name="T8" fmla="*/ 0 60000 65536"/>
              <a:gd name="T9" fmla="*/ 0 60000 65536"/>
              <a:gd name="T10" fmla="*/ 0 60000 65536"/>
              <a:gd name="T11" fmla="*/ 0 60000 65536"/>
              <a:gd name="T12" fmla="*/ 0 w 2015067"/>
              <a:gd name="T13" fmla="*/ 0 h 1145821"/>
              <a:gd name="T14" fmla="*/ 2015067 w 2015067"/>
              <a:gd name="T15" fmla="*/ 1145821 h 11458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15067" h="1145821">
                <a:moveTo>
                  <a:pt x="0" y="0"/>
                </a:moveTo>
                <a:cubicBezTo>
                  <a:pt x="74789" y="191911"/>
                  <a:pt x="149578" y="383822"/>
                  <a:pt x="313267" y="558800"/>
                </a:cubicBezTo>
                <a:cubicBezTo>
                  <a:pt x="476956" y="733778"/>
                  <a:pt x="698500" y="953911"/>
                  <a:pt x="982133" y="1049866"/>
                </a:cubicBezTo>
                <a:cubicBezTo>
                  <a:pt x="1265766" y="1145821"/>
                  <a:pt x="1640416" y="1140177"/>
                  <a:pt x="2015067" y="1134533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7612" y="1429243"/>
            <a:ext cx="179388" cy="307777"/>
          </a:xfrm>
          <a:prstGeom prst="rect">
            <a:avLst/>
          </a:prstGeom>
          <a:blipFill rotWithShape="1">
            <a:blip r:embed="rId9" cstate="print"/>
            <a:stretch>
              <a:fillRect r="-53333" b="-784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charset="0"/>
              </a:rPr>
              <a:t> </a:t>
            </a:r>
          </a:p>
        </p:txBody>
      </p:sp>
      <p:sp>
        <p:nvSpPr>
          <p:cNvPr id="21" name="TextBox 2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4499" y="1429244"/>
            <a:ext cx="358775" cy="307777"/>
          </a:xfrm>
          <a:prstGeom prst="rect">
            <a:avLst/>
          </a:prstGeom>
          <a:blipFill rotWithShape="1">
            <a:blip r:embed="rId10" cstate="print"/>
            <a:stretch>
              <a:fillRect b="-784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charset="0"/>
              </a:rPr>
              <a:t> </a:t>
            </a:r>
          </a:p>
        </p:txBody>
      </p:sp>
      <p:sp>
        <p:nvSpPr>
          <p:cNvPr id="22" name="TextBox 2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44812" y="1737021"/>
            <a:ext cx="358775" cy="307777"/>
          </a:xfrm>
          <a:prstGeom prst="rect">
            <a:avLst/>
          </a:prstGeom>
          <a:blipFill rotWithShape="1">
            <a:blip r:embed="rId11" cstate="print"/>
            <a:stretch>
              <a:fillRect b="-1000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charset="0"/>
              </a:rPr>
              <a:t> </a:t>
            </a:r>
          </a:p>
        </p:txBody>
      </p:sp>
      <p:sp>
        <p:nvSpPr>
          <p:cNvPr id="23" name="TextBox 2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4975" y="2044798"/>
            <a:ext cx="358775" cy="307777"/>
          </a:xfrm>
          <a:prstGeom prst="rect">
            <a:avLst/>
          </a:prstGeom>
          <a:blipFill rotWithShape="1">
            <a:blip r:embed="rId12" cstate="print"/>
            <a:stretch>
              <a:fillRect b="-7843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charset="0"/>
              </a:rPr>
              <a:t> </a:t>
            </a:r>
          </a:p>
        </p:txBody>
      </p: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5055156"/>
            <a:ext cx="358775" cy="369332"/>
          </a:xfrm>
          <a:prstGeom prst="rect">
            <a:avLst/>
          </a:prstGeom>
          <a:blipFill rotWithShape="1">
            <a:blip r:embed="rId13" cstate="print"/>
            <a:stretch>
              <a:fillRect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charset="0"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/>
          <a:lstStyle/>
          <a:p>
            <a:pPr eaLnBrk="1" hangingPunct="1"/>
            <a:r>
              <a:rPr lang="en-US" altLang="zh-CN" sz="3200" b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 Einstein’s GR successful on large scale?</a:t>
            </a:r>
            <a:endParaRPr lang="zh-CN" altLang="en-US" sz="3200" b="1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04800" y="1447800"/>
            <a:ext cx="883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Modified gravity: f(R) model ------ Extended GR by introducing</a:t>
            </a:r>
            <a:endParaRPr lang="zh-CN" altLang="en-US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4876800" y="1935163"/>
            <a:ext cx="3657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Non-minimal coupling between DE and DM </a:t>
            </a:r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400" y="4292600"/>
            <a:ext cx="9118600" cy="193899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</a:rPr>
              <a:t>Motivations to introduce the interaction between DE and DM:</a:t>
            </a:r>
          </a:p>
          <a:p>
            <a:pPr algn="ctr">
              <a:defRPr/>
            </a:pPr>
            <a:endParaRPr lang="en-US" altLang="zh-CN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r>
              <a:rPr lang="en-US" altLang="zh-CN" dirty="0">
                <a:solidFill>
                  <a:srgbClr val="FF0000"/>
                </a:solidFill>
              </a:rPr>
              <a:t>Alleviate the coincidence problem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CN" dirty="0">
                <a:solidFill>
                  <a:srgbClr val="FF0000"/>
                </a:solidFill>
              </a:rPr>
              <a:t>Accommodate the DE with w&lt;-1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zh-CN" dirty="0">
                <a:solidFill>
                  <a:srgbClr val="FF0000"/>
                </a:solidFill>
              </a:rPr>
              <a:t>Relate to the study of the modified gravity   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武汉2012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武汉2012</Template>
  <TotalTime>2616</TotalTime>
  <Words>1555</Words>
  <Application>Microsoft Macintosh PowerPoint</Application>
  <PresentationFormat>全屏显示(4:3)</PresentationFormat>
  <Paragraphs>318</Paragraphs>
  <Slides>34</Slides>
  <Notes>11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武汉2012</vt:lpstr>
      <vt:lpstr>Equation</vt:lpstr>
      <vt:lpstr> Dark Matter, Dark Energy Interaction: Cosmological Implications, Observational Signatures and Theoretical Challenges   </vt:lpstr>
      <vt:lpstr>Outline</vt:lpstr>
      <vt:lpstr>95% Unknown:  25% DM+70% DE          DE--      ?</vt:lpstr>
      <vt:lpstr>幻灯片 4</vt:lpstr>
      <vt:lpstr>幻灯片 5</vt:lpstr>
      <vt:lpstr>幻灯片 6</vt:lpstr>
      <vt:lpstr>幻灯片 7</vt:lpstr>
      <vt:lpstr>Why do we need the interaction between DE&amp;DM? </vt:lpstr>
      <vt:lpstr>Is Einstein’s GR successful on large scale?</vt:lpstr>
      <vt:lpstr>The Interaction Between DE &amp; DM</vt:lpstr>
      <vt:lpstr>Signature of the interaction in the CMB</vt:lpstr>
      <vt:lpstr>ISW imprint of the interaction</vt:lpstr>
      <vt:lpstr>Imprint of the interaction in CMB</vt:lpstr>
      <vt:lpstr>Likelihoods of     ,w and ξ </vt:lpstr>
      <vt:lpstr>幻灯片 15</vt:lpstr>
      <vt:lpstr>幻灯片 16</vt:lpstr>
      <vt:lpstr>幻灯片 17</vt:lpstr>
      <vt:lpstr>幻灯片 18</vt:lpstr>
      <vt:lpstr>幻灯片 19</vt:lpstr>
      <vt:lpstr>Growth Index:  The influence of the interaction between dark sectors  </vt:lpstr>
      <vt:lpstr>Layzer-Irvine equation for DM</vt:lpstr>
      <vt:lpstr>Virial condition</vt:lpstr>
      <vt:lpstr>Layzer-Irvine equation for DE</vt:lpstr>
      <vt:lpstr>Press-Schechter Formalism</vt:lpstr>
      <vt:lpstr>幻灯片 25</vt:lpstr>
      <vt:lpstr>幻灯片 26</vt:lpstr>
      <vt:lpstr>幻灯片 27</vt:lpstr>
      <vt:lpstr>幻灯片 28</vt:lpstr>
      <vt:lpstr>幻灯片 29</vt:lpstr>
      <vt:lpstr>幻灯片 30</vt:lpstr>
      <vt:lpstr>A lot of efforts are required to disclose the signature on the interaction between DE and DM</vt:lpstr>
      <vt:lpstr>Summary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between DE/DM  and  its relation to the modified gravity</dc:title>
  <dc:creator>wangbin</dc:creator>
  <cp:lastModifiedBy>mac</cp:lastModifiedBy>
  <cp:revision>127</cp:revision>
  <cp:lastPrinted>1601-01-01T00:00:00Z</cp:lastPrinted>
  <dcterms:created xsi:type="dcterms:W3CDTF">2013-01-28T23:30:22Z</dcterms:created>
  <dcterms:modified xsi:type="dcterms:W3CDTF">2017-12-07T05:39:41Z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