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6" r:id="rId1"/>
    <p:sldMasterId id="2147483699" r:id="rId2"/>
    <p:sldMasterId id="2147483712" r:id="rId3"/>
    <p:sldMasterId id="2147483738" r:id="rId4"/>
    <p:sldMasterId id="2147483751" r:id="rId5"/>
    <p:sldMasterId id="2147483764" r:id="rId6"/>
    <p:sldMasterId id="2147483816" r:id="rId7"/>
    <p:sldMasterId id="2147483829" r:id="rId8"/>
  </p:sldMasterIdLst>
  <p:notesMasterIdLst>
    <p:notesMasterId r:id="rId34"/>
  </p:notesMasterIdLst>
  <p:sldIdLst>
    <p:sldId id="260" r:id="rId9"/>
    <p:sldId id="261" r:id="rId10"/>
    <p:sldId id="264" r:id="rId11"/>
    <p:sldId id="323" r:id="rId12"/>
    <p:sldId id="319" r:id="rId13"/>
    <p:sldId id="310" r:id="rId14"/>
    <p:sldId id="303" r:id="rId15"/>
    <p:sldId id="309" r:id="rId16"/>
    <p:sldId id="320" r:id="rId17"/>
    <p:sldId id="308" r:id="rId18"/>
    <p:sldId id="311" r:id="rId19"/>
    <p:sldId id="316" r:id="rId20"/>
    <p:sldId id="307" r:id="rId21"/>
    <p:sldId id="272" r:id="rId22"/>
    <p:sldId id="295" r:id="rId23"/>
    <p:sldId id="287" r:id="rId24"/>
    <p:sldId id="288" r:id="rId25"/>
    <p:sldId id="289" r:id="rId26"/>
    <p:sldId id="277" r:id="rId27"/>
    <p:sldId id="315" r:id="rId28"/>
    <p:sldId id="313" r:id="rId29"/>
    <p:sldId id="275" r:id="rId30"/>
    <p:sldId id="317" r:id="rId31"/>
    <p:sldId id="322" r:id="rId32"/>
    <p:sldId id="321" r:id="rId33"/>
  </p:sldIdLst>
  <p:sldSz cx="9144000" cy="6858000" type="screen4x3"/>
  <p:notesSz cx="6858000" cy="9144000"/>
  <p:embeddedFontLst>
    <p:embeddedFont>
      <p:font typeface="Cambria Math" panose="02040503050406030204" pitchFamily="18" charset="0"/>
      <p:regular r:id="rId35"/>
    </p:embeddedFont>
    <p:embeddedFont>
      <p:font typeface="HGS明朝B" panose="02020800000000000000" pitchFamily="18" charset="-128"/>
      <p:regular r:id="rId36"/>
    </p:embeddedFont>
    <p:embeddedFont>
      <p:font typeface="HG正楷書体-PRO" panose="03000600000000000000" pitchFamily="66" charset="-128"/>
      <p:regular r:id="rId37"/>
    </p:embeddedFont>
    <p:embeddedFont>
      <p:font typeface="Century" panose="02040604050505020304" pitchFamily="18" charset="0"/>
      <p:regular r:id="rId38"/>
    </p:embeddedFont>
    <p:embeddedFont>
      <p:font typeface="HGS行書体" panose="03000600000000000000" pitchFamily="66" charset="-128"/>
      <p:regular r:id="rId39"/>
    </p:embeddedFont>
    <p:embeddedFont>
      <p:font typeface="Calibri" panose="020F0502020204030204" pitchFamily="34" charset="0"/>
      <p:regular r:id="rId40"/>
      <p:bold r:id="rId41"/>
      <p:italic r:id="rId42"/>
      <p:boldItalic r:id="rId43"/>
    </p:embeddedFont>
    <p:embeddedFont>
      <p:font typeface="HGP教科書体" panose="02020600000000000000" pitchFamily="18" charset="-128"/>
      <p:regular r:id="rId44"/>
    </p:embeddedFont>
    <p:embeddedFont>
      <p:font typeface="Monotype Corsiva" panose="03010101010201010101" pitchFamily="66" charset="0"/>
      <p:italic r:id="rId45"/>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E79C3-D9FF-411D-9E1C-66C58CD8E769}" type="datetimeFigureOut">
              <a:rPr kumimoji="1" lang="ja-JP" altLang="en-US" smtClean="0"/>
              <a:t>2017/12/14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E3482-4E80-4E51-B413-74B96D6B5A57}" type="slidenum">
              <a:rPr kumimoji="1" lang="ja-JP" altLang="en-US" smtClean="0"/>
              <a:t>‹#›</a:t>
            </a:fld>
            <a:endParaRPr kumimoji="1" lang="ja-JP" altLang="en-US"/>
          </a:p>
        </p:txBody>
      </p:sp>
    </p:spTree>
    <p:extLst>
      <p:ext uri="{BB962C8B-B14F-4D97-AF65-F5344CB8AC3E}">
        <p14:creationId xmlns:p14="http://schemas.microsoft.com/office/powerpoint/2010/main" val="16359268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ow.alc.co.jp/search?q=proportional&amp;ref=awlj"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ow.alc.co.jp/search?q=root-mean-square&amp;ref=awlj"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5550" indent="-286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7001" indent="-2294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5801" indent="-2294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64601" indent="-2294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234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822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410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998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fld id="{DC6AD22F-2874-4C17-8F9E-8E71F32C457E}" type="slidenum">
              <a:rPr lang="en-US" altLang="ja-JP" sz="1200">
                <a:solidFill>
                  <a:srgbClr val="000000"/>
                </a:solidFill>
              </a:rPr>
              <a:pPr eaLnBrk="1" hangingPunct="1"/>
              <a:t>1</a:t>
            </a:fld>
            <a:endParaRPr lang="en-US" altLang="ja-JP" sz="1200">
              <a:solidFill>
                <a:srgbClr val="000000"/>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204211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lang="en-US" altLang="ja-JP" i="1" dirty="0"/>
              </a:p>
              <a:p>
                <a:r>
                  <a:rPr lang="en-US" altLang="ja-JP" i="1" dirty="0" err="1"/>
                  <a:t>n</a:t>
                </a:r>
                <a:r>
                  <a:rPr lang="en-US" altLang="ja-JP" baseline="-25000" dirty="0" err="1"/>
                  <a:t>B</a:t>
                </a:r>
                <a:r>
                  <a:rPr lang="en-US" altLang="ja-JP" dirty="0"/>
                  <a:t> = -2.99, </a:t>
                </a:r>
                <a14:m>
                  <m:oMath xmlns:m="http://schemas.openxmlformats.org/officeDocument/2006/math">
                    <m:sSub>
                      <m:sSubPr>
                        <m:ctrlPr>
                          <a:rPr lang="en-US" altLang="ja-JP" i="1">
                            <a:solidFill>
                              <a:prstClr val="black"/>
                            </a:solidFill>
                            <a:latin typeface="Cambria Math" panose="02040503050406030204" pitchFamily="18" charset="0"/>
                          </a:rPr>
                        </m:ctrlPr>
                      </m:sSub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𝝆</m:t>
                            </m:r>
                          </m:e>
                          <m:sub>
                            <m:r>
                              <a:rPr lang="en-US" altLang="ja-JP">
                                <a:solidFill>
                                  <a:prstClr val="black"/>
                                </a:solidFill>
                                <a:latin typeface="Cambria Math" panose="02040503050406030204" pitchFamily="18" charset="0"/>
                              </a:rPr>
                              <m:t>𝐌𝐅</m:t>
                            </m:r>
                          </m:sub>
                        </m:sSub>
                        <m:r>
                          <a:rPr lang="en-US" altLang="ja-JP" i="1">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𝝆</m:t>
                        </m:r>
                      </m:e>
                      <m:sub>
                        <m:r>
                          <a:rPr lang="en-US" altLang="ja-JP" i="1">
                            <a:solidFill>
                              <a:prstClr val="black"/>
                            </a:solidFill>
                            <a:latin typeface="Cambria Math" panose="02040503050406030204" pitchFamily="18" charset="0"/>
                          </a:rPr>
                          <m:t>𝜸</m:t>
                        </m:r>
                      </m:sub>
                    </m:sSub>
                  </m:oMath>
                </a14:m>
                <a:r>
                  <a:rPr lang="ja-JP" altLang="en-US" dirty="0"/>
                  <a:t> </a:t>
                </a:r>
                <a:r>
                  <a:rPr lang="en-US" altLang="ja-JP" dirty="0"/>
                  <a:t>= </a:t>
                </a:r>
                <a:r>
                  <a:rPr lang="ja-JP" altLang="en-US" dirty="0"/>
                  <a:t>1.0 10</a:t>
                </a:r>
                <a:r>
                  <a:rPr lang="ja-JP" altLang="en-US" baseline="30000" dirty="0"/>
                  <a:t>-5</a:t>
                </a:r>
              </a:p>
              <a:p>
                <a:r>
                  <a:rPr lang="en-US" altLang="ja-JP" i="1" dirty="0" err="1"/>
                  <a:t>n</a:t>
                </a:r>
                <a:r>
                  <a:rPr lang="en-US" altLang="ja-JP" baseline="-25000" dirty="0" err="1"/>
                  <a:t>B</a:t>
                </a:r>
                <a:r>
                  <a:rPr lang="en-US" altLang="ja-JP" dirty="0"/>
                  <a:t> = -2.00, </a:t>
                </a:r>
                <a14:m>
                  <m:oMath xmlns:m="http://schemas.openxmlformats.org/officeDocument/2006/math">
                    <m:sSub>
                      <m:sSubPr>
                        <m:ctrlPr>
                          <a:rPr lang="en-US" altLang="ja-JP" i="1">
                            <a:solidFill>
                              <a:prstClr val="black"/>
                            </a:solidFill>
                            <a:latin typeface="Cambria Math" panose="02040503050406030204" pitchFamily="18" charset="0"/>
                          </a:rPr>
                        </m:ctrlPr>
                      </m:sSub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𝝆</m:t>
                            </m:r>
                          </m:e>
                          <m:sub>
                            <m:r>
                              <a:rPr lang="en-US" altLang="ja-JP">
                                <a:solidFill>
                                  <a:prstClr val="black"/>
                                </a:solidFill>
                                <a:latin typeface="Cambria Math" panose="02040503050406030204" pitchFamily="18" charset="0"/>
                              </a:rPr>
                              <m:t>𝐌𝐅</m:t>
                            </m:r>
                          </m:sub>
                        </m:sSub>
                        <m:r>
                          <a:rPr lang="en-US" altLang="ja-JP" i="1">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𝝆</m:t>
                        </m:r>
                      </m:e>
                      <m:sub>
                        <m:r>
                          <a:rPr lang="en-US" altLang="ja-JP" i="1">
                            <a:solidFill>
                              <a:prstClr val="black"/>
                            </a:solidFill>
                            <a:latin typeface="Cambria Math" panose="02040503050406030204" pitchFamily="18" charset="0"/>
                          </a:rPr>
                          <m:t>𝜸</m:t>
                        </m:r>
                      </m:sub>
                    </m:sSub>
                  </m:oMath>
                </a14:m>
                <a:r>
                  <a:rPr lang="ja-JP" altLang="en-US" dirty="0"/>
                  <a:t> </a:t>
                </a:r>
                <a:r>
                  <a:rPr lang="en-US" altLang="ja-JP" dirty="0"/>
                  <a:t>= </a:t>
                </a:r>
                <a:r>
                  <a:rPr lang="ja-JP" altLang="en-US" dirty="0"/>
                  <a:t>5.84 10</a:t>
                </a:r>
                <a:r>
                  <a:rPr lang="ja-JP" altLang="en-US" baseline="30000" dirty="0"/>
                  <a:t>-4</a:t>
                </a:r>
              </a:p>
              <a:p>
                <a:r>
                  <a:rPr lang="en-US" altLang="ja-JP" i="1" dirty="0" err="1"/>
                  <a:t>n</a:t>
                </a:r>
                <a:r>
                  <a:rPr lang="en-US" altLang="ja-JP" baseline="-25000" dirty="0" err="1"/>
                  <a:t>B</a:t>
                </a:r>
                <a:r>
                  <a:rPr lang="en-US" altLang="ja-JP" dirty="0"/>
                  <a:t> = -1.00, </a:t>
                </a:r>
                <a14:m>
                  <m:oMath xmlns:m="http://schemas.openxmlformats.org/officeDocument/2006/math">
                    <m:sSub>
                      <m:sSubPr>
                        <m:ctrlPr>
                          <a:rPr lang="en-US" altLang="ja-JP" i="1">
                            <a:solidFill>
                              <a:prstClr val="black"/>
                            </a:solidFill>
                            <a:latin typeface="Cambria Math" panose="02040503050406030204" pitchFamily="18" charset="0"/>
                          </a:rPr>
                        </m:ctrlPr>
                      </m:sSub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𝝆</m:t>
                            </m:r>
                          </m:e>
                          <m:sub>
                            <m:r>
                              <a:rPr lang="en-US" altLang="ja-JP">
                                <a:solidFill>
                                  <a:prstClr val="black"/>
                                </a:solidFill>
                                <a:latin typeface="Cambria Math" panose="02040503050406030204" pitchFamily="18" charset="0"/>
                              </a:rPr>
                              <m:t>𝐌𝐅</m:t>
                            </m:r>
                          </m:sub>
                        </m:sSub>
                        <m:r>
                          <a:rPr lang="en-US" altLang="ja-JP" i="1">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𝝆</m:t>
                        </m:r>
                      </m:e>
                      <m:sub>
                        <m:r>
                          <a:rPr lang="en-US" altLang="ja-JP" i="1">
                            <a:solidFill>
                              <a:prstClr val="black"/>
                            </a:solidFill>
                            <a:latin typeface="Cambria Math" panose="02040503050406030204" pitchFamily="18" charset="0"/>
                          </a:rPr>
                          <m:t>𝜸</m:t>
                        </m:r>
                      </m:sub>
                    </m:sSub>
                  </m:oMath>
                </a14:m>
                <a:r>
                  <a:rPr lang="ja-JP" altLang="en-US" dirty="0"/>
                  <a:t> </a:t>
                </a:r>
                <a:r>
                  <a:rPr lang="en-US" altLang="ja-JP" dirty="0"/>
                  <a:t>= </a:t>
                </a:r>
                <a:r>
                  <a:rPr lang="ja-JP" altLang="en-US" dirty="0"/>
                  <a:t>9.65 10</a:t>
                </a:r>
                <a:r>
                  <a:rPr lang="ja-JP" altLang="en-US" baseline="30000" dirty="0"/>
                  <a:t>-3</a:t>
                </a:r>
              </a:p>
              <a:p>
                <a:r>
                  <a:rPr lang="en-US" altLang="ja-JP" i="1" dirty="0" err="1"/>
                  <a:t>n</a:t>
                </a:r>
                <a:r>
                  <a:rPr lang="en-US" altLang="ja-JP" baseline="-25000" dirty="0" err="1"/>
                  <a:t>B</a:t>
                </a:r>
                <a:r>
                  <a:rPr lang="en-US" altLang="ja-JP" dirty="0"/>
                  <a:t> = </a:t>
                </a:r>
                <a:r>
                  <a:rPr lang="en-US" altLang="ja-JP" dirty="0">
                    <a:solidFill>
                      <a:schemeClr val="bg1"/>
                    </a:solidFill>
                  </a:rPr>
                  <a:t>-</a:t>
                </a:r>
                <a:r>
                  <a:rPr lang="en-US" altLang="ja-JP" dirty="0"/>
                  <a:t>0.00, </a:t>
                </a:r>
                <a14:m>
                  <m:oMath xmlns:m="http://schemas.openxmlformats.org/officeDocument/2006/math">
                    <m:sSub>
                      <m:sSubPr>
                        <m:ctrlPr>
                          <a:rPr lang="en-US" altLang="ja-JP" i="1">
                            <a:solidFill>
                              <a:prstClr val="black"/>
                            </a:solidFill>
                            <a:latin typeface="Cambria Math" panose="02040503050406030204" pitchFamily="18" charset="0"/>
                          </a:rPr>
                        </m:ctrlPr>
                      </m:sSub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𝝆</m:t>
                            </m:r>
                          </m:e>
                          <m:sub>
                            <m:r>
                              <a:rPr lang="en-US" altLang="ja-JP">
                                <a:solidFill>
                                  <a:prstClr val="black"/>
                                </a:solidFill>
                                <a:latin typeface="Cambria Math" panose="02040503050406030204" pitchFamily="18" charset="0"/>
                              </a:rPr>
                              <m:t>𝐌𝐅</m:t>
                            </m:r>
                          </m:sub>
                        </m:sSub>
                        <m:r>
                          <a:rPr lang="en-US" altLang="ja-JP" i="1">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𝝆</m:t>
                        </m:r>
                      </m:e>
                      <m:sub>
                        <m:r>
                          <a:rPr lang="en-US" altLang="ja-JP" i="1">
                            <a:solidFill>
                              <a:prstClr val="black"/>
                            </a:solidFill>
                            <a:latin typeface="Cambria Math" panose="02040503050406030204" pitchFamily="18" charset="0"/>
                          </a:rPr>
                          <m:t>𝜸</m:t>
                        </m:r>
                      </m:sub>
                    </m:sSub>
                  </m:oMath>
                </a14:m>
                <a:r>
                  <a:rPr lang="ja-JP" altLang="en-US" dirty="0"/>
                  <a:t> </a:t>
                </a:r>
                <a:r>
                  <a:rPr lang="en-US" altLang="ja-JP" dirty="0"/>
                  <a:t>= </a:t>
                </a:r>
                <a:r>
                  <a:rPr lang="ja-JP" altLang="en-US" dirty="0"/>
                  <a:t>8.63 10</a:t>
                </a:r>
                <a:r>
                  <a:rPr lang="ja-JP" altLang="en-US" baseline="30000" dirty="0"/>
                  <a:t>-2</a:t>
                </a:r>
              </a:p>
              <a:p>
                <a:endParaRPr kumimoji="1" lang="en-US" altLang="ja-JP" dirty="0"/>
              </a:p>
              <a:p>
                <a:r>
                  <a:rPr kumimoji="1" lang="en-US" altLang="ja-JP" sz="1200" kern="1200" dirty="0">
                    <a:solidFill>
                      <a:schemeClr val="tx1"/>
                    </a:solidFill>
                    <a:effectLst/>
                    <a:latin typeface="+mn-lt"/>
                    <a:ea typeface="+mn-ea"/>
                    <a:cs typeface="+mn-cs"/>
                  </a:rPr>
                  <a:t>This figure show us the MPS with and without the background PMF effects.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peak position of the MPS is determined by the matter-radiation equality time as follows,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therefore, Larger 𝜌_𝑅  shifts peaks to larger scales The amplitude in smaller scale is suppressed. It is called the </a:t>
                </a:r>
                <a:r>
                  <a:rPr kumimoji="1" lang="en-US" altLang="ja-JP" sz="1200" b="1" i="1" kern="1200" dirty="0">
                    <a:solidFill>
                      <a:schemeClr val="tx1"/>
                    </a:solidFill>
                    <a:effectLst/>
                    <a:latin typeface="+mn-lt"/>
                    <a:ea typeface="+mn-ea"/>
                    <a:cs typeface="+mn-cs"/>
                  </a:rPr>
                  <a:t>Meszaros effect</a:t>
                </a:r>
                <a:r>
                  <a:rPr kumimoji="1" lang="en-US" altLang="ja-JP" sz="1200" kern="1200" dirty="0">
                    <a:solidFill>
                      <a:schemeClr val="tx1"/>
                    </a:solidFill>
                    <a:effectLst/>
                    <a:latin typeface="+mn-lt"/>
                    <a:ea typeface="+mn-ea"/>
                    <a:cs typeface="+mn-cs"/>
                  </a:rPr>
                  <a:t> and the references like this.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Since the PMF energy density is inversely proportional to the fourth power of the scale factor, </a:t>
                </a:r>
                <a:r>
                  <a:rPr kumimoji="1" lang="en-US" altLang="ja-JP" sz="1200" kern="1200" dirty="0" err="1">
                    <a:solidFill>
                      <a:schemeClr val="tx1"/>
                    </a:solidFill>
                    <a:effectLst/>
                    <a:latin typeface="+mn-lt"/>
                    <a:ea typeface="+mn-ea"/>
                    <a:cs typeface="+mn-cs"/>
                  </a:rPr>
                  <a:t>rho_MF</a:t>
                </a:r>
                <a:r>
                  <a:rPr kumimoji="1" lang="en-US" altLang="ja-JP" sz="1200" kern="1200" dirty="0">
                    <a:solidFill>
                      <a:schemeClr val="tx1"/>
                    </a:solidFill>
                    <a:effectLst/>
                    <a:latin typeface="+mn-lt"/>
                    <a:ea typeface="+mn-ea"/>
                    <a:cs typeface="+mn-cs"/>
                  </a:rPr>
                  <a:t> enforce the </a:t>
                </a:r>
                <a:r>
                  <a:rPr kumimoji="1" lang="en-US" altLang="ja-JP" sz="1200" kern="1200" dirty="0" err="1">
                    <a:solidFill>
                      <a:schemeClr val="tx1"/>
                    </a:solidFill>
                    <a:effectLst/>
                    <a:latin typeface="+mn-lt"/>
                    <a:ea typeface="+mn-ea"/>
                    <a:cs typeface="+mn-cs"/>
                  </a:rPr>
                  <a:t>the</a:t>
                </a:r>
                <a:r>
                  <a:rPr kumimoji="1" lang="en-US" altLang="ja-JP" sz="1200" kern="1200" dirty="0">
                    <a:solidFill>
                      <a:schemeClr val="tx1"/>
                    </a:solidFill>
                    <a:effectLst/>
                    <a:latin typeface="+mn-lt"/>
                    <a:ea typeface="+mn-ea"/>
                    <a:cs typeface="+mn-cs"/>
                  </a:rPr>
                  <a:t> </a:t>
                </a:r>
                <a:r>
                  <a:rPr kumimoji="1" lang="en-US" altLang="ja-JP" sz="1200" b="1" i="1" kern="1200" dirty="0">
                    <a:solidFill>
                      <a:schemeClr val="tx1"/>
                    </a:solidFill>
                    <a:effectLst/>
                    <a:latin typeface="+mn-lt"/>
                    <a:ea typeface="+mn-ea"/>
                    <a:cs typeface="+mn-cs"/>
                  </a:rPr>
                  <a:t>Meszaros effect.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As the result, the PMF energy density shift the peak of MPS to larger scale, and the amplitude of the MPS in the smaller scale is suppressed as right hand figure.</a:t>
                </a:r>
                <a:endParaRPr kumimoji="1" lang="ja-JP" altLang="ja-JP" sz="1200" kern="1200" dirty="0">
                  <a:solidFill>
                    <a:schemeClr val="tx1"/>
                  </a:solidFill>
                  <a:effectLst/>
                  <a:latin typeface="+mn-lt"/>
                  <a:ea typeface="+mn-ea"/>
                  <a:cs typeface="+mn-cs"/>
                </a:endParaRPr>
              </a:p>
              <a:p>
                <a:endParaRPr kumimoji="1" lang="ja-JP" altLang="en-US" dirty="0"/>
              </a:p>
            </p:txBody>
          </p:sp>
        </mc:Choice>
        <mc:Fallback xmlns="">
          <p:sp>
            <p:nvSpPr>
              <p:cNvPr id="3" name="ノート プレースホルダー 2"/>
              <p:cNvSpPr>
                <a:spLocks noGrp="1"/>
              </p:cNvSpPr>
              <p:nvPr>
                <p:ph type="body" idx="1"/>
              </p:nvPr>
            </p:nvSpPr>
            <p:spPr/>
            <p:txBody>
              <a:bodyPr/>
              <a:lstStyle/>
              <a:p>
                <a:r>
                  <a:rPr lang="en-US" altLang="ja-JP" i="1" dirty="0" smtClean="0"/>
                  <a:t>n</a:t>
                </a:r>
                <a:r>
                  <a:rPr lang="en-US" altLang="ja-JP" baseline="-25000" dirty="0" err="1" smtClean="0"/>
                  <a:t>B</a:t>
                </a:r>
                <a:r>
                  <a:rPr lang="en-US" altLang="ja-JP" dirty="0"/>
                  <a:t> </a:t>
                </a:r>
                <a:r>
                  <a:rPr lang="en-US" altLang="ja-JP" dirty="0" smtClean="0"/>
                  <a:t>= -2.99, </a:t>
                </a:r>
                <a:r>
                  <a:rPr lang="en-US" altLang="ja-JP" i="0">
                    <a:solidFill>
                      <a:prstClr val="black"/>
                    </a:solidFill>
                    <a:latin typeface="Cambria Math" panose="02040503050406030204" pitchFamily="18" charset="0"/>
                  </a:rPr>
                  <a:t>〖𝝆_𝐌𝐅/𝝆〗_𝜸</a:t>
                </a:r>
                <a:r>
                  <a:rPr lang="ja-JP" altLang="en-US" dirty="0" smtClean="0"/>
                  <a:t> </a:t>
                </a:r>
                <a:r>
                  <a:rPr lang="en-US" altLang="ja-JP" dirty="0" smtClean="0"/>
                  <a:t>= </a:t>
                </a:r>
                <a:r>
                  <a:rPr lang="ja-JP" altLang="en-US" dirty="0" smtClean="0"/>
                  <a:t>1.0 </a:t>
                </a:r>
                <a:r>
                  <a:rPr lang="ja-JP" altLang="en-US" dirty="0"/>
                  <a:t>10</a:t>
                </a:r>
                <a:r>
                  <a:rPr lang="ja-JP" altLang="en-US" baseline="30000" dirty="0"/>
                  <a:t>-5</a:t>
                </a:r>
              </a:p>
              <a:p>
                <a:r>
                  <a:rPr lang="en-US" altLang="ja-JP" i="1" dirty="0" err="1"/>
                  <a:t>n</a:t>
                </a:r>
                <a:r>
                  <a:rPr lang="en-US" altLang="ja-JP" baseline="-25000" dirty="0" err="1"/>
                  <a:t>B</a:t>
                </a:r>
                <a:r>
                  <a:rPr lang="en-US" altLang="ja-JP" dirty="0"/>
                  <a:t> = </a:t>
                </a:r>
                <a:r>
                  <a:rPr lang="en-US" altLang="ja-JP" dirty="0" smtClean="0"/>
                  <a:t>-2.00,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5.84 </a:t>
                </a:r>
                <a:r>
                  <a:rPr lang="ja-JP" altLang="en-US" dirty="0"/>
                  <a:t>10</a:t>
                </a:r>
                <a:r>
                  <a:rPr lang="ja-JP" altLang="en-US" baseline="30000" dirty="0"/>
                  <a:t>-4</a:t>
                </a:r>
              </a:p>
              <a:p>
                <a:r>
                  <a:rPr lang="en-US" altLang="ja-JP" i="1" dirty="0" err="1"/>
                  <a:t>n</a:t>
                </a:r>
                <a:r>
                  <a:rPr lang="en-US" altLang="ja-JP" baseline="-25000" dirty="0" err="1"/>
                  <a:t>B</a:t>
                </a:r>
                <a:r>
                  <a:rPr lang="en-US" altLang="ja-JP" dirty="0"/>
                  <a:t> = </a:t>
                </a:r>
                <a:r>
                  <a:rPr lang="en-US" altLang="ja-JP" dirty="0" smtClean="0"/>
                  <a:t>-1.00,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9.65 </a:t>
                </a:r>
                <a:r>
                  <a:rPr lang="ja-JP" altLang="en-US" dirty="0"/>
                  <a:t>10</a:t>
                </a:r>
                <a:r>
                  <a:rPr lang="ja-JP" altLang="en-US" baseline="30000" dirty="0"/>
                  <a:t>-3</a:t>
                </a:r>
              </a:p>
              <a:p>
                <a:r>
                  <a:rPr lang="en-US" altLang="ja-JP" i="1" dirty="0" err="1"/>
                  <a:t>n</a:t>
                </a:r>
                <a:r>
                  <a:rPr lang="en-US" altLang="ja-JP" baseline="-25000" dirty="0" err="1"/>
                  <a:t>B</a:t>
                </a:r>
                <a:r>
                  <a:rPr lang="en-US" altLang="ja-JP" dirty="0"/>
                  <a:t> = </a:t>
                </a:r>
                <a:r>
                  <a:rPr lang="en-US" altLang="ja-JP" dirty="0">
                    <a:solidFill>
                      <a:schemeClr val="bg1"/>
                    </a:solidFill>
                  </a:rPr>
                  <a:t>-</a:t>
                </a:r>
                <a:r>
                  <a:rPr lang="en-US" altLang="ja-JP" dirty="0" smtClean="0"/>
                  <a:t>0.00,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8.63 </a:t>
                </a:r>
                <a:r>
                  <a:rPr lang="ja-JP" altLang="en-US" dirty="0"/>
                  <a:t>10</a:t>
                </a:r>
                <a:r>
                  <a:rPr lang="ja-JP" altLang="en-US" baseline="30000" dirty="0"/>
                  <a:t>-2</a:t>
                </a: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pPr>
              <a:defRPr/>
            </a:pPr>
            <a:fld id="{7700AFF7-1EC6-494C-A5F9-0024444C4FA0}" type="slidenum">
              <a:rPr lang="en-US" altLang="ja-JP" smtClean="0">
                <a:solidFill>
                  <a:srgbClr val="000000"/>
                </a:solidFill>
              </a:rPr>
              <a:pPr>
                <a:defRPr/>
              </a:pPr>
              <a:t>11</a:t>
            </a:fld>
            <a:endParaRPr lang="en-US" altLang="ja-JP">
              <a:solidFill>
                <a:srgbClr val="000000"/>
              </a:solidFill>
            </a:endParaRPr>
          </a:p>
        </p:txBody>
      </p:sp>
    </p:spTree>
    <p:extLst>
      <p:ext uri="{BB962C8B-B14F-4D97-AF65-F5344CB8AC3E}">
        <p14:creationId xmlns:p14="http://schemas.microsoft.com/office/powerpoint/2010/main" val="1176430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the potentials on the horizon in the radiation-dominated era as follows, also damps the MPS in the smaller scale.</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As this equation, the larger C_s induces the potential decay.</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PMF energy density increase the sound speed as mentioned above,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So the PMF damps the potential and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as the results </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The amplitude of the MPS in smaller scale is suppressed </a:t>
                </a:r>
                <a:endParaRPr kumimoji="1" lang="ja-JP" altLang="ja-JP" sz="1200" kern="1200" dirty="0">
                  <a:solidFill>
                    <a:schemeClr val="tx1"/>
                  </a:solidFill>
                  <a:effectLst/>
                  <a:latin typeface="+mn-lt"/>
                  <a:ea typeface="+mn-ea"/>
                  <a:cs typeface="+mn-cs"/>
                </a:endParaRPr>
              </a:p>
              <a:p>
                <a:endParaRPr kumimoji="1" lang="ja-JP" altLang="en-US" dirty="0"/>
              </a:p>
            </p:txBody>
          </p:sp>
        </mc:Choice>
        <mc:Fallback xmlns="">
          <p:sp>
            <p:nvSpPr>
              <p:cNvPr id="3" name="ノート プレースホルダー 2"/>
              <p:cNvSpPr>
                <a:spLocks noGrp="1"/>
              </p:cNvSpPr>
              <p:nvPr>
                <p:ph type="body" idx="1"/>
              </p:nvPr>
            </p:nvSpPr>
            <p:spPr/>
            <p:txBody>
              <a:bodyPr/>
              <a:lstStyle/>
              <a:p>
                <a:r>
                  <a:rPr lang="en-US" altLang="ja-JP" i="1" dirty="0" smtClean="0"/>
                  <a:t>n</a:t>
                </a:r>
                <a:r>
                  <a:rPr lang="en-US" altLang="ja-JP" baseline="-25000" dirty="0" err="1" smtClean="0"/>
                  <a:t>B</a:t>
                </a:r>
                <a:r>
                  <a:rPr lang="en-US" altLang="ja-JP" dirty="0"/>
                  <a:t> </a:t>
                </a:r>
                <a:r>
                  <a:rPr lang="en-US" altLang="ja-JP" dirty="0" smtClean="0"/>
                  <a:t>= -2.99, </a:t>
                </a:r>
                <a:r>
                  <a:rPr lang="en-US" altLang="ja-JP" i="0">
                    <a:solidFill>
                      <a:prstClr val="black"/>
                    </a:solidFill>
                    <a:latin typeface="Cambria Math" panose="02040503050406030204" pitchFamily="18" charset="0"/>
                  </a:rPr>
                  <a:t>〖𝝆_𝐌𝐅/𝝆〗_𝜸</a:t>
                </a:r>
                <a:r>
                  <a:rPr lang="ja-JP" altLang="en-US" dirty="0" smtClean="0"/>
                  <a:t> </a:t>
                </a:r>
                <a:r>
                  <a:rPr lang="en-US" altLang="ja-JP" dirty="0" smtClean="0"/>
                  <a:t>= </a:t>
                </a:r>
                <a:r>
                  <a:rPr lang="ja-JP" altLang="en-US" dirty="0" smtClean="0"/>
                  <a:t>1.0 </a:t>
                </a:r>
                <a:r>
                  <a:rPr lang="ja-JP" altLang="en-US" dirty="0"/>
                  <a:t>10</a:t>
                </a:r>
                <a:r>
                  <a:rPr lang="ja-JP" altLang="en-US" baseline="30000" dirty="0"/>
                  <a:t>-5</a:t>
                </a:r>
              </a:p>
              <a:p>
                <a:r>
                  <a:rPr lang="en-US" altLang="ja-JP" i="1" dirty="0" err="1"/>
                  <a:t>n</a:t>
                </a:r>
                <a:r>
                  <a:rPr lang="en-US" altLang="ja-JP" baseline="-25000" dirty="0" err="1"/>
                  <a:t>B</a:t>
                </a:r>
                <a:r>
                  <a:rPr lang="en-US" altLang="ja-JP" dirty="0"/>
                  <a:t> = </a:t>
                </a:r>
                <a:r>
                  <a:rPr lang="en-US" altLang="ja-JP" dirty="0" smtClean="0"/>
                  <a:t>-2.00,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5.84 </a:t>
                </a:r>
                <a:r>
                  <a:rPr lang="ja-JP" altLang="en-US" dirty="0"/>
                  <a:t>10</a:t>
                </a:r>
                <a:r>
                  <a:rPr lang="ja-JP" altLang="en-US" baseline="30000" dirty="0"/>
                  <a:t>-4</a:t>
                </a:r>
              </a:p>
              <a:p>
                <a:r>
                  <a:rPr lang="en-US" altLang="ja-JP" i="1" dirty="0" err="1"/>
                  <a:t>n</a:t>
                </a:r>
                <a:r>
                  <a:rPr lang="en-US" altLang="ja-JP" baseline="-25000" dirty="0" err="1"/>
                  <a:t>B</a:t>
                </a:r>
                <a:r>
                  <a:rPr lang="en-US" altLang="ja-JP" dirty="0"/>
                  <a:t> = </a:t>
                </a:r>
                <a:r>
                  <a:rPr lang="en-US" altLang="ja-JP" dirty="0" smtClean="0"/>
                  <a:t>-1.00,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9.65 </a:t>
                </a:r>
                <a:r>
                  <a:rPr lang="ja-JP" altLang="en-US" dirty="0"/>
                  <a:t>10</a:t>
                </a:r>
                <a:r>
                  <a:rPr lang="ja-JP" altLang="en-US" baseline="30000" dirty="0"/>
                  <a:t>-3</a:t>
                </a:r>
              </a:p>
              <a:p>
                <a:r>
                  <a:rPr lang="en-US" altLang="ja-JP" i="1" dirty="0" err="1"/>
                  <a:t>n</a:t>
                </a:r>
                <a:r>
                  <a:rPr lang="en-US" altLang="ja-JP" baseline="-25000" dirty="0" err="1"/>
                  <a:t>B</a:t>
                </a:r>
                <a:r>
                  <a:rPr lang="en-US" altLang="ja-JP" dirty="0"/>
                  <a:t> = </a:t>
                </a:r>
                <a:r>
                  <a:rPr lang="en-US" altLang="ja-JP" dirty="0">
                    <a:solidFill>
                      <a:schemeClr val="bg1"/>
                    </a:solidFill>
                  </a:rPr>
                  <a:t>-</a:t>
                </a:r>
                <a:r>
                  <a:rPr lang="en-US" altLang="ja-JP" dirty="0" smtClean="0"/>
                  <a:t>0.00,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8.63 </a:t>
                </a:r>
                <a:r>
                  <a:rPr lang="ja-JP" altLang="en-US" dirty="0"/>
                  <a:t>10</a:t>
                </a:r>
                <a:r>
                  <a:rPr lang="ja-JP" altLang="en-US" baseline="30000" dirty="0"/>
                  <a:t>-2</a:t>
                </a: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pPr>
              <a:defRPr/>
            </a:pPr>
            <a:fld id="{7700AFF7-1EC6-494C-A5F9-0024444C4FA0}" type="slidenum">
              <a:rPr lang="en-US" altLang="ja-JP" smtClean="0">
                <a:solidFill>
                  <a:srgbClr val="000000"/>
                </a:solidFill>
              </a:rPr>
              <a:pPr>
                <a:defRPr/>
              </a:pPr>
              <a:t>12</a:t>
            </a:fld>
            <a:endParaRPr lang="en-US" altLang="ja-JP">
              <a:solidFill>
                <a:srgbClr val="000000"/>
              </a:solidFill>
            </a:endParaRPr>
          </a:p>
        </p:txBody>
      </p:sp>
    </p:spTree>
    <p:extLst>
      <p:ext uri="{BB962C8B-B14F-4D97-AF65-F5344CB8AC3E}">
        <p14:creationId xmlns:p14="http://schemas.microsoft.com/office/powerpoint/2010/main" val="125415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5550" indent="-286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7001" indent="-2294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5801" indent="-2294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64601" indent="-2294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234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822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410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998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fld id="{D8236642-DD55-40EC-820B-E574136040C6}" type="slidenum">
              <a:rPr lang="en-US" altLang="ja-JP" sz="1200">
                <a:solidFill>
                  <a:srgbClr val="000000"/>
                </a:solidFill>
              </a:rPr>
              <a:pPr eaLnBrk="1" hangingPunct="1"/>
              <a:t>13</a:t>
            </a:fld>
            <a:endParaRPr lang="en-US" altLang="ja-JP" sz="120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368285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en-US" altLang="ja-JP" i="1" dirty="0"/>
                  <a:t>n</a:t>
                </a:r>
                <a:r>
                  <a:rPr lang="en-US" altLang="ja-JP" baseline="-25000" dirty="0" err="1"/>
                  <a:t>B</a:t>
                </a:r>
                <a:r>
                  <a:rPr lang="en-US" altLang="ja-JP" dirty="0"/>
                  <a:t> = -2.99, </a:t>
                </a:r>
                <a14:m>
                  <m:oMath xmlns:m="http://schemas.openxmlformats.org/officeDocument/2006/math">
                    <m:sSub>
                      <m:sSubPr>
                        <m:ctrlPr>
                          <a:rPr lang="en-US" altLang="ja-JP" i="1">
                            <a:solidFill>
                              <a:prstClr val="black"/>
                            </a:solidFill>
                            <a:latin typeface="Cambria Math" panose="02040503050406030204" pitchFamily="18" charset="0"/>
                          </a:rPr>
                        </m:ctrlPr>
                      </m:sSub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𝝆</m:t>
                            </m:r>
                          </m:e>
                          <m:sub>
                            <m:r>
                              <a:rPr lang="en-US" altLang="ja-JP">
                                <a:solidFill>
                                  <a:prstClr val="black"/>
                                </a:solidFill>
                                <a:latin typeface="Cambria Math" panose="02040503050406030204" pitchFamily="18" charset="0"/>
                              </a:rPr>
                              <m:t>𝐌𝐅</m:t>
                            </m:r>
                          </m:sub>
                        </m:sSub>
                        <m:r>
                          <a:rPr lang="en-US" altLang="ja-JP" i="1">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𝝆</m:t>
                        </m:r>
                      </m:e>
                      <m:sub>
                        <m:r>
                          <a:rPr lang="en-US" altLang="ja-JP" i="1">
                            <a:solidFill>
                              <a:prstClr val="black"/>
                            </a:solidFill>
                            <a:latin typeface="Cambria Math" panose="02040503050406030204" pitchFamily="18" charset="0"/>
                          </a:rPr>
                          <m:t>𝜸</m:t>
                        </m:r>
                      </m:sub>
                    </m:sSub>
                  </m:oMath>
                </a14:m>
                <a:r>
                  <a:rPr lang="ja-JP" altLang="en-US" dirty="0"/>
                  <a:t> </a:t>
                </a:r>
                <a:r>
                  <a:rPr lang="en-US" altLang="ja-JP" dirty="0"/>
                  <a:t>= </a:t>
                </a:r>
                <a:r>
                  <a:rPr lang="ja-JP" altLang="en-US" dirty="0"/>
                  <a:t>1.0 10</a:t>
                </a:r>
                <a:r>
                  <a:rPr lang="ja-JP" altLang="en-US" baseline="30000" dirty="0"/>
                  <a:t>-5</a:t>
                </a:r>
              </a:p>
              <a:p>
                <a:r>
                  <a:rPr lang="en-US" altLang="ja-JP" i="1" dirty="0" err="1"/>
                  <a:t>n</a:t>
                </a:r>
                <a:r>
                  <a:rPr lang="en-US" altLang="ja-JP" baseline="-25000" dirty="0" err="1"/>
                  <a:t>B</a:t>
                </a:r>
                <a:r>
                  <a:rPr lang="en-US" altLang="ja-JP" dirty="0"/>
                  <a:t> = -2.00, </a:t>
                </a:r>
                <a14:m>
                  <m:oMath xmlns:m="http://schemas.openxmlformats.org/officeDocument/2006/math">
                    <m:sSub>
                      <m:sSubPr>
                        <m:ctrlPr>
                          <a:rPr lang="en-US" altLang="ja-JP" i="1">
                            <a:solidFill>
                              <a:prstClr val="black"/>
                            </a:solidFill>
                            <a:latin typeface="Cambria Math" panose="02040503050406030204" pitchFamily="18" charset="0"/>
                          </a:rPr>
                        </m:ctrlPr>
                      </m:sSub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𝝆</m:t>
                            </m:r>
                          </m:e>
                          <m:sub>
                            <m:r>
                              <a:rPr lang="en-US" altLang="ja-JP">
                                <a:solidFill>
                                  <a:prstClr val="black"/>
                                </a:solidFill>
                                <a:latin typeface="Cambria Math" panose="02040503050406030204" pitchFamily="18" charset="0"/>
                              </a:rPr>
                              <m:t>𝐌𝐅</m:t>
                            </m:r>
                          </m:sub>
                        </m:sSub>
                        <m:r>
                          <a:rPr lang="en-US" altLang="ja-JP" i="1">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𝝆</m:t>
                        </m:r>
                      </m:e>
                      <m:sub>
                        <m:r>
                          <a:rPr lang="en-US" altLang="ja-JP" i="1">
                            <a:solidFill>
                              <a:prstClr val="black"/>
                            </a:solidFill>
                            <a:latin typeface="Cambria Math" panose="02040503050406030204" pitchFamily="18" charset="0"/>
                          </a:rPr>
                          <m:t>𝜸</m:t>
                        </m:r>
                      </m:sub>
                    </m:sSub>
                  </m:oMath>
                </a14:m>
                <a:r>
                  <a:rPr lang="ja-JP" altLang="en-US" dirty="0"/>
                  <a:t> </a:t>
                </a:r>
                <a:r>
                  <a:rPr lang="en-US" altLang="ja-JP" dirty="0"/>
                  <a:t>= </a:t>
                </a:r>
                <a:r>
                  <a:rPr lang="ja-JP" altLang="en-US" dirty="0"/>
                  <a:t>5.84 10</a:t>
                </a:r>
                <a:r>
                  <a:rPr lang="ja-JP" altLang="en-US" baseline="30000" dirty="0"/>
                  <a:t>-4</a:t>
                </a:r>
              </a:p>
              <a:p>
                <a:r>
                  <a:rPr lang="en-US" altLang="ja-JP" i="1" dirty="0" err="1"/>
                  <a:t>n</a:t>
                </a:r>
                <a:r>
                  <a:rPr lang="en-US" altLang="ja-JP" baseline="-25000" dirty="0" err="1"/>
                  <a:t>B</a:t>
                </a:r>
                <a:r>
                  <a:rPr lang="en-US" altLang="ja-JP" dirty="0"/>
                  <a:t> = -1.00, </a:t>
                </a:r>
                <a14:m>
                  <m:oMath xmlns:m="http://schemas.openxmlformats.org/officeDocument/2006/math">
                    <m:sSub>
                      <m:sSubPr>
                        <m:ctrlPr>
                          <a:rPr lang="en-US" altLang="ja-JP" i="1">
                            <a:solidFill>
                              <a:prstClr val="black"/>
                            </a:solidFill>
                            <a:latin typeface="Cambria Math" panose="02040503050406030204" pitchFamily="18" charset="0"/>
                          </a:rPr>
                        </m:ctrlPr>
                      </m:sSub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𝝆</m:t>
                            </m:r>
                          </m:e>
                          <m:sub>
                            <m:r>
                              <a:rPr lang="en-US" altLang="ja-JP">
                                <a:solidFill>
                                  <a:prstClr val="black"/>
                                </a:solidFill>
                                <a:latin typeface="Cambria Math" panose="02040503050406030204" pitchFamily="18" charset="0"/>
                              </a:rPr>
                              <m:t>𝐌𝐅</m:t>
                            </m:r>
                          </m:sub>
                        </m:sSub>
                        <m:r>
                          <a:rPr lang="en-US" altLang="ja-JP" i="1">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𝝆</m:t>
                        </m:r>
                      </m:e>
                      <m:sub>
                        <m:r>
                          <a:rPr lang="en-US" altLang="ja-JP" i="1">
                            <a:solidFill>
                              <a:prstClr val="black"/>
                            </a:solidFill>
                            <a:latin typeface="Cambria Math" panose="02040503050406030204" pitchFamily="18" charset="0"/>
                          </a:rPr>
                          <m:t>𝜸</m:t>
                        </m:r>
                      </m:sub>
                    </m:sSub>
                  </m:oMath>
                </a14:m>
                <a:r>
                  <a:rPr lang="ja-JP" altLang="en-US" dirty="0"/>
                  <a:t> </a:t>
                </a:r>
                <a:r>
                  <a:rPr lang="en-US" altLang="ja-JP" dirty="0"/>
                  <a:t>= </a:t>
                </a:r>
                <a:r>
                  <a:rPr lang="ja-JP" altLang="en-US" dirty="0"/>
                  <a:t>9.65 10</a:t>
                </a:r>
                <a:r>
                  <a:rPr lang="ja-JP" altLang="en-US" baseline="30000" dirty="0"/>
                  <a:t>-3</a:t>
                </a:r>
              </a:p>
              <a:p>
                <a:r>
                  <a:rPr lang="en-US" altLang="ja-JP" i="1" dirty="0" err="1"/>
                  <a:t>n</a:t>
                </a:r>
                <a:r>
                  <a:rPr lang="en-US" altLang="ja-JP" baseline="-25000" dirty="0" err="1"/>
                  <a:t>B</a:t>
                </a:r>
                <a:r>
                  <a:rPr lang="en-US" altLang="ja-JP" dirty="0"/>
                  <a:t> = </a:t>
                </a:r>
                <a:r>
                  <a:rPr lang="en-US" altLang="ja-JP" dirty="0">
                    <a:solidFill>
                      <a:schemeClr val="bg1"/>
                    </a:solidFill>
                  </a:rPr>
                  <a:t>-</a:t>
                </a:r>
                <a:r>
                  <a:rPr lang="en-US" altLang="ja-JP" dirty="0"/>
                  <a:t>0.00, </a:t>
                </a:r>
                <a14:m>
                  <m:oMath xmlns:m="http://schemas.openxmlformats.org/officeDocument/2006/math">
                    <m:sSub>
                      <m:sSubPr>
                        <m:ctrlPr>
                          <a:rPr lang="en-US" altLang="ja-JP" i="1">
                            <a:solidFill>
                              <a:prstClr val="black"/>
                            </a:solidFill>
                            <a:latin typeface="Cambria Math" panose="02040503050406030204" pitchFamily="18" charset="0"/>
                          </a:rPr>
                        </m:ctrlPr>
                      </m:sSubPr>
                      <m:e>
                        <m:sSub>
                          <m:sSubPr>
                            <m:ctrlPr>
                              <a:rPr lang="en-US" altLang="ja-JP" i="1">
                                <a:solidFill>
                                  <a:prstClr val="black"/>
                                </a:solidFill>
                                <a:latin typeface="Cambria Math" panose="02040503050406030204" pitchFamily="18" charset="0"/>
                              </a:rPr>
                            </m:ctrlPr>
                          </m:sSubPr>
                          <m:e>
                            <m:r>
                              <a:rPr lang="en-US" altLang="ja-JP" i="1">
                                <a:solidFill>
                                  <a:prstClr val="black"/>
                                </a:solidFill>
                                <a:latin typeface="Cambria Math" panose="02040503050406030204" pitchFamily="18" charset="0"/>
                              </a:rPr>
                              <m:t>𝝆</m:t>
                            </m:r>
                          </m:e>
                          <m:sub>
                            <m:r>
                              <a:rPr lang="en-US" altLang="ja-JP">
                                <a:solidFill>
                                  <a:prstClr val="black"/>
                                </a:solidFill>
                                <a:latin typeface="Cambria Math" panose="02040503050406030204" pitchFamily="18" charset="0"/>
                              </a:rPr>
                              <m:t>𝐌𝐅</m:t>
                            </m:r>
                          </m:sub>
                        </m:sSub>
                        <m:r>
                          <a:rPr lang="en-US" altLang="ja-JP" i="1">
                            <a:solidFill>
                              <a:prstClr val="black"/>
                            </a:solidFill>
                            <a:latin typeface="Cambria Math" panose="02040503050406030204" pitchFamily="18" charset="0"/>
                          </a:rPr>
                          <m:t>/</m:t>
                        </m:r>
                        <m:r>
                          <a:rPr lang="en-US" altLang="ja-JP" i="1">
                            <a:solidFill>
                              <a:prstClr val="black"/>
                            </a:solidFill>
                            <a:latin typeface="Cambria Math" panose="02040503050406030204" pitchFamily="18" charset="0"/>
                          </a:rPr>
                          <m:t>𝝆</m:t>
                        </m:r>
                      </m:e>
                      <m:sub>
                        <m:r>
                          <a:rPr lang="en-US" altLang="ja-JP" i="1">
                            <a:solidFill>
                              <a:prstClr val="black"/>
                            </a:solidFill>
                            <a:latin typeface="Cambria Math" panose="02040503050406030204" pitchFamily="18" charset="0"/>
                          </a:rPr>
                          <m:t>𝜸</m:t>
                        </m:r>
                      </m:sub>
                    </m:sSub>
                  </m:oMath>
                </a14:m>
                <a:r>
                  <a:rPr lang="ja-JP" altLang="en-US" dirty="0"/>
                  <a:t> </a:t>
                </a:r>
                <a:r>
                  <a:rPr lang="en-US" altLang="ja-JP" dirty="0"/>
                  <a:t>= </a:t>
                </a:r>
                <a:r>
                  <a:rPr lang="ja-JP" altLang="en-US" dirty="0"/>
                  <a:t>8.63 10</a:t>
                </a:r>
                <a:r>
                  <a:rPr lang="ja-JP" altLang="en-US" baseline="30000" dirty="0"/>
                  <a:t>-2</a:t>
                </a:r>
              </a:p>
              <a:p>
                <a:endParaRPr kumimoji="1" lang="ja-JP" altLang="en-US" dirty="0"/>
              </a:p>
            </p:txBody>
          </p:sp>
        </mc:Choice>
        <mc:Fallback xmlns="">
          <p:sp>
            <p:nvSpPr>
              <p:cNvPr id="3" name="ノート プレースホルダー 2"/>
              <p:cNvSpPr>
                <a:spLocks noGrp="1"/>
              </p:cNvSpPr>
              <p:nvPr>
                <p:ph type="body" idx="1"/>
              </p:nvPr>
            </p:nvSpPr>
            <p:spPr/>
            <p:txBody>
              <a:bodyPr/>
              <a:lstStyle/>
              <a:p>
                <a:r>
                  <a:rPr lang="en-US" altLang="ja-JP" i="1" dirty="0" smtClean="0"/>
                  <a:t>n</a:t>
                </a:r>
                <a:r>
                  <a:rPr lang="en-US" altLang="ja-JP" baseline="-25000" dirty="0" err="1" smtClean="0"/>
                  <a:t>B</a:t>
                </a:r>
                <a:r>
                  <a:rPr lang="en-US" altLang="ja-JP" dirty="0"/>
                  <a:t> </a:t>
                </a:r>
                <a:r>
                  <a:rPr lang="en-US" altLang="ja-JP" dirty="0" smtClean="0"/>
                  <a:t>= -2.99, </a:t>
                </a:r>
                <a:r>
                  <a:rPr lang="en-US" altLang="ja-JP" i="0">
                    <a:solidFill>
                      <a:prstClr val="black"/>
                    </a:solidFill>
                    <a:latin typeface="Cambria Math" panose="02040503050406030204" pitchFamily="18" charset="0"/>
                  </a:rPr>
                  <a:t>〖𝝆_𝐌𝐅/𝝆〗_𝜸</a:t>
                </a:r>
                <a:r>
                  <a:rPr lang="ja-JP" altLang="en-US" dirty="0" smtClean="0"/>
                  <a:t> </a:t>
                </a:r>
                <a:r>
                  <a:rPr lang="en-US" altLang="ja-JP" dirty="0" smtClean="0"/>
                  <a:t>= </a:t>
                </a:r>
                <a:r>
                  <a:rPr lang="ja-JP" altLang="en-US" dirty="0" smtClean="0"/>
                  <a:t>1.0 </a:t>
                </a:r>
                <a:r>
                  <a:rPr lang="ja-JP" altLang="en-US" dirty="0"/>
                  <a:t>10</a:t>
                </a:r>
                <a:r>
                  <a:rPr lang="ja-JP" altLang="en-US" baseline="30000" dirty="0"/>
                  <a:t>-5</a:t>
                </a:r>
              </a:p>
              <a:p>
                <a:r>
                  <a:rPr lang="en-US" altLang="ja-JP" i="1" dirty="0" err="1"/>
                  <a:t>n</a:t>
                </a:r>
                <a:r>
                  <a:rPr lang="en-US" altLang="ja-JP" baseline="-25000" dirty="0" err="1"/>
                  <a:t>B</a:t>
                </a:r>
                <a:r>
                  <a:rPr lang="en-US" altLang="ja-JP" dirty="0"/>
                  <a:t> = </a:t>
                </a:r>
                <a:r>
                  <a:rPr lang="en-US" altLang="ja-JP" dirty="0" smtClean="0"/>
                  <a:t>-2.00,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5.84 </a:t>
                </a:r>
                <a:r>
                  <a:rPr lang="ja-JP" altLang="en-US" dirty="0"/>
                  <a:t>10</a:t>
                </a:r>
                <a:r>
                  <a:rPr lang="ja-JP" altLang="en-US" baseline="30000" dirty="0"/>
                  <a:t>-4</a:t>
                </a:r>
              </a:p>
              <a:p>
                <a:r>
                  <a:rPr lang="en-US" altLang="ja-JP" i="1" dirty="0" err="1"/>
                  <a:t>n</a:t>
                </a:r>
                <a:r>
                  <a:rPr lang="en-US" altLang="ja-JP" baseline="-25000" dirty="0" err="1"/>
                  <a:t>B</a:t>
                </a:r>
                <a:r>
                  <a:rPr lang="en-US" altLang="ja-JP" dirty="0"/>
                  <a:t> = </a:t>
                </a:r>
                <a:r>
                  <a:rPr lang="en-US" altLang="ja-JP" dirty="0" smtClean="0"/>
                  <a:t>-1.00,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9.65 </a:t>
                </a:r>
                <a:r>
                  <a:rPr lang="ja-JP" altLang="en-US" dirty="0"/>
                  <a:t>10</a:t>
                </a:r>
                <a:r>
                  <a:rPr lang="ja-JP" altLang="en-US" baseline="30000" dirty="0"/>
                  <a:t>-3</a:t>
                </a:r>
              </a:p>
              <a:p>
                <a:r>
                  <a:rPr lang="en-US" altLang="ja-JP" i="1" dirty="0" err="1"/>
                  <a:t>n</a:t>
                </a:r>
                <a:r>
                  <a:rPr lang="en-US" altLang="ja-JP" baseline="-25000" dirty="0" err="1"/>
                  <a:t>B</a:t>
                </a:r>
                <a:r>
                  <a:rPr lang="en-US" altLang="ja-JP" dirty="0"/>
                  <a:t> = </a:t>
                </a:r>
                <a:r>
                  <a:rPr lang="en-US" altLang="ja-JP" dirty="0">
                    <a:solidFill>
                      <a:schemeClr val="bg1"/>
                    </a:solidFill>
                  </a:rPr>
                  <a:t>-</a:t>
                </a:r>
                <a:r>
                  <a:rPr lang="en-US" altLang="ja-JP" dirty="0" smtClean="0"/>
                  <a:t>0.00,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8.63 </a:t>
                </a:r>
                <a:r>
                  <a:rPr lang="ja-JP" altLang="en-US" dirty="0"/>
                  <a:t>10</a:t>
                </a:r>
                <a:r>
                  <a:rPr lang="ja-JP" altLang="en-US" baseline="30000" dirty="0"/>
                  <a:t>-2</a:t>
                </a: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pPr>
              <a:defRPr/>
            </a:pPr>
            <a:fld id="{7700AFF7-1EC6-494C-A5F9-0024444C4FA0}" type="slidenum">
              <a:rPr lang="en-US" altLang="ja-JP" smtClean="0">
                <a:solidFill>
                  <a:srgbClr val="000000"/>
                </a:solidFill>
              </a:rPr>
              <a:pPr>
                <a:defRPr/>
              </a:pPr>
              <a:t>14</a:t>
            </a:fld>
            <a:endParaRPr lang="en-US" altLang="ja-JP">
              <a:solidFill>
                <a:srgbClr val="000000"/>
              </a:solidFill>
            </a:endParaRPr>
          </a:p>
        </p:txBody>
      </p:sp>
    </p:spTree>
    <p:extLst>
      <p:ext uri="{BB962C8B-B14F-4D97-AF65-F5344CB8AC3E}">
        <p14:creationId xmlns:p14="http://schemas.microsoft.com/office/powerpoint/2010/main" val="3390130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7700AFF7-1EC6-494C-A5F9-0024444C4FA0}" type="slidenum">
              <a:rPr lang="en-US" altLang="ja-JP" smtClean="0">
                <a:solidFill>
                  <a:srgbClr val="000000"/>
                </a:solidFill>
              </a:rPr>
              <a:pPr>
                <a:defRPr/>
              </a:pPr>
              <a:t>15</a:t>
            </a:fld>
            <a:endParaRPr lang="en-US" altLang="ja-JP">
              <a:solidFill>
                <a:srgbClr val="000000"/>
              </a:solidFill>
            </a:endParaRPr>
          </a:p>
        </p:txBody>
      </p:sp>
    </p:spTree>
    <p:extLst>
      <p:ext uri="{BB962C8B-B14F-4D97-AF65-F5344CB8AC3E}">
        <p14:creationId xmlns:p14="http://schemas.microsoft.com/office/powerpoint/2010/main" val="250808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7700AFF7-1EC6-494C-A5F9-0024444C4FA0}" type="slidenum">
              <a:rPr lang="en-US" altLang="ja-JP" smtClean="0">
                <a:solidFill>
                  <a:srgbClr val="000000"/>
                </a:solidFill>
              </a:rPr>
              <a:pPr>
                <a:defRPr/>
              </a:pPr>
              <a:t>16</a:t>
            </a:fld>
            <a:endParaRPr lang="en-US" altLang="ja-JP">
              <a:solidFill>
                <a:srgbClr val="000000"/>
              </a:solidFill>
            </a:endParaRPr>
          </a:p>
        </p:txBody>
      </p:sp>
    </p:spTree>
    <p:extLst>
      <p:ext uri="{BB962C8B-B14F-4D97-AF65-F5344CB8AC3E}">
        <p14:creationId xmlns:p14="http://schemas.microsoft.com/office/powerpoint/2010/main" val="2922606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7700AFF7-1EC6-494C-A5F9-0024444C4FA0}" type="slidenum">
              <a:rPr lang="en-US" altLang="ja-JP" smtClean="0">
                <a:solidFill>
                  <a:srgbClr val="000000"/>
                </a:solidFill>
              </a:rPr>
              <a:pPr>
                <a:defRPr/>
              </a:pPr>
              <a:t>17</a:t>
            </a:fld>
            <a:endParaRPr lang="en-US" altLang="ja-JP">
              <a:solidFill>
                <a:srgbClr val="000000"/>
              </a:solidFill>
            </a:endParaRPr>
          </a:p>
        </p:txBody>
      </p:sp>
    </p:spTree>
    <p:extLst>
      <p:ext uri="{BB962C8B-B14F-4D97-AF65-F5344CB8AC3E}">
        <p14:creationId xmlns:p14="http://schemas.microsoft.com/office/powerpoint/2010/main" val="2692466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solidFill>
                <a:srgbClr val="FF0000"/>
              </a:solidFill>
            </a:endParaRPr>
          </a:p>
        </p:txBody>
      </p:sp>
      <p:sp>
        <p:nvSpPr>
          <p:cNvPr id="4" name="スライド番号プレースホルダー 3"/>
          <p:cNvSpPr>
            <a:spLocks noGrp="1"/>
          </p:cNvSpPr>
          <p:nvPr>
            <p:ph type="sldNum" sz="quarter" idx="10"/>
          </p:nvPr>
        </p:nvSpPr>
        <p:spPr/>
        <p:txBody>
          <a:bodyPr/>
          <a:lstStyle/>
          <a:p>
            <a:pPr>
              <a:defRPr/>
            </a:pPr>
            <a:fld id="{7700AFF7-1EC6-494C-A5F9-0024444C4FA0}" type="slidenum">
              <a:rPr lang="en-US" altLang="ja-JP" smtClean="0">
                <a:solidFill>
                  <a:srgbClr val="000000"/>
                </a:solidFill>
              </a:rPr>
              <a:pPr>
                <a:defRPr/>
              </a:pPr>
              <a:t>18</a:t>
            </a:fld>
            <a:endParaRPr lang="en-US" altLang="ja-JP">
              <a:solidFill>
                <a:srgbClr val="000000"/>
              </a:solidFill>
            </a:endParaRPr>
          </a:p>
        </p:txBody>
      </p:sp>
    </p:spTree>
    <p:extLst>
      <p:ext uri="{BB962C8B-B14F-4D97-AF65-F5344CB8AC3E}">
        <p14:creationId xmlns:p14="http://schemas.microsoft.com/office/powerpoint/2010/main" val="4154903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lang="en-US" altLang="ja-JP" i="1" dirty="0" smtClean="0"/>
                  <a:t>n</a:t>
                </a:r>
                <a:r>
                  <a:rPr lang="en-US" altLang="ja-JP" baseline="-25000" dirty="0" err="1" smtClean="0"/>
                  <a:t>B</a:t>
                </a:r>
                <a:r>
                  <a:rPr lang="en-US" altLang="ja-JP" dirty="0"/>
                  <a:t> </a:t>
                </a:r>
                <a:r>
                  <a:rPr lang="en-US" altLang="ja-JP" dirty="0" smtClean="0"/>
                  <a:t>= -2.99, </a:t>
                </a:r>
                <a:r>
                  <a:rPr lang="en-US" altLang="ja-JP" i="0">
                    <a:solidFill>
                      <a:prstClr val="black"/>
                    </a:solidFill>
                    <a:latin typeface="Cambria Math" panose="02040503050406030204" pitchFamily="18" charset="0"/>
                  </a:rPr>
                  <a:t>〖𝝆_𝐌𝐅/𝝆〗_𝜸</a:t>
                </a:r>
                <a:r>
                  <a:rPr lang="ja-JP" altLang="en-US" dirty="0" smtClean="0"/>
                  <a:t> </a:t>
                </a:r>
                <a:r>
                  <a:rPr lang="en-US" altLang="ja-JP" dirty="0" smtClean="0"/>
                  <a:t>= </a:t>
                </a:r>
                <a:r>
                  <a:rPr lang="ja-JP" altLang="en-US" dirty="0" smtClean="0"/>
                  <a:t>1.0 </a:t>
                </a:r>
                <a:r>
                  <a:rPr lang="ja-JP" altLang="en-US" dirty="0"/>
                  <a:t>10</a:t>
                </a:r>
                <a:r>
                  <a:rPr lang="ja-JP" altLang="en-US" baseline="30000" dirty="0"/>
                  <a:t>-5</a:t>
                </a:r>
              </a:p>
              <a:p>
                <a:r>
                  <a:rPr lang="en-US" altLang="ja-JP" i="1" dirty="0" err="1"/>
                  <a:t>n</a:t>
                </a:r>
                <a:r>
                  <a:rPr lang="en-US" altLang="ja-JP" baseline="-25000" dirty="0" err="1"/>
                  <a:t>B</a:t>
                </a:r>
                <a:r>
                  <a:rPr lang="en-US" altLang="ja-JP" dirty="0"/>
                  <a:t> = </a:t>
                </a:r>
                <a:r>
                  <a:rPr lang="en-US" altLang="ja-JP" dirty="0" smtClean="0"/>
                  <a:t>-2.00,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5.84 </a:t>
                </a:r>
                <a:r>
                  <a:rPr lang="ja-JP" altLang="en-US" dirty="0"/>
                  <a:t>10</a:t>
                </a:r>
                <a:r>
                  <a:rPr lang="ja-JP" altLang="en-US" baseline="30000" dirty="0"/>
                  <a:t>-4</a:t>
                </a:r>
              </a:p>
              <a:p>
                <a:r>
                  <a:rPr lang="en-US" altLang="ja-JP" i="1" dirty="0" err="1"/>
                  <a:t>n</a:t>
                </a:r>
                <a:r>
                  <a:rPr lang="en-US" altLang="ja-JP" baseline="-25000" dirty="0" err="1"/>
                  <a:t>B</a:t>
                </a:r>
                <a:r>
                  <a:rPr lang="en-US" altLang="ja-JP" dirty="0"/>
                  <a:t> = </a:t>
                </a:r>
                <a:r>
                  <a:rPr lang="en-US" altLang="ja-JP" dirty="0" smtClean="0"/>
                  <a:t>-1.00,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9.65 </a:t>
                </a:r>
                <a:r>
                  <a:rPr lang="ja-JP" altLang="en-US" dirty="0"/>
                  <a:t>10</a:t>
                </a:r>
                <a:r>
                  <a:rPr lang="ja-JP" altLang="en-US" baseline="30000" dirty="0"/>
                  <a:t>-3</a:t>
                </a:r>
              </a:p>
              <a:p>
                <a:r>
                  <a:rPr lang="en-US" altLang="ja-JP" i="1" dirty="0" err="1"/>
                  <a:t>n</a:t>
                </a:r>
                <a:r>
                  <a:rPr lang="en-US" altLang="ja-JP" baseline="-25000" dirty="0" err="1"/>
                  <a:t>B</a:t>
                </a:r>
                <a:r>
                  <a:rPr lang="en-US" altLang="ja-JP" dirty="0"/>
                  <a:t> = </a:t>
                </a:r>
                <a:r>
                  <a:rPr lang="en-US" altLang="ja-JP" dirty="0">
                    <a:solidFill>
                      <a:schemeClr val="bg1"/>
                    </a:solidFill>
                  </a:rPr>
                  <a:t>-</a:t>
                </a:r>
                <a:r>
                  <a:rPr lang="en-US" altLang="ja-JP" dirty="0" smtClean="0"/>
                  <a:t>0.00,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8.63 </a:t>
                </a:r>
                <a:r>
                  <a:rPr lang="ja-JP" altLang="en-US" dirty="0"/>
                  <a:t>10</a:t>
                </a:r>
                <a:r>
                  <a:rPr lang="ja-JP" altLang="en-US" baseline="30000" dirty="0"/>
                  <a:t>-2</a:t>
                </a: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pPr>
              <a:defRPr/>
            </a:pPr>
            <a:fld id="{7700AFF7-1EC6-494C-A5F9-0024444C4FA0}" type="slidenum">
              <a:rPr lang="en-US" altLang="ja-JP" smtClean="0">
                <a:solidFill>
                  <a:srgbClr val="000000"/>
                </a:solidFill>
              </a:rPr>
              <a:pPr>
                <a:defRPr/>
              </a:pPr>
              <a:t>19</a:t>
            </a:fld>
            <a:endParaRPr lang="en-US" altLang="ja-JP">
              <a:solidFill>
                <a:srgbClr val="000000"/>
              </a:solidFill>
            </a:endParaRPr>
          </a:p>
        </p:txBody>
      </p:sp>
    </p:spTree>
    <p:extLst>
      <p:ext uri="{BB962C8B-B14F-4D97-AF65-F5344CB8AC3E}">
        <p14:creationId xmlns:p14="http://schemas.microsoft.com/office/powerpoint/2010/main" val="1599492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lang="en-US" altLang="ja-JP" i="1" dirty="0" smtClean="0"/>
                  <a:t>n</a:t>
                </a:r>
                <a:r>
                  <a:rPr lang="en-US" altLang="ja-JP" baseline="-25000" dirty="0" err="1" smtClean="0"/>
                  <a:t>B</a:t>
                </a:r>
                <a:r>
                  <a:rPr lang="en-US" altLang="ja-JP" dirty="0"/>
                  <a:t> </a:t>
                </a:r>
                <a:r>
                  <a:rPr lang="en-US" altLang="ja-JP" dirty="0" smtClean="0"/>
                  <a:t>= -2.99, </a:t>
                </a:r>
                <a:r>
                  <a:rPr lang="en-US" altLang="ja-JP" i="0">
                    <a:solidFill>
                      <a:prstClr val="black"/>
                    </a:solidFill>
                    <a:latin typeface="Cambria Math" panose="02040503050406030204" pitchFamily="18" charset="0"/>
                  </a:rPr>
                  <a:t>〖𝝆_𝐌𝐅/𝝆〗_𝜸</a:t>
                </a:r>
                <a:r>
                  <a:rPr lang="ja-JP" altLang="en-US" dirty="0" smtClean="0"/>
                  <a:t> </a:t>
                </a:r>
                <a:r>
                  <a:rPr lang="en-US" altLang="ja-JP" dirty="0" smtClean="0"/>
                  <a:t>= </a:t>
                </a:r>
                <a:r>
                  <a:rPr lang="ja-JP" altLang="en-US" dirty="0" smtClean="0"/>
                  <a:t>1.0 </a:t>
                </a:r>
                <a:r>
                  <a:rPr lang="ja-JP" altLang="en-US" dirty="0"/>
                  <a:t>10</a:t>
                </a:r>
                <a:r>
                  <a:rPr lang="ja-JP" altLang="en-US" baseline="30000" dirty="0"/>
                  <a:t>-5</a:t>
                </a:r>
              </a:p>
              <a:p>
                <a:r>
                  <a:rPr lang="en-US" altLang="ja-JP" i="1" dirty="0" err="1"/>
                  <a:t>n</a:t>
                </a:r>
                <a:r>
                  <a:rPr lang="en-US" altLang="ja-JP" baseline="-25000" dirty="0" err="1"/>
                  <a:t>B</a:t>
                </a:r>
                <a:r>
                  <a:rPr lang="en-US" altLang="ja-JP" dirty="0"/>
                  <a:t> = </a:t>
                </a:r>
                <a:r>
                  <a:rPr lang="en-US" altLang="ja-JP" dirty="0" smtClean="0"/>
                  <a:t>-2.00,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5.84 </a:t>
                </a:r>
                <a:r>
                  <a:rPr lang="ja-JP" altLang="en-US" dirty="0"/>
                  <a:t>10</a:t>
                </a:r>
                <a:r>
                  <a:rPr lang="ja-JP" altLang="en-US" baseline="30000" dirty="0"/>
                  <a:t>-4</a:t>
                </a:r>
              </a:p>
              <a:p>
                <a:r>
                  <a:rPr lang="en-US" altLang="ja-JP" i="1" dirty="0" err="1"/>
                  <a:t>n</a:t>
                </a:r>
                <a:r>
                  <a:rPr lang="en-US" altLang="ja-JP" baseline="-25000" dirty="0" err="1"/>
                  <a:t>B</a:t>
                </a:r>
                <a:r>
                  <a:rPr lang="en-US" altLang="ja-JP" dirty="0"/>
                  <a:t> = </a:t>
                </a:r>
                <a:r>
                  <a:rPr lang="en-US" altLang="ja-JP" dirty="0" smtClean="0"/>
                  <a:t>-1.00,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9.65 </a:t>
                </a:r>
                <a:r>
                  <a:rPr lang="ja-JP" altLang="en-US" dirty="0"/>
                  <a:t>10</a:t>
                </a:r>
                <a:r>
                  <a:rPr lang="ja-JP" altLang="en-US" baseline="30000" dirty="0"/>
                  <a:t>-3</a:t>
                </a:r>
              </a:p>
              <a:p>
                <a:r>
                  <a:rPr lang="en-US" altLang="ja-JP" i="1" dirty="0" err="1"/>
                  <a:t>n</a:t>
                </a:r>
                <a:r>
                  <a:rPr lang="en-US" altLang="ja-JP" baseline="-25000" dirty="0" err="1"/>
                  <a:t>B</a:t>
                </a:r>
                <a:r>
                  <a:rPr lang="en-US" altLang="ja-JP" dirty="0"/>
                  <a:t> = </a:t>
                </a:r>
                <a:r>
                  <a:rPr lang="en-US" altLang="ja-JP" dirty="0">
                    <a:solidFill>
                      <a:schemeClr val="bg1"/>
                    </a:solidFill>
                  </a:rPr>
                  <a:t>-</a:t>
                </a:r>
                <a:r>
                  <a:rPr lang="en-US" altLang="ja-JP" dirty="0" smtClean="0"/>
                  <a:t>0.00,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8.63 </a:t>
                </a:r>
                <a:r>
                  <a:rPr lang="ja-JP" altLang="en-US" dirty="0"/>
                  <a:t>10</a:t>
                </a:r>
                <a:r>
                  <a:rPr lang="ja-JP" altLang="en-US" baseline="30000" dirty="0"/>
                  <a:t>-2</a:t>
                </a: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pPr>
              <a:defRPr/>
            </a:pPr>
            <a:fld id="{7700AFF7-1EC6-494C-A5F9-0024444C4FA0}" type="slidenum">
              <a:rPr lang="en-US" altLang="ja-JP" smtClean="0">
                <a:solidFill>
                  <a:srgbClr val="000000"/>
                </a:solidFill>
              </a:rPr>
              <a:pPr>
                <a:defRPr/>
              </a:pPr>
              <a:t>20</a:t>
            </a:fld>
            <a:endParaRPr lang="en-US" altLang="ja-JP">
              <a:solidFill>
                <a:srgbClr val="000000"/>
              </a:solidFill>
            </a:endParaRPr>
          </a:p>
        </p:txBody>
      </p:sp>
    </p:spTree>
    <p:extLst>
      <p:ext uri="{BB962C8B-B14F-4D97-AF65-F5344CB8AC3E}">
        <p14:creationId xmlns:p14="http://schemas.microsoft.com/office/powerpoint/2010/main" val="279014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700AFF7-1EC6-494C-A5F9-0024444C4FA0}" type="slidenum">
              <a:rPr lang="en-US" altLang="ja-JP" smtClean="0">
                <a:solidFill>
                  <a:srgbClr val="000000"/>
                </a:solidFill>
              </a:rPr>
              <a:pPr>
                <a:defRPr/>
              </a:pPr>
              <a:t>2</a:t>
            </a:fld>
            <a:endParaRPr lang="en-US" altLang="ja-JP">
              <a:solidFill>
                <a:srgbClr val="000000"/>
              </a:solidFill>
            </a:endParaRPr>
          </a:p>
        </p:txBody>
      </p:sp>
    </p:spTree>
    <p:extLst>
      <p:ext uri="{BB962C8B-B14F-4D97-AF65-F5344CB8AC3E}">
        <p14:creationId xmlns:p14="http://schemas.microsoft.com/office/powerpoint/2010/main" val="2097706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lang="en-US" altLang="ja-JP" i="1" dirty="0" smtClean="0"/>
                  <a:t>n</a:t>
                </a:r>
                <a:r>
                  <a:rPr lang="en-US" altLang="ja-JP" baseline="-25000" dirty="0" err="1" smtClean="0"/>
                  <a:t>B</a:t>
                </a:r>
                <a:r>
                  <a:rPr lang="en-US" altLang="ja-JP" dirty="0"/>
                  <a:t> </a:t>
                </a:r>
                <a:r>
                  <a:rPr lang="en-US" altLang="ja-JP" dirty="0" smtClean="0"/>
                  <a:t>= -2.99, </a:t>
                </a:r>
                <a:r>
                  <a:rPr lang="en-US" altLang="ja-JP" i="0">
                    <a:solidFill>
                      <a:prstClr val="black"/>
                    </a:solidFill>
                    <a:latin typeface="Cambria Math" panose="02040503050406030204" pitchFamily="18" charset="0"/>
                  </a:rPr>
                  <a:t>〖𝝆_𝐌𝐅/𝝆〗_𝜸</a:t>
                </a:r>
                <a:r>
                  <a:rPr lang="ja-JP" altLang="en-US" dirty="0" smtClean="0"/>
                  <a:t> </a:t>
                </a:r>
                <a:r>
                  <a:rPr lang="en-US" altLang="ja-JP" dirty="0" smtClean="0"/>
                  <a:t>= </a:t>
                </a:r>
                <a:r>
                  <a:rPr lang="ja-JP" altLang="en-US" dirty="0" smtClean="0"/>
                  <a:t>1.0 </a:t>
                </a:r>
                <a:r>
                  <a:rPr lang="ja-JP" altLang="en-US" dirty="0"/>
                  <a:t>10</a:t>
                </a:r>
                <a:r>
                  <a:rPr lang="ja-JP" altLang="en-US" baseline="30000" dirty="0"/>
                  <a:t>-5</a:t>
                </a:r>
              </a:p>
              <a:p>
                <a:r>
                  <a:rPr lang="en-US" altLang="ja-JP" i="1" dirty="0" err="1"/>
                  <a:t>n</a:t>
                </a:r>
                <a:r>
                  <a:rPr lang="en-US" altLang="ja-JP" baseline="-25000" dirty="0" err="1"/>
                  <a:t>B</a:t>
                </a:r>
                <a:r>
                  <a:rPr lang="en-US" altLang="ja-JP" dirty="0"/>
                  <a:t> = </a:t>
                </a:r>
                <a:r>
                  <a:rPr lang="en-US" altLang="ja-JP" dirty="0" smtClean="0"/>
                  <a:t>-2.00,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5.84 </a:t>
                </a:r>
                <a:r>
                  <a:rPr lang="ja-JP" altLang="en-US" dirty="0"/>
                  <a:t>10</a:t>
                </a:r>
                <a:r>
                  <a:rPr lang="ja-JP" altLang="en-US" baseline="30000" dirty="0"/>
                  <a:t>-4</a:t>
                </a:r>
              </a:p>
              <a:p>
                <a:r>
                  <a:rPr lang="en-US" altLang="ja-JP" i="1" dirty="0" err="1"/>
                  <a:t>n</a:t>
                </a:r>
                <a:r>
                  <a:rPr lang="en-US" altLang="ja-JP" baseline="-25000" dirty="0" err="1"/>
                  <a:t>B</a:t>
                </a:r>
                <a:r>
                  <a:rPr lang="en-US" altLang="ja-JP" dirty="0"/>
                  <a:t> = </a:t>
                </a:r>
                <a:r>
                  <a:rPr lang="en-US" altLang="ja-JP" dirty="0" smtClean="0"/>
                  <a:t>-1.00,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9.65 </a:t>
                </a:r>
                <a:r>
                  <a:rPr lang="ja-JP" altLang="en-US" dirty="0"/>
                  <a:t>10</a:t>
                </a:r>
                <a:r>
                  <a:rPr lang="ja-JP" altLang="en-US" baseline="30000" dirty="0"/>
                  <a:t>-3</a:t>
                </a:r>
              </a:p>
              <a:p>
                <a:r>
                  <a:rPr lang="en-US" altLang="ja-JP" i="1" dirty="0" err="1"/>
                  <a:t>n</a:t>
                </a:r>
                <a:r>
                  <a:rPr lang="en-US" altLang="ja-JP" baseline="-25000" dirty="0" err="1"/>
                  <a:t>B</a:t>
                </a:r>
                <a:r>
                  <a:rPr lang="en-US" altLang="ja-JP" dirty="0"/>
                  <a:t> = </a:t>
                </a:r>
                <a:r>
                  <a:rPr lang="en-US" altLang="ja-JP" dirty="0">
                    <a:solidFill>
                      <a:schemeClr val="bg1"/>
                    </a:solidFill>
                  </a:rPr>
                  <a:t>-</a:t>
                </a:r>
                <a:r>
                  <a:rPr lang="en-US" altLang="ja-JP" dirty="0" smtClean="0"/>
                  <a:t>0.00, </a:t>
                </a:r>
                <a:r>
                  <a:rPr lang="en-US" altLang="ja-JP" i="0">
                    <a:solidFill>
                      <a:prstClr val="black"/>
                    </a:solidFill>
                    <a:latin typeface="Cambria Math" panose="02040503050406030204" pitchFamily="18" charset="0"/>
                  </a:rPr>
                  <a:t>〖𝝆_𝐌𝐅/𝝆〗_𝜸</a:t>
                </a:r>
                <a:r>
                  <a:rPr lang="ja-JP" altLang="en-US" dirty="0"/>
                  <a:t> </a:t>
                </a:r>
                <a:r>
                  <a:rPr lang="en-US" altLang="ja-JP" dirty="0"/>
                  <a:t>= </a:t>
                </a:r>
                <a:r>
                  <a:rPr lang="ja-JP" altLang="en-US" dirty="0" smtClean="0"/>
                  <a:t>8.63 </a:t>
                </a:r>
                <a:r>
                  <a:rPr lang="ja-JP" altLang="en-US" dirty="0"/>
                  <a:t>10</a:t>
                </a:r>
                <a:r>
                  <a:rPr lang="ja-JP" altLang="en-US" baseline="30000" dirty="0"/>
                  <a:t>-2</a:t>
                </a: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pPr>
              <a:defRPr/>
            </a:pPr>
            <a:fld id="{7700AFF7-1EC6-494C-A5F9-0024444C4FA0}" type="slidenum">
              <a:rPr lang="en-US" altLang="ja-JP" smtClean="0">
                <a:solidFill>
                  <a:srgbClr val="000000"/>
                </a:solidFill>
              </a:rPr>
              <a:pPr>
                <a:defRPr/>
              </a:pPr>
              <a:t>21</a:t>
            </a:fld>
            <a:endParaRPr lang="en-US" altLang="ja-JP">
              <a:solidFill>
                <a:srgbClr val="000000"/>
              </a:solidFill>
            </a:endParaRPr>
          </a:p>
        </p:txBody>
      </p:sp>
    </p:spTree>
    <p:extLst>
      <p:ext uri="{BB962C8B-B14F-4D97-AF65-F5344CB8AC3E}">
        <p14:creationId xmlns:p14="http://schemas.microsoft.com/office/powerpoint/2010/main" val="3486680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4516" indent="-286353"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5408" indent="-229082"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3573" indent="-229082" eaLnBrk="0" hangingPunct="0">
              <a:defRPr kumimoji="1" sz="2000">
                <a:solidFill>
                  <a:schemeClr val="tx1"/>
                </a:solidFill>
                <a:latin typeface="Arial" panose="020B0604020202020204" pitchFamily="34" charset="0"/>
                <a:ea typeface="ＭＳ Ｐゴシック" panose="020B0600070205080204" pitchFamily="50" charset="-128"/>
              </a:defRPr>
            </a:lvl4pPr>
            <a:lvl5pPr marL="2061735" indent="-229082"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9900" indent="-229082"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8063" indent="-229082"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36226" indent="-229082"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94390" indent="-229082"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fld id="{D8236642-DD55-40EC-820B-E574136040C6}" type="slidenum">
              <a:rPr lang="en-US" altLang="ja-JP" sz="1200">
                <a:solidFill>
                  <a:srgbClr val="000000"/>
                </a:solidFill>
              </a:rPr>
              <a:pPr eaLnBrk="1" hangingPunct="1"/>
              <a:t>24</a:t>
            </a:fld>
            <a:endParaRPr lang="en-US" altLang="ja-JP" sz="120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6327" eaLnBrk="1" hangingPunct="1">
              <a:defRPr/>
            </a:pPr>
            <a:r>
              <a:rPr lang="ja-JP" altLang="en-US" dirty="0"/>
              <a:t>では、実際</a:t>
            </a:r>
            <a:r>
              <a:rPr lang="en-US" altLang="ja-JP" dirty="0"/>
              <a:t>power law </a:t>
            </a:r>
            <a:r>
              <a:rPr lang="ja-JP" altLang="en-US" dirty="0"/>
              <a:t>で分布を仮定した原初磁場のエネルギー密度はどうなるのでしょうか。それを示すとこのようになります。</a:t>
            </a:r>
            <a:endParaRPr lang="en-US" altLang="ja-JP" dirty="0"/>
          </a:p>
          <a:p>
            <a:pPr defTabSz="916327" eaLnBrk="1" hangingPunct="1">
              <a:defRPr/>
            </a:pPr>
            <a:r>
              <a:rPr lang="en-US" altLang="ja-JP" dirty="0" err="1"/>
              <a:t>Bl</a:t>
            </a:r>
            <a:r>
              <a:rPr lang="en-US" altLang="ja-JP" dirty="0"/>
              <a:t> </a:t>
            </a:r>
            <a:r>
              <a:rPr lang="ja-JP" altLang="en-US" dirty="0"/>
              <a:t>は</a:t>
            </a:r>
            <a:r>
              <a:rPr lang="en-US" altLang="ja-JP" dirty="0"/>
              <a:t>1Mpc</a:t>
            </a:r>
            <a:r>
              <a:rPr lang="ja-JP" altLang="en-US" dirty="0" err="1"/>
              <a:t>での</a:t>
            </a:r>
            <a:r>
              <a:rPr lang="ja-JP" altLang="en-US" dirty="0"/>
              <a:t>磁場の強度、</a:t>
            </a:r>
            <a:r>
              <a:rPr lang="en-US" altLang="ja-JP" dirty="0" err="1"/>
              <a:t>nb</a:t>
            </a:r>
            <a:r>
              <a:rPr lang="ja-JP" altLang="en-US" dirty="0"/>
              <a:t>は磁場のパワースペクトル、</a:t>
            </a:r>
            <a:r>
              <a:rPr lang="en-US" altLang="ja-JP" dirty="0" err="1"/>
              <a:t>kmax</a:t>
            </a:r>
            <a:r>
              <a:rPr lang="ja-JP" altLang="en-US" dirty="0"/>
              <a:t>と</a:t>
            </a:r>
            <a:r>
              <a:rPr lang="en-US" altLang="ja-JP" dirty="0" err="1"/>
              <a:t>kmin</a:t>
            </a:r>
            <a:r>
              <a:rPr lang="ja-JP" altLang="en-US" dirty="0"/>
              <a:t>はそれぞれ、磁場が生成したときの最大</a:t>
            </a:r>
            <a:r>
              <a:rPr lang="en-US" altLang="ja-JP" dirty="0"/>
              <a:t>,</a:t>
            </a:r>
            <a:r>
              <a:rPr lang="ja-JP" altLang="en-US" dirty="0"/>
              <a:t>最小</a:t>
            </a:r>
            <a:r>
              <a:rPr lang="en-US" altLang="ja-JP" dirty="0"/>
              <a:t>wavenumber</a:t>
            </a:r>
            <a:r>
              <a:rPr lang="ja-JP" altLang="en-US" dirty="0"/>
              <a:t>です。</a:t>
            </a:r>
            <a:endParaRPr lang="en-US" altLang="ja-JP" dirty="0"/>
          </a:p>
          <a:p>
            <a:pPr defTabSz="916327" eaLnBrk="1" hangingPunct="1">
              <a:defRPr/>
            </a:pPr>
            <a:r>
              <a:rPr lang="ja-JP" altLang="en-US" dirty="0"/>
              <a:t>この式からエネルギー密度を、</a:t>
            </a:r>
            <a:r>
              <a:rPr lang="en-US" altLang="ja-JP" dirty="0"/>
              <a:t>0.1nG,1nG, 10nG</a:t>
            </a:r>
            <a:r>
              <a:rPr lang="ja-JP" altLang="en-US" dirty="0"/>
              <a:t>ごとに図示したのがこの図です。</a:t>
            </a:r>
            <a:endParaRPr lang="en-US" altLang="ja-JP" dirty="0"/>
          </a:p>
          <a:p>
            <a:pPr defTabSz="916327" eaLnBrk="1" hangingPunct="1">
              <a:defRPr/>
            </a:pPr>
            <a:r>
              <a:rPr lang="ja-JP" altLang="en-US" dirty="0"/>
              <a:t>縦軸は磁場のエネルギー密度を光子のエネルギー密度で割ったもので、横軸が</a:t>
            </a:r>
            <a:r>
              <a:rPr lang="en-US" altLang="ja-JP" dirty="0" err="1"/>
              <a:t>nB</a:t>
            </a:r>
            <a:r>
              <a:rPr lang="ja-JP" altLang="en-US" dirty="0"/>
              <a:t>です。</a:t>
            </a:r>
            <a:endParaRPr lang="en-US" altLang="ja-JP" dirty="0"/>
          </a:p>
          <a:p>
            <a:pPr defTabSz="916327" eaLnBrk="1" hangingPunct="1">
              <a:defRPr/>
            </a:pPr>
            <a:r>
              <a:rPr lang="en-US" altLang="ja-JP" dirty="0"/>
              <a:t>BBN</a:t>
            </a:r>
            <a:r>
              <a:rPr lang="ja-JP" altLang="en-US" dirty="0"/>
              <a:t>からの制限はこの図の最上部になり、約</a:t>
            </a:r>
            <a:r>
              <a:rPr lang="en-US" altLang="ja-JP" dirty="0"/>
              <a:t>0.2</a:t>
            </a:r>
            <a:r>
              <a:rPr lang="ja-JP" altLang="en-US" dirty="0"/>
              <a:t>となります。</a:t>
            </a:r>
            <a:endParaRPr lang="en-US" altLang="ja-JP" dirty="0"/>
          </a:p>
          <a:p>
            <a:pPr defTabSz="916327" eaLnBrk="1" hangingPunct="1">
              <a:defRPr/>
            </a:pPr>
            <a:r>
              <a:rPr lang="en-US" altLang="ja-JP" dirty="0" err="1"/>
              <a:t>nB</a:t>
            </a:r>
            <a:r>
              <a:rPr lang="en-US" altLang="ja-JP" dirty="0"/>
              <a:t>=-2.0 </a:t>
            </a:r>
            <a:r>
              <a:rPr lang="ja-JP" altLang="en-US" dirty="0"/>
              <a:t>付近で</a:t>
            </a:r>
            <a:r>
              <a:rPr lang="en-US" altLang="ja-JP" dirty="0" err="1"/>
              <a:t>nG</a:t>
            </a:r>
            <a:r>
              <a:rPr lang="ja-JP" altLang="en-US" dirty="0"/>
              <a:t>オーダーの磁場のエネルギが摂動というには大きくなりすぎることがわかります。</a:t>
            </a:r>
            <a:r>
              <a:rPr lang="en-US" altLang="ja-JP" dirty="0" err="1"/>
              <a:t>nB</a:t>
            </a:r>
            <a:r>
              <a:rPr lang="en-US" altLang="ja-JP" dirty="0"/>
              <a:t>&gt;0</a:t>
            </a:r>
            <a:r>
              <a:rPr lang="ja-JP" altLang="en-US" dirty="0"/>
              <a:t>となると</a:t>
            </a:r>
            <a:r>
              <a:rPr lang="en-US" altLang="ja-JP" dirty="0"/>
              <a:t>BBN</a:t>
            </a:r>
            <a:r>
              <a:rPr lang="ja-JP" altLang="en-US" dirty="0"/>
              <a:t>による磁場のエネルギー密度の制限を超え始めます。</a:t>
            </a:r>
            <a:endParaRPr lang="en-US" altLang="ja-JP" dirty="0"/>
          </a:p>
          <a:p>
            <a:pPr defTabSz="916327" eaLnBrk="1" hangingPunct="1">
              <a:defRPr/>
            </a:pPr>
            <a:r>
              <a:rPr lang="ja-JP" altLang="en-US" dirty="0"/>
              <a:t>磁場による音速は磁場強度の自乗、つまり磁場のエネルギー密度に比例するため、結果的に音速と宇宙膨張に影響を与えます。</a:t>
            </a:r>
            <a:endParaRPr lang="en-US" altLang="ja-JP" dirty="0"/>
          </a:p>
          <a:p>
            <a:pPr defTabSz="916327" eaLnBrk="1" hangingPunct="1">
              <a:defRPr/>
            </a:pPr>
            <a:r>
              <a:rPr lang="ja-JP" altLang="en-US" dirty="0"/>
              <a:t>また、インフレーション起源の揺らぎと</a:t>
            </a:r>
            <a:r>
              <a:rPr lang="en-US" altLang="ja-JP" dirty="0"/>
              <a:t>PMF</a:t>
            </a:r>
            <a:r>
              <a:rPr lang="ja-JP" altLang="en-US" dirty="0"/>
              <a:t>が無相関の場合、宇宙背景放射揺らぎは、線形摂動では、次のように与えられます。</a:t>
            </a:r>
            <a:endParaRPr lang="en-US" altLang="ja-JP" dirty="0"/>
          </a:p>
          <a:p>
            <a:pPr defTabSz="916327" eaLnBrk="1" hangingPunct="1">
              <a:defRPr/>
            </a:pPr>
            <a:r>
              <a:rPr lang="ja-JP" altLang="en-US" dirty="0"/>
              <a:t>右辺第一項はインフレーション起源の揺らぎをソースとするもので、第二項は原初磁場をソースとしたものです。</a:t>
            </a:r>
            <a:endParaRPr lang="en-US" altLang="ja-JP" dirty="0"/>
          </a:p>
          <a:p>
            <a:pPr defTabSz="916327" eaLnBrk="1" hangingPunct="1">
              <a:defRPr/>
            </a:pPr>
            <a:r>
              <a:rPr lang="ja-JP" altLang="en-US" dirty="0"/>
              <a:t>過去の研究では、この第一項に磁場の影響を一切考慮していませんでした。</a:t>
            </a:r>
            <a:endParaRPr lang="en-US" altLang="ja-JP" dirty="0"/>
          </a:p>
          <a:p>
            <a:r>
              <a:rPr lang="ja-JP" altLang="en-US" dirty="0"/>
              <a:t>しかし、音速や宇宙膨張は</a:t>
            </a:r>
            <a:r>
              <a:rPr lang="en-US" altLang="ja-JP" dirty="0"/>
              <a:t>0</a:t>
            </a:r>
            <a:r>
              <a:rPr lang="ja-JP" altLang="en-US" dirty="0"/>
              <a:t>次の成分なので、原初磁場のエネルギー密度を正しく考慮した場合、</a:t>
            </a:r>
            <a:r>
              <a:rPr lang="en-US" altLang="ja-JP" i="1" dirty="0">
                <a:solidFill>
                  <a:srgbClr val="FF0000"/>
                </a:solidFill>
              </a:rPr>
              <a:t>C</a:t>
            </a:r>
            <a:r>
              <a:rPr lang="en-US" altLang="ja-JP" i="1" baseline="-25000" dirty="0">
                <a:solidFill>
                  <a:srgbClr val="FF0000"/>
                </a:solidFill>
              </a:rPr>
              <a:t>ℓ</a:t>
            </a:r>
            <a:r>
              <a:rPr lang="en-US" altLang="ja-JP" dirty="0">
                <a:solidFill>
                  <a:srgbClr val="FF0000"/>
                </a:solidFill>
              </a:rPr>
              <a:t>(primary)</a:t>
            </a:r>
            <a:r>
              <a:rPr lang="ja-JP" altLang="en-US" dirty="0">
                <a:solidFill>
                  <a:srgbClr val="FF0000"/>
                </a:solidFill>
              </a:rPr>
              <a:t>と</a:t>
            </a:r>
            <a:r>
              <a:rPr lang="en-US" altLang="ja-JP" i="1" dirty="0">
                <a:solidFill>
                  <a:srgbClr val="FF0000"/>
                </a:solidFill>
              </a:rPr>
              <a:t> C</a:t>
            </a:r>
            <a:r>
              <a:rPr lang="en-US" altLang="ja-JP" i="1" baseline="-25000" dirty="0">
                <a:solidFill>
                  <a:srgbClr val="FF0000"/>
                </a:solidFill>
              </a:rPr>
              <a:t>ℓ</a:t>
            </a:r>
            <a:r>
              <a:rPr lang="en-US" altLang="ja-JP" dirty="0">
                <a:solidFill>
                  <a:srgbClr val="FF0000"/>
                </a:solidFill>
              </a:rPr>
              <a:t>(PMF)</a:t>
            </a:r>
            <a:r>
              <a:rPr lang="ja-JP" altLang="en-US" dirty="0">
                <a:solidFill>
                  <a:srgbClr val="FF0000"/>
                </a:solidFill>
              </a:rPr>
              <a:t>の両方に効果が出る。</a:t>
            </a:r>
            <a:endParaRPr lang="en-US" altLang="ja-JP" dirty="0">
              <a:solidFill>
                <a:srgbClr val="FF0000"/>
              </a:solidFill>
            </a:endParaRPr>
          </a:p>
          <a:p>
            <a:pPr eaLnBrk="1" hangingPunct="1"/>
            <a:endParaRPr lang="en-US" altLang="ja-JP" dirty="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08025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5550" indent="-286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7001" indent="-2294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5801" indent="-2294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64601" indent="-2294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234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822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410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998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fld id="{740155B4-805D-4A39-8150-5434666D5ACE}" type="slidenum">
              <a:rPr lang="en-US" altLang="ja-JP" sz="1200">
                <a:solidFill>
                  <a:srgbClr val="000000"/>
                </a:solidFill>
              </a:rPr>
              <a:pPr eaLnBrk="1" hangingPunct="1"/>
              <a:t>3</a:t>
            </a:fld>
            <a:endParaRPr lang="en-US" altLang="ja-JP" sz="120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sz="1200" kern="1200" dirty="0">
                <a:solidFill>
                  <a:schemeClr val="tx1"/>
                </a:solidFill>
                <a:effectLst/>
                <a:latin typeface="+mn-lt"/>
                <a:ea typeface="+mn-ea"/>
                <a:cs typeface="+mn-cs"/>
              </a:rPr>
              <a:t>The ratio the baryon density in clusters of galaxies to Average of the baryon density in Universe is like this,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Therefore we can estimate the comoving strength of the PMF from this relation, and its strength is the order of nG. </a:t>
            </a:r>
            <a:endParaRPr kumimoji="1" lang="ja-JP" altLang="ja-JP" sz="1200" kern="1200" dirty="0">
              <a:solidFill>
                <a:schemeClr val="tx1"/>
              </a:solidFill>
              <a:effectLst/>
              <a:latin typeface="+mn-lt"/>
              <a:ea typeface="+mn-ea"/>
              <a:cs typeface="+mn-cs"/>
            </a:endParaRPr>
          </a:p>
          <a:p>
            <a:pPr eaLnBrk="1" hangingPunct="1"/>
            <a:endParaRPr lang="en-US" altLang="ja-JP" dirty="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242382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4516" indent="-286353"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5408" indent="-229082"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3573" indent="-229082" eaLnBrk="0" hangingPunct="0">
              <a:defRPr kumimoji="1" sz="2000">
                <a:solidFill>
                  <a:schemeClr val="tx1"/>
                </a:solidFill>
                <a:latin typeface="Arial" panose="020B0604020202020204" pitchFamily="34" charset="0"/>
                <a:ea typeface="ＭＳ Ｐゴシック" panose="020B0600070205080204" pitchFamily="50" charset="-128"/>
              </a:defRPr>
            </a:lvl4pPr>
            <a:lvl5pPr marL="2061735" indent="-229082"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9900" indent="-229082"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8063" indent="-229082"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36226" indent="-229082"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94390" indent="-229082"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fld id="{D8236642-DD55-40EC-820B-E574136040C6}" type="slidenum">
              <a:rPr lang="en-US" altLang="ja-JP" sz="1200">
                <a:solidFill>
                  <a:srgbClr val="000000"/>
                </a:solidFill>
              </a:rPr>
              <a:pPr eaLnBrk="1" hangingPunct="1"/>
              <a:t>4</a:t>
            </a:fld>
            <a:endParaRPr lang="en-US" altLang="ja-JP" sz="120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47200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5550" indent="-286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7001" indent="-2294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5801" indent="-2294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64601" indent="-2294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234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822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410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998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fld id="{740155B4-805D-4A39-8150-5434666D5ACE}" type="slidenum">
              <a:rPr lang="en-US" altLang="ja-JP" sz="1200">
                <a:solidFill>
                  <a:srgbClr val="000000"/>
                </a:solidFill>
              </a:rPr>
              <a:pPr eaLnBrk="1" hangingPunct="1"/>
              <a:t>5</a:t>
            </a:fld>
            <a:endParaRPr lang="en-US" altLang="ja-JP" sz="120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6358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5550" indent="-286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7001" indent="-2294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5801" indent="-2294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64601" indent="-2294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234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822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410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998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fld id="{D8236642-DD55-40EC-820B-E574136040C6}" type="slidenum">
              <a:rPr lang="en-US" altLang="ja-JP" sz="1200">
                <a:solidFill>
                  <a:srgbClr val="000000"/>
                </a:solidFill>
              </a:rPr>
              <a:pPr eaLnBrk="1" hangingPunct="1"/>
              <a:t>6</a:t>
            </a:fld>
            <a:endParaRPr lang="en-US" altLang="ja-JP" sz="120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2964580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5550" indent="-286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7001" indent="-2294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5801" indent="-2294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64601" indent="-2294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234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822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410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998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fld id="{D8236642-DD55-40EC-820B-E574136040C6}" type="slidenum">
              <a:rPr lang="en-US" altLang="ja-JP" sz="1200">
                <a:solidFill>
                  <a:srgbClr val="000000"/>
                </a:solidFill>
              </a:rPr>
              <a:pPr eaLnBrk="1" hangingPunct="1"/>
              <a:t>8</a:t>
            </a:fld>
            <a:endParaRPr lang="en-US" altLang="ja-JP" sz="120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67467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5550" indent="-286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7001" indent="-2294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5801" indent="-2294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64601" indent="-2294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234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822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410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998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fld id="{D8236642-DD55-40EC-820B-E574136040C6}" type="slidenum">
              <a:rPr lang="en-US" altLang="ja-JP" sz="1200">
                <a:solidFill>
                  <a:srgbClr val="000000"/>
                </a:solidFill>
              </a:rPr>
              <a:pPr eaLnBrk="1" hangingPunct="1"/>
              <a:t>9</a:t>
            </a:fld>
            <a:endParaRPr lang="en-US" altLang="ja-JP" sz="120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sz="1200" kern="1200" dirty="0">
                <a:solidFill>
                  <a:schemeClr val="tx1"/>
                </a:solidFill>
                <a:effectLst/>
                <a:latin typeface="+mn-lt"/>
                <a:ea typeface="+mn-ea"/>
                <a:cs typeface="+mn-cs"/>
              </a:rPr>
              <a:t>Before the second effects of the PMF on the MPS, I am talking about review the </a:t>
            </a:r>
            <a:r>
              <a:rPr kumimoji="1" lang="en-US" altLang="ja-JP" sz="1200" b="1" kern="1200" dirty="0">
                <a:solidFill>
                  <a:schemeClr val="tx1"/>
                </a:solidFill>
                <a:effectLst/>
                <a:latin typeface="+mn-lt"/>
                <a:ea typeface="+mn-ea"/>
                <a:cs typeface="+mn-cs"/>
              </a:rPr>
              <a:t>Linear perturbation theory.</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In cosmological scale, to compute the physical quantity, we use the linier perturbation theory and equations.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Rough image is like this,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This </a:t>
            </a:r>
            <a:r>
              <a:rPr kumimoji="1" lang="en-US" altLang="ja-JP" sz="1200" b="1" kern="1200" dirty="0">
                <a:solidFill>
                  <a:schemeClr val="tx1"/>
                </a:solidFill>
                <a:effectLst/>
                <a:latin typeface="+mn-lt"/>
                <a:ea typeface="+mn-ea"/>
                <a:cs typeface="+mn-cs"/>
              </a:rPr>
              <a:t>first-order perturbation term includes perturbative PMF sources as mentioned above.</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Since the average field strength of the primordial magnetic field in the Universe is 0,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its zero order sources is also 0</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But, since the ensemble average energy density of their PMF is </a:t>
            </a:r>
            <a:r>
              <a:rPr kumimoji="1" lang="en-US" altLang="ja-JP" sz="1200" u="sng" kern="1200" dirty="0">
                <a:solidFill>
                  <a:schemeClr val="tx1"/>
                </a:solidFill>
                <a:effectLst/>
                <a:latin typeface="+mn-lt"/>
                <a:ea typeface="+mn-ea"/>
                <a:cs typeface="+mn-cs"/>
                <a:hlinkClick r:id="rId3"/>
              </a:rPr>
              <a:t>proportional</a:t>
            </a:r>
            <a:r>
              <a:rPr kumimoji="1" lang="en-US" altLang="ja-JP" sz="1200" kern="1200" dirty="0">
                <a:solidFill>
                  <a:schemeClr val="tx1"/>
                </a:solidFill>
                <a:effectLst/>
                <a:latin typeface="+mn-lt"/>
                <a:ea typeface="+mn-ea"/>
                <a:cs typeface="+mn-cs"/>
              </a:rPr>
              <a:t> to the </a:t>
            </a:r>
            <a:r>
              <a:rPr kumimoji="1" lang="en-US" altLang="ja-JP" sz="1200" u="sng" kern="1200" dirty="0">
                <a:solidFill>
                  <a:schemeClr val="tx1"/>
                </a:solidFill>
                <a:effectLst/>
                <a:latin typeface="+mn-lt"/>
                <a:ea typeface="+mn-ea"/>
                <a:cs typeface="+mn-cs"/>
                <a:hlinkClick r:id="rId4"/>
              </a:rPr>
              <a:t>root-mean-square</a:t>
            </a:r>
            <a:r>
              <a:rPr kumimoji="1" lang="en-US" altLang="ja-JP" sz="1200" kern="1200" dirty="0">
                <a:solidFill>
                  <a:schemeClr val="tx1"/>
                </a:solidFill>
                <a:effectLst/>
                <a:latin typeface="+mn-lt"/>
                <a:ea typeface="+mn-ea"/>
                <a:cs typeface="+mn-cs"/>
              </a:rPr>
              <a:t> of the PMF strength,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its zero order source is not 0</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PMF increase the effective sound speed like this. </a:t>
            </a:r>
            <a:endParaRPr kumimoji="1" lang="ja-JP" altLang="ja-JP" sz="1200" kern="1200" dirty="0">
              <a:solidFill>
                <a:schemeClr val="tx1"/>
              </a:solidFill>
              <a:effectLst/>
              <a:latin typeface="+mn-lt"/>
              <a:ea typeface="+mn-ea"/>
              <a:cs typeface="+mn-cs"/>
            </a:endParaRPr>
          </a:p>
          <a:p>
            <a:pPr eaLnBrk="1" hangingPunct="1"/>
            <a:endParaRPr lang="en-US" altLang="ja-JP" dirty="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77848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5550" indent="-286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7001" indent="-2294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5801" indent="-2294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64601" indent="-2294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234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82201"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410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99802" indent="-2294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fld id="{D8236642-DD55-40EC-820B-E574136040C6}" type="slidenum">
              <a:rPr lang="en-US" altLang="ja-JP" sz="1200">
                <a:solidFill>
                  <a:srgbClr val="000000"/>
                </a:solidFill>
              </a:rPr>
              <a:pPr eaLnBrk="1" hangingPunct="1"/>
              <a:t>10</a:t>
            </a:fld>
            <a:endParaRPr lang="en-US" altLang="ja-JP" sz="120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70823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5AB326-127D-4D8B-9C0F-D6CCD8A009A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3750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3C885E5-E571-4260-94A4-18F3D5AAD5F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0378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B121179-CD80-4156-922C-394F1108EF6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5221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C980283-379F-4D42-BB62-5C520662D01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33115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770636-22C3-4D17-B999-4525DAE43FB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92891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79796A-2467-465B-85D8-4D14A073DA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31389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CF9541-C93A-4BF0-B6A4-FA0EA22690B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27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9590C3-66A7-4FE9-9CA4-41E57BA705B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66465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4BAF40-0479-455B-A24A-8BE5E102EAE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45566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54B63D-067B-4C48-BF6A-971D307C15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39384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70EF6D-AB0A-4CB9-A451-9BD923BEEE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7684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F86C01A-731C-47F5-8D00-EC0E000767F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80564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E6177B-B2A1-4AA9-8D84-531A79375ED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2255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700F66-31BB-419C-ACE5-E4EBA851B7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55297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E8A47F-F745-411E-A5F9-BEBABFFC9D3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16239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2F0212-C251-425C-938E-6DCF17A5DA1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85589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D8C3164-D66B-4934-958A-53EAAE9E71D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96751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770636-22C3-4D17-B999-4525DAE43FB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8990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79796A-2467-465B-85D8-4D14A073DA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33367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CF9541-C93A-4BF0-B6A4-FA0EA22690B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2178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9590C3-66A7-4FE9-9CA4-41E57BA705B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00034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4BAF40-0479-455B-A24A-8BE5E102EAE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892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CF0A1F5-1C49-4780-A87E-7D6655CCAFD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5156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54B63D-067B-4C48-BF6A-971D307C15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09161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70EF6D-AB0A-4CB9-A451-9BD923BEEE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10294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E6177B-B2A1-4AA9-8D84-531A79375ED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79667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700F66-31BB-419C-ACE5-E4EBA851B7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07731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E8A47F-F745-411E-A5F9-BEBABFFC9D3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2410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2F0212-C251-425C-938E-6DCF17A5DA1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52655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D8C3164-D66B-4934-958A-53EAAE9E71D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58363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2017/12/14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2429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2017/12/14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4468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2017/12/14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840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043C4F0-A927-4155-BF00-F0696DCA8CC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32199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2017/12/14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8520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2017/12/14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8064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2017/12/14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9690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2017/12/14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3388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2017/12/14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4006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2017/12/14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4638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2017/12/14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77453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2017/12/14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93793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5AB326-127D-4D8B-9C0F-D6CCD8A009A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12252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F86C01A-731C-47F5-8D00-EC0E000767F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6427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734DAC3-E1E3-4332-A0D6-2697B3158ED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61562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CF0A1F5-1C49-4780-A87E-7D6655CCAFD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98664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043C4F0-A927-4155-BF00-F0696DCA8CC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10144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734DAC3-E1E3-4332-A0D6-2697B3158ED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3686519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13B2DFB-6CBC-4C05-9568-F19565DDEA7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06486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44F6E48-8CBA-4104-94B5-89D3DAD4D1B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205916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0913B3D-61E0-45B9-8B34-81A8EBBC07A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45668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FA74F09-15A9-4219-B772-EF2F066C030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8315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3C885E5-E571-4260-94A4-18F3D5AAD5F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6394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B121179-CD80-4156-922C-394F1108EF6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393515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C980283-379F-4D42-BB62-5C520662D01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3125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13B2DFB-6CBC-4C05-9568-F19565DDEA7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260457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5AB326-127D-4D8B-9C0F-D6CCD8A009A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570294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F86C01A-731C-47F5-8D00-EC0E000767F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15529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CF0A1F5-1C49-4780-A87E-7D6655CCAFD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015015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043C4F0-A927-4155-BF00-F0696DCA8CC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288277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734DAC3-E1E3-4332-A0D6-2697B3158ED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18418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13B2DFB-6CBC-4C05-9568-F19565DDEA7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7043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44F6E48-8CBA-4104-94B5-89D3DAD4D1B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13518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0913B3D-61E0-45B9-8B34-81A8EBBC07A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1683012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FA74F09-15A9-4219-B772-EF2F066C030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416466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3C885E5-E571-4260-94A4-18F3D5AAD5F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4573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44F6E48-8CBA-4104-94B5-89D3DAD4D1B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985908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B121179-CD80-4156-922C-394F1108EF6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497387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C980283-379F-4D42-BB62-5C520662D01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161095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5AB326-127D-4D8B-9C0F-D6CCD8A009A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723718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F86C01A-731C-47F5-8D00-EC0E000767F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068692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CF0A1F5-1C49-4780-A87E-7D6655CCAFD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049402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043C4F0-A927-4155-BF00-F0696DCA8CC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329685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734DAC3-E1E3-4332-A0D6-2697B3158ED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64349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13B2DFB-6CBC-4C05-9568-F19565DDEA7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048728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44F6E48-8CBA-4104-94B5-89D3DAD4D1B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397066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0913B3D-61E0-45B9-8B34-81A8EBBC07A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9046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0913B3D-61E0-45B9-8B34-81A8EBBC07A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824553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FA74F09-15A9-4219-B772-EF2F066C030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76661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3C885E5-E571-4260-94A4-18F3D5AAD5F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32277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B121179-CD80-4156-922C-394F1108EF6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020294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C980283-379F-4D42-BB62-5C520662D01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380150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CB989216-1159-475F-9884-8B34F7FCF28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CF5C9FB-13CE-49F4-AB4A-AE5D10056DF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C30C81D-1CE2-419C-9A41-6A7C89F51F43}"/>
              </a:ext>
            </a:extLst>
          </p:cNvPr>
          <p:cNvSpPr>
            <a:spLocks noGrp="1" noChangeArrowheads="1"/>
          </p:cNvSpPr>
          <p:nvPr>
            <p:ph type="sldNum" sz="quarter" idx="12"/>
          </p:nvPr>
        </p:nvSpPr>
        <p:spPr>
          <a:ln/>
        </p:spPr>
        <p:txBody>
          <a:bodyPr/>
          <a:lstStyle>
            <a:lvl1pPr>
              <a:defRPr/>
            </a:lvl1pPr>
          </a:lstStyle>
          <a:p>
            <a:fld id="{6F9980A2-939C-40A2-BE69-2150A0E0C336}" type="slidenum">
              <a:rPr lang="en-US" altLang="ja-JP"/>
              <a:pPr/>
              <a:t>‹#›</a:t>
            </a:fld>
            <a:endParaRPr lang="en-US" altLang="ja-JP"/>
          </a:p>
        </p:txBody>
      </p:sp>
    </p:spTree>
    <p:extLst>
      <p:ext uri="{BB962C8B-B14F-4D97-AF65-F5344CB8AC3E}">
        <p14:creationId xmlns:p14="http://schemas.microsoft.com/office/powerpoint/2010/main" val="13927502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A7000E4-62DF-4EEC-A908-0685D2109C6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7115242-7B33-4FFD-922E-B34DAA8754E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6ED8BD4-429E-40B0-B1D6-98F3F59C8960}"/>
              </a:ext>
            </a:extLst>
          </p:cNvPr>
          <p:cNvSpPr>
            <a:spLocks noGrp="1" noChangeArrowheads="1"/>
          </p:cNvSpPr>
          <p:nvPr>
            <p:ph type="sldNum" sz="quarter" idx="12"/>
          </p:nvPr>
        </p:nvSpPr>
        <p:spPr>
          <a:ln/>
        </p:spPr>
        <p:txBody>
          <a:bodyPr/>
          <a:lstStyle>
            <a:lvl1pPr>
              <a:defRPr/>
            </a:lvl1pPr>
          </a:lstStyle>
          <a:p>
            <a:fld id="{05D41E13-6F8F-4872-80A0-BB648C9F3730}" type="slidenum">
              <a:rPr lang="en-US" altLang="ja-JP"/>
              <a:pPr/>
              <a:t>‹#›</a:t>
            </a:fld>
            <a:endParaRPr lang="en-US" altLang="ja-JP"/>
          </a:p>
        </p:txBody>
      </p:sp>
    </p:spTree>
    <p:extLst>
      <p:ext uri="{BB962C8B-B14F-4D97-AF65-F5344CB8AC3E}">
        <p14:creationId xmlns:p14="http://schemas.microsoft.com/office/powerpoint/2010/main" val="1300371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A9351E69-6B90-447A-944E-824D2008E25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3759147-7889-4B56-8F97-EC38E342B5F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07084EDA-C423-4046-BA38-9431E3D39B87}"/>
              </a:ext>
            </a:extLst>
          </p:cNvPr>
          <p:cNvSpPr>
            <a:spLocks noGrp="1" noChangeArrowheads="1"/>
          </p:cNvSpPr>
          <p:nvPr>
            <p:ph type="sldNum" sz="quarter" idx="12"/>
          </p:nvPr>
        </p:nvSpPr>
        <p:spPr>
          <a:ln/>
        </p:spPr>
        <p:txBody>
          <a:bodyPr/>
          <a:lstStyle>
            <a:lvl1pPr>
              <a:defRPr/>
            </a:lvl1pPr>
          </a:lstStyle>
          <a:p>
            <a:fld id="{4EF5D2E2-06F1-4024-BDE1-B221CA6C610F}" type="slidenum">
              <a:rPr lang="en-US" altLang="ja-JP"/>
              <a:pPr/>
              <a:t>‹#›</a:t>
            </a:fld>
            <a:endParaRPr lang="en-US" altLang="ja-JP"/>
          </a:p>
        </p:txBody>
      </p:sp>
    </p:spTree>
    <p:extLst>
      <p:ext uri="{BB962C8B-B14F-4D97-AF65-F5344CB8AC3E}">
        <p14:creationId xmlns:p14="http://schemas.microsoft.com/office/powerpoint/2010/main" val="41593083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4A07EAC2-BF27-482C-972D-968B286EDFC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C9FE144-6E11-42BC-B4BE-38E4329E7F2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CEC08489-A6E6-4F2E-A78F-AAECF1D89327}"/>
              </a:ext>
            </a:extLst>
          </p:cNvPr>
          <p:cNvSpPr>
            <a:spLocks noGrp="1" noChangeArrowheads="1"/>
          </p:cNvSpPr>
          <p:nvPr>
            <p:ph type="sldNum" sz="quarter" idx="12"/>
          </p:nvPr>
        </p:nvSpPr>
        <p:spPr>
          <a:ln/>
        </p:spPr>
        <p:txBody>
          <a:bodyPr/>
          <a:lstStyle>
            <a:lvl1pPr>
              <a:defRPr/>
            </a:lvl1pPr>
          </a:lstStyle>
          <a:p>
            <a:fld id="{AF2BC71A-188F-4C86-A964-D6CA76C6E673}" type="slidenum">
              <a:rPr lang="en-US" altLang="ja-JP"/>
              <a:pPr/>
              <a:t>‹#›</a:t>
            </a:fld>
            <a:endParaRPr lang="en-US" altLang="ja-JP"/>
          </a:p>
        </p:txBody>
      </p:sp>
    </p:spTree>
    <p:extLst>
      <p:ext uri="{BB962C8B-B14F-4D97-AF65-F5344CB8AC3E}">
        <p14:creationId xmlns:p14="http://schemas.microsoft.com/office/powerpoint/2010/main" val="31647810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E2372F6D-1481-4FBF-B285-5B341D11B41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97AA8F8A-12D5-4322-9EB3-6B291F85CBF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8954133D-0482-47AF-B910-E75E519B3CC0}"/>
              </a:ext>
            </a:extLst>
          </p:cNvPr>
          <p:cNvSpPr>
            <a:spLocks noGrp="1" noChangeArrowheads="1"/>
          </p:cNvSpPr>
          <p:nvPr>
            <p:ph type="sldNum" sz="quarter" idx="12"/>
          </p:nvPr>
        </p:nvSpPr>
        <p:spPr>
          <a:ln/>
        </p:spPr>
        <p:txBody>
          <a:bodyPr/>
          <a:lstStyle>
            <a:lvl1pPr>
              <a:defRPr/>
            </a:lvl1pPr>
          </a:lstStyle>
          <a:p>
            <a:fld id="{A8DA2138-40B9-44C7-9479-9640263A0741}" type="slidenum">
              <a:rPr lang="en-US" altLang="ja-JP"/>
              <a:pPr/>
              <a:t>‹#›</a:t>
            </a:fld>
            <a:endParaRPr lang="en-US" altLang="ja-JP"/>
          </a:p>
        </p:txBody>
      </p:sp>
    </p:spTree>
    <p:extLst>
      <p:ext uri="{BB962C8B-B14F-4D97-AF65-F5344CB8AC3E}">
        <p14:creationId xmlns:p14="http://schemas.microsoft.com/office/powerpoint/2010/main" val="17527736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987BD669-699F-448E-81EE-B42FAA8C431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F113A78E-AF97-415E-A72C-A99B58E1E15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7D7AEB6F-E272-45D0-B56E-8B43195B3E36}"/>
              </a:ext>
            </a:extLst>
          </p:cNvPr>
          <p:cNvSpPr>
            <a:spLocks noGrp="1" noChangeArrowheads="1"/>
          </p:cNvSpPr>
          <p:nvPr>
            <p:ph type="sldNum" sz="quarter" idx="12"/>
          </p:nvPr>
        </p:nvSpPr>
        <p:spPr>
          <a:ln/>
        </p:spPr>
        <p:txBody>
          <a:bodyPr/>
          <a:lstStyle>
            <a:lvl1pPr>
              <a:defRPr/>
            </a:lvl1pPr>
          </a:lstStyle>
          <a:p>
            <a:fld id="{4001B2ED-153C-4F79-B464-E7959F95E45D}" type="slidenum">
              <a:rPr lang="en-US" altLang="ja-JP"/>
              <a:pPr/>
              <a:t>‹#›</a:t>
            </a:fld>
            <a:endParaRPr lang="en-US" altLang="ja-JP"/>
          </a:p>
        </p:txBody>
      </p:sp>
    </p:spTree>
    <p:extLst>
      <p:ext uri="{BB962C8B-B14F-4D97-AF65-F5344CB8AC3E}">
        <p14:creationId xmlns:p14="http://schemas.microsoft.com/office/powerpoint/2010/main" val="281789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FA74F09-15A9-4219-B772-EF2F066C030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181277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21696E6-4C93-464A-9003-143F9E4ABC0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32BBAA00-449D-4E4E-8807-3CACBD11EC3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8E934DB2-C48E-4B1D-9C75-51F89C4A0351}"/>
              </a:ext>
            </a:extLst>
          </p:cNvPr>
          <p:cNvSpPr>
            <a:spLocks noGrp="1" noChangeArrowheads="1"/>
          </p:cNvSpPr>
          <p:nvPr>
            <p:ph type="sldNum" sz="quarter" idx="12"/>
          </p:nvPr>
        </p:nvSpPr>
        <p:spPr>
          <a:ln/>
        </p:spPr>
        <p:txBody>
          <a:bodyPr/>
          <a:lstStyle>
            <a:lvl1pPr>
              <a:defRPr/>
            </a:lvl1pPr>
          </a:lstStyle>
          <a:p>
            <a:fld id="{5BA750D5-20B3-4276-BC7A-F8AD81B39D1A}" type="slidenum">
              <a:rPr lang="en-US" altLang="ja-JP"/>
              <a:pPr/>
              <a:t>‹#›</a:t>
            </a:fld>
            <a:endParaRPr lang="en-US" altLang="ja-JP"/>
          </a:p>
        </p:txBody>
      </p:sp>
    </p:spTree>
    <p:extLst>
      <p:ext uri="{BB962C8B-B14F-4D97-AF65-F5344CB8AC3E}">
        <p14:creationId xmlns:p14="http://schemas.microsoft.com/office/powerpoint/2010/main" val="20866391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29648FDC-6023-4301-8280-74DE1C4828C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40670F6F-899B-4DFF-8016-A0AEC3C7283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9C8F0C1B-0553-448D-9736-D8B7CE68A5D1}"/>
              </a:ext>
            </a:extLst>
          </p:cNvPr>
          <p:cNvSpPr>
            <a:spLocks noGrp="1" noChangeArrowheads="1"/>
          </p:cNvSpPr>
          <p:nvPr>
            <p:ph type="sldNum" sz="quarter" idx="12"/>
          </p:nvPr>
        </p:nvSpPr>
        <p:spPr>
          <a:ln/>
        </p:spPr>
        <p:txBody>
          <a:bodyPr/>
          <a:lstStyle>
            <a:lvl1pPr>
              <a:defRPr/>
            </a:lvl1pPr>
          </a:lstStyle>
          <a:p>
            <a:fld id="{4C53B2D4-5DDE-48F1-88B8-F9B17FE182B5}" type="slidenum">
              <a:rPr lang="en-US" altLang="ja-JP"/>
              <a:pPr/>
              <a:t>‹#›</a:t>
            </a:fld>
            <a:endParaRPr lang="en-US" altLang="ja-JP"/>
          </a:p>
        </p:txBody>
      </p:sp>
    </p:spTree>
    <p:extLst>
      <p:ext uri="{BB962C8B-B14F-4D97-AF65-F5344CB8AC3E}">
        <p14:creationId xmlns:p14="http://schemas.microsoft.com/office/powerpoint/2010/main" val="9405585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28E1EF4F-B2F6-4FDC-9B90-A28ADC074C4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A574644C-BF16-4A7B-A2E9-74B5DE2198E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CB2677A3-054E-4949-950C-B22F0179A437}"/>
              </a:ext>
            </a:extLst>
          </p:cNvPr>
          <p:cNvSpPr>
            <a:spLocks noGrp="1" noChangeArrowheads="1"/>
          </p:cNvSpPr>
          <p:nvPr>
            <p:ph type="sldNum" sz="quarter" idx="12"/>
          </p:nvPr>
        </p:nvSpPr>
        <p:spPr>
          <a:ln/>
        </p:spPr>
        <p:txBody>
          <a:bodyPr/>
          <a:lstStyle>
            <a:lvl1pPr>
              <a:defRPr/>
            </a:lvl1pPr>
          </a:lstStyle>
          <a:p>
            <a:fld id="{D503E2D4-E14B-4517-A6C9-4DD392C67F5A}" type="slidenum">
              <a:rPr lang="en-US" altLang="ja-JP"/>
              <a:pPr/>
              <a:t>‹#›</a:t>
            </a:fld>
            <a:endParaRPr lang="en-US" altLang="ja-JP"/>
          </a:p>
        </p:txBody>
      </p:sp>
    </p:spTree>
    <p:extLst>
      <p:ext uri="{BB962C8B-B14F-4D97-AF65-F5344CB8AC3E}">
        <p14:creationId xmlns:p14="http://schemas.microsoft.com/office/powerpoint/2010/main" val="12167344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1E89EE8-D435-4A52-BAD3-615CA49A5A6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3DE3EAF-8642-4AEC-B4A2-EEF04EA547D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0C63287-8919-4D83-B6B2-DE06D24488A1}"/>
              </a:ext>
            </a:extLst>
          </p:cNvPr>
          <p:cNvSpPr>
            <a:spLocks noGrp="1" noChangeArrowheads="1"/>
          </p:cNvSpPr>
          <p:nvPr>
            <p:ph type="sldNum" sz="quarter" idx="12"/>
          </p:nvPr>
        </p:nvSpPr>
        <p:spPr>
          <a:ln/>
        </p:spPr>
        <p:txBody>
          <a:bodyPr/>
          <a:lstStyle>
            <a:lvl1pPr>
              <a:defRPr/>
            </a:lvl1pPr>
          </a:lstStyle>
          <a:p>
            <a:fld id="{61CF2D26-D2DE-43FF-B54C-C4A127FB9CBD}" type="slidenum">
              <a:rPr lang="en-US" altLang="ja-JP"/>
              <a:pPr/>
              <a:t>‹#›</a:t>
            </a:fld>
            <a:endParaRPr lang="en-US" altLang="ja-JP"/>
          </a:p>
        </p:txBody>
      </p:sp>
    </p:spTree>
    <p:extLst>
      <p:ext uri="{BB962C8B-B14F-4D97-AF65-F5344CB8AC3E}">
        <p14:creationId xmlns:p14="http://schemas.microsoft.com/office/powerpoint/2010/main" val="23691839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46CFB28-683D-4A7A-839A-1CA9B3C45BB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004C73F-3A3D-4792-BD05-76B0AE4C832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AD0FFE7-E9E2-450D-B8BF-6BD589A18EF0}"/>
              </a:ext>
            </a:extLst>
          </p:cNvPr>
          <p:cNvSpPr>
            <a:spLocks noGrp="1" noChangeArrowheads="1"/>
          </p:cNvSpPr>
          <p:nvPr>
            <p:ph type="sldNum" sz="quarter" idx="12"/>
          </p:nvPr>
        </p:nvSpPr>
        <p:spPr>
          <a:ln/>
        </p:spPr>
        <p:txBody>
          <a:bodyPr/>
          <a:lstStyle>
            <a:lvl1pPr>
              <a:defRPr/>
            </a:lvl1pPr>
          </a:lstStyle>
          <a:p>
            <a:fld id="{25B5919E-CD87-4934-9DAA-5E3B99FC07F3}" type="slidenum">
              <a:rPr lang="en-US" altLang="ja-JP"/>
              <a:pPr/>
              <a:t>‹#›</a:t>
            </a:fld>
            <a:endParaRPr lang="en-US" altLang="ja-JP"/>
          </a:p>
        </p:txBody>
      </p:sp>
    </p:spTree>
    <p:extLst>
      <p:ext uri="{BB962C8B-B14F-4D97-AF65-F5344CB8AC3E}">
        <p14:creationId xmlns:p14="http://schemas.microsoft.com/office/powerpoint/2010/main" val="5135460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6A832A7C-79AE-4E70-A2AC-074A7DE649B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5CDE240B-4372-4967-841A-7F5BBC9A666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59EDAC81-4B18-4398-8546-84AA0A0E17C6}"/>
              </a:ext>
            </a:extLst>
          </p:cNvPr>
          <p:cNvSpPr>
            <a:spLocks noGrp="1" noChangeArrowheads="1"/>
          </p:cNvSpPr>
          <p:nvPr>
            <p:ph type="sldNum" sz="quarter" idx="12"/>
          </p:nvPr>
        </p:nvSpPr>
        <p:spPr>
          <a:ln/>
        </p:spPr>
        <p:txBody>
          <a:bodyPr/>
          <a:lstStyle>
            <a:lvl1pPr>
              <a:defRPr/>
            </a:lvl1pPr>
          </a:lstStyle>
          <a:p>
            <a:fld id="{245EC6ED-F749-4840-AA24-9B85367AF2D7}" type="slidenum">
              <a:rPr lang="en-US" altLang="ja-JP"/>
              <a:pPr/>
              <a:t>‹#›</a:t>
            </a:fld>
            <a:endParaRPr lang="en-US" altLang="ja-JP"/>
          </a:p>
        </p:txBody>
      </p:sp>
    </p:spTree>
    <p:extLst>
      <p:ext uri="{BB962C8B-B14F-4D97-AF65-F5344CB8AC3E}">
        <p14:creationId xmlns:p14="http://schemas.microsoft.com/office/powerpoint/2010/main" val="163352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lgn="ct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3A0096A-E14A-4895-BE44-99C92337DBC1}" type="slidenum">
              <a:rPr lang="en-US" altLang="ja-JP" smtClean="0">
                <a:solidFill>
                  <a:srgbClr val="000000"/>
                </a:solidFill>
              </a:rPr>
              <a:pPr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28836612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ea typeface="ＭＳ Ｐゴシック" pitchFamily="50" charset="-128"/>
              </a:defRPr>
            </a:lvl1pPr>
          </a:lstStyle>
          <a:p>
            <a:pPr fontAlgn="base">
              <a:spcBef>
                <a:spcPct val="0"/>
              </a:spcBef>
              <a:spcAft>
                <a:spcPct val="0"/>
              </a:spcAft>
              <a:defRPr/>
            </a:pPr>
            <a:fld id="{B2054ABE-CB66-4CE2-B3EE-69F42BCDF2A7}"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78458094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ea typeface="ＭＳ Ｐゴシック" pitchFamily="50" charset="-128"/>
              </a:defRPr>
            </a:lvl1pPr>
          </a:lstStyle>
          <a:p>
            <a:pPr fontAlgn="base">
              <a:spcBef>
                <a:spcPct val="0"/>
              </a:spcBef>
              <a:spcAft>
                <a:spcPct val="0"/>
              </a:spcAft>
              <a:defRPr/>
            </a:pPr>
            <a:fld id="{B2054ABE-CB66-4CE2-B3EE-69F42BCDF2A7}"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26886214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2017/12/14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444817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lgn="ct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3A0096A-E14A-4895-BE44-99C92337DBC1}" type="slidenum">
              <a:rPr lang="en-US" altLang="ja-JP" smtClean="0">
                <a:solidFill>
                  <a:srgbClr val="000000"/>
                </a:solidFill>
              </a:rPr>
              <a:pPr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150486613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lgn="ct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3A0096A-E14A-4895-BE44-99C92337DBC1}" type="slidenum">
              <a:rPr lang="en-US" altLang="ja-JP" smtClean="0">
                <a:solidFill>
                  <a:srgbClr val="000000"/>
                </a:solidFill>
              </a:rPr>
              <a:pPr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143846025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lgn="ct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3A0096A-E14A-4895-BE44-99C92337DBC1}" type="slidenum">
              <a:rPr lang="en-US" altLang="ja-JP" smtClean="0">
                <a:solidFill>
                  <a:srgbClr val="000000"/>
                </a:solidFill>
              </a:rPr>
              <a:pPr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87418211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1A936BE-2426-48EE-817F-CAAA9A876EF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a:extLst>
              <a:ext uri="{FF2B5EF4-FFF2-40B4-BE49-F238E27FC236}">
                <a16:creationId xmlns:a16="http://schemas.microsoft.com/office/drawing/2014/main" id="{C40108E4-9E5E-4AF7-9705-195ED35F4B0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EEE02EB8-FA7C-4BF0-AC06-3809468D008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charset="-128"/>
              </a:defRPr>
            </a:lvl1pPr>
          </a:lstStyle>
          <a:p>
            <a:pPr>
              <a:defRPr/>
            </a:pPr>
            <a:endParaRPr lang="en-US" altLang="ja-JP"/>
          </a:p>
        </p:txBody>
      </p:sp>
      <p:sp>
        <p:nvSpPr>
          <p:cNvPr id="1029" name="Rectangle 5">
            <a:extLst>
              <a:ext uri="{FF2B5EF4-FFF2-40B4-BE49-F238E27FC236}">
                <a16:creationId xmlns:a16="http://schemas.microsoft.com/office/drawing/2014/main" id="{AB1BF310-8B4A-4415-8206-E5836D26F15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endParaRPr lang="en-US" altLang="ja-JP"/>
          </a:p>
        </p:txBody>
      </p:sp>
      <p:sp>
        <p:nvSpPr>
          <p:cNvPr id="1030" name="Rectangle 6">
            <a:extLst>
              <a:ext uri="{FF2B5EF4-FFF2-40B4-BE49-F238E27FC236}">
                <a16:creationId xmlns:a16="http://schemas.microsoft.com/office/drawing/2014/main" id="{97400CC6-9512-4180-B7E3-E7E602110A0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B7ACC45-F19B-4C36-8F2E-CB2CCE020FDA}" type="slidenum">
              <a:rPr lang="en-US" altLang="ja-JP"/>
              <a:pPr/>
              <a:t>‹#›</a:t>
            </a:fld>
            <a:endParaRPr lang="en-US" altLang="ja-JP"/>
          </a:p>
        </p:txBody>
      </p:sp>
    </p:spTree>
    <p:extLst>
      <p:ext uri="{BB962C8B-B14F-4D97-AF65-F5344CB8AC3E}">
        <p14:creationId xmlns:p14="http://schemas.microsoft.com/office/powerpoint/2010/main" val="370451328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gif"/><Relationship Id="rId7" Type="http://schemas.openxmlformats.org/officeDocument/2006/relationships/image" Target="../media/image111.png"/><Relationship Id="rId12"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50.png"/><Relationship Id="rId4" Type="http://schemas.openxmlformats.org/officeDocument/2006/relationships/image" Target="../media/image12.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gif"/><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image" Target="../media/image121.png"/><Relationship Id="rId5" Type="http://schemas.openxmlformats.org/officeDocument/2006/relationships/image" Target="../media/image130.png"/><Relationship Id="rId10" Type="http://schemas.openxmlformats.org/officeDocument/2006/relationships/image" Target="../media/image8.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54.xml"/><Relationship Id="rId6" Type="http://schemas.openxmlformats.org/officeDocument/2006/relationships/image" Target="../media/image14.png"/><Relationship Id="rId5" Type="http://schemas.openxmlformats.org/officeDocument/2006/relationships/image" Target="../media/image130.pn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78.xm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66.xml"/><Relationship Id="rId4" Type="http://schemas.openxmlformats.org/officeDocument/2006/relationships/image" Target="../media/image80.png"/></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66.xml"/><Relationship Id="rId4" Type="http://schemas.openxmlformats.org/officeDocument/2006/relationships/image" Target="../media/image100.png"/></Relationships>
</file>

<file path=ppt/slides/_rels/slide1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7.xml"/><Relationship Id="rId1" Type="http://schemas.openxmlformats.org/officeDocument/2006/relationships/slideLayout" Target="../slideLayouts/slideLayout66.xml"/><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1.xml"/><Relationship Id="rId1" Type="http://schemas.openxmlformats.org/officeDocument/2006/relationships/slideLayout" Target="../slideLayouts/slideLayout4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0.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ChangeArrowheads="1"/>
          </p:cNvSpPr>
          <p:nvPr/>
        </p:nvSpPr>
        <p:spPr bwMode="auto">
          <a:xfrm>
            <a:off x="0" y="4581128"/>
            <a:ext cx="9144000" cy="117202"/>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endParaRPr lang="ja-JP" altLang="en-US">
              <a:solidFill>
                <a:srgbClr val="000000"/>
              </a:solidFill>
            </a:endParaRPr>
          </a:p>
        </p:txBody>
      </p:sp>
      <p:sp>
        <p:nvSpPr>
          <p:cNvPr id="238597" name="Rectangle 5"/>
          <p:cNvSpPr>
            <a:spLocks noGrp="1" noChangeArrowheads="1"/>
          </p:cNvSpPr>
          <p:nvPr>
            <p:ph type="title"/>
          </p:nvPr>
        </p:nvSpPr>
        <p:spPr>
          <a:xfrm>
            <a:off x="-198438" y="1747838"/>
            <a:ext cx="9540876" cy="2288892"/>
          </a:xfrm>
        </p:spPr>
        <p:txBody>
          <a:bodyPr/>
          <a:lstStyle/>
          <a:p>
            <a:pPr eaLnBrk="1" hangingPunct="1">
              <a:defRPr/>
            </a:pPr>
            <a:r>
              <a:rPr lang="en-US" altLang="ja-JP" sz="6000" b="1" dirty="0">
                <a:solidFill>
                  <a:schemeClr val="tx1"/>
                </a:solidFill>
                <a:effectLst>
                  <a:outerShdw blurRad="38100" dist="38100" dir="2700000" algn="tl">
                    <a:srgbClr val="C0C0C0"/>
                  </a:outerShdw>
                </a:effectLst>
                <a:latin typeface="Times New Roman" pitchFamily="18" charset="0"/>
              </a:rPr>
              <a:t>CMB weak lensing </a:t>
            </a:r>
            <a:br>
              <a:rPr lang="en-US" altLang="ja-JP" sz="6000" b="1" dirty="0">
                <a:solidFill>
                  <a:schemeClr val="tx1"/>
                </a:solidFill>
                <a:effectLst>
                  <a:outerShdw blurRad="38100" dist="38100" dir="2700000" algn="tl">
                    <a:srgbClr val="C0C0C0"/>
                  </a:outerShdw>
                </a:effectLst>
                <a:latin typeface="Times New Roman" pitchFamily="18" charset="0"/>
              </a:rPr>
            </a:br>
            <a:r>
              <a:rPr lang="en-US" altLang="ja-JP" sz="6000" b="1" dirty="0">
                <a:solidFill>
                  <a:schemeClr val="tx1"/>
                </a:solidFill>
                <a:effectLst>
                  <a:outerShdw blurRad="38100" dist="38100" dir="2700000" algn="tl">
                    <a:srgbClr val="C0C0C0"/>
                  </a:outerShdw>
                </a:effectLst>
                <a:latin typeface="Times New Roman" pitchFamily="18" charset="0"/>
              </a:rPr>
              <a:t>with </a:t>
            </a:r>
            <a:br>
              <a:rPr lang="en-US" altLang="ja-JP" sz="6000" b="1" dirty="0">
                <a:solidFill>
                  <a:schemeClr val="tx1"/>
                </a:solidFill>
                <a:effectLst>
                  <a:outerShdw blurRad="38100" dist="38100" dir="2700000" algn="tl">
                    <a:srgbClr val="C0C0C0"/>
                  </a:outerShdw>
                </a:effectLst>
                <a:latin typeface="Times New Roman" pitchFamily="18" charset="0"/>
              </a:rPr>
            </a:br>
            <a:r>
              <a:rPr lang="en-US" altLang="ja-JP" sz="6000" b="1" dirty="0">
                <a:solidFill>
                  <a:schemeClr val="tx1"/>
                </a:solidFill>
                <a:effectLst>
                  <a:outerShdw blurRad="38100" dist="38100" dir="2700000" algn="tl">
                    <a:srgbClr val="C0C0C0"/>
                  </a:outerShdw>
                </a:effectLst>
                <a:latin typeface="Times New Roman" pitchFamily="18" charset="0"/>
              </a:rPr>
              <a:t>a primordial magnetic field</a:t>
            </a:r>
          </a:p>
        </p:txBody>
      </p:sp>
      <p:sp>
        <p:nvSpPr>
          <p:cNvPr id="238598" name="Rectangle 6"/>
          <p:cNvSpPr>
            <a:spLocks noChangeArrowheads="1"/>
          </p:cNvSpPr>
          <p:nvPr/>
        </p:nvSpPr>
        <p:spPr bwMode="auto">
          <a:xfrm>
            <a:off x="0" y="1206082"/>
            <a:ext cx="9178925" cy="144190"/>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endParaRPr lang="ja-JP" altLang="en-US">
              <a:solidFill>
                <a:srgbClr val="000000"/>
              </a:solidFill>
            </a:endParaRPr>
          </a:p>
        </p:txBody>
      </p:sp>
      <p:sp>
        <p:nvSpPr>
          <p:cNvPr id="238600" name="Text Box 8"/>
          <p:cNvSpPr txBox="1">
            <a:spLocks noChangeArrowheads="1"/>
          </p:cNvSpPr>
          <p:nvPr/>
        </p:nvSpPr>
        <p:spPr bwMode="auto">
          <a:xfrm>
            <a:off x="1511300" y="4652963"/>
            <a:ext cx="6877050" cy="823912"/>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altLang="ja-JP" sz="4800" b="1" dirty="0">
                <a:solidFill>
                  <a:srgbClr val="0000FF"/>
                </a:solidFill>
                <a:effectLst>
                  <a:outerShdw blurRad="38100" dist="38100" dir="2700000" algn="tl">
                    <a:srgbClr val="C0C0C0"/>
                  </a:outerShdw>
                </a:effectLst>
                <a:latin typeface="Monotype Corsiva" pitchFamily="66" charset="0"/>
                <a:ea typeface="HG正楷書体-PRO" pitchFamily="66" charset="-128"/>
              </a:rPr>
              <a:t>D. G. Yamazaki</a:t>
            </a:r>
            <a:r>
              <a:rPr lang="en-US" altLang="ja-JP" sz="4800" dirty="0">
                <a:solidFill>
                  <a:srgbClr val="0000FF"/>
                </a:solidFill>
                <a:effectLst>
                  <a:outerShdw blurRad="38100" dist="38100" dir="2700000" algn="tl">
                    <a:srgbClr val="C0C0C0"/>
                  </a:outerShdw>
                </a:effectLst>
                <a:latin typeface="Times New Roman" pitchFamily="18" charset="0"/>
                <a:ea typeface="HG正楷書体-PRO" pitchFamily="66" charset="-128"/>
              </a:rPr>
              <a:t>,</a:t>
            </a:r>
            <a:endParaRPr lang="en-US" altLang="ja-JP" sz="3600" dirty="0">
              <a:solidFill>
                <a:srgbClr val="0000FF"/>
              </a:solidFill>
              <a:effectLst>
                <a:outerShdw blurRad="38100" dist="38100" dir="2700000" algn="tl">
                  <a:srgbClr val="C0C0C0"/>
                </a:outerShdw>
              </a:effectLst>
              <a:latin typeface="Times New Roman" pitchFamily="18" charset="0"/>
              <a:ea typeface="HG正楷書体-PRO" pitchFamily="66" charset="-128"/>
            </a:endParaRPr>
          </a:p>
        </p:txBody>
      </p:sp>
      <p:sp>
        <p:nvSpPr>
          <p:cNvPr id="238601" name="Text Box 9"/>
          <p:cNvSpPr txBox="1">
            <a:spLocks noChangeArrowheads="1"/>
          </p:cNvSpPr>
          <p:nvPr/>
        </p:nvSpPr>
        <p:spPr bwMode="auto">
          <a:xfrm>
            <a:off x="719137" y="188640"/>
            <a:ext cx="7740650" cy="92333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altLang="ja-JP" sz="5400" b="1" dirty="0" err="1">
                <a:solidFill>
                  <a:srgbClr val="0000FF"/>
                </a:solidFill>
                <a:effectLst>
                  <a:outerShdw blurRad="38100" dist="38100" dir="2700000" algn="tl">
                    <a:srgbClr val="C0C0C0"/>
                  </a:outerShdw>
                </a:effectLst>
                <a:latin typeface="Times New Roman" pitchFamily="18" charset="0"/>
                <a:ea typeface="HGS行書体" pitchFamily="66" charset="-128"/>
              </a:rPr>
              <a:t>CosPA</a:t>
            </a:r>
            <a:r>
              <a:rPr lang="en-US" altLang="ja-JP" sz="5400" b="1" dirty="0">
                <a:solidFill>
                  <a:srgbClr val="0000FF"/>
                </a:solidFill>
                <a:effectLst>
                  <a:outerShdw blurRad="38100" dist="38100" dir="2700000" algn="tl">
                    <a:srgbClr val="C0C0C0"/>
                  </a:outerShdw>
                </a:effectLst>
                <a:latin typeface="Times New Roman" pitchFamily="18" charset="0"/>
                <a:ea typeface="HGS行書体" pitchFamily="66" charset="-128"/>
              </a:rPr>
              <a:t> 2017</a:t>
            </a:r>
          </a:p>
        </p:txBody>
      </p:sp>
      <p:sp>
        <p:nvSpPr>
          <p:cNvPr id="238603" name="Text Box 11"/>
          <p:cNvSpPr txBox="1">
            <a:spLocks noChangeArrowheads="1"/>
          </p:cNvSpPr>
          <p:nvPr/>
        </p:nvSpPr>
        <p:spPr bwMode="auto">
          <a:xfrm>
            <a:off x="1331640" y="5406315"/>
            <a:ext cx="9144000" cy="138499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altLang="ja-JP" sz="2400" b="1" dirty="0">
                <a:solidFill>
                  <a:srgbClr val="0000FF"/>
                </a:solidFill>
                <a:effectLst>
                  <a:outerShdw blurRad="38100" dist="38100" dir="2700000" algn="tl">
                    <a:srgbClr val="C0C0C0"/>
                  </a:outerShdw>
                </a:effectLst>
                <a:latin typeface="Times New Roman" pitchFamily="18" charset="0"/>
                <a:ea typeface="HGS行書体" pitchFamily="66" charset="-128"/>
              </a:rPr>
              <a:t> University Education Center, Ibaraki University,</a:t>
            </a:r>
          </a:p>
          <a:p>
            <a:pPr fontAlgn="base">
              <a:spcBef>
                <a:spcPct val="50000"/>
              </a:spcBef>
              <a:spcAft>
                <a:spcPct val="0"/>
              </a:spcAft>
              <a:defRPr/>
            </a:pPr>
            <a:r>
              <a:rPr lang="en-US" altLang="ja-JP" sz="2400" b="1" dirty="0">
                <a:solidFill>
                  <a:srgbClr val="0000FF"/>
                </a:solidFill>
                <a:effectLst>
                  <a:outerShdw blurRad="38100" dist="38100" dir="2700000" algn="tl">
                    <a:srgbClr val="C0C0C0"/>
                  </a:outerShdw>
                </a:effectLst>
                <a:latin typeface="Times New Roman" pitchFamily="18" charset="0"/>
                <a:ea typeface="HGS行書体" pitchFamily="66" charset="-128"/>
              </a:rPr>
              <a:t>Division of Theoretical Astronomy, National Astronomical Observatory of Japan </a:t>
            </a:r>
          </a:p>
        </p:txBody>
      </p:sp>
      <p:pic>
        <p:nvPicPr>
          <p:cNvPr id="9" name="Picture 9" descr="naoj_log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105" y="6015600"/>
            <a:ext cx="10080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05" y="5373967"/>
            <a:ext cx="1008063" cy="554435"/>
          </a:xfrm>
          <a:prstGeom prst="rect">
            <a:avLst/>
          </a:prstGeom>
        </p:spPr>
      </p:pic>
    </p:spTree>
    <p:extLst>
      <p:ext uri="{BB962C8B-B14F-4D97-AF65-F5344CB8AC3E}">
        <p14:creationId xmlns:p14="http://schemas.microsoft.com/office/powerpoint/2010/main" val="36206334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2" fill="hold" grpId="0" nodeType="clickEffect">
                                  <p:stCondLst>
                                    <p:cond delay="0"/>
                                  </p:stCondLst>
                                  <p:childTnLst>
                                    <p:anim calcmode="lin" valueType="num">
                                      <p:cBhvr additive="base">
                                        <p:cTn id="6" dur="500"/>
                                        <p:tgtEl>
                                          <p:spTgt spid="238597"/>
                                        </p:tgtEl>
                                        <p:attrNameLst>
                                          <p:attrName>ppt_x</p:attrName>
                                        </p:attrNameLst>
                                      </p:cBhvr>
                                      <p:tavLst>
                                        <p:tav tm="0">
                                          <p:val>
                                            <p:strVal val="ppt_x"/>
                                          </p:val>
                                        </p:tav>
                                        <p:tav tm="100000">
                                          <p:val>
                                            <p:strVal val="1+ppt_w/2"/>
                                          </p:val>
                                        </p:tav>
                                      </p:tavLst>
                                    </p:anim>
                                    <p:anim calcmode="lin" valueType="num">
                                      <p:cBhvr additive="base">
                                        <p:cTn id="7" dur="500"/>
                                        <p:tgtEl>
                                          <p:spTgt spid="238597"/>
                                        </p:tgtEl>
                                        <p:attrNameLst>
                                          <p:attrName>ppt_y</p:attrName>
                                        </p:attrNameLst>
                                      </p:cBhvr>
                                      <p:tavLst>
                                        <p:tav tm="0">
                                          <p:val>
                                            <p:strVal val="ppt_y"/>
                                          </p:val>
                                        </p:tav>
                                        <p:tav tm="100000">
                                          <p:val>
                                            <p:strVal val="ppt_y"/>
                                          </p:val>
                                        </p:tav>
                                      </p:tavLst>
                                    </p:anim>
                                    <p:set>
                                      <p:cBhvr>
                                        <p:cTn id="8" dur="1" fill="hold">
                                          <p:stCondLst>
                                            <p:cond delay="499"/>
                                          </p:stCondLst>
                                        </p:cTn>
                                        <p:tgtEl>
                                          <p:spTgt spid="238597"/>
                                        </p:tgtEl>
                                        <p:attrNameLst>
                                          <p:attrName>style.visibility</p:attrName>
                                        </p:attrNameLst>
                                      </p:cBhvr>
                                      <p:to>
                                        <p:strVal val="hidden"/>
                                      </p:to>
                                    </p:set>
                                  </p:childTnLst>
                                </p:cTn>
                              </p:par>
                              <p:par>
                                <p:cTn id="9" presetID="2" presetClass="exit" presetSubtype="1" fill="hold" grpId="0" nodeType="withEffect">
                                  <p:stCondLst>
                                    <p:cond delay="0"/>
                                  </p:stCondLst>
                                  <p:childTnLst>
                                    <p:anim calcmode="lin" valueType="num">
                                      <p:cBhvr additive="base">
                                        <p:cTn id="10" dur="500"/>
                                        <p:tgtEl>
                                          <p:spTgt spid="238600"/>
                                        </p:tgtEl>
                                        <p:attrNameLst>
                                          <p:attrName>ppt_x</p:attrName>
                                        </p:attrNameLst>
                                      </p:cBhvr>
                                      <p:tavLst>
                                        <p:tav tm="0">
                                          <p:val>
                                            <p:strVal val="ppt_x"/>
                                          </p:val>
                                        </p:tav>
                                        <p:tav tm="100000">
                                          <p:val>
                                            <p:strVal val="ppt_x"/>
                                          </p:val>
                                        </p:tav>
                                      </p:tavLst>
                                    </p:anim>
                                    <p:anim calcmode="lin" valueType="num">
                                      <p:cBhvr additive="base">
                                        <p:cTn id="11" dur="500"/>
                                        <p:tgtEl>
                                          <p:spTgt spid="238600"/>
                                        </p:tgtEl>
                                        <p:attrNameLst>
                                          <p:attrName>ppt_y</p:attrName>
                                        </p:attrNameLst>
                                      </p:cBhvr>
                                      <p:tavLst>
                                        <p:tav tm="0">
                                          <p:val>
                                            <p:strVal val="ppt_y"/>
                                          </p:val>
                                        </p:tav>
                                        <p:tav tm="100000">
                                          <p:val>
                                            <p:strVal val="0-ppt_h/2"/>
                                          </p:val>
                                        </p:tav>
                                      </p:tavLst>
                                    </p:anim>
                                    <p:set>
                                      <p:cBhvr>
                                        <p:cTn id="12" dur="1" fill="hold">
                                          <p:stCondLst>
                                            <p:cond delay="499"/>
                                          </p:stCondLst>
                                        </p:cTn>
                                        <p:tgtEl>
                                          <p:spTgt spid="238600"/>
                                        </p:tgtEl>
                                        <p:attrNameLst>
                                          <p:attrName>style.visibility</p:attrName>
                                        </p:attrNameLst>
                                      </p:cBhvr>
                                      <p:to>
                                        <p:strVal val="hidden"/>
                                      </p:to>
                                    </p:set>
                                  </p:childTnLst>
                                </p:cTn>
                              </p:par>
                              <p:par>
                                <p:cTn id="13" presetID="2" presetClass="exit" presetSubtype="1" fill="hold" grpId="0" nodeType="withEffect">
                                  <p:stCondLst>
                                    <p:cond delay="0"/>
                                  </p:stCondLst>
                                  <p:childTnLst>
                                    <p:anim calcmode="lin" valueType="num">
                                      <p:cBhvr additive="base">
                                        <p:cTn id="14" dur="500"/>
                                        <p:tgtEl>
                                          <p:spTgt spid="238598"/>
                                        </p:tgtEl>
                                        <p:attrNameLst>
                                          <p:attrName>ppt_x</p:attrName>
                                        </p:attrNameLst>
                                      </p:cBhvr>
                                      <p:tavLst>
                                        <p:tav tm="0">
                                          <p:val>
                                            <p:strVal val="ppt_x"/>
                                          </p:val>
                                        </p:tav>
                                        <p:tav tm="100000">
                                          <p:val>
                                            <p:strVal val="ppt_x"/>
                                          </p:val>
                                        </p:tav>
                                      </p:tavLst>
                                    </p:anim>
                                    <p:anim calcmode="lin" valueType="num">
                                      <p:cBhvr additive="base">
                                        <p:cTn id="15" dur="500"/>
                                        <p:tgtEl>
                                          <p:spTgt spid="238598"/>
                                        </p:tgtEl>
                                        <p:attrNameLst>
                                          <p:attrName>ppt_y</p:attrName>
                                        </p:attrNameLst>
                                      </p:cBhvr>
                                      <p:tavLst>
                                        <p:tav tm="0">
                                          <p:val>
                                            <p:strVal val="ppt_y"/>
                                          </p:val>
                                        </p:tav>
                                        <p:tav tm="100000">
                                          <p:val>
                                            <p:strVal val="0-ppt_h/2"/>
                                          </p:val>
                                        </p:tav>
                                      </p:tavLst>
                                    </p:anim>
                                    <p:set>
                                      <p:cBhvr>
                                        <p:cTn id="16" dur="1" fill="hold">
                                          <p:stCondLst>
                                            <p:cond delay="499"/>
                                          </p:stCondLst>
                                        </p:cTn>
                                        <p:tgtEl>
                                          <p:spTgt spid="238598"/>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238595"/>
                                        </p:tgtEl>
                                        <p:attrNameLst>
                                          <p:attrName>ppt_x</p:attrName>
                                        </p:attrNameLst>
                                      </p:cBhvr>
                                      <p:tavLst>
                                        <p:tav tm="0">
                                          <p:val>
                                            <p:strVal val="ppt_x"/>
                                          </p:val>
                                        </p:tav>
                                        <p:tav tm="100000">
                                          <p:val>
                                            <p:strVal val="ppt_x"/>
                                          </p:val>
                                        </p:tav>
                                      </p:tavLst>
                                    </p:anim>
                                    <p:anim calcmode="lin" valueType="num">
                                      <p:cBhvr additive="base">
                                        <p:cTn id="19" dur="500"/>
                                        <p:tgtEl>
                                          <p:spTgt spid="238595"/>
                                        </p:tgtEl>
                                        <p:attrNameLst>
                                          <p:attrName>ppt_y</p:attrName>
                                        </p:attrNameLst>
                                      </p:cBhvr>
                                      <p:tavLst>
                                        <p:tav tm="0">
                                          <p:val>
                                            <p:strVal val="ppt_y"/>
                                          </p:val>
                                        </p:tav>
                                        <p:tav tm="100000">
                                          <p:val>
                                            <p:strVal val="1+ppt_h/2"/>
                                          </p:val>
                                        </p:tav>
                                      </p:tavLst>
                                    </p:anim>
                                    <p:set>
                                      <p:cBhvr>
                                        <p:cTn id="20" dur="1" fill="hold">
                                          <p:stCondLst>
                                            <p:cond delay="499"/>
                                          </p:stCondLst>
                                        </p:cTn>
                                        <p:tgtEl>
                                          <p:spTgt spid="238595"/>
                                        </p:tgtEl>
                                        <p:attrNameLst>
                                          <p:attrName>style.visibility</p:attrName>
                                        </p:attrNameLst>
                                      </p:cBhvr>
                                      <p:to>
                                        <p:strVal val="hidden"/>
                                      </p:to>
                                    </p:set>
                                  </p:childTnLst>
                                </p:cTn>
                              </p:par>
                              <p:par>
                                <p:cTn id="21" presetID="2" presetClass="exit" presetSubtype="8" fill="hold" grpId="0" nodeType="withEffect">
                                  <p:stCondLst>
                                    <p:cond delay="0"/>
                                  </p:stCondLst>
                                  <p:childTnLst>
                                    <p:anim calcmode="lin" valueType="num">
                                      <p:cBhvr additive="base">
                                        <p:cTn id="22" dur="500"/>
                                        <p:tgtEl>
                                          <p:spTgt spid="238601"/>
                                        </p:tgtEl>
                                        <p:attrNameLst>
                                          <p:attrName>ppt_x</p:attrName>
                                        </p:attrNameLst>
                                      </p:cBhvr>
                                      <p:tavLst>
                                        <p:tav tm="0">
                                          <p:val>
                                            <p:strVal val="ppt_x"/>
                                          </p:val>
                                        </p:tav>
                                        <p:tav tm="100000">
                                          <p:val>
                                            <p:strVal val="0-ppt_w/2"/>
                                          </p:val>
                                        </p:tav>
                                      </p:tavLst>
                                    </p:anim>
                                    <p:anim calcmode="lin" valueType="num">
                                      <p:cBhvr additive="base">
                                        <p:cTn id="23" dur="500"/>
                                        <p:tgtEl>
                                          <p:spTgt spid="238601"/>
                                        </p:tgtEl>
                                        <p:attrNameLst>
                                          <p:attrName>ppt_y</p:attrName>
                                        </p:attrNameLst>
                                      </p:cBhvr>
                                      <p:tavLst>
                                        <p:tav tm="0">
                                          <p:val>
                                            <p:strVal val="ppt_y"/>
                                          </p:val>
                                        </p:tav>
                                        <p:tav tm="100000">
                                          <p:val>
                                            <p:strVal val="ppt_y"/>
                                          </p:val>
                                        </p:tav>
                                      </p:tavLst>
                                    </p:anim>
                                    <p:set>
                                      <p:cBhvr>
                                        <p:cTn id="24" dur="1" fill="hold">
                                          <p:stCondLst>
                                            <p:cond delay="499"/>
                                          </p:stCondLst>
                                        </p:cTn>
                                        <p:tgtEl>
                                          <p:spTgt spid="2386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animBg="1"/>
      <p:bldP spid="238597" grpId="0"/>
      <p:bldP spid="238598" grpId="0" animBg="1"/>
      <p:bldP spid="238600" grpId="0"/>
      <p:bldP spid="2386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00272" y="91701"/>
            <a:ext cx="6021071" cy="701731"/>
          </a:xfrm>
          <a:prstGeom prst="rect">
            <a:avLst/>
          </a:prstGeom>
        </p:spPr>
        <p:txBody>
          <a:bodyPr wrap="none">
            <a:spAutoFit/>
          </a:bodyPr>
          <a:lstStyle/>
          <a:p>
            <a:pPr marL="342900" indent="-342900" algn="ctr" fontAlgn="base">
              <a:lnSpc>
                <a:spcPct val="90000"/>
              </a:lnSpc>
              <a:spcBef>
                <a:spcPct val="20000"/>
              </a:spcBef>
              <a:spcAft>
                <a:spcPct val="0"/>
              </a:spcAft>
              <a:defRPr/>
            </a:pPr>
            <a:r>
              <a:rPr lang="en-US" altLang="ja-JP" sz="4400" b="1" dirty="0">
                <a:solidFill>
                  <a:srgbClr val="0000FF"/>
                </a:solidFill>
                <a:effectLst>
                  <a:outerShdw blurRad="38100" dist="38100" dir="2700000" algn="tl">
                    <a:srgbClr val="C0C0C0"/>
                  </a:outerShdw>
                </a:effectLst>
                <a:latin typeface="Times New Roman" pitchFamily="18" charset="0"/>
              </a:rPr>
              <a:t>PMF effects on the MPS</a:t>
            </a:r>
            <a:endParaRPr lang="ja-JP" altLang="en-US" sz="4400" b="1" dirty="0">
              <a:solidFill>
                <a:srgbClr val="0000FF"/>
              </a:solidFill>
              <a:effectLst>
                <a:outerShdw blurRad="38100" dist="38100" dir="2700000" algn="tl">
                  <a:srgbClr val="C0C0C0"/>
                </a:outerShdw>
              </a:effectLst>
              <a:latin typeface="Times New Roman" pitchFamily="18" charset="0"/>
            </a:endParaRPr>
          </a:p>
        </p:txBody>
      </p:sp>
      <p:sp>
        <p:nvSpPr>
          <p:cNvPr id="21" name="正方形/長方形 20"/>
          <p:cNvSpPr/>
          <p:nvPr/>
        </p:nvSpPr>
        <p:spPr>
          <a:xfrm>
            <a:off x="591171" y="689083"/>
            <a:ext cx="7672293" cy="1077218"/>
          </a:xfrm>
          <a:prstGeom prst="rect">
            <a:avLst/>
          </a:prstGeom>
        </p:spPr>
        <p:txBody>
          <a:bodyPr wrap="none">
            <a:spAutoFit/>
          </a:bodyPr>
          <a:lstStyle/>
          <a:p>
            <a:pPr fontAlgn="base">
              <a:spcBef>
                <a:spcPct val="0"/>
              </a:spcBef>
              <a:spcAft>
                <a:spcPct val="0"/>
              </a:spcAft>
            </a:pPr>
            <a:r>
              <a:rPr lang="en-US" altLang="ja-JP" sz="32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There are two kinds of the PMF effects </a:t>
            </a:r>
          </a:p>
          <a:p>
            <a:pPr fontAlgn="base">
              <a:spcBef>
                <a:spcPct val="0"/>
              </a:spcBef>
              <a:spcAft>
                <a:spcPct val="0"/>
              </a:spcAft>
            </a:pPr>
            <a:r>
              <a:rPr lang="en-US" altLang="ja-JP" sz="32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on the MPS</a:t>
            </a:r>
            <a:endParaRPr lang="ja-JP" altLang="en-US" sz="3200" b="1" dirty="0">
              <a:solidFill>
                <a:srgbClr val="000000"/>
              </a:solidFill>
              <a:latin typeface="Times New Roman" pitchFamily="18" charset="0"/>
            </a:endParaRPr>
          </a:p>
        </p:txBody>
      </p:sp>
      <p:sp>
        <p:nvSpPr>
          <p:cNvPr id="11" name="正方形/長方形 10"/>
          <p:cNvSpPr/>
          <p:nvPr/>
        </p:nvSpPr>
        <p:spPr>
          <a:xfrm>
            <a:off x="86721" y="1676319"/>
            <a:ext cx="8566769" cy="1446550"/>
          </a:xfrm>
          <a:prstGeom prst="rect">
            <a:avLst/>
          </a:prstGeom>
        </p:spPr>
        <p:txBody>
          <a:bodyPr wrap="none">
            <a:spAutoFit/>
          </a:bodyPr>
          <a:lstStyle/>
          <a:p>
            <a:pPr marL="514350" indent="-514350" fontAlgn="base">
              <a:spcBef>
                <a:spcPct val="0"/>
              </a:spcBef>
              <a:spcAft>
                <a:spcPct val="0"/>
              </a:spcAft>
              <a:buFontTx/>
              <a:buAutoNum type="arabicPeriod"/>
            </a:pPr>
            <a:r>
              <a:rPr lang="en-US" altLang="ja-JP" sz="32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Perturbative PMF effects</a:t>
            </a:r>
          </a:p>
          <a:p>
            <a:pPr fontAlgn="base">
              <a:spcBef>
                <a:spcPct val="0"/>
              </a:spcBef>
              <a:spcAft>
                <a:spcPct val="0"/>
              </a:spcAft>
            </a:pPr>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They are due to the first perturbation source from </a:t>
            </a:r>
          </a:p>
          <a:p>
            <a:pPr fontAlgn="base">
              <a:spcBef>
                <a:spcPct val="0"/>
              </a:spcBef>
              <a:spcAft>
                <a:spcPct val="0"/>
              </a:spcAft>
            </a:pPr>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the PMF in the linear perturbative equations. </a:t>
            </a:r>
          </a:p>
        </p:txBody>
      </p:sp>
      <p:sp>
        <p:nvSpPr>
          <p:cNvPr id="5" name="正方形/長方形 4"/>
          <p:cNvSpPr/>
          <p:nvPr/>
        </p:nvSpPr>
        <p:spPr>
          <a:xfrm>
            <a:off x="86721" y="3047775"/>
            <a:ext cx="9023412" cy="954107"/>
          </a:xfrm>
          <a:prstGeom prst="rect">
            <a:avLst/>
          </a:prstGeom>
        </p:spPr>
        <p:txBody>
          <a:bodyPr wrap="square">
            <a:spAutoFit/>
          </a:bodyPr>
          <a:lstStyle/>
          <a:p>
            <a:r>
              <a:rPr lang="en-US" altLang="ja-JP" sz="2800" dirty="0">
                <a:solidFill>
                  <a:prstClr val="black"/>
                </a:solidFill>
              </a:rPr>
              <a:t>They are generate the other fluctuations of the MPS </a:t>
            </a:r>
          </a:p>
          <a:p>
            <a:r>
              <a:rPr lang="en-US" altLang="ja-JP" sz="2800" dirty="0">
                <a:solidFill>
                  <a:prstClr val="black"/>
                </a:solidFill>
              </a:rPr>
              <a:t>in smaller scales </a:t>
            </a:r>
          </a:p>
        </p:txBody>
      </p:sp>
      <p:sp>
        <p:nvSpPr>
          <p:cNvPr id="6" name="正方形/長方形 5"/>
          <p:cNvSpPr/>
          <p:nvPr/>
        </p:nvSpPr>
        <p:spPr>
          <a:xfrm>
            <a:off x="143932" y="4038519"/>
            <a:ext cx="8924263" cy="1446550"/>
          </a:xfrm>
          <a:prstGeom prst="rect">
            <a:avLst/>
          </a:prstGeom>
        </p:spPr>
        <p:txBody>
          <a:bodyPr wrap="square">
            <a:spAutoFit/>
          </a:bodyPr>
          <a:lstStyle/>
          <a:p>
            <a:pPr fontAlgn="base">
              <a:spcBef>
                <a:spcPct val="0"/>
              </a:spcBef>
              <a:spcAft>
                <a:spcPct val="0"/>
              </a:spcAft>
            </a:pPr>
            <a:r>
              <a:rPr lang="en-US" altLang="ja-JP" sz="32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2. Background PMF effects</a:t>
            </a:r>
          </a:p>
          <a:p>
            <a:pPr fontAlgn="base">
              <a:spcBef>
                <a:spcPct val="0"/>
              </a:spcBef>
              <a:spcAft>
                <a:spcPct val="0"/>
              </a:spcAft>
            </a:pPr>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2800" b="1" i="1" dirty="0" err="1">
                <a:solidFill>
                  <a:srgbClr val="000000"/>
                </a:solidFill>
                <a:latin typeface="Symbol" panose="05050102010706020507" pitchFamily="18" charset="2"/>
              </a:rPr>
              <a:t>r</a:t>
            </a:r>
            <a:r>
              <a:rPr lang="en-US" altLang="ja-JP" sz="2800" b="1" baseline="-25000" dirty="0" err="1">
                <a:solidFill>
                  <a:srgbClr val="000000"/>
                </a:solidFill>
                <a:latin typeface="Times New Roman" pitchFamily="18" charset="0"/>
                <a:cs typeface="Times New Roman" panose="02020603050405020304" pitchFamily="18" charset="0"/>
              </a:rPr>
              <a:t>MF</a:t>
            </a:r>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and </a:t>
            </a:r>
            <a:r>
              <a:rPr lang="en-US" altLang="ja-JP" sz="2800" i="1" dirty="0" err="1">
                <a:solidFill>
                  <a:prstClr val="black"/>
                </a:solidFill>
                <a:latin typeface="Century" panose="02040604050505020304" pitchFamily="18" charset="0"/>
                <a:ea typeface="ＭＳ 明朝" panose="02020609040205080304" pitchFamily="17" charset="-128"/>
                <a:cs typeface="Times New Roman" panose="02020603050405020304" pitchFamily="18" charset="0"/>
              </a:rPr>
              <a:t>c</a:t>
            </a:r>
            <a:r>
              <a:rPr lang="en-US" altLang="ja-JP" sz="2800" baseline="-25000" dirty="0" err="1">
                <a:solidFill>
                  <a:prstClr val="black"/>
                </a:solidFill>
                <a:latin typeface="Century" panose="02040604050505020304" pitchFamily="18" charset="0"/>
                <a:ea typeface="ＭＳ 明朝" panose="02020609040205080304" pitchFamily="17" charset="-128"/>
                <a:cs typeface="Times New Roman" panose="02020603050405020304" pitchFamily="18" charset="0"/>
              </a:rPr>
              <a:t>S</a:t>
            </a:r>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are considered as the nonperturbative source.</a:t>
            </a:r>
          </a:p>
        </p:txBody>
      </p:sp>
    </p:spTree>
    <p:extLst>
      <p:ext uri="{BB962C8B-B14F-4D97-AF65-F5344CB8AC3E}">
        <p14:creationId xmlns:p14="http://schemas.microsoft.com/office/powerpoint/2010/main" val="323327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14" y="1097168"/>
            <a:ext cx="7881275" cy="2952328"/>
          </a:xfrm>
          <a:prstGeom prst="rect">
            <a:avLst/>
          </a:prstGeom>
        </p:spPr>
      </p:pic>
      <mc:AlternateContent xmlns:mc="http://schemas.openxmlformats.org/markup-compatibility/2006">
        <mc:Choice xmlns:a14="http://schemas.microsoft.com/office/drawing/2010/main" Requires="a14">
          <p:sp>
            <p:nvSpPr>
              <p:cNvPr id="18" name="正方形/長方形 41"/>
              <p:cNvSpPr>
                <a:spLocks noChangeArrowheads="1"/>
              </p:cNvSpPr>
              <p:nvPr/>
            </p:nvSpPr>
            <p:spPr bwMode="auto">
              <a:xfrm>
                <a:off x="579808" y="-34332"/>
                <a:ext cx="8064032" cy="584775"/>
              </a:xfrm>
              <a:prstGeom prst="rect">
                <a:avLst/>
              </a:prstGeom>
              <a:solidFill>
                <a:schemeClr val="bg1">
                  <a:alpha val="50195"/>
                </a:schemeClr>
              </a:solidFill>
              <a:ln>
                <a:noFill/>
              </a:ln>
              <a:extLs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en-US" altLang="ja-JP" sz="3200" b="1" dirty="0">
                    <a:solidFill>
                      <a:srgbClr val="0000FF"/>
                    </a:solidFill>
                    <a:latin typeface="Times New Roman" pitchFamily="18" charset="0"/>
                  </a:rPr>
                  <a:t>Meszaros effect</a:t>
                </a:r>
                <a:r>
                  <a:rPr lang="ja-JP" altLang="en-US" sz="3200" b="1" dirty="0">
                    <a:solidFill>
                      <a:srgbClr val="0000FF"/>
                    </a:solidFill>
                    <a:latin typeface="Times New Roman" pitchFamily="18" charset="0"/>
                  </a:rPr>
                  <a:t> </a:t>
                </a:r>
                <a:r>
                  <a:rPr lang="en-US" altLang="ja-JP" sz="3200" b="1" dirty="0">
                    <a:solidFill>
                      <a:srgbClr val="0000FF"/>
                    </a:solidFill>
                    <a:latin typeface="Times New Roman" pitchFamily="18" charset="0"/>
                  </a:rPr>
                  <a:t>on</a:t>
                </a:r>
                <a:r>
                  <a:rPr lang="ja-JP" altLang="en-US" sz="3200" b="1" dirty="0">
                    <a:solidFill>
                      <a:srgbClr val="0000FF"/>
                    </a:solidFill>
                    <a:latin typeface="Times New Roman" pitchFamily="18" charset="0"/>
                  </a:rPr>
                  <a:t> </a:t>
                </a:r>
                <a:r>
                  <a:rPr lang="en-US" altLang="ja-JP" sz="3200" b="1" dirty="0">
                    <a:solidFill>
                      <a:srgbClr val="0000FF"/>
                    </a:solidFill>
                    <a:latin typeface="Times New Roman" pitchFamily="18" charset="0"/>
                  </a:rPr>
                  <a:t>MPS</a:t>
                </a:r>
                <a:r>
                  <a:rPr lang="ja-JP" altLang="en-US" sz="3200" b="1" dirty="0">
                    <a:solidFill>
                      <a:srgbClr val="0000FF"/>
                    </a:solidFill>
                    <a:latin typeface="Times New Roman" pitchFamily="18" charset="0"/>
                  </a:rPr>
                  <a:t> </a:t>
                </a:r>
                <a:r>
                  <a:rPr lang="en-US" altLang="ja-JP" sz="3200" b="1" dirty="0">
                    <a:solidFill>
                      <a:srgbClr val="0000FF"/>
                    </a:solidFill>
                    <a:latin typeface="Times New Roman" pitchFamily="18" charset="0"/>
                  </a:rPr>
                  <a:t>with </a:t>
                </a:r>
                <a14:m>
                  <m:oMath xmlns:m="http://schemas.openxmlformats.org/officeDocument/2006/math">
                    <m:sSub>
                      <m:sSubPr>
                        <m:ctrlPr>
                          <a:rPr lang="en-US" altLang="ja-JP" sz="3200" b="1" i="1">
                            <a:solidFill>
                              <a:srgbClr val="0000FF"/>
                            </a:solidFill>
                            <a:latin typeface="Cambria Math" panose="02040503050406030204" pitchFamily="18" charset="0"/>
                          </a:rPr>
                        </m:ctrlPr>
                      </m:sSubPr>
                      <m:e>
                        <m:r>
                          <a:rPr lang="en-US" altLang="ja-JP" sz="3200" b="1" i="1">
                            <a:solidFill>
                              <a:srgbClr val="0000FF"/>
                            </a:solidFill>
                            <a:latin typeface="Cambria Math" panose="02040503050406030204" pitchFamily="18" charset="0"/>
                          </a:rPr>
                          <m:t>𝝆</m:t>
                        </m:r>
                      </m:e>
                      <m:sub>
                        <m:r>
                          <a:rPr lang="en-US" altLang="ja-JP" sz="3200" b="1">
                            <a:solidFill>
                              <a:srgbClr val="0000FF"/>
                            </a:solidFill>
                            <a:latin typeface="Cambria Math" panose="02040503050406030204" pitchFamily="18" charset="0"/>
                          </a:rPr>
                          <m:t>𝐌𝐅</m:t>
                        </m:r>
                      </m:sub>
                    </m:sSub>
                  </m:oMath>
                </a14:m>
                <a:endParaRPr lang="ja-JP" altLang="en-US" sz="3200" b="1" dirty="0">
                  <a:solidFill>
                    <a:srgbClr val="0000FF"/>
                  </a:solidFill>
                  <a:latin typeface="Times New Roman" panose="02020603050405020304" pitchFamily="18" charset="0"/>
                  <a:ea typeface="ＭＳ Ｐゴシック"/>
                  <a:cs typeface="Times New Roman" panose="02020603050405020304" pitchFamily="18" charset="0"/>
                </a:endParaRPr>
              </a:p>
            </p:txBody>
          </p:sp>
        </mc:Choice>
        <mc:Fallback>
          <p:sp>
            <p:nvSpPr>
              <p:cNvPr id="18" name="正方形/長方形 41"/>
              <p:cNvSpPr>
                <a:spLocks noRot="1" noChangeAspect="1" noMove="1" noResize="1" noEditPoints="1" noAdjustHandles="1" noChangeArrowheads="1" noChangeShapeType="1" noTextEdit="1"/>
              </p:cNvSpPr>
              <p:nvPr/>
            </p:nvSpPr>
            <p:spPr bwMode="auto">
              <a:xfrm>
                <a:off x="579808" y="-34332"/>
                <a:ext cx="8064032" cy="584775"/>
              </a:xfrm>
              <a:prstGeom prst="rect">
                <a:avLst/>
              </a:prstGeom>
              <a:blipFill>
                <a:blip r:embed="rId4"/>
                <a:stretch>
                  <a:fillRect t="-14583" b="-3229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939416" y="645824"/>
                <a:ext cx="3672408" cy="400110"/>
              </a:xfrm>
              <a:prstGeom prst="rect">
                <a:avLst/>
              </a:prstGeom>
            </p:spPr>
            <p:txBody>
              <a:bodyPr wrap="square">
                <a:spAutoFit/>
              </a:bodyPr>
              <a:lstStyle/>
              <a:p>
                <a:pPr algn="ctr" fontAlgn="base">
                  <a:spcBef>
                    <a:spcPct val="0"/>
                  </a:spcBef>
                  <a:spcAft>
                    <a:spcPct val="0"/>
                  </a:spcAft>
                </a:pPr>
                <a:r>
                  <a:rPr lang="en-US" altLang="ja-JP" sz="2000" b="1" dirty="0">
                    <a:solidFill>
                      <a:srgbClr val="000000"/>
                    </a:solidFill>
                    <a:latin typeface="Times New Roman" pitchFamily="18" charset="0"/>
                  </a:rPr>
                  <a:t>Without </a:t>
                </a:r>
                <a14:m>
                  <m:oMath xmlns:m="http://schemas.openxmlformats.org/officeDocument/2006/math">
                    <m:sSub>
                      <m:sSubPr>
                        <m:ctrlPr>
                          <a:rPr lang="en-US"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𝝆</m:t>
                        </m:r>
                      </m:e>
                      <m:sub>
                        <m:r>
                          <a:rPr lang="en-US" altLang="ja-JP" sz="2000" b="1">
                            <a:solidFill>
                              <a:srgbClr val="FF0000"/>
                            </a:solidFill>
                            <a:latin typeface="Cambria Math" panose="02040503050406030204" pitchFamily="18" charset="0"/>
                          </a:rPr>
                          <m:t>𝐌𝐅</m:t>
                        </m:r>
                      </m:sub>
                    </m:sSub>
                  </m:oMath>
                </a14:m>
                <a:endParaRPr lang="en-US" altLang="ja-JP" sz="2000" b="1" dirty="0">
                  <a:solidFill>
                    <a:srgbClr val="000000"/>
                  </a:solidFill>
                  <a:latin typeface="Times New Roman" pitchFamily="18" charset="0"/>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939416" y="645824"/>
                <a:ext cx="3672408" cy="400110"/>
              </a:xfrm>
              <a:prstGeom prst="rect">
                <a:avLst/>
              </a:prstGeom>
              <a:blipFill>
                <a:blip r:embed="rId5"/>
                <a:stretch>
                  <a:fillRect t="-9091"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p:cNvSpPr/>
              <p:nvPr/>
            </p:nvSpPr>
            <p:spPr>
              <a:xfrm>
                <a:off x="4818582" y="645824"/>
                <a:ext cx="3672408" cy="400110"/>
              </a:xfrm>
              <a:prstGeom prst="rect">
                <a:avLst/>
              </a:prstGeom>
            </p:spPr>
            <p:txBody>
              <a:bodyPr wrap="square">
                <a:spAutoFit/>
              </a:bodyPr>
              <a:lstStyle/>
              <a:p>
                <a:pPr algn="ctr" fontAlgn="base">
                  <a:spcBef>
                    <a:spcPct val="0"/>
                  </a:spcBef>
                  <a:spcAft>
                    <a:spcPct val="0"/>
                  </a:spcAft>
                </a:pPr>
                <a:r>
                  <a:rPr lang="en-US" altLang="ja-JP" sz="2000" b="1" dirty="0">
                    <a:solidFill>
                      <a:srgbClr val="000000"/>
                    </a:solidFill>
                    <a:latin typeface="Times New Roman" pitchFamily="18" charset="0"/>
                  </a:rPr>
                  <a:t>With</a:t>
                </a:r>
                <a14:m>
                  <m:oMath xmlns:m="http://schemas.openxmlformats.org/officeDocument/2006/math">
                    <m:r>
                      <a:rPr lang="en-US" altLang="ja-JP" sz="2000" b="1">
                        <a:solidFill>
                          <a:srgbClr val="FF0000"/>
                        </a:solidFill>
                        <a:latin typeface="Cambria Math" panose="02040503050406030204" pitchFamily="18" charset="0"/>
                      </a:rPr>
                      <m:t> </m:t>
                    </m:r>
                    <m:sSub>
                      <m:sSubPr>
                        <m:ctrlPr>
                          <a:rPr lang="en-US"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𝝆</m:t>
                        </m:r>
                      </m:e>
                      <m:sub>
                        <m:r>
                          <a:rPr lang="en-US" altLang="ja-JP" sz="2000" b="1">
                            <a:solidFill>
                              <a:srgbClr val="FF0000"/>
                            </a:solidFill>
                            <a:latin typeface="Cambria Math" panose="02040503050406030204" pitchFamily="18" charset="0"/>
                          </a:rPr>
                          <m:t>𝐌𝐅</m:t>
                        </m:r>
                      </m:sub>
                    </m:sSub>
                  </m:oMath>
                </a14:m>
                <a:endParaRPr lang="en-US" altLang="ja-JP" sz="2000" b="1" dirty="0">
                  <a:solidFill>
                    <a:srgbClr val="000000"/>
                  </a:solidFill>
                  <a:latin typeface="Times New Roman" pitchFamily="18" charset="0"/>
                </a:endParaRPr>
              </a:p>
            </p:txBody>
          </p:sp>
        </mc:Choice>
        <mc:Fallback xmlns="">
          <p:sp>
            <p:nvSpPr>
              <p:cNvPr id="22" name="正方形/長方形 21"/>
              <p:cNvSpPr>
                <a:spLocks noRot="1" noChangeAspect="1" noMove="1" noResize="1" noEditPoints="1" noAdjustHandles="1" noChangeArrowheads="1" noChangeShapeType="1" noTextEdit="1"/>
              </p:cNvSpPr>
              <p:nvPr/>
            </p:nvSpPr>
            <p:spPr>
              <a:xfrm>
                <a:off x="4818582" y="645824"/>
                <a:ext cx="3672408" cy="400110"/>
              </a:xfrm>
              <a:prstGeom prst="rect">
                <a:avLst/>
              </a:prstGeom>
              <a:blipFill rotWithShape="0">
                <a:blip r:embed="rId6"/>
                <a:stretch>
                  <a:fillRect t="-9091" b="-25758"/>
                </a:stretch>
              </a:blipFill>
            </p:spPr>
            <p:txBody>
              <a:bodyPr/>
              <a:lstStyle/>
              <a:p>
                <a:r>
                  <a:rPr lang="ja-JP" altLang="en-US">
                    <a:noFill/>
                  </a:rPr>
                  <a:t> </a:t>
                </a:r>
              </a:p>
            </p:txBody>
          </p:sp>
        </mc:Fallback>
      </mc:AlternateContent>
      <p:sp>
        <p:nvSpPr>
          <p:cNvPr id="23" name="正方形/長方形 22"/>
          <p:cNvSpPr/>
          <p:nvPr/>
        </p:nvSpPr>
        <p:spPr>
          <a:xfrm>
            <a:off x="2843808" y="3739752"/>
            <a:ext cx="3672408" cy="400110"/>
          </a:xfrm>
          <a:prstGeom prst="rect">
            <a:avLst/>
          </a:prstGeom>
        </p:spPr>
        <p:txBody>
          <a:bodyPr wrap="square">
            <a:spAutoFit/>
          </a:bodyPr>
          <a:lstStyle/>
          <a:p>
            <a:pPr algn="ctr" fontAlgn="base">
              <a:spcBef>
                <a:spcPct val="0"/>
              </a:spcBef>
              <a:spcAft>
                <a:spcPct val="0"/>
              </a:spcAft>
            </a:pPr>
            <a:r>
              <a:rPr lang="en-US" altLang="ja-JP" sz="2000" b="1" i="1" dirty="0" err="1">
                <a:solidFill>
                  <a:srgbClr val="000000"/>
                </a:solidFill>
                <a:latin typeface="Times New Roman" pitchFamily="18" charset="0"/>
              </a:rPr>
              <a:t>B</a:t>
            </a:r>
            <a:r>
              <a:rPr lang="en-US" altLang="ja-JP" sz="2000" b="1" i="1" baseline="-25000" dirty="0" err="1">
                <a:solidFill>
                  <a:srgbClr val="000000"/>
                </a:solidFill>
                <a:latin typeface="Symbol" panose="05050102010706020507" pitchFamily="18" charset="2"/>
              </a:rPr>
              <a:t>l</a:t>
            </a:r>
            <a:r>
              <a:rPr lang="en-US" altLang="ja-JP" sz="2000" b="1" dirty="0">
                <a:solidFill>
                  <a:srgbClr val="000000"/>
                </a:solidFill>
                <a:latin typeface="Times New Roman" pitchFamily="18" charset="0"/>
              </a:rPr>
              <a:t> = 10 nG</a:t>
            </a:r>
          </a:p>
        </p:txBody>
      </p:sp>
      <p:sp>
        <p:nvSpPr>
          <p:cNvPr id="24" name="正方形/長方形 23"/>
          <p:cNvSpPr/>
          <p:nvPr/>
        </p:nvSpPr>
        <p:spPr>
          <a:xfrm>
            <a:off x="-71716" y="4053705"/>
            <a:ext cx="9268647" cy="461665"/>
          </a:xfrm>
          <a:prstGeom prst="rect">
            <a:avLst/>
          </a:prstGeom>
        </p:spPr>
        <p:txBody>
          <a:bodyPr wrap="square">
            <a:spAutoFit/>
          </a:bodyPr>
          <a:lstStyle/>
          <a:p>
            <a:pPr fontAlgn="base">
              <a:spcBef>
                <a:spcPct val="0"/>
              </a:spcBef>
              <a:spcAft>
                <a:spcPct val="0"/>
              </a:spcAft>
            </a:pPr>
            <a:r>
              <a:rPr lang="en-US" altLang="ja-JP" sz="2400" b="1" dirty="0">
                <a:solidFill>
                  <a:srgbClr val="000000"/>
                </a:solidFill>
                <a:latin typeface="Times New Roman" pitchFamily="18" charset="0"/>
              </a:rPr>
              <a:t>The peak position is determined by the matter-radiation equality time</a:t>
            </a:r>
          </a:p>
        </p:txBody>
      </p:sp>
      <p:sp>
        <p:nvSpPr>
          <p:cNvPr id="2" name="スライド番号プレースホルダー 1"/>
          <p:cNvSpPr>
            <a:spLocks noGrp="1"/>
          </p:cNvSpPr>
          <p:nvPr>
            <p:ph type="sldNum" sz="quarter" idx="12"/>
          </p:nvPr>
        </p:nvSpPr>
        <p:spPr>
          <a:xfrm>
            <a:off x="6997232" y="19931"/>
            <a:ext cx="2133600" cy="476250"/>
          </a:xfrm>
        </p:spPr>
        <p:txBody>
          <a:bodyPr/>
          <a:lstStyle/>
          <a:p>
            <a:fld id="{B44F6E48-8CBA-4104-94B5-89D3DAD4D1BA}" type="slidenum">
              <a:rPr lang="en-US" altLang="ja-JP" smtClean="0">
                <a:solidFill>
                  <a:srgbClr val="000000"/>
                </a:solidFill>
              </a:rPr>
              <a:pPr/>
              <a:t>11</a:t>
            </a:fld>
            <a:endParaRPr lang="en-US" altLang="ja-JP" dirty="0">
              <a:solidFill>
                <a:srgbClr val="000000"/>
              </a:solidFill>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995C0BD5-42F4-41FC-B4D7-659460C24E35}"/>
                  </a:ext>
                </a:extLst>
              </p:cNvPr>
              <p:cNvSpPr txBox="1"/>
              <p:nvPr/>
            </p:nvSpPr>
            <p:spPr>
              <a:xfrm>
                <a:off x="201137" y="4530884"/>
                <a:ext cx="1476558" cy="6949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𝑎</m:t>
                          </m:r>
                        </m:e>
                        <m:sub>
                          <m:r>
                            <a:rPr kumimoji="1" lang="en-US" altLang="ja-JP" sz="2400" b="0" i="1" smtClean="0">
                              <a:latin typeface="Cambria Math" panose="02040503050406030204" pitchFamily="18" charset="0"/>
                            </a:rPr>
                            <m:t>𝑒𝑞</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𝜌</m:t>
                              </m:r>
                            </m:e>
                            <m:sub>
                              <m:r>
                                <a:rPr kumimoji="1" lang="en-US" altLang="ja-JP" sz="2400" b="0" i="1" smtClean="0">
                                  <a:latin typeface="Cambria Math" panose="02040503050406030204" pitchFamily="18" charset="0"/>
                                </a:rPr>
                                <m:t>𝑅</m:t>
                              </m:r>
                            </m:sub>
                          </m:sSub>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𝜌</m:t>
                              </m:r>
                            </m:e>
                            <m:sub>
                              <m:r>
                                <a:rPr kumimoji="1" lang="en-US" altLang="ja-JP" sz="2400" b="0" i="1" smtClean="0">
                                  <a:latin typeface="Cambria Math" panose="02040503050406030204" pitchFamily="18" charset="0"/>
                                </a:rPr>
                                <m:t>𝑀</m:t>
                              </m:r>
                            </m:sub>
                          </m:sSub>
                        </m:den>
                      </m:f>
                      <m:r>
                        <a:rPr kumimoji="1" lang="en-US" altLang="ja-JP" sz="2400" b="0" i="1" smtClean="0">
                          <a:latin typeface="Cambria Math" panose="02040503050406030204" pitchFamily="18" charset="0"/>
                        </a:rPr>
                        <m:t>, </m:t>
                      </m:r>
                    </m:oMath>
                  </m:oMathPara>
                </a14:m>
                <a:endParaRPr kumimoji="1" lang="ja-JP" altLang="en-US" sz="2400" dirty="0"/>
              </a:p>
            </p:txBody>
          </p:sp>
        </mc:Choice>
        <mc:Fallback xmlns="">
          <p:sp>
            <p:nvSpPr>
              <p:cNvPr id="3" name="テキスト ボックス 2">
                <a:extLst>
                  <a:ext uri="{FF2B5EF4-FFF2-40B4-BE49-F238E27FC236}">
                    <a16:creationId xmlns:a16="http://schemas.microsoft.com/office/drawing/2014/main" id="{995C0BD5-42F4-41FC-B4D7-659460C24E35}"/>
                  </a:ext>
                </a:extLst>
              </p:cNvPr>
              <p:cNvSpPr txBox="1">
                <a:spLocks noRot="1" noChangeAspect="1" noMove="1" noResize="1" noEditPoints="1" noAdjustHandles="1" noChangeArrowheads="1" noChangeShapeType="1" noTextEdit="1"/>
              </p:cNvSpPr>
              <p:nvPr/>
            </p:nvSpPr>
            <p:spPr>
              <a:xfrm>
                <a:off x="201137" y="4530884"/>
                <a:ext cx="1476558" cy="694934"/>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a:extLst>
                  <a:ext uri="{FF2B5EF4-FFF2-40B4-BE49-F238E27FC236}">
                    <a16:creationId xmlns:a16="http://schemas.microsoft.com/office/drawing/2014/main" id="{45A8BF97-07F4-4193-88D8-66E636C4CDBE}"/>
                  </a:ext>
                </a:extLst>
              </p:cNvPr>
              <p:cNvSpPr/>
              <p:nvPr/>
            </p:nvSpPr>
            <p:spPr>
              <a:xfrm>
                <a:off x="1577218" y="4573680"/>
                <a:ext cx="360316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𝜌</m:t>
                          </m:r>
                        </m:e>
                        <m:sub>
                          <m:r>
                            <a:rPr lang="en-US" altLang="ja-JP" i="1">
                              <a:latin typeface="Cambria Math" panose="02040503050406030204" pitchFamily="18" charset="0"/>
                            </a:rPr>
                            <m:t>𝑅</m:t>
                          </m:r>
                        </m:sub>
                      </m:sSub>
                      <m:r>
                        <a:rPr lang="en-US" altLang="ja-JP" i="1">
                          <a:latin typeface="Cambria Math" panose="02040503050406030204" pitchFamily="18" charset="0"/>
                        </a:rPr>
                        <m:t>:</m:t>
                      </m:r>
                      <m:r>
                        <m:rPr>
                          <m:sty m:val="p"/>
                        </m:rPr>
                        <a:rPr lang="en-US" altLang="ja-JP">
                          <a:latin typeface="Cambria Math" panose="02040503050406030204" pitchFamily="18" charset="0"/>
                        </a:rPr>
                        <m:t>total</m:t>
                      </m:r>
                      <m:r>
                        <a:rPr lang="en-US" altLang="ja-JP">
                          <a:latin typeface="Cambria Math" panose="02040503050406030204" pitchFamily="18" charset="0"/>
                        </a:rPr>
                        <m:t> </m:t>
                      </m:r>
                      <m:r>
                        <m:rPr>
                          <m:sty m:val="p"/>
                        </m:rPr>
                        <a:rPr lang="en-US" altLang="ja-JP">
                          <a:latin typeface="Cambria Math" panose="02040503050406030204" pitchFamily="18" charset="0"/>
                        </a:rPr>
                        <m:t>radiation</m:t>
                      </m:r>
                      <m:r>
                        <a:rPr lang="en-US" altLang="ja-JP">
                          <a:latin typeface="Cambria Math" panose="02040503050406030204" pitchFamily="18" charset="0"/>
                        </a:rPr>
                        <m:t> </m:t>
                      </m:r>
                      <m:r>
                        <m:rPr>
                          <m:sty m:val="p"/>
                        </m:rPr>
                        <a:rPr lang="en-US" altLang="ja-JP">
                          <a:latin typeface="Cambria Math" panose="02040503050406030204" pitchFamily="18" charset="0"/>
                        </a:rPr>
                        <m:t>energy</m:t>
                      </m:r>
                      <m:r>
                        <a:rPr lang="en-US" altLang="ja-JP">
                          <a:latin typeface="Cambria Math" panose="02040503050406030204" pitchFamily="18" charset="0"/>
                        </a:rPr>
                        <m:t> </m:t>
                      </m:r>
                      <m:r>
                        <m:rPr>
                          <m:sty m:val="p"/>
                        </m:rPr>
                        <a:rPr lang="en-US" altLang="ja-JP">
                          <a:latin typeface="Cambria Math" panose="02040503050406030204" pitchFamily="18" charset="0"/>
                        </a:rPr>
                        <m:t>density</m:t>
                      </m:r>
                      <m:r>
                        <a:rPr lang="en-US" altLang="ja-JP" i="1">
                          <a:latin typeface="Cambria Math" panose="02040503050406030204" pitchFamily="18" charset="0"/>
                        </a:rPr>
                        <m:t>, </m:t>
                      </m:r>
                    </m:oMath>
                  </m:oMathPara>
                </a14:m>
                <a:endParaRPr lang="en-US" altLang="ja-JP"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𝜌</m:t>
                          </m:r>
                        </m:e>
                        <m:sub>
                          <m:r>
                            <a:rPr lang="en-US" altLang="ja-JP" i="1">
                              <a:latin typeface="Cambria Math" panose="02040503050406030204" pitchFamily="18" charset="0"/>
                            </a:rPr>
                            <m:t>𝑀</m:t>
                          </m:r>
                        </m:sub>
                      </m:sSub>
                      <m:r>
                        <a:rPr lang="en-US" altLang="ja-JP" i="1">
                          <a:latin typeface="Cambria Math" panose="02040503050406030204" pitchFamily="18" charset="0"/>
                        </a:rPr>
                        <m:t>:</m:t>
                      </m:r>
                      <m:r>
                        <m:rPr>
                          <m:sty m:val="p"/>
                        </m:rPr>
                        <a:rPr lang="en-US" altLang="ja-JP">
                          <a:latin typeface="Cambria Math" panose="02040503050406030204" pitchFamily="18" charset="0"/>
                        </a:rPr>
                        <m:t>total</m:t>
                      </m:r>
                      <m:r>
                        <a:rPr lang="en-US" altLang="ja-JP">
                          <a:latin typeface="Cambria Math" panose="02040503050406030204" pitchFamily="18" charset="0"/>
                        </a:rPr>
                        <m:t> </m:t>
                      </m:r>
                      <m:r>
                        <m:rPr>
                          <m:sty m:val="p"/>
                        </m:rPr>
                        <a:rPr lang="en-US" altLang="ja-JP">
                          <a:latin typeface="Cambria Math" panose="02040503050406030204" pitchFamily="18" charset="0"/>
                        </a:rPr>
                        <m:t>matter</m:t>
                      </m:r>
                      <m:r>
                        <a:rPr lang="en-US" altLang="ja-JP">
                          <a:latin typeface="Cambria Math" panose="02040503050406030204" pitchFamily="18" charset="0"/>
                        </a:rPr>
                        <m:t> </m:t>
                      </m:r>
                      <m:r>
                        <m:rPr>
                          <m:sty m:val="p"/>
                        </m:rPr>
                        <a:rPr lang="en-US" altLang="ja-JP">
                          <a:latin typeface="Cambria Math" panose="02040503050406030204" pitchFamily="18" charset="0"/>
                        </a:rPr>
                        <m:t>density</m:t>
                      </m:r>
                    </m:oMath>
                  </m:oMathPara>
                </a14:m>
                <a:endParaRPr lang="ja-JP" altLang="en-US" dirty="0"/>
              </a:p>
            </p:txBody>
          </p:sp>
        </mc:Choice>
        <mc:Fallback xmlns="">
          <p:sp>
            <p:nvSpPr>
              <p:cNvPr id="4" name="正方形/長方形 3">
                <a:extLst>
                  <a:ext uri="{FF2B5EF4-FFF2-40B4-BE49-F238E27FC236}">
                    <a16:creationId xmlns:a16="http://schemas.microsoft.com/office/drawing/2014/main" id="{45A8BF97-07F4-4193-88D8-66E636C4CDBE}"/>
                  </a:ext>
                </a:extLst>
              </p:cNvPr>
              <p:cNvSpPr>
                <a:spLocks noRot="1" noChangeAspect="1" noMove="1" noResize="1" noEditPoints="1" noAdjustHandles="1" noChangeArrowheads="1" noChangeShapeType="1" noTextEdit="1"/>
              </p:cNvSpPr>
              <p:nvPr/>
            </p:nvSpPr>
            <p:spPr>
              <a:xfrm>
                <a:off x="1577218" y="4573680"/>
                <a:ext cx="3603166" cy="646331"/>
              </a:xfrm>
              <a:prstGeom prst="rect">
                <a:avLst/>
              </a:prstGeom>
              <a:blipFill>
                <a:blip r:embed="rId8"/>
                <a:stretch>
                  <a:fillRect b="-75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ABED22C9-00B0-4D0E-89C7-B5D36D6558CE}"/>
                  </a:ext>
                </a:extLst>
              </p:cNvPr>
              <p:cNvSpPr/>
              <p:nvPr/>
            </p:nvSpPr>
            <p:spPr>
              <a:xfrm>
                <a:off x="1471621" y="5956278"/>
                <a:ext cx="6693921" cy="9017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ja-JP" sz="2800" b="0" i="0" smtClean="0">
                          <a:latin typeface="Cambria Math" panose="02040503050406030204" pitchFamily="18" charset="0"/>
                        </a:rPr>
                        <m:t>PMF</m:t>
                      </m:r>
                      <m:r>
                        <a:rPr lang="en-US" altLang="ja-JP" sz="2800" b="0" i="0" smtClean="0">
                          <a:latin typeface="Cambria Math" panose="02040503050406030204" pitchFamily="18" charset="0"/>
                        </a:rPr>
                        <m:t> </m:t>
                      </m:r>
                      <m:r>
                        <m:rPr>
                          <m:sty m:val="p"/>
                        </m:rPr>
                        <a:rPr lang="en-US" altLang="ja-JP" sz="2800" b="0" i="0" smtClean="0">
                          <a:latin typeface="Cambria Math" panose="02040503050406030204" pitchFamily="18" charset="0"/>
                        </a:rPr>
                        <m:t>energy</m:t>
                      </m:r>
                      <m:r>
                        <a:rPr lang="en-US" altLang="ja-JP" sz="2800" b="0" i="0" smtClean="0">
                          <a:latin typeface="Cambria Math" panose="02040503050406030204" pitchFamily="18" charset="0"/>
                        </a:rPr>
                        <m:t> </m:t>
                      </m:r>
                      <m:r>
                        <m:rPr>
                          <m:sty m:val="p"/>
                        </m:rPr>
                        <a:rPr lang="en-US" altLang="ja-JP" sz="2800" b="0" i="0" smtClean="0">
                          <a:latin typeface="Cambria Math" panose="02040503050406030204" pitchFamily="18" charset="0"/>
                        </a:rPr>
                        <m:t>density</m:t>
                      </m:r>
                      <m:r>
                        <a:rPr lang="en-US" altLang="ja-JP" sz="2800" b="0" i="0" smtClean="0">
                          <a:latin typeface="Cambria Math" panose="02040503050406030204" pitchFamily="18" charset="0"/>
                        </a:rPr>
                        <m:t>:</m:t>
                      </m:r>
                      <m:sSub>
                        <m:sSubPr>
                          <m:ctrlPr>
                            <a:rPr lang="en-US" altLang="ja-JP" sz="2800" i="1" smtClean="0">
                              <a:latin typeface="Cambria Math" panose="02040503050406030204" pitchFamily="18" charset="0"/>
                            </a:rPr>
                          </m:ctrlPr>
                        </m:sSubPr>
                        <m:e>
                          <m:r>
                            <a:rPr lang="en-US" altLang="ja-JP" sz="2800" i="1">
                              <a:latin typeface="Cambria Math" panose="02040503050406030204" pitchFamily="18" charset="0"/>
                            </a:rPr>
                            <m:t>𝜌</m:t>
                          </m:r>
                        </m:e>
                        <m:sub>
                          <m:r>
                            <a:rPr lang="en-US" altLang="ja-JP" sz="2800" b="0" i="1" smtClean="0">
                              <a:latin typeface="Cambria Math" panose="02040503050406030204" pitchFamily="18" charset="0"/>
                            </a:rPr>
                            <m:t>𝑀𝐹</m:t>
                          </m:r>
                        </m:sub>
                      </m:sSub>
                      <m: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1</m:t>
                          </m:r>
                        </m:num>
                        <m:den>
                          <m:sSup>
                            <m:sSupPr>
                              <m:ctrlPr>
                                <a:rPr lang="en-US" altLang="ja-JP" sz="2800" b="0" i="1" smtClean="0">
                                  <a:latin typeface="Cambria Math" panose="02040503050406030204" pitchFamily="18" charset="0"/>
                                </a:rPr>
                              </m:ctrlPr>
                            </m:sSupPr>
                            <m:e>
                              <m:r>
                                <a:rPr lang="en-US" altLang="ja-JP" sz="2800" b="0" i="1" smtClean="0">
                                  <a:latin typeface="Cambria Math" panose="02040503050406030204" pitchFamily="18" charset="0"/>
                                </a:rPr>
                                <m:t>𝑎</m:t>
                              </m:r>
                            </m:e>
                            <m:sup>
                              <m:r>
                                <a:rPr lang="en-US" altLang="ja-JP" sz="2800" b="0" i="1" smtClean="0">
                                  <a:latin typeface="Cambria Math" panose="02040503050406030204" pitchFamily="18" charset="0"/>
                                </a:rPr>
                                <m:t>4</m:t>
                              </m:r>
                            </m:sup>
                          </m:sSup>
                        </m:den>
                      </m:f>
                    </m:oMath>
                  </m:oMathPara>
                </a14:m>
                <a:endParaRPr lang="ja-JP" altLang="en-US" sz="2800" dirty="0"/>
              </a:p>
            </p:txBody>
          </p:sp>
        </mc:Choice>
        <mc:Fallback xmlns="">
          <p:sp>
            <p:nvSpPr>
              <p:cNvPr id="6" name="正方形/長方形 5">
                <a:extLst>
                  <a:ext uri="{FF2B5EF4-FFF2-40B4-BE49-F238E27FC236}">
                    <a16:creationId xmlns:a16="http://schemas.microsoft.com/office/drawing/2014/main" id="{ABED22C9-00B0-4D0E-89C7-B5D36D6558CE}"/>
                  </a:ext>
                </a:extLst>
              </p:cNvPr>
              <p:cNvSpPr>
                <a:spLocks noRot="1" noChangeAspect="1" noMove="1" noResize="1" noEditPoints="1" noAdjustHandles="1" noChangeArrowheads="1" noChangeShapeType="1" noTextEdit="1"/>
              </p:cNvSpPr>
              <p:nvPr/>
            </p:nvSpPr>
            <p:spPr>
              <a:xfrm>
                <a:off x="1471621" y="5956278"/>
                <a:ext cx="6693921" cy="901722"/>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A1C8C1E1-DC0B-41E1-A7E3-060D0021630E}"/>
                  </a:ext>
                </a:extLst>
              </p:cNvPr>
              <p:cNvSpPr/>
              <p:nvPr/>
            </p:nvSpPr>
            <p:spPr>
              <a:xfrm>
                <a:off x="113209" y="5178483"/>
                <a:ext cx="6330905" cy="859531"/>
              </a:xfrm>
              <a:prstGeom prst="rect">
                <a:avLst/>
              </a:prstGeom>
            </p:spPr>
            <p:txBody>
              <a:bodyPr wrap="square">
                <a:spAutoFit/>
              </a:bodyPr>
              <a:lstStyle/>
              <a:p>
                <a:pPr fontAlgn="base">
                  <a:spcBef>
                    <a:spcPct val="0"/>
                  </a:spcBef>
                  <a:spcAft>
                    <a:spcPct val="0"/>
                  </a:spcAft>
                </a:pPr>
                <a:r>
                  <a:rPr lang="en-US" altLang="ja-JP" sz="2400" b="1" dirty="0">
                    <a:solidFill>
                      <a:srgbClr val="FF0000"/>
                    </a:solidFill>
                    <a:latin typeface="Times New Roman" pitchFamily="18" charset="0"/>
                  </a:rPr>
                  <a:t>Larger</a:t>
                </a:r>
                <a14:m>
                  <m:oMath xmlns:m="http://schemas.openxmlformats.org/officeDocument/2006/math">
                    <m:r>
                      <a:rPr lang="en-US" altLang="ja-JP" sz="2400" b="1" i="0" smtClean="0">
                        <a:latin typeface="Cambria Math" panose="02040503050406030204" pitchFamily="18" charset="0"/>
                      </a:rPr>
                      <m:t> </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𝜌</m:t>
                        </m:r>
                      </m:e>
                      <m:sub>
                        <m:r>
                          <a:rPr lang="en-US" altLang="ja-JP" sz="2400" i="1">
                            <a:latin typeface="Cambria Math" panose="02040503050406030204" pitchFamily="18" charset="0"/>
                          </a:rPr>
                          <m:t>𝑅</m:t>
                        </m:r>
                      </m:sub>
                    </m:sSub>
                    <m:r>
                      <a:rPr lang="en-US" altLang="ja-JP" sz="2400" b="0" i="1" smtClean="0">
                        <a:latin typeface="Cambria Math" panose="02040503050406030204" pitchFamily="18" charset="0"/>
                      </a:rPr>
                      <m:t> </m:t>
                    </m:r>
                  </m:oMath>
                </a14:m>
                <a:r>
                  <a:rPr lang="en-US" altLang="ja-JP" sz="2400" b="1" dirty="0">
                    <a:solidFill>
                      <a:srgbClr val="000000"/>
                    </a:solidFill>
                    <a:latin typeface="Times New Roman" pitchFamily="18" charset="0"/>
                  </a:rPr>
                  <a:t>shifts peaks to </a:t>
                </a:r>
                <a:r>
                  <a:rPr lang="en-US" altLang="ja-JP" sz="2400" b="1" dirty="0">
                    <a:solidFill>
                      <a:srgbClr val="FF0000"/>
                    </a:solidFill>
                    <a:latin typeface="Times New Roman" pitchFamily="18" charset="0"/>
                  </a:rPr>
                  <a:t>larger</a:t>
                </a:r>
                <a:r>
                  <a:rPr lang="en-US" altLang="ja-JP" sz="2400" b="1" dirty="0">
                    <a:solidFill>
                      <a:srgbClr val="000000"/>
                    </a:solidFill>
                    <a:latin typeface="Times New Roman" pitchFamily="18" charset="0"/>
                  </a:rPr>
                  <a:t> scales</a:t>
                </a:r>
              </a:p>
              <a:p>
                <a:pPr fontAlgn="base">
                  <a:spcBef>
                    <a:spcPct val="0"/>
                  </a:spcBef>
                  <a:spcAft>
                    <a:spcPct val="0"/>
                  </a:spcAft>
                </a:pPr>
                <a:r>
                  <a:rPr lang="en-US" altLang="ja-JP" sz="2400" b="1" dirty="0">
                    <a:solidFill>
                      <a:srgbClr val="000000"/>
                    </a:solidFill>
                    <a:latin typeface="Times New Roman" pitchFamily="18" charset="0"/>
                  </a:rPr>
                  <a:t>The amplitude in smaller scale is suppressed </a:t>
                </a:r>
              </a:p>
            </p:txBody>
          </p:sp>
        </mc:Choice>
        <mc:Fallback xmlns="">
          <p:sp>
            <p:nvSpPr>
              <p:cNvPr id="16" name="正方形/長方形 15">
                <a:extLst>
                  <a:ext uri="{FF2B5EF4-FFF2-40B4-BE49-F238E27FC236}">
                    <a16:creationId xmlns:a16="http://schemas.microsoft.com/office/drawing/2014/main" xmlns:a14="http://schemas.microsoft.com/office/drawing/2010/main" xmlns="" id="{A1C8C1E1-DC0B-41E1-A7E3-060D0021630E}"/>
                  </a:ext>
                </a:extLst>
              </p:cNvPr>
              <p:cNvSpPr>
                <a:spLocks noRot="1" noChangeAspect="1" noMove="1" noResize="1" noEditPoints="1" noAdjustHandles="1" noChangeArrowheads="1" noChangeShapeType="1" noTextEdit="1"/>
              </p:cNvSpPr>
              <p:nvPr/>
            </p:nvSpPr>
            <p:spPr>
              <a:xfrm>
                <a:off x="113209" y="5178483"/>
                <a:ext cx="6330905" cy="859531"/>
              </a:xfrm>
              <a:prstGeom prst="rect">
                <a:avLst/>
              </a:prstGeom>
              <a:blipFill rotWithShape="0">
                <a:blip r:embed="rId11"/>
                <a:stretch>
                  <a:fillRect l="-1541" t="-5674" b="-12057"/>
                </a:stretch>
              </a:blipFill>
            </p:spPr>
            <p:txBody>
              <a:bodyPr/>
              <a:lstStyle/>
              <a:p>
                <a:r>
                  <a:rPr lang="ja-JP" altLang="en-US">
                    <a:noFill/>
                  </a:rPr>
                  <a:t> </a:t>
                </a:r>
              </a:p>
            </p:txBody>
          </p:sp>
        </mc:Fallback>
      </mc:AlternateContent>
      <p:sp>
        <p:nvSpPr>
          <p:cNvPr id="7" name="矢印: 右 6">
            <a:extLst>
              <a:ext uri="{FF2B5EF4-FFF2-40B4-BE49-F238E27FC236}">
                <a16:creationId xmlns:a16="http://schemas.microsoft.com/office/drawing/2014/main" id="{2EB57F62-AF1F-4C57-B202-E75D710FB94C}"/>
              </a:ext>
            </a:extLst>
          </p:cNvPr>
          <p:cNvSpPr/>
          <p:nvPr/>
        </p:nvSpPr>
        <p:spPr>
          <a:xfrm rot="16200000">
            <a:off x="1977718" y="6047307"/>
            <a:ext cx="47219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E094FC4A-62D3-4EC9-8940-634836189E93}"/>
              </a:ext>
            </a:extLst>
          </p:cNvPr>
          <p:cNvSpPr/>
          <p:nvPr/>
        </p:nvSpPr>
        <p:spPr>
          <a:xfrm>
            <a:off x="201138" y="3809481"/>
            <a:ext cx="3827036" cy="307777"/>
          </a:xfrm>
          <a:prstGeom prst="rect">
            <a:avLst/>
          </a:prstGeom>
          <a:solidFill>
            <a:schemeClr val="bg1"/>
          </a:solidFill>
        </p:spPr>
        <p:txBody>
          <a:bodyPr wrap="square">
            <a:spAutoFit/>
          </a:bodyPr>
          <a:lstStyle/>
          <a:p>
            <a:r>
              <a:rPr lang="es-ES" altLang="ja-JP" sz="1400" dirty="0">
                <a:latin typeface="Times New Roman" panose="02020603050405020304" pitchFamily="18" charset="0"/>
                <a:cs typeface="Times New Roman" panose="02020603050405020304" pitchFamily="18" charset="0"/>
              </a:rPr>
              <a:t>P. Meszaros, Astron. &amp; Astrophys. </a:t>
            </a:r>
            <a:r>
              <a:rPr lang="es-ES" altLang="ja-JP" sz="1400" b="1" dirty="0">
                <a:latin typeface="Times New Roman" panose="02020603050405020304" pitchFamily="18" charset="0"/>
                <a:cs typeface="Times New Roman" panose="02020603050405020304" pitchFamily="18" charset="0"/>
              </a:rPr>
              <a:t>37</a:t>
            </a:r>
            <a:r>
              <a:rPr lang="es-ES" altLang="ja-JP" sz="1400" dirty="0">
                <a:latin typeface="Times New Roman" panose="02020603050405020304" pitchFamily="18" charset="0"/>
                <a:cs typeface="Times New Roman" panose="02020603050405020304" pitchFamily="18" charset="0"/>
              </a:rPr>
              <a:t>, 225 (1974).</a:t>
            </a:r>
            <a:endParaRPr lang="ja-JP" altLang="en-US" sz="1400" dirty="0">
              <a:latin typeface="Times New Roman" panose="02020603050405020304" pitchFamily="18" charset="0"/>
              <a:cs typeface="Times New Roman" panose="02020603050405020304" pitchFamily="18" charset="0"/>
            </a:endParaRPr>
          </a:p>
        </p:txBody>
      </p:sp>
      <p:grpSp>
        <p:nvGrpSpPr>
          <p:cNvPr id="13" name="グループ化 12">
            <a:extLst>
              <a:ext uri="{FF2B5EF4-FFF2-40B4-BE49-F238E27FC236}">
                <a16:creationId xmlns:a16="http://schemas.microsoft.com/office/drawing/2014/main" id="{F7649C0C-5F71-4235-B70D-53C7C55EC39A}"/>
              </a:ext>
            </a:extLst>
          </p:cNvPr>
          <p:cNvGrpSpPr/>
          <p:nvPr/>
        </p:nvGrpSpPr>
        <p:grpSpPr>
          <a:xfrm>
            <a:off x="4527267" y="753048"/>
            <a:ext cx="1037009" cy="484632"/>
            <a:chOff x="4527267" y="753048"/>
            <a:chExt cx="1037009" cy="484632"/>
          </a:xfrm>
        </p:grpSpPr>
        <p:sp>
          <p:nvSpPr>
            <p:cNvPr id="10" name="矢印: 右 9">
              <a:extLst>
                <a:ext uri="{FF2B5EF4-FFF2-40B4-BE49-F238E27FC236}">
                  <a16:creationId xmlns:a16="http://schemas.microsoft.com/office/drawing/2014/main" id="{F83A8530-DBBD-46D8-AB69-CE81F0ADB7EF}"/>
                </a:ext>
              </a:extLst>
            </p:cNvPr>
            <p:cNvSpPr/>
            <p:nvPr/>
          </p:nvSpPr>
          <p:spPr>
            <a:xfrm rot="10800000">
              <a:off x="4527267" y="753048"/>
              <a:ext cx="10370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0F81DEA-5092-4137-BD23-CED97851BBDA}"/>
                </a:ext>
              </a:extLst>
            </p:cNvPr>
            <p:cNvSpPr/>
            <p:nvPr/>
          </p:nvSpPr>
          <p:spPr>
            <a:xfrm>
              <a:off x="4727263" y="763259"/>
              <a:ext cx="712054" cy="400110"/>
            </a:xfrm>
            <a:prstGeom prst="rect">
              <a:avLst/>
            </a:prstGeom>
          </p:spPr>
          <p:txBody>
            <a:bodyPr wrap="none">
              <a:spAutoFit/>
            </a:bodyPr>
            <a:lstStyle/>
            <a:p>
              <a:r>
                <a:rPr lang="en-US" altLang="ja-JP" sz="2000" b="1" dirty="0">
                  <a:solidFill>
                    <a:schemeClr val="bg1"/>
                  </a:solidFill>
                  <a:latin typeface="Times New Roman" pitchFamily="18" charset="0"/>
                </a:rPr>
                <a:t>peak</a:t>
              </a:r>
              <a:endParaRPr lang="ja-JP" altLang="en-US" sz="2000" dirty="0">
                <a:solidFill>
                  <a:schemeClr val="bg1"/>
                </a:solidFill>
              </a:endParaRPr>
            </a:p>
          </p:txBody>
        </p:sp>
      </p:grpSp>
      <p:sp>
        <p:nvSpPr>
          <p:cNvPr id="19" name="正方形/長方形 18">
            <a:extLst>
              <a:ext uri="{FF2B5EF4-FFF2-40B4-BE49-F238E27FC236}">
                <a16:creationId xmlns:a16="http://schemas.microsoft.com/office/drawing/2014/main" id="{0815562C-44F6-418B-9153-58387C3B5CE1}"/>
              </a:ext>
            </a:extLst>
          </p:cNvPr>
          <p:cNvSpPr/>
          <p:nvPr/>
        </p:nvSpPr>
        <p:spPr>
          <a:xfrm>
            <a:off x="1429008" y="3305555"/>
            <a:ext cx="2478499" cy="523220"/>
          </a:xfrm>
          <a:prstGeom prst="rect">
            <a:avLst/>
          </a:prstGeom>
          <a:solidFill>
            <a:schemeClr val="bg1"/>
          </a:solidFill>
          <a:ln>
            <a:solidFill>
              <a:srgbClr val="FF0000"/>
            </a:solidFill>
          </a:ln>
        </p:spPr>
        <p:txBody>
          <a:bodyPr wrap="none">
            <a:spAutoFit/>
          </a:bodyPr>
          <a:lstStyle/>
          <a:p>
            <a:pPr fontAlgn="base">
              <a:spcBef>
                <a:spcPct val="0"/>
              </a:spcBef>
              <a:spcAft>
                <a:spcPct val="0"/>
              </a:spcAft>
            </a:pPr>
            <a:r>
              <a:rPr lang="en-US" altLang="ja-JP" sz="2800" b="1" i="1" dirty="0">
                <a:solidFill>
                  <a:srgbClr val="000000"/>
                </a:solidFill>
                <a:latin typeface="Times New Roman" pitchFamily="18" charset="0"/>
              </a:rPr>
              <a:t>Meszaros effect</a:t>
            </a:r>
          </a:p>
        </p:txBody>
      </p:sp>
      <p:sp>
        <p:nvSpPr>
          <p:cNvPr id="25" name="矢印: 右 24">
            <a:extLst>
              <a:ext uri="{FF2B5EF4-FFF2-40B4-BE49-F238E27FC236}">
                <a16:creationId xmlns:a16="http://schemas.microsoft.com/office/drawing/2014/main" id="{535F36E0-2DE1-40F6-A7AE-9C16D45AA71C}"/>
              </a:ext>
            </a:extLst>
          </p:cNvPr>
          <p:cNvSpPr/>
          <p:nvPr/>
        </p:nvSpPr>
        <p:spPr>
          <a:xfrm>
            <a:off x="895048" y="3324849"/>
            <a:ext cx="47219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8B442CB3-9E65-4814-A922-29BB39666C29}"/>
              </a:ext>
            </a:extLst>
          </p:cNvPr>
          <p:cNvSpPr/>
          <p:nvPr/>
        </p:nvSpPr>
        <p:spPr>
          <a:xfrm rot="5400000">
            <a:off x="5978022" y="1668366"/>
            <a:ext cx="10370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230CBF8F-5DCC-432C-9E52-A8AA1A205553}"/>
              </a:ext>
            </a:extLst>
          </p:cNvPr>
          <p:cNvSpPr/>
          <p:nvPr/>
        </p:nvSpPr>
        <p:spPr>
          <a:xfrm rot="5400000">
            <a:off x="6981255" y="2432207"/>
            <a:ext cx="10370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4524CBC-9789-4321-B612-94847D61A359}"/>
              </a:ext>
            </a:extLst>
          </p:cNvPr>
          <p:cNvSpPr/>
          <p:nvPr/>
        </p:nvSpPr>
        <p:spPr>
          <a:xfrm>
            <a:off x="756918" y="2092482"/>
            <a:ext cx="2513450" cy="954107"/>
          </a:xfrm>
          <a:prstGeom prst="rect">
            <a:avLst/>
          </a:prstGeom>
          <a:solidFill>
            <a:schemeClr val="bg1"/>
          </a:solidFill>
          <a:ln>
            <a:solidFill>
              <a:schemeClr val="accent1"/>
            </a:solidFill>
          </a:ln>
        </p:spPr>
        <p:txBody>
          <a:bodyPr wrap="square">
            <a:spAutoFit/>
          </a:bodyPr>
          <a:lstStyle/>
          <a:p>
            <a:pPr fontAlgn="base">
              <a:spcBef>
                <a:spcPct val="0"/>
              </a:spcBef>
              <a:spcAft>
                <a:spcPct val="0"/>
              </a:spcAft>
            </a:pPr>
            <a:r>
              <a:rPr lang="en-US" altLang="ja-JP" sz="1400" b="1" dirty="0">
                <a:solidFill>
                  <a:srgbClr val="000000"/>
                </a:solidFill>
                <a:latin typeface="Times New Roman" pitchFamily="18" charset="0"/>
              </a:rPr>
              <a:t>After the fluctuations of the MPS enter the horizon on the radiation dominated era, the fluctuations cannot grow.</a:t>
            </a:r>
          </a:p>
        </p:txBody>
      </p:sp>
      <p:sp>
        <p:nvSpPr>
          <p:cNvPr id="28" name="正方形/長方形 27">
            <a:extLst>
              <a:ext uri="{FF2B5EF4-FFF2-40B4-BE49-F238E27FC236}">
                <a16:creationId xmlns:a16="http://schemas.microsoft.com/office/drawing/2014/main" id="{E087AD5B-6560-4868-A2F2-870F0AEB79BB}"/>
              </a:ext>
            </a:extLst>
          </p:cNvPr>
          <p:cNvSpPr/>
          <p:nvPr/>
        </p:nvSpPr>
        <p:spPr>
          <a:xfrm>
            <a:off x="61830" y="454474"/>
            <a:ext cx="2513450" cy="738664"/>
          </a:xfrm>
          <a:prstGeom prst="rect">
            <a:avLst/>
          </a:prstGeom>
          <a:solidFill>
            <a:schemeClr val="bg1"/>
          </a:solidFill>
          <a:ln>
            <a:solidFill>
              <a:srgbClr val="FF0000"/>
            </a:solidFill>
          </a:ln>
        </p:spPr>
        <p:txBody>
          <a:bodyPr wrap="square">
            <a:spAutoFit/>
          </a:bodyPr>
          <a:lstStyle/>
          <a:p>
            <a:pPr fontAlgn="base">
              <a:spcBef>
                <a:spcPct val="0"/>
              </a:spcBef>
              <a:spcAft>
                <a:spcPct val="0"/>
              </a:spcAft>
            </a:pPr>
            <a:r>
              <a:rPr lang="en-US" altLang="ja-JP" sz="1400" b="1" dirty="0">
                <a:solidFill>
                  <a:srgbClr val="000000"/>
                </a:solidFill>
                <a:latin typeface="Times New Roman" pitchFamily="18" charset="0"/>
              </a:rPr>
              <a:t>The horizon scale at the matter radiation equality time become the peak of the MPS</a:t>
            </a:r>
          </a:p>
        </p:txBody>
      </p:sp>
      <p:sp>
        <p:nvSpPr>
          <p:cNvPr id="5" name="矢印: 下 4">
            <a:extLst>
              <a:ext uri="{FF2B5EF4-FFF2-40B4-BE49-F238E27FC236}">
                <a16:creationId xmlns:a16="http://schemas.microsoft.com/office/drawing/2014/main" id="{6C1C1748-4203-4C5A-AE5D-7F76CC728711}"/>
              </a:ext>
            </a:extLst>
          </p:cNvPr>
          <p:cNvSpPr/>
          <p:nvPr/>
        </p:nvSpPr>
        <p:spPr>
          <a:xfrm>
            <a:off x="3957649" y="2028262"/>
            <a:ext cx="330819" cy="667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下 29">
            <a:extLst>
              <a:ext uri="{FF2B5EF4-FFF2-40B4-BE49-F238E27FC236}">
                <a16:creationId xmlns:a16="http://schemas.microsoft.com/office/drawing/2014/main" id="{E345725F-CC6D-4251-8488-712E9DB60568}"/>
              </a:ext>
            </a:extLst>
          </p:cNvPr>
          <p:cNvSpPr/>
          <p:nvPr/>
        </p:nvSpPr>
        <p:spPr>
          <a:xfrm>
            <a:off x="3431806" y="1616808"/>
            <a:ext cx="240052" cy="484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下 30">
            <a:extLst>
              <a:ext uri="{FF2B5EF4-FFF2-40B4-BE49-F238E27FC236}">
                <a16:creationId xmlns:a16="http://schemas.microsoft.com/office/drawing/2014/main" id="{5C93BBBB-6A09-41FF-883A-0E7DC62A1656}"/>
              </a:ext>
            </a:extLst>
          </p:cNvPr>
          <p:cNvSpPr/>
          <p:nvPr/>
        </p:nvSpPr>
        <p:spPr>
          <a:xfrm>
            <a:off x="2961731" y="1426359"/>
            <a:ext cx="172210" cy="3476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下 31">
            <a:extLst>
              <a:ext uri="{FF2B5EF4-FFF2-40B4-BE49-F238E27FC236}">
                <a16:creationId xmlns:a16="http://schemas.microsoft.com/office/drawing/2014/main" id="{D509EC44-6929-407A-8624-4145FCE850FF}"/>
              </a:ext>
            </a:extLst>
          </p:cNvPr>
          <p:cNvSpPr/>
          <p:nvPr/>
        </p:nvSpPr>
        <p:spPr>
          <a:xfrm>
            <a:off x="2525576" y="1255749"/>
            <a:ext cx="142682" cy="288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下 32">
            <a:extLst>
              <a:ext uri="{FF2B5EF4-FFF2-40B4-BE49-F238E27FC236}">
                <a16:creationId xmlns:a16="http://schemas.microsoft.com/office/drawing/2014/main" id="{B432B4AE-F1D0-44D8-B71D-D34118CE2BD0}"/>
              </a:ext>
            </a:extLst>
          </p:cNvPr>
          <p:cNvSpPr/>
          <p:nvPr/>
        </p:nvSpPr>
        <p:spPr>
          <a:xfrm rot="10800000">
            <a:off x="1383638" y="1294039"/>
            <a:ext cx="404557" cy="4150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34" name="正方形/長方形 33">
                <a:extLst>
                  <a:ext uri="{FF2B5EF4-FFF2-40B4-BE49-F238E27FC236}">
                    <a16:creationId xmlns:a16="http://schemas.microsoft.com/office/drawing/2014/main" id="{640561C9-624C-43BC-94B0-0CD81B2FE8CA}"/>
                  </a:ext>
                </a:extLst>
              </p:cNvPr>
              <p:cNvSpPr/>
              <p:nvPr/>
            </p:nvSpPr>
            <p:spPr>
              <a:xfrm>
                <a:off x="162633" y="5222574"/>
                <a:ext cx="7193410" cy="830997"/>
              </a:xfrm>
              <a:prstGeom prst="rect">
                <a:avLst/>
              </a:prstGeom>
              <a:solidFill>
                <a:schemeClr val="bg1"/>
              </a:solidFill>
            </p:spPr>
            <p:txBody>
              <a:bodyPr wrap="square">
                <a:spAutoFit/>
              </a:bodyPr>
              <a:lstStyle/>
              <a:p>
                <a:pPr fontAlgn="base">
                  <a:spcBef>
                    <a:spcPct val="0"/>
                  </a:spcBef>
                  <a:spcAft>
                    <a:spcPct val="0"/>
                  </a:spcAft>
                </a:pPr>
                <a14:m>
                  <m:oMath xmlns:m="http://schemas.openxmlformats.org/officeDocument/2006/math">
                    <m:sSub>
                      <m:sSubPr>
                        <m:ctrlPr>
                          <a:rPr lang="en-US" altLang="ja-JP" sz="2400" i="1" smtClean="0">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𝜌</m:t>
                        </m:r>
                      </m:e>
                      <m:sub>
                        <m:r>
                          <a:rPr lang="en-US" altLang="ja-JP" sz="2400" b="0" i="1" smtClean="0">
                            <a:solidFill>
                              <a:srgbClr val="FF0000"/>
                            </a:solidFill>
                            <a:latin typeface="Cambria Math" panose="02040503050406030204" pitchFamily="18" charset="0"/>
                          </a:rPr>
                          <m:t>𝑀𝐹</m:t>
                        </m:r>
                      </m:sub>
                    </m:sSub>
                    <m:r>
                      <a:rPr lang="en-US" altLang="ja-JP" sz="2400" b="0" i="1" smtClean="0">
                        <a:latin typeface="Cambria Math" panose="02040503050406030204" pitchFamily="18" charset="0"/>
                      </a:rPr>
                      <m:t> </m:t>
                    </m:r>
                  </m:oMath>
                </a14:m>
                <a:r>
                  <a:rPr lang="en-US" altLang="ja-JP" sz="2400" b="1" dirty="0">
                    <a:solidFill>
                      <a:srgbClr val="000000"/>
                    </a:solidFill>
                    <a:latin typeface="Times New Roman" pitchFamily="18" charset="0"/>
                  </a:rPr>
                  <a:t>shifts peaks to </a:t>
                </a:r>
                <a:r>
                  <a:rPr lang="en-US" altLang="ja-JP" sz="2400" b="1" dirty="0">
                    <a:solidFill>
                      <a:srgbClr val="FF0000"/>
                    </a:solidFill>
                    <a:latin typeface="Times New Roman" pitchFamily="18" charset="0"/>
                  </a:rPr>
                  <a:t>larger</a:t>
                </a:r>
                <a:r>
                  <a:rPr lang="en-US" altLang="ja-JP" sz="2400" b="1" dirty="0">
                    <a:solidFill>
                      <a:srgbClr val="000000"/>
                    </a:solidFill>
                    <a:latin typeface="Times New Roman" pitchFamily="18" charset="0"/>
                  </a:rPr>
                  <a:t> scales</a:t>
                </a:r>
              </a:p>
              <a:p>
                <a:pPr fontAlgn="base">
                  <a:spcBef>
                    <a:spcPct val="0"/>
                  </a:spcBef>
                  <a:spcAft>
                    <a:spcPct val="0"/>
                  </a:spcAft>
                </a:pPr>
                <a:r>
                  <a:rPr lang="en-US" altLang="ja-JP" sz="2400" b="1" dirty="0">
                    <a:solidFill>
                      <a:srgbClr val="000000"/>
                    </a:solidFill>
                    <a:latin typeface="Times New Roman" pitchFamily="18" charset="0"/>
                  </a:rPr>
                  <a:t>The amplitude in smaller scale is suppressed by </a:t>
                </a:r>
                <a14:m>
                  <m:oMath xmlns:m="http://schemas.openxmlformats.org/officeDocument/2006/math">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𝜌</m:t>
                        </m:r>
                      </m:e>
                      <m:sub>
                        <m:r>
                          <a:rPr lang="en-US" altLang="ja-JP" sz="2400" i="1">
                            <a:solidFill>
                              <a:srgbClr val="FF0000"/>
                            </a:solidFill>
                            <a:latin typeface="Cambria Math" panose="02040503050406030204" pitchFamily="18" charset="0"/>
                          </a:rPr>
                          <m:t>𝑀𝐹</m:t>
                        </m:r>
                      </m:sub>
                    </m:sSub>
                    <m:r>
                      <a:rPr lang="en-US" altLang="ja-JP" sz="2400" i="1">
                        <a:latin typeface="Cambria Math" panose="02040503050406030204" pitchFamily="18" charset="0"/>
                      </a:rPr>
                      <m:t> </m:t>
                    </m:r>
                  </m:oMath>
                </a14:m>
                <a:endParaRPr lang="en-US" altLang="ja-JP" sz="2400" b="1" dirty="0">
                  <a:solidFill>
                    <a:srgbClr val="000000"/>
                  </a:solidFill>
                  <a:latin typeface="Times New Roman" pitchFamily="18" charset="0"/>
                </a:endParaRPr>
              </a:p>
            </p:txBody>
          </p:sp>
        </mc:Choice>
        <mc:Fallback>
          <p:sp>
            <p:nvSpPr>
              <p:cNvPr id="34" name="正方形/長方形 33">
                <a:extLst>
                  <a:ext uri="{FF2B5EF4-FFF2-40B4-BE49-F238E27FC236}">
                    <a16:creationId xmlns:a16="http://schemas.microsoft.com/office/drawing/2014/main" id="{640561C9-624C-43BC-94B0-0CD81B2FE8CA}"/>
                  </a:ext>
                </a:extLst>
              </p:cNvPr>
              <p:cNvSpPr>
                <a:spLocks noRot="1" noChangeAspect="1" noMove="1" noResize="1" noEditPoints="1" noAdjustHandles="1" noChangeArrowheads="1" noChangeShapeType="1" noTextEdit="1"/>
              </p:cNvSpPr>
              <p:nvPr/>
            </p:nvSpPr>
            <p:spPr>
              <a:xfrm>
                <a:off x="162633" y="5222574"/>
                <a:ext cx="7193410" cy="830997"/>
              </a:xfrm>
              <a:prstGeom prst="rect">
                <a:avLst/>
              </a:prstGeom>
              <a:blipFill>
                <a:blip r:embed="rId12"/>
                <a:stretch>
                  <a:fillRect l="-1356" t="-5882" b="-1617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6487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up)">
                                      <p:cBhvr>
                                        <p:cTn id="18" dur="500"/>
                                        <p:tgtEl>
                                          <p:spTgt spid="3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wipe(left)">
                                      <p:cBhvr>
                                        <p:cTn id="45" dur="500"/>
                                        <p:tgtEl>
                                          <p:spTgt spid="1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xEl>
                                              <p:pRg st="1" end="1"/>
                                            </p:txEl>
                                          </p:spTgt>
                                        </p:tgtEl>
                                        <p:attrNameLst>
                                          <p:attrName>style.visibility</p:attrName>
                                        </p:attrNameLst>
                                      </p:cBhvr>
                                      <p:to>
                                        <p:strVal val="visible"/>
                                      </p:to>
                                    </p:set>
                                    <p:animEffect transition="in" filter="wipe(left)">
                                      <p:cBhvr>
                                        <p:cTn id="50" dur="500"/>
                                        <p:tgtEl>
                                          <p:spTgt spid="1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right)">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4">
                                            <p:bg/>
                                          </p:spTgt>
                                        </p:tgtEl>
                                        <p:attrNameLst>
                                          <p:attrName>style.visibility</p:attrName>
                                        </p:attrNameLst>
                                      </p:cBhvr>
                                      <p:to>
                                        <p:strVal val="visible"/>
                                      </p:to>
                                    </p:set>
                                    <p:animEffect transition="in" filter="wipe(left)">
                                      <p:cBhvr>
                                        <p:cTn id="65" dur="500"/>
                                        <p:tgtEl>
                                          <p:spTgt spid="34">
                                            <p:bg/>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4">
                                            <p:txEl>
                                              <p:pRg st="0" end="0"/>
                                            </p:txEl>
                                          </p:spTgt>
                                        </p:tgtEl>
                                        <p:attrNameLst>
                                          <p:attrName>style.visibility</p:attrName>
                                        </p:attrNameLst>
                                      </p:cBhvr>
                                      <p:to>
                                        <p:strVal val="visible"/>
                                      </p:to>
                                    </p:set>
                                    <p:animEffect transition="in" filter="wipe(left)">
                                      <p:cBhvr>
                                        <p:cTn id="70" dur="500"/>
                                        <p:tgtEl>
                                          <p:spTgt spid="34">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right)">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4">
                                            <p:txEl>
                                              <p:pRg st="1" end="1"/>
                                            </p:txEl>
                                          </p:spTgt>
                                        </p:tgtEl>
                                        <p:attrNameLst>
                                          <p:attrName>style.visibility</p:attrName>
                                        </p:attrNameLst>
                                      </p:cBhvr>
                                      <p:to>
                                        <p:strVal val="visible"/>
                                      </p:to>
                                    </p:set>
                                    <p:animEffect transition="in" filter="wipe(left)">
                                      <p:cBhvr>
                                        <p:cTn id="80" dur="500"/>
                                        <p:tgtEl>
                                          <p:spTgt spid="34">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right)">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uiExpand="1" build="p"/>
      <p:bldP spid="7" grpId="0" animBg="1"/>
      <p:bldP spid="9" grpId="0" animBg="1"/>
      <p:bldP spid="19" grpId="0" animBg="1"/>
      <p:bldP spid="25" grpId="0" animBg="1"/>
      <p:bldP spid="27" grpId="0" animBg="1"/>
      <p:bldP spid="29" grpId="0" animBg="1"/>
      <p:bldP spid="26" grpId="0" animBg="1"/>
      <p:bldP spid="28" grpId="0" animBg="1"/>
      <p:bldP spid="5" grpId="0" animBg="1"/>
      <p:bldP spid="30" grpId="0" animBg="1"/>
      <p:bldP spid="31" grpId="0" animBg="1"/>
      <p:bldP spid="32" grpId="0" animBg="1"/>
      <p:bldP spid="33" grpId="0" animBg="1"/>
      <p:bldP spid="34"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14" y="1097168"/>
            <a:ext cx="7881275" cy="2952328"/>
          </a:xfrm>
          <a:prstGeom prst="rect">
            <a:avLst/>
          </a:prstGeom>
        </p:spPr>
      </p:pic>
      <p:sp>
        <p:nvSpPr>
          <p:cNvPr id="18" name="正方形/長方形 41"/>
          <p:cNvSpPr>
            <a:spLocks noChangeArrowheads="1"/>
          </p:cNvSpPr>
          <p:nvPr/>
        </p:nvSpPr>
        <p:spPr bwMode="auto">
          <a:xfrm>
            <a:off x="13168" y="-68000"/>
            <a:ext cx="9056536" cy="58477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en-US" altLang="ja-JP" sz="3200" b="1" dirty="0">
                <a:solidFill>
                  <a:srgbClr val="0000FF"/>
                </a:solidFill>
                <a:latin typeface="Times New Roman" panose="02020603050405020304" pitchFamily="18" charset="0"/>
                <a:ea typeface="ＭＳ Ｐゴシック"/>
                <a:cs typeface="Times New Roman" panose="02020603050405020304" pitchFamily="18" charset="0"/>
              </a:rPr>
              <a:t>Potential damping from sound wave with PMF</a:t>
            </a:r>
            <a:endParaRPr lang="ja-JP" altLang="en-US" sz="3200" b="1" dirty="0">
              <a:solidFill>
                <a:srgbClr val="0000FF"/>
              </a:solidFill>
              <a:latin typeface="Times New Roman" panose="02020603050405020304" pitchFamily="18" charset="0"/>
              <a:ea typeface="ＭＳ Ｐゴシック"/>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正方形/長方形 20"/>
              <p:cNvSpPr/>
              <p:nvPr/>
            </p:nvSpPr>
            <p:spPr>
              <a:xfrm>
                <a:off x="939416" y="645824"/>
                <a:ext cx="3672408" cy="400110"/>
              </a:xfrm>
              <a:prstGeom prst="rect">
                <a:avLst/>
              </a:prstGeom>
            </p:spPr>
            <p:txBody>
              <a:bodyPr wrap="square">
                <a:spAutoFit/>
              </a:bodyPr>
              <a:lstStyle/>
              <a:p>
                <a:pPr algn="ctr" fontAlgn="base">
                  <a:spcBef>
                    <a:spcPct val="0"/>
                  </a:spcBef>
                  <a:spcAft>
                    <a:spcPct val="0"/>
                  </a:spcAft>
                </a:pPr>
                <a:r>
                  <a:rPr lang="en-US" altLang="ja-JP" sz="2000" b="1" dirty="0">
                    <a:solidFill>
                      <a:srgbClr val="000000"/>
                    </a:solidFill>
                    <a:latin typeface="Times New Roman" pitchFamily="18" charset="0"/>
                  </a:rPr>
                  <a:t>Without </a:t>
                </a:r>
                <a14:m>
                  <m:oMath xmlns:m="http://schemas.openxmlformats.org/officeDocument/2006/math">
                    <m:sSub>
                      <m:sSubPr>
                        <m:ctrlPr>
                          <a:rPr lang="en-US"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𝝆</m:t>
                        </m:r>
                      </m:e>
                      <m:sub>
                        <m:r>
                          <a:rPr lang="en-US" altLang="ja-JP" sz="2000" b="1">
                            <a:solidFill>
                              <a:srgbClr val="FF0000"/>
                            </a:solidFill>
                            <a:latin typeface="Cambria Math" panose="02040503050406030204" pitchFamily="18" charset="0"/>
                          </a:rPr>
                          <m:t>𝐌𝐅</m:t>
                        </m:r>
                      </m:sub>
                    </m:sSub>
                  </m:oMath>
                </a14:m>
                <a:endParaRPr lang="en-US" altLang="ja-JP" sz="2000" b="1" dirty="0">
                  <a:solidFill>
                    <a:srgbClr val="000000"/>
                  </a:solidFill>
                  <a:latin typeface="Times New Roman" pitchFamily="18" charset="0"/>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939416" y="645824"/>
                <a:ext cx="3672408" cy="400110"/>
              </a:xfrm>
              <a:prstGeom prst="rect">
                <a:avLst/>
              </a:prstGeom>
              <a:blipFill rotWithShape="0">
                <a:blip r:embed="rId5"/>
                <a:stretch>
                  <a:fillRect t="-9091"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p:cNvSpPr/>
              <p:nvPr/>
            </p:nvSpPr>
            <p:spPr>
              <a:xfrm>
                <a:off x="4818582" y="645824"/>
                <a:ext cx="3672408" cy="400110"/>
              </a:xfrm>
              <a:prstGeom prst="rect">
                <a:avLst/>
              </a:prstGeom>
              <a:noFill/>
              <a:ln>
                <a:noFill/>
              </a:ln>
            </p:spPr>
            <p:txBody>
              <a:bodyPr wrap="square">
                <a:spAutoFit/>
              </a:bodyPr>
              <a:lstStyle/>
              <a:p>
                <a:pPr algn="ctr" fontAlgn="base">
                  <a:spcBef>
                    <a:spcPct val="0"/>
                  </a:spcBef>
                  <a:spcAft>
                    <a:spcPct val="0"/>
                  </a:spcAft>
                </a:pPr>
                <a:r>
                  <a:rPr lang="en-US" altLang="ja-JP" sz="2000" b="1" dirty="0">
                    <a:solidFill>
                      <a:srgbClr val="000000"/>
                    </a:solidFill>
                    <a:latin typeface="Times New Roman" pitchFamily="18" charset="0"/>
                  </a:rPr>
                  <a:t>With</a:t>
                </a:r>
                <a14:m>
                  <m:oMath xmlns:m="http://schemas.openxmlformats.org/officeDocument/2006/math">
                    <m:r>
                      <a:rPr lang="en-US" altLang="ja-JP" sz="2000" b="1">
                        <a:solidFill>
                          <a:srgbClr val="FF0000"/>
                        </a:solidFill>
                        <a:latin typeface="Cambria Math" panose="02040503050406030204" pitchFamily="18" charset="0"/>
                      </a:rPr>
                      <m:t> </m:t>
                    </m:r>
                    <m:sSub>
                      <m:sSubPr>
                        <m:ctrlPr>
                          <a:rPr lang="en-US"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𝝆</m:t>
                        </m:r>
                      </m:e>
                      <m:sub>
                        <m:r>
                          <a:rPr lang="en-US" altLang="ja-JP" sz="2000" b="1">
                            <a:solidFill>
                              <a:srgbClr val="FF0000"/>
                            </a:solidFill>
                            <a:latin typeface="Cambria Math" panose="02040503050406030204" pitchFamily="18" charset="0"/>
                          </a:rPr>
                          <m:t>𝐌𝐅</m:t>
                        </m:r>
                      </m:sub>
                    </m:sSub>
                  </m:oMath>
                </a14:m>
                <a:endParaRPr lang="en-US" altLang="ja-JP" sz="2000" b="1" dirty="0">
                  <a:solidFill>
                    <a:srgbClr val="000000"/>
                  </a:solidFill>
                  <a:latin typeface="Times New Roman" pitchFamily="18" charset="0"/>
                </a:endParaRPr>
              </a:p>
            </p:txBody>
          </p:sp>
        </mc:Choice>
        <mc:Fallback xmlns="">
          <p:sp>
            <p:nvSpPr>
              <p:cNvPr id="22" name="正方形/長方形 21"/>
              <p:cNvSpPr>
                <a:spLocks noRot="1" noChangeAspect="1" noMove="1" noResize="1" noEditPoints="1" noAdjustHandles="1" noChangeArrowheads="1" noChangeShapeType="1" noTextEdit="1"/>
              </p:cNvSpPr>
              <p:nvPr/>
            </p:nvSpPr>
            <p:spPr>
              <a:xfrm>
                <a:off x="4818582" y="645824"/>
                <a:ext cx="3672408" cy="400110"/>
              </a:xfrm>
              <a:prstGeom prst="rect">
                <a:avLst/>
              </a:prstGeom>
              <a:blipFill>
                <a:blip r:embed="rId6"/>
                <a:stretch>
                  <a:fillRect t="-9091" b="-25758"/>
                </a:stretch>
              </a:blipFill>
              <a:ln>
                <a:noFill/>
              </a:ln>
            </p:spPr>
            <p:txBody>
              <a:bodyPr/>
              <a:lstStyle/>
              <a:p>
                <a:r>
                  <a:rPr lang="ja-JP" altLang="en-US">
                    <a:noFill/>
                  </a:rPr>
                  <a:t> </a:t>
                </a:r>
              </a:p>
            </p:txBody>
          </p:sp>
        </mc:Fallback>
      </mc:AlternateContent>
      <p:sp>
        <p:nvSpPr>
          <p:cNvPr id="23" name="正方形/長方形 22"/>
          <p:cNvSpPr/>
          <p:nvPr/>
        </p:nvSpPr>
        <p:spPr>
          <a:xfrm>
            <a:off x="2843808" y="3739752"/>
            <a:ext cx="3672408" cy="400110"/>
          </a:xfrm>
          <a:prstGeom prst="rect">
            <a:avLst/>
          </a:prstGeom>
        </p:spPr>
        <p:txBody>
          <a:bodyPr wrap="square">
            <a:spAutoFit/>
          </a:bodyPr>
          <a:lstStyle/>
          <a:p>
            <a:pPr algn="ctr" fontAlgn="base">
              <a:spcBef>
                <a:spcPct val="0"/>
              </a:spcBef>
              <a:spcAft>
                <a:spcPct val="0"/>
              </a:spcAft>
            </a:pPr>
            <a:r>
              <a:rPr lang="en-US" altLang="ja-JP" sz="2000" b="1" i="1" dirty="0" err="1">
                <a:solidFill>
                  <a:srgbClr val="000000"/>
                </a:solidFill>
                <a:latin typeface="Times New Roman" pitchFamily="18" charset="0"/>
              </a:rPr>
              <a:t>B</a:t>
            </a:r>
            <a:r>
              <a:rPr lang="en-US" altLang="ja-JP" sz="2000" b="1" i="1" baseline="-25000" dirty="0" err="1">
                <a:solidFill>
                  <a:srgbClr val="000000"/>
                </a:solidFill>
                <a:latin typeface="Symbol" panose="05050102010706020507" pitchFamily="18" charset="2"/>
              </a:rPr>
              <a:t>l</a:t>
            </a:r>
            <a:r>
              <a:rPr lang="en-US" altLang="ja-JP" sz="2000" b="1" dirty="0">
                <a:solidFill>
                  <a:srgbClr val="000000"/>
                </a:solidFill>
                <a:latin typeface="Times New Roman" pitchFamily="18" charset="0"/>
              </a:rPr>
              <a:t> = 10 nG</a:t>
            </a:r>
          </a:p>
        </p:txBody>
      </p:sp>
      <p:sp>
        <p:nvSpPr>
          <p:cNvPr id="24" name="正方形/長方形 23"/>
          <p:cNvSpPr/>
          <p:nvPr/>
        </p:nvSpPr>
        <p:spPr>
          <a:xfrm>
            <a:off x="74296" y="4083250"/>
            <a:ext cx="9268647" cy="461665"/>
          </a:xfrm>
          <a:prstGeom prst="rect">
            <a:avLst/>
          </a:prstGeom>
        </p:spPr>
        <p:txBody>
          <a:bodyPr wrap="square">
            <a:spAutoFit/>
          </a:bodyPr>
          <a:lstStyle/>
          <a:p>
            <a:pPr fontAlgn="base">
              <a:spcBef>
                <a:spcPct val="0"/>
              </a:spcBef>
              <a:spcAft>
                <a:spcPct val="0"/>
              </a:spcAft>
            </a:pPr>
            <a:r>
              <a:rPr lang="en-US" altLang="ja-JP" sz="2400" b="1" dirty="0">
                <a:solidFill>
                  <a:srgbClr val="000000"/>
                </a:solidFill>
                <a:latin typeface="Times New Roman" pitchFamily="18" charset="0"/>
              </a:rPr>
              <a:t>the potentials on the horizon in the radiation-dominated era</a:t>
            </a:r>
          </a:p>
        </p:txBody>
      </p:sp>
      <p:sp>
        <p:nvSpPr>
          <p:cNvPr id="2" name="スライド番号プレースホルダー 1"/>
          <p:cNvSpPr>
            <a:spLocks noGrp="1"/>
          </p:cNvSpPr>
          <p:nvPr>
            <p:ph type="sldNum" sz="quarter" idx="12"/>
          </p:nvPr>
        </p:nvSpPr>
        <p:spPr>
          <a:xfrm>
            <a:off x="6997232" y="19931"/>
            <a:ext cx="2133600" cy="476250"/>
          </a:xfrm>
        </p:spPr>
        <p:txBody>
          <a:bodyPr/>
          <a:lstStyle/>
          <a:p>
            <a:fld id="{B44F6E48-8CBA-4104-94B5-89D3DAD4D1BA}" type="slidenum">
              <a:rPr lang="en-US" altLang="ja-JP" smtClean="0">
                <a:solidFill>
                  <a:srgbClr val="000000"/>
                </a:solidFill>
              </a:rPr>
              <a:pPr/>
              <a:t>12</a:t>
            </a:fld>
            <a:endParaRPr lang="en-US" altLang="ja-JP" dirty="0">
              <a:solidFill>
                <a:srgbClr val="000000"/>
              </a:solidFill>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995C0BD5-42F4-41FC-B4D7-659460C24E35}"/>
                  </a:ext>
                </a:extLst>
              </p:cNvPr>
              <p:cNvSpPr txBox="1"/>
              <p:nvPr/>
            </p:nvSpPr>
            <p:spPr>
              <a:xfrm>
                <a:off x="-9626" y="4496150"/>
                <a:ext cx="5472956" cy="10911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𝜙</m:t>
                      </m:r>
                      <m:r>
                        <a:rPr lang="en-US" altLang="ja-JP" sz="2400" i="1" smtClean="0">
                          <a:latin typeface="Cambria Math" panose="02040503050406030204" pitchFamily="18" charset="0"/>
                        </a:rPr>
                        <m:t>∝</m:t>
                      </m:r>
                      <m:rad>
                        <m:radPr>
                          <m:degHide m:val="on"/>
                          <m:ctrlPr>
                            <a:rPr lang="en-US" altLang="ja-JP" sz="2400" b="0" i="1" smtClean="0">
                              <a:latin typeface="Cambria Math" panose="02040503050406030204" pitchFamily="18" charset="0"/>
                            </a:rPr>
                          </m:ctrlPr>
                        </m:radPr>
                        <m:deg/>
                        <m:e>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𝑘</m:t>
                                  </m:r>
                                </m:e>
                                <m:sup>
                                  <m:r>
                                    <a:rPr lang="en-US" altLang="ja-JP" sz="2400" b="0" i="1" smtClean="0">
                                      <a:latin typeface="Cambria Math" panose="02040503050406030204" pitchFamily="18" charset="0"/>
                                    </a:rPr>
                                    <m:t>3</m:t>
                                  </m:r>
                                </m:sup>
                              </m:sSup>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𝜏</m:t>
                                  </m:r>
                                </m:e>
                                <m:sup>
                                  <m:r>
                                    <a:rPr lang="en-US" altLang="ja-JP" sz="2400" b="0" i="1" smtClean="0">
                                      <a:latin typeface="Cambria Math" panose="02040503050406030204" pitchFamily="18" charset="0"/>
                                    </a:rPr>
                                    <m:t>3</m:t>
                                  </m:r>
                                </m:sup>
                              </m:sSup>
                              <m:sSubSup>
                                <m:sSubSupPr>
                                  <m:ctrlPr>
                                    <a:rPr lang="en-US" altLang="ja-JP" sz="2400" b="0" i="1" smtClean="0">
                                      <a:latin typeface="Cambria Math" panose="02040503050406030204" pitchFamily="18" charset="0"/>
                                    </a:rPr>
                                  </m:ctrlPr>
                                </m:sSubSupPr>
                                <m:e>
                                  <m:r>
                                    <a:rPr lang="en-US" altLang="ja-JP" sz="2400" b="0" i="1" smtClean="0">
                                      <a:latin typeface="Cambria Math" panose="02040503050406030204" pitchFamily="18" charset="0"/>
                                    </a:rPr>
                                    <m:t>𝑐</m:t>
                                  </m:r>
                                </m:e>
                                <m:sub>
                                  <m:r>
                                    <a:rPr lang="en-US" altLang="ja-JP" sz="2400" b="0" i="1" smtClean="0">
                                      <a:latin typeface="Cambria Math" panose="02040503050406030204" pitchFamily="18" charset="0"/>
                                    </a:rPr>
                                    <m:t>𝑆</m:t>
                                  </m:r>
                                </m:sub>
                                <m:sup>
                                  <m:r>
                                    <a:rPr lang="en-US" altLang="ja-JP" sz="2400" b="0" i="1" smtClean="0">
                                      <a:latin typeface="Cambria Math" panose="02040503050406030204" pitchFamily="18" charset="0"/>
                                    </a:rPr>
                                    <m:t>3</m:t>
                                  </m:r>
                                </m:sup>
                              </m:sSubSup>
                            </m:den>
                          </m:f>
                        </m:e>
                      </m:rad>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𝐽</m:t>
                          </m:r>
                        </m:e>
                        <m:sub>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3</m:t>
                              </m:r>
                            </m:num>
                            <m:den>
                              <m:r>
                                <a:rPr lang="en-US" altLang="ja-JP" sz="2400" b="0" i="1" smtClean="0">
                                  <a:latin typeface="Cambria Math" panose="02040503050406030204" pitchFamily="18" charset="0"/>
                                </a:rPr>
                                <m:t>2</m:t>
                              </m:r>
                            </m:den>
                          </m:f>
                        </m:sub>
                      </m:sSub>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𝑘</m:t>
                          </m:r>
                          <m:r>
                            <a:rPr lang="en-US" altLang="ja-JP" sz="2400" b="0" i="1" smtClean="0">
                              <a:latin typeface="Cambria Math" panose="02040503050406030204" pitchFamily="18" charset="0"/>
                            </a:rPr>
                            <m:t>𝜏</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𝑐</m:t>
                              </m:r>
                            </m:e>
                            <m:sub>
                              <m:r>
                                <a:rPr lang="en-US" altLang="ja-JP" sz="2400" b="0" i="1" smtClean="0">
                                  <a:latin typeface="Cambria Math" panose="02040503050406030204" pitchFamily="18" charset="0"/>
                                </a:rPr>
                                <m:t>𝑠</m:t>
                              </m:r>
                            </m:sub>
                          </m:sSub>
                        </m:e>
                      </m:d>
                      <m:r>
                        <a:rPr kumimoji="1" lang="en-US" altLang="ja-JP" sz="2400" b="0" i="1" smtClean="0">
                          <a:latin typeface="Cambria Math" panose="02040503050406030204" pitchFamily="18" charset="0"/>
                        </a:rPr>
                        <m:t>, </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𝑐</m:t>
                          </m:r>
                        </m:e>
                        <m:sub>
                          <m:r>
                            <a:rPr kumimoji="1" lang="en-US" altLang="ja-JP" sz="2400" b="0" i="1" smtClean="0">
                              <a:latin typeface="Cambria Math" panose="02040503050406030204" pitchFamily="18" charset="0"/>
                            </a:rPr>
                            <m:t>𝑠</m:t>
                          </m:r>
                        </m:sub>
                        <m:sup>
                          <m:r>
                            <a:rPr kumimoji="1" lang="en-US" altLang="ja-JP" sz="2400" b="0" i="1" smtClean="0">
                              <a:latin typeface="Cambria Math" panose="02040503050406030204" pitchFamily="18" charset="0"/>
                            </a:rPr>
                            <m:t>2</m:t>
                          </m:r>
                        </m:sup>
                      </m:sSubSup>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3</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𝑅</m:t>
                              </m:r>
                            </m:e>
                          </m:d>
                        </m:den>
                      </m:f>
                      <m:r>
                        <a:rPr kumimoji="1" lang="en-US" altLang="ja-JP" sz="2400" b="0" i="1" smtClean="0">
                          <a:latin typeface="Cambria Math" panose="02040503050406030204" pitchFamily="18" charset="0"/>
                        </a:rPr>
                        <m:t>, </m:t>
                      </m:r>
                    </m:oMath>
                  </m:oMathPara>
                </a14:m>
                <a:endParaRPr kumimoji="1" lang="ja-JP" altLang="en-US" sz="2400" dirty="0"/>
              </a:p>
            </p:txBody>
          </p:sp>
        </mc:Choice>
        <mc:Fallback xmlns="">
          <p:sp>
            <p:nvSpPr>
              <p:cNvPr id="3" name="テキスト ボックス 2">
                <a:extLst>
                  <a:ext uri="{FF2B5EF4-FFF2-40B4-BE49-F238E27FC236}">
                    <a16:creationId xmlns:a16="http://schemas.microsoft.com/office/drawing/2014/main" id="{995C0BD5-42F4-41FC-B4D7-659460C24E35}"/>
                  </a:ext>
                </a:extLst>
              </p:cNvPr>
              <p:cNvSpPr txBox="1">
                <a:spLocks noRot="1" noChangeAspect="1" noMove="1" noResize="1" noEditPoints="1" noAdjustHandles="1" noChangeArrowheads="1" noChangeShapeType="1" noTextEdit="1"/>
              </p:cNvSpPr>
              <p:nvPr/>
            </p:nvSpPr>
            <p:spPr>
              <a:xfrm>
                <a:off x="-9626" y="4496150"/>
                <a:ext cx="5472956" cy="1091196"/>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a:extLst>
                  <a:ext uri="{FF2B5EF4-FFF2-40B4-BE49-F238E27FC236}">
                    <a16:creationId xmlns:a16="http://schemas.microsoft.com/office/drawing/2014/main" id="{45A8BF97-07F4-4193-88D8-66E636C4CDBE}"/>
                  </a:ext>
                </a:extLst>
              </p:cNvPr>
              <p:cNvSpPr/>
              <p:nvPr/>
            </p:nvSpPr>
            <p:spPr>
              <a:xfrm>
                <a:off x="5322653" y="4557267"/>
                <a:ext cx="3747051"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𝐽</m:t>
                          </m:r>
                        </m:e>
                        <m:sub>
                          <m:r>
                            <a:rPr lang="en-US" altLang="ja-JP" b="0" i="1" smtClean="0">
                              <a:latin typeface="Cambria Math" panose="02040503050406030204" pitchFamily="18" charset="0"/>
                            </a:rPr>
                            <m:t>𝑛</m:t>
                          </m:r>
                        </m:sub>
                      </m:sSub>
                      <m:r>
                        <a:rPr lang="en-US" altLang="ja-JP" i="1">
                          <a:latin typeface="Cambria Math" panose="02040503050406030204" pitchFamily="18" charset="0"/>
                        </a:rPr>
                        <m:t>:</m:t>
                      </m:r>
                      <m:r>
                        <m:rPr>
                          <m:sty m:val="p"/>
                        </m:rPr>
                        <a:rPr lang="en-US" altLang="ja-JP" i="1">
                          <a:latin typeface="Cambria Math" panose="02040503050406030204" pitchFamily="18" charset="0"/>
                        </a:rPr>
                        <m:t>Bessel</m:t>
                      </m:r>
                      <m:r>
                        <a:rPr lang="en-US" altLang="ja-JP" i="1">
                          <a:latin typeface="Cambria Math" panose="02040503050406030204" pitchFamily="18" charset="0"/>
                        </a:rPr>
                        <m:t> </m:t>
                      </m:r>
                      <m:r>
                        <m:rPr>
                          <m:sty m:val="p"/>
                        </m:rPr>
                        <a:rPr lang="en-US" altLang="ja-JP" i="1">
                          <a:latin typeface="Cambria Math" panose="02040503050406030204" pitchFamily="18" charset="0"/>
                        </a:rPr>
                        <m:t>functions</m:t>
                      </m:r>
                      <m:r>
                        <a:rPr lang="en-US" altLang="ja-JP" i="1">
                          <a:latin typeface="Cambria Math" panose="02040503050406030204" pitchFamily="18" charset="0"/>
                        </a:rPr>
                        <m:t> </m:t>
                      </m:r>
                      <m:r>
                        <m:rPr>
                          <m:sty m:val="p"/>
                        </m:rPr>
                        <a:rPr lang="en-US" altLang="ja-JP" i="1">
                          <a:latin typeface="Cambria Math" panose="02040503050406030204" pitchFamily="18" charset="0"/>
                        </a:rPr>
                        <m:t>of</m:t>
                      </m:r>
                      <m:r>
                        <a:rPr lang="en-US" altLang="ja-JP" i="1">
                          <a:latin typeface="Cambria Math" panose="02040503050406030204" pitchFamily="18" charset="0"/>
                        </a:rPr>
                        <m:t> </m:t>
                      </m:r>
                      <m:r>
                        <m:rPr>
                          <m:sty m:val="p"/>
                        </m:rPr>
                        <a:rPr lang="en-US" altLang="ja-JP" i="1">
                          <a:latin typeface="Cambria Math" panose="02040503050406030204" pitchFamily="18" charset="0"/>
                        </a:rPr>
                        <m:t>the</m:t>
                      </m:r>
                      <m:r>
                        <a:rPr lang="en-US" altLang="ja-JP" i="1">
                          <a:latin typeface="Cambria Math" panose="02040503050406030204" pitchFamily="18" charset="0"/>
                        </a:rPr>
                        <m:t> </m:t>
                      </m:r>
                      <m:r>
                        <m:rPr>
                          <m:sty m:val="p"/>
                        </m:rPr>
                        <a:rPr lang="en-US" altLang="ja-JP" i="1">
                          <a:latin typeface="Cambria Math" panose="02040503050406030204" pitchFamily="18" charset="0"/>
                        </a:rPr>
                        <m:t>first</m:t>
                      </m:r>
                      <m:r>
                        <a:rPr lang="en-US" altLang="ja-JP" i="1">
                          <a:latin typeface="Cambria Math" panose="02040503050406030204" pitchFamily="18" charset="0"/>
                        </a:rPr>
                        <m:t> </m:t>
                      </m:r>
                      <m:r>
                        <m:rPr>
                          <m:sty m:val="p"/>
                        </m:rPr>
                        <a:rPr lang="en-US" altLang="ja-JP" i="1">
                          <a:latin typeface="Cambria Math" panose="02040503050406030204" pitchFamily="18" charset="0"/>
                        </a:rPr>
                        <m:t>kind</m:t>
                      </m:r>
                      <m:r>
                        <a:rPr lang="en-US" altLang="ja-JP" i="1">
                          <a:latin typeface="Cambria Math" panose="02040503050406030204" pitchFamily="18" charset="0"/>
                        </a:rPr>
                        <m:t> </m:t>
                      </m:r>
                    </m:oMath>
                  </m:oMathPara>
                </a14:m>
                <a:endParaRPr lang="en-US" altLang="ja-JP"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𝑅</m:t>
                      </m:r>
                      <m:r>
                        <a:rPr lang="en-US" altLang="ja-JP" i="1">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3</m:t>
                          </m:r>
                          <m:r>
                            <a:rPr lang="en-US" altLang="ja-JP" b="0" i="1" smtClean="0">
                              <a:latin typeface="Cambria Math" panose="02040503050406030204" pitchFamily="18" charset="0"/>
                            </a:rPr>
                            <m:t>𝜌</m:t>
                          </m:r>
                        </m:e>
                        <m:sub>
                          <m:r>
                            <a:rPr lang="en-US" altLang="ja-JP" b="0" i="1" smtClean="0">
                              <a:latin typeface="Cambria Math" panose="02040503050406030204" pitchFamily="18" charset="0"/>
                            </a:rPr>
                            <m:t>𝑏</m:t>
                          </m:r>
                        </m:sub>
                      </m:sSub>
                      <m:r>
                        <a:rPr lang="en-US" altLang="ja-JP" b="0" i="1" smtClean="0">
                          <a:latin typeface="Cambria Math" panose="02040503050406030204" pitchFamily="18" charset="0"/>
                        </a:rPr>
                        <m:t>/4</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𝜌</m:t>
                          </m:r>
                        </m:e>
                        <m:sub>
                          <m:r>
                            <a:rPr lang="en-US" altLang="ja-JP" b="0" i="1" smtClean="0">
                              <a:latin typeface="Cambria Math" panose="02040503050406030204" pitchFamily="18" charset="0"/>
                            </a:rPr>
                            <m:t>𝛾</m:t>
                          </m:r>
                        </m:sub>
                      </m:sSub>
                    </m:oMath>
                  </m:oMathPara>
                </a14:m>
                <a:endParaRPr lang="ja-JP" altLang="en-US" dirty="0"/>
              </a:p>
            </p:txBody>
          </p:sp>
        </mc:Choice>
        <mc:Fallback xmlns="">
          <p:sp>
            <p:nvSpPr>
              <p:cNvPr id="4" name="正方形/長方形 3">
                <a:extLst>
                  <a:ext uri="{FF2B5EF4-FFF2-40B4-BE49-F238E27FC236}">
                    <a16:creationId xmlns:a16="http://schemas.microsoft.com/office/drawing/2014/main" id="{45A8BF97-07F4-4193-88D8-66E636C4CDBE}"/>
                  </a:ext>
                </a:extLst>
              </p:cNvPr>
              <p:cNvSpPr>
                <a:spLocks noRot="1" noChangeAspect="1" noMove="1" noResize="1" noEditPoints="1" noAdjustHandles="1" noChangeArrowheads="1" noChangeShapeType="1" noTextEdit="1"/>
              </p:cNvSpPr>
              <p:nvPr/>
            </p:nvSpPr>
            <p:spPr>
              <a:xfrm>
                <a:off x="5322653" y="4557267"/>
                <a:ext cx="3747051" cy="668516"/>
              </a:xfrm>
              <a:prstGeom prst="rect">
                <a:avLst/>
              </a:prstGeom>
              <a:blipFill>
                <a:blip r:embed="rId8"/>
                <a:stretch>
                  <a:fillRect b="-45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ABED22C9-00B0-4D0E-89C7-B5D36D6558CE}"/>
                  </a:ext>
                </a:extLst>
              </p:cNvPr>
              <p:cNvSpPr/>
              <p:nvPr/>
            </p:nvSpPr>
            <p:spPr>
              <a:xfrm>
                <a:off x="867034" y="5984320"/>
                <a:ext cx="6693921" cy="9030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sz="2800" i="1" smtClean="0">
                              <a:latin typeface="Cambria Math" panose="02040503050406030204" pitchFamily="18" charset="0"/>
                            </a:rPr>
                          </m:ctrlPr>
                        </m:sSubSupPr>
                        <m:e>
                          <m:r>
                            <a:rPr lang="en-US" altLang="ja-JP" sz="2800" i="1">
                              <a:latin typeface="Cambria Math" panose="02040503050406030204" pitchFamily="18" charset="0"/>
                            </a:rPr>
                            <m:t>𝑐</m:t>
                          </m:r>
                        </m:e>
                        <m:sub>
                          <m:r>
                            <a:rPr lang="en-US" altLang="ja-JP" sz="2800" i="1">
                              <a:latin typeface="Cambria Math" panose="02040503050406030204" pitchFamily="18" charset="0"/>
                            </a:rPr>
                            <m:t>𝑠</m:t>
                          </m:r>
                        </m:sub>
                        <m:sup>
                          <m:r>
                            <a:rPr lang="en-US" altLang="ja-JP" sz="2800" i="1">
                              <a:latin typeface="Cambria Math" panose="02040503050406030204" pitchFamily="18" charset="0"/>
                            </a:rPr>
                            <m:t>2</m:t>
                          </m:r>
                        </m:sup>
                      </m:sSubSup>
                      <m:r>
                        <a:rPr lang="en-US" altLang="ja-JP" sz="2800" b="0" i="1" smtClean="0">
                          <a:latin typeface="Cambria Math" panose="02040503050406030204" pitchFamily="18" charset="0"/>
                        </a:rPr>
                        <m:t>→</m:t>
                      </m:r>
                      <m:sSubSup>
                        <m:sSubSupPr>
                          <m:ctrlPr>
                            <a:rPr lang="en-US" altLang="ja-JP" sz="2800" b="0" i="1" smtClean="0">
                              <a:latin typeface="Cambria Math" panose="02040503050406030204" pitchFamily="18" charset="0"/>
                            </a:rPr>
                          </m:ctrlPr>
                        </m:sSubSupPr>
                        <m:e>
                          <m:r>
                            <a:rPr lang="en-US" altLang="ja-JP" sz="2800" b="0" i="1" smtClean="0">
                              <a:latin typeface="Cambria Math" panose="02040503050406030204" pitchFamily="18" charset="0"/>
                            </a:rPr>
                            <m:t>𝑐</m:t>
                          </m:r>
                        </m:e>
                        <m:sub>
                          <m:r>
                            <a:rPr lang="en-US" altLang="ja-JP" sz="2800" b="0" i="1" smtClean="0">
                              <a:latin typeface="Cambria Math" panose="02040503050406030204" pitchFamily="18" charset="0"/>
                            </a:rPr>
                            <m:t>𝑠</m:t>
                          </m:r>
                        </m:sub>
                        <m:sup>
                          <m:r>
                            <a:rPr lang="en-US" altLang="ja-JP" sz="2800" b="0" i="1" smtClean="0">
                              <a:latin typeface="Cambria Math" panose="02040503050406030204" pitchFamily="18" charset="0"/>
                            </a:rPr>
                            <m:t>2</m:t>
                          </m:r>
                        </m:sup>
                      </m:sSubSup>
                      <m:r>
                        <a:rPr lang="en-US" altLang="ja-JP" sz="2800" b="0" i="1" smtClean="0">
                          <a:latin typeface="Cambria Math" panose="02040503050406030204" pitchFamily="18" charset="0"/>
                        </a:rPr>
                        <m:t>+</m:t>
                      </m:r>
                      <m:sSubSup>
                        <m:sSubSupPr>
                          <m:ctrlPr>
                            <a:rPr lang="en-US" altLang="ja-JP" sz="2800" b="0" i="1" smtClean="0">
                              <a:latin typeface="Cambria Math" panose="02040503050406030204" pitchFamily="18" charset="0"/>
                            </a:rPr>
                          </m:ctrlPr>
                        </m:sSubSupPr>
                        <m:e>
                          <m:r>
                            <a:rPr lang="en-US" altLang="ja-JP" sz="2800" b="0" i="1" smtClean="0">
                              <a:latin typeface="Cambria Math" panose="02040503050406030204" pitchFamily="18" charset="0"/>
                            </a:rPr>
                            <m:t>𝑐</m:t>
                          </m:r>
                        </m:e>
                        <m:sub>
                          <m:r>
                            <a:rPr lang="en-US" altLang="ja-JP" sz="2800" b="0" i="1" smtClean="0">
                              <a:latin typeface="Cambria Math" panose="02040503050406030204" pitchFamily="18" charset="0"/>
                            </a:rPr>
                            <m:t>𝐴</m:t>
                          </m:r>
                        </m:sub>
                        <m:sup>
                          <m:r>
                            <a:rPr lang="en-US" altLang="ja-JP" sz="2800" b="0" i="1" smtClean="0">
                              <a:latin typeface="Cambria Math" panose="02040503050406030204" pitchFamily="18" charset="0"/>
                            </a:rPr>
                            <m:t>2</m:t>
                          </m:r>
                        </m:sup>
                      </m:sSubSup>
                      <m:r>
                        <a:rPr lang="en-US" altLang="ja-JP" sz="2800" b="0" i="1" smtClean="0">
                          <a:latin typeface="Cambria Math" panose="02040503050406030204" pitchFamily="18" charset="0"/>
                        </a:rPr>
                        <m:t>, </m:t>
                      </m:r>
                      <m:sSubSup>
                        <m:sSubSupPr>
                          <m:ctrlPr>
                            <a:rPr lang="en-US" altLang="ja-JP" sz="2800" b="0" i="1" smtClean="0">
                              <a:latin typeface="Cambria Math" panose="02040503050406030204" pitchFamily="18" charset="0"/>
                            </a:rPr>
                          </m:ctrlPr>
                        </m:sSubSupPr>
                        <m:e>
                          <m:r>
                            <a:rPr lang="en-US" altLang="ja-JP" sz="2800" b="0" i="1" smtClean="0">
                              <a:latin typeface="Cambria Math" panose="02040503050406030204" pitchFamily="18" charset="0"/>
                            </a:rPr>
                            <m:t>𝑐</m:t>
                          </m:r>
                        </m:e>
                        <m:sub>
                          <m:r>
                            <a:rPr lang="en-US" altLang="ja-JP" sz="2800" b="0" i="1" smtClean="0">
                              <a:latin typeface="Cambria Math" panose="02040503050406030204" pitchFamily="18" charset="0"/>
                            </a:rPr>
                            <m:t>𝐴</m:t>
                          </m:r>
                        </m:sub>
                        <m:sup>
                          <m:r>
                            <a:rPr lang="en-US" altLang="ja-JP" sz="2800" b="0" i="1" smtClean="0">
                              <a:latin typeface="Cambria Math" panose="02040503050406030204" pitchFamily="18" charset="0"/>
                            </a:rPr>
                            <m:t>2</m:t>
                          </m:r>
                        </m:sup>
                      </m:sSubSup>
                      <m: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𝜌</m:t>
                              </m:r>
                            </m:e>
                            <m:sub>
                              <m:r>
                                <a:rPr lang="en-US" altLang="ja-JP" sz="2800" b="0" i="1" smtClean="0">
                                  <a:latin typeface="Cambria Math" panose="02040503050406030204" pitchFamily="18" charset="0"/>
                                </a:rPr>
                                <m:t>𝑀𝐹</m:t>
                              </m:r>
                            </m:sub>
                          </m:sSub>
                        </m:num>
                        <m:den>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𝜌</m:t>
                              </m:r>
                            </m:e>
                            <m:sub>
                              <m:r>
                                <a:rPr lang="en-US" altLang="ja-JP" sz="2800" b="0" i="1" smtClean="0">
                                  <a:latin typeface="Cambria Math" panose="02040503050406030204" pitchFamily="18" charset="0"/>
                                </a:rPr>
                                <m:t>𝑟</m:t>
                              </m:r>
                            </m:sub>
                          </m:sSub>
                          <m:r>
                            <a:rPr lang="en-US" altLang="ja-JP" sz="2800" b="0" i="1" smtClean="0">
                              <a:latin typeface="Cambria Math" panose="02040503050406030204" pitchFamily="18" charset="0"/>
                            </a:rPr>
                            <m:t>+</m:t>
                          </m:r>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𝜌</m:t>
                              </m:r>
                            </m:e>
                            <m:sub>
                              <m:r>
                                <a:rPr lang="en-US" altLang="ja-JP" sz="2800" b="0" i="1" smtClean="0">
                                  <a:latin typeface="Cambria Math" panose="02040503050406030204" pitchFamily="18" charset="0"/>
                                </a:rPr>
                                <m:t>𝑏</m:t>
                              </m:r>
                            </m:sub>
                          </m:sSub>
                        </m:den>
                      </m:f>
                      <m:r>
                        <a:rPr lang="en-US" altLang="ja-JP" sz="2800" b="0" i="0" smtClean="0">
                          <a:latin typeface="Cambria Math" panose="02040503050406030204" pitchFamily="18" charset="0"/>
                        </a:rPr>
                        <m:t>:</m:t>
                      </m:r>
                      <m:r>
                        <m:rPr>
                          <m:sty m:val="p"/>
                        </m:rPr>
                        <a:rPr lang="en-US" altLang="ja-JP" sz="2800" b="0" i="0" smtClean="0">
                          <a:latin typeface="Cambria Math" panose="02040503050406030204" pitchFamily="18" charset="0"/>
                        </a:rPr>
                        <m:t>Alfven</m:t>
                      </m:r>
                      <m:r>
                        <a:rPr lang="en-US" altLang="ja-JP" sz="2800" b="0" i="0" smtClean="0">
                          <a:latin typeface="Cambria Math" panose="02040503050406030204" pitchFamily="18" charset="0"/>
                        </a:rPr>
                        <m:t> </m:t>
                      </m:r>
                      <m:r>
                        <m:rPr>
                          <m:sty m:val="p"/>
                        </m:rPr>
                        <a:rPr lang="en-US" altLang="ja-JP" sz="2800" b="0" i="0" smtClean="0">
                          <a:latin typeface="Cambria Math" panose="02040503050406030204" pitchFamily="18" charset="0"/>
                        </a:rPr>
                        <m:t>velocity</m:t>
                      </m:r>
                    </m:oMath>
                  </m:oMathPara>
                </a14:m>
                <a:endParaRPr lang="ja-JP" altLang="en-US" sz="2800" dirty="0"/>
              </a:p>
            </p:txBody>
          </p:sp>
        </mc:Choice>
        <mc:Fallback xmlns="">
          <p:sp>
            <p:nvSpPr>
              <p:cNvPr id="6" name="正方形/長方形 5">
                <a:extLst>
                  <a:ext uri="{FF2B5EF4-FFF2-40B4-BE49-F238E27FC236}">
                    <a16:creationId xmlns:a16="http://schemas.microsoft.com/office/drawing/2014/main" id="{ABED22C9-00B0-4D0E-89C7-B5D36D6558CE}"/>
                  </a:ext>
                </a:extLst>
              </p:cNvPr>
              <p:cNvSpPr>
                <a:spLocks noRot="1" noChangeAspect="1" noMove="1" noResize="1" noEditPoints="1" noAdjustHandles="1" noChangeArrowheads="1" noChangeShapeType="1" noTextEdit="1"/>
              </p:cNvSpPr>
              <p:nvPr/>
            </p:nvSpPr>
            <p:spPr>
              <a:xfrm>
                <a:off x="867034" y="5984320"/>
                <a:ext cx="6693921" cy="903004"/>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A1C8C1E1-DC0B-41E1-A7E3-060D0021630E}"/>
                  </a:ext>
                </a:extLst>
              </p:cNvPr>
              <p:cNvSpPr/>
              <p:nvPr/>
            </p:nvSpPr>
            <p:spPr>
              <a:xfrm>
                <a:off x="1009157" y="5529999"/>
                <a:ext cx="6836308" cy="461665"/>
              </a:xfrm>
              <a:prstGeom prst="rect">
                <a:avLst/>
              </a:prstGeom>
            </p:spPr>
            <p:txBody>
              <a:bodyPr wrap="square">
                <a:spAutoFit/>
              </a:bodyPr>
              <a:lstStyle/>
              <a:p>
                <a:pPr fontAlgn="base">
                  <a:spcBef>
                    <a:spcPct val="0"/>
                  </a:spcBef>
                  <a:spcAft>
                    <a:spcPct val="0"/>
                  </a:spcAft>
                </a:pPr>
                <a:r>
                  <a:rPr lang="en-US" altLang="ja-JP" sz="2400" b="1" dirty="0">
                    <a:solidFill>
                      <a:srgbClr val="000000"/>
                    </a:solidFill>
                    <a:latin typeface="Times New Roman" pitchFamily="18" charset="0"/>
                  </a:rPr>
                  <a:t>The amplitude in smaller scale is suppressed by </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𝑐</m:t>
                        </m:r>
                      </m:e>
                      <m:sub>
                        <m:r>
                          <a:rPr lang="en-US" altLang="ja-JP" sz="2400" b="0" i="1" smtClean="0">
                            <a:latin typeface="Cambria Math" panose="02040503050406030204" pitchFamily="18" charset="0"/>
                          </a:rPr>
                          <m:t>𝑠</m:t>
                        </m:r>
                      </m:sub>
                    </m:sSub>
                  </m:oMath>
                </a14:m>
                <a:endParaRPr lang="en-US" altLang="ja-JP" sz="2400" b="1" dirty="0">
                  <a:solidFill>
                    <a:srgbClr val="000000"/>
                  </a:solidFill>
                  <a:latin typeface="Times New Roman" pitchFamily="18" charset="0"/>
                </a:endParaRPr>
              </a:p>
            </p:txBody>
          </p:sp>
        </mc:Choice>
        <mc:Fallback xmlns="">
          <p:sp>
            <p:nvSpPr>
              <p:cNvPr id="16" name="正方形/長方形 15">
                <a:extLst>
                  <a:ext uri="{FF2B5EF4-FFF2-40B4-BE49-F238E27FC236}">
                    <a16:creationId xmlns:a16="http://schemas.microsoft.com/office/drawing/2014/main" id="{A1C8C1E1-DC0B-41E1-A7E3-060D0021630E}"/>
                  </a:ext>
                </a:extLst>
              </p:cNvPr>
              <p:cNvSpPr>
                <a:spLocks noRot="1" noChangeAspect="1" noMove="1" noResize="1" noEditPoints="1" noAdjustHandles="1" noChangeArrowheads="1" noChangeShapeType="1" noTextEdit="1"/>
              </p:cNvSpPr>
              <p:nvPr/>
            </p:nvSpPr>
            <p:spPr>
              <a:xfrm>
                <a:off x="1009157" y="5529999"/>
                <a:ext cx="6836308" cy="461665"/>
              </a:xfrm>
              <a:prstGeom prst="rect">
                <a:avLst/>
              </a:prstGeom>
              <a:blipFill>
                <a:blip r:embed="rId10"/>
                <a:stretch>
                  <a:fillRect l="-1427" t="-10526" b="-28947"/>
                </a:stretch>
              </a:blipFill>
            </p:spPr>
            <p:txBody>
              <a:bodyPr/>
              <a:lstStyle/>
              <a:p>
                <a:r>
                  <a:rPr lang="ja-JP" altLang="en-US">
                    <a:noFill/>
                  </a:rPr>
                  <a:t> </a:t>
                </a:r>
              </a:p>
            </p:txBody>
          </p:sp>
        </mc:Fallback>
      </mc:AlternateContent>
      <p:sp>
        <p:nvSpPr>
          <p:cNvPr id="10" name="矢印: 右 9">
            <a:extLst>
              <a:ext uri="{FF2B5EF4-FFF2-40B4-BE49-F238E27FC236}">
                <a16:creationId xmlns:a16="http://schemas.microsoft.com/office/drawing/2014/main" id="{F83A8530-DBBD-46D8-AB69-CE81F0ADB7EF}"/>
              </a:ext>
            </a:extLst>
          </p:cNvPr>
          <p:cNvSpPr/>
          <p:nvPr/>
        </p:nvSpPr>
        <p:spPr>
          <a:xfrm rot="5400000">
            <a:off x="6449365" y="1864821"/>
            <a:ext cx="771297" cy="360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E453B753-CD67-4C31-AA46-BCDD2CEAFDEC}"/>
              </a:ext>
            </a:extLst>
          </p:cNvPr>
          <p:cNvSpPr/>
          <p:nvPr/>
        </p:nvSpPr>
        <p:spPr>
          <a:xfrm>
            <a:off x="5322653" y="5185003"/>
            <a:ext cx="4196703" cy="276999"/>
          </a:xfrm>
          <a:prstGeom prst="rect">
            <a:avLst/>
          </a:prstGeom>
        </p:spPr>
        <p:txBody>
          <a:bodyPr wrap="square">
            <a:spAutoFit/>
          </a:bodyPr>
          <a:lstStyle/>
          <a:p>
            <a:r>
              <a:rPr lang="de-DE" altLang="ja-JP" sz="1200" dirty="0">
                <a:latin typeface="Times New Roman" panose="02020603050405020304" pitchFamily="18" charset="0"/>
                <a:cs typeface="Times New Roman" panose="02020603050405020304" pitchFamily="18" charset="0"/>
              </a:rPr>
              <a:t>C.-P. Ma and E. Bertschinger, Astrophys. J. 455, 7 (1995).</a:t>
            </a:r>
            <a:endParaRPr lang="ja-JP" altLang="en-US" sz="1200" dirty="0">
              <a:latin typeface="Times New Roman" panose="02020603050405020304" pitchFamily="18" charset="0"/>
              <a:cs typeface="Times New Roman" panose="02020603050405020304" pitchFamily="18" charset="0"/>
            </a:endParaRPr>
          </a:p>
        </p:txBody>
      </p:sp>
      <p:sp>
        <p:nvSpPr>
          <p:cNvPr id="8" name="矢印: U ターン 7">
            <a:extLst>
              <a:ext uri="{FF2B5EF4-FFF2-40B4-BE49-F238E27FC236}">
                <a16:creationId xmlns:a16="http://schemas.microsoft.com/office/drawing/2014/main" id="{8B152DCF-D400-4977-B7B6-3A2DE209F0C2}"/>
              </a:ext>
            </a:extLst>
          </p:cNvPr>
          <p:cNvSpPr/>
          <p:nvPr/>
        </p:nvSpPr>
        <p:spPr>
          <a:xfrm rot="5400000" flipH="1">
            <a:off x="7570858" y="5606061"/>
            <a:ext cx="962440" cy="877824"/>
          </a:xfrm>
          <a:prstGeom prst="uturnArrow">
            <a:avLst>
              <a:gd name="adj1" fmla="val 26645"/>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矢印: 右 26">
            <a:extLst>
              <a:ext uri="{FF2B5EF4-FFF2-40B4-BE49-F238E27FC236}">
                <a16:creationId xmlns:a16="http://schemas.microsoft.com/office/drawing/2014/main" id="{15537B79-DE0B-48E7-91F9-4BF6D76FE44B}"/>
              </a:ext>
            </a:extLst>
          </p:cNvPr>
          <p:cNvSpPr/>
          <p:nvPr/>
        </p:nvSpPr>
        <p:spPr>
          <a:xfrm rot="5400000">
            <a:off x="6990757" y="2250469"/>
            <a:ext cx="771297" cy="360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79AC2D0-16A7-4610-B95B-68735115FE87}"/>
              </a:ext>
            </a:extLst>
          </p:cNvPr>
          <p:cNvSpPr/>
          <p:nvPr/>
        </p:nvSpPr>
        <p:spPr>
          <a:xfrm>
            <a:off x="1620335" y="5077052"/>
            <a:ext cx="402715" cy="4586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138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0" grpId="0" animBg="1"/>
      <p:bldP spid="8" grpId="0" animBg="1"/>
      <p:bldP spid="27"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00272" y="91701"/>
            <a:ext cx="6021071" cy="701731"/>
          </a:xfrm>
          <a:prstGeom prst="rect">
            <a:avLst/>
          </a:prstGeom>
        </p:spPr>
        <p:txBody>
          <a:bodyPr wrap="none">
            <a:spAutoFit/>
          </a:bodyPr>
          <a:lstStyle/>
          <a:p>
            <a:pPr marL="342900" indent="-342900" algn="ctr" fontAlgn="base">
              <a:lnSpc>
                <a:spcPct val="90000"/>
              </a:lnSpc>
              <a:spcBef>
                <a:spcPct val="20000"/>
              </a:spcBef>
              <a:spcAft>
                <a:spcPct val="0"/>
              </a:spcAft>
              <a:defRPr/>
            </a:pPr>
            <a:r>
              <a:rPr lang="en-US" altLang="ja-JP" sz="4400" b="1" dirty="0">
                <a:solidFill>
                  <a:srgbClr val="0000FF"/>
                </a:solidFill>
                <a:effectLst>
                  <a:outerShdw blurRad="38100" dist="38100" dir="2700000" algn="tl">
                    <a:srgbClr val="C0C0C0"/>
                  </a:outerShdw>
                </a:effectLst>
                <a:latin typeface="Times New Roman" pitchFamily="18" charset="0"/>
              </a:rPr>
              <a:t>PMF effects on the MPS</a:t>
            </a:r>
            <a:endParaRPr lang="ja-JP" altLang="en-US" sz="4400" b="1" dirty="0">
              <a:solidFill>
                <a:srgbClr val="0000FF"/>
              </a:solidFill>
              <a:effectLst>
                <a:outerShdw blurRad="38100" dist="38100" dir="2700000" algn="tl">
                  <a:srgbClr val="C0C0C0"/>
                </a:outerShdw>
              </a:effectLst>
              <a:latin typeface="Times New Roman" pitchFamily="18" charset="0"/>
            </a:endParaRPr>
          </a:p>
        </p:txBody>
      </p:sp>
      <p:sp>
        <p:nvSpPr>
          <p:cNvPr id="21" name="正方形/長方形 20"/>
          <p:cNvSpPr/>
          <p:nvPr/>
        </p:nvSpPr>
        <p:spPr>
          <a:xfrm>
            <a:off x="591171" y="689083"/>
            <a:ext cx="7672293" cy="1077218"/>
          </a:xfrm>
          <a:prstGeom prst="rect">
            <a:avLst/>
          </a:prstGeom>
        </p:spPr>
        <p:txBody>
          <a:bodyPr wrap="none">
            <a:spAutoFit/>
          </a:bodyPr>
          <a:lstStyle/>
          <a:p>
            <a:pPr fontAlgn="base">
              <a:spcBef>
                <a:spcPct val="0"/>
              </a:spcBef>
              <a:spcAft>
                <a:spcPct val="0"/>
              </a:spcAft>
            </a:pPr>
            <a:r>
              <a:rPr lang="en-US" altLang="ja-JP" sz="32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There are two kinds of the PMF effects </a:t>
            </a:r>
          </a:p>
          <a:p>
            <a:pPr fontAlgn="base">
              <a:spcBef>
                <a:spcPct val="0"/>
              </a:spcBef>
              <a:spcAft>
                <a:spcPct val="0"/>
              </a:spcAft>
            </a:pPr>
            <a:r>
              <a:rPr lang="en-US" altLang="ja-JP" sz="32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on the MPS</a:t>
            </a:r>
            <a:endParaRPr lang="ja-JP" altLang="en-US" sz="3200" b="1" dirty="0">
              <a:solidFill>
                <a:srgbClr val="000000"/>
              </a:solidFill>
              <a:latin typeface="Times New Roman" pitchFamily="18" charset="0"/>
            </a:endParaRPr>
          </a:p>
        </p:txBody>
      </p:sp>
      <p:sp>
        <p:nvSpPr>
          <p:cNvPr id="11" name="正方形/長方形 10"/>
          <p:cNvSpPr/>
          <p:nvPr/>
        </p:nvSpPr>
        <p:spPr>
          <a:xfrm>
            <a:off x="86721" y="1676319"/>
            <a:ext cx="8566769" cy="1446550"/>
          </a:xfrm>
          <a:prstGeom prst="rect">
            <a:avLst/>
          </a:prstGeom>
        </p:spPr>
        <p:txBody>
          <a:bodyPr wrap="none">
            <a:spAutoFit/>
          </a:bodyPr>
          <a:lstStyle/>
          <a:p>
            <a:pPr marL="514350" indent="-514350" fontAlgn="base">
              <a:spcBef>
                <a:spcPct val="0"/>
              </a:spcBef>
              <a:spcAft>
                <a:spcPct val="0"/>
              </a:spcAft>
              <a:buFontTx/>
              <a:buAutoNum type="arabicPeriod"/>
            </a:pPr>
            <a:r>
              <a:rPr lang="en-US" altLang="ja-JP" sz="32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Perturbative PMF effects</a:t>
            </a:r>
          </a:p>
          <a:p>
            <a:pPr fontAlgn="base">
              <a:spcBef>
                <a:spcPct val="0"/>
              </a:spcBef>
              <a:spcAft>
                <a:spcPct val="0"/>
              </a:spcAft>
            </a:pPr>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They are due to the first perturbation source from </a:t>
            </a:r>
          </a:p>
          <a:p>
            <a:pPr fontAlgn="base">
              <a:spcBef>
                <a:spcPct val="0"/>
              </a:spcBef>
              <a:spcAft>
                <a:spcPct val="0"/>
              </a:spcAft>
            </a:pPr>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the PMF in the linear perturbative equations. </a:t>
            </a:r>
          </a:p>
        </p:txBody>
      </p:sp>
      <p:sp>
        <p:nvSpPr>
          <p:cNvPr id="5" name="正方形/長方形 4"/>
          <p:cNvSpPr/>
          <p:nvPr/>
        </p:nvSpPr>
        <p:spPr>
          <a:xfrm>
            <a:off x="86721" y="3047775"/>
            <a:ext cx="9023412" cy="954107"/>
          </a:xfrm>
          <a:prstGeom prst="rect">
            <a:avLst/>
          </a:prstGeom>
        </p:spPr>
        <p:txBody>
          <a:bodyPr wrap="square">
            <a:spAutoFit/>
          </a:bodyPr>
          <a:lstStyle/>
          <a:p>
            <a:r>
              <a:rPr lang="en-US" altLang="ja-JP" sz="2800" dirty="0">
                <a:solidFill>
                  <a:prstClr val="black"/>
                </a:solidFill>
              </a:rPr>
              <a:t>They are generate the other fluctuations of the MPS </a:t>
            </a:r>
          </a:p>
          <a:p>
            <a:r>
              <a:rPr lang="en-US" altLang="ja-JP" sz="2800" dirty="0">
                <a:solidFill>
                  <a:prstClr val="black"/>
                </a:solidFill>
              </a:rPr>
              <a:t>in smaller scales </a:t>
            </a:r>
          </a:p>
        </p:txBody>
      </p:sp>
      <p:sp>
        <p:nvSpPr>
          <p:cNvPr id="6" name="正方形/長方形 5"/>
          <p:cNvSpPr/>
          <p:nvPr/>
        </p:nvSpPr>
        <p:spPr>
          <a:xfrm>
            <a:off x="143933" y="4038519"/>
            <a:ext cx="8879480" cy="1446550"/>
          </a:xfrm>
          <a:prstGeom prst="rect">
            <a:avLst/>
          </a:prstGeom>
        </p:spPr>
        <p:txBody>
          <a:bodyPr wrap="square">
            <a:spAutoFit/>
          </a:bodyPr>
          <a:lstStyle/>
          <a:p>
            <a:pPr fontAlgn="base">
              <a:spcBef>
                <a:spcPct val="0"/>
              </a:spcBef>
              <a:spcAft>
                <a:spcPct val="0"/>
              </a:spcAft>
            </a:pPr>
            <a:r>
              <a:rPr lang="en-US" altLang="ja-JP" sz="32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2. Background PMF effects</a:t>
            </a:r>
          </a:p>
          <a:p>
            <a:pPr fontAlgn="base">
              <a:spcBef>
                <a:spcPct val="0"/>
              </a:spcBef>
              <a:spcAft>
                <a:spcPct val="0"/>
              </a:spcAft>
            </a:pPr>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r>
              <a:rPr lang="en-US" altLang="ja-JP" sz="2800" b="1" i="1" dirty="0" err="1">
                <a:solidFill>
                  <a:srgbClr val="000000"/>
                </a:solidFill>
                <a:latin typeface="Symbol" panose="05050102010706020507" pitchFamily="18" charset="2"/>
              </a:rPr>
              <a:t>r</a:t>
            </a:r>
            <a:r>
              <a:rPr lang="en-US" altLang="ja-JP" sz="2800" b="1" baseline="-25000" dirty="0" err="1">
                <a:solidFill>
                  <a:srgbClr val="000000"/>
                </a:solidFill>
                <a:latin typeface="Times New Roman" pitchFamily="18" charset="0"/>
                <a:cs typeface="Times New Roman" panose="02020603050405020304" pitchFamily="18" charset="0"/>
              </a:rPr>
              <a:t>MF</a:t>
            </a:r>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and </a:t>
            </a:r>
            <a:r>
              <a:rPr lang="en-US" altLang="ja-JP" sz="2800" i="1" dirty="0" err="1">
                <a:solidFill>
                  <a:prstClr val="black"/>
                </a:solidFill>
                <a:latin typeface="Century" panose="02040604050505020304" pitchFamily="18" charset="0"/>
                <a:ea typeface="ＭＳ 明朝" panose="02020609040205080304" pitchFamily="17" charset="-128"/>
                <a:cs typeface="Times New Roman" panose="02020603050405020304" pitchFamily="18" charset="0"/>
              </a:rPr>
              <a:t>c</a:t>
            </a:r>
            <a:r>
              <a:rPr lang="en-US" altLang="ja-JP" sz="2800" baseline="-25000" dirty="0" err="1">
                <a:solidFill>
                  <a:prstClr val="black"/>
                </a:solidFill>
                <a:latin typeface="Century" panose="02040604050505020304" pitchFamily="18" charset="0"/>
                <a:ea typeface="ＭＳ 明朝" panose="02020609040205080304" pitchFamily="17" charset="-128"/>
                <a:cs typeface="Times New Roman" panose="02020603050405020304" pitchFamily="18" charset="0"/>
              </a:rPr>
              <a:t>S</a:t>
            </a:r>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are considered as the nonperturbative source.</a:t>
            </a:r>
          </a:p>
        </p:txBody>
      </p:sp>
      <p:sp>
        <p:nvSpPr>
          <p:cNvPr id="8" name="正方形/長方形 7"/>
          <p:cNvSpPr/>
          <p:nvPr/>
        </p:nvSpPr>
        <p:spPr>
          <a:xfrm>
            <a:off x="120587" y="5423944"/>
            <a:ext cx="9023412" cy="1384995"/>
          </a:xfrm>
          <a:prstGeom prst="rect">
            <a:avLst/>
          </a:prstGeom>
          <a:ln w="38100">
            <a:solidFill>
              <a:srgbClr val="FF0000"/>
            </a:solidFill>
          </a:ln>
        </p:spPr>
        <p:txBody>
          <a:bodyPr wrap="square">
            <a:spAutoFit/>
          </a:bodyPr>
          <a:lstStyle/>
          <a:p>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The background PMF</a:t>
            </a:r>
            <a:r>
              <a:rPr lang="en-US" altLang="ja-JP" sz="2800" dirty="0"/>
              <a:t> effects shift the peak position of the MPS to larger scale  and suppress the amplitude of the MPS in smaller than the peak position.</a:t>
            </a:r>
            <a:endParaRPr lang="en-US" altLang="ja-JP" sz="2800" dirty="0">
              <a:solidFill>
                <a:prstClr val="black"/>
              </a:solidFill>
            </a:endParaRPr>
          </a:p>
        </p:txBody>
      </p:sp>
    </p:spTree>
    <p:extLst>
      <p:ext uri="{BB962C8B-B14F-4D97-AF65-F5344CB8AC3E}">
        <p14:creationId xmlns:p14="http://schemas.microsoft.com/office/powerpoint/2010/main" val="16344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14" y="1097168"/>
            <a:ext cx="7881275" cy="2952328"/>
          </a:xfrm>
          <a:prstGeom prst="rect">
            <a:avLst/>
          </a:prstGeom>
        </p:spPr>
      </p:pic>
      <p:sp>
        <p:nvSpPr>
          <p:cNvPr id="18" name="正方形/長方形 41"/>
          <p:cNvSpPr>
            <a:spLocks noChangeArrowheads="1"/>
          </p:cNvSpPr>
          <p:nvPr/>
        </p:nvSpPr>
        <p:spPr bwMode="auto">
          <a:xfrm>
            <a:off x="0" y="35138"/>
            <a:ext cx="8064032" cy="58477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en-US" altLang="ja-JP" sz="3200" b="1" dirty="0">
                <a:solidFill>
                  <a:srgbClr val="0000FF"/>
                </a:solidFill>
                <a:latin typeface="Times New Roman" panose="02020603050405020304" pitchFamily="18" charset="0"/>
                <a:ea typeface="ＭＳ Ｐゴシック"/>
                <a:cs typeface="Times New Roman" panose="02020603050405020304" pitchFamily="18" charset="0"/>
              </a:rPr>
              <a:t>Matter power spectrum with PMF</a:t>
            </a:r>
            <a:endParaRPr lang="ja-JP" altLang="en-US" sz="3200" b="1" dirty="0">
              <a:solidFill>
                <a:srgbClr val="0000FF"/>
              </a:solidFill>
              <a:latin typeface="Times New Roman" panose="02020603050405020304" pitchFamily="18" charset="0"/>
              <a:ea typeface="ＭＳ Ｐゴシック"/>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正方形/長方形 20"/>
              <p:cNvSpPr/>
              <p:nvPr/>
            </p:nvSpPr>
            <p:spPr>
              <a:xfrm>
                <a:off x="939416" y="645824"/>
                <a:ext cx="3672408" cy="400110"/>
              </a:xfrm>
              <a:prstGeom prst="rect">
                <a:avLst/>
              </a:prstGeom>
            </p:spPr>
            <p:txBody>
              <a:bodyPr wrap="square">
                <a:spAutoFit/>
              </a:bodyPr>
              <a:lstStyle/>
              <a:p>
                <a:pPr algn="ctr" fontAlgn="base">
                  <a:spcBef>
                    <a:spcPct val="0"/>
                  </a:spcBef>
                  <a:spcAft>
                    <a:spcPct val="0"/>
                  </a:spcAft>
                </a:pPr>
                <a:r>
                  <a:rPr lang="en-US" altLang="ja-JP" sz="2000" b="1" dirty="0">
                    <a:solidFill>
                      <a:srgbClr val="000000"/>
                    </a:solidFill>
                    <a:latin typeface="Times New Roman" pitchFamily="18" charset="0"/>
                  </a:rPr>
                  <a:t>Without </a:t>
                </a:r>
                <a14:m>
                  <m:oMath xmlns:m="http://schemas.openxmlformats.org/officeDocument/2006/math">
                    <m:sSub>
                      <m:sSubPr>
                        <m:ctrlPr>
                          <a:rPr lang="en-US"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𝝆</m:t>
                        </m:r>
                      </m:e>
                      <m:sub>
                        <m:r>
                          <a:rPr lang="en-US" altLang="ja-JP" sz="2000" b="1">
                            <a:solidFill>
                              <a:srgbClr val="FF0000"/>
                            </a:solidFill>
                            <a:latin typeface="Cambria Math" panose="02040503050406030204" pitchFamily="18" charset="0"/>
                          </a:rPr>
                          <m:t>𝐌𝐅</m:t>
                        </m:r>
                      </m:sub>
                    </m:sSub>
                  </m:oMath>
                </a14:m>
                <a:endParaRPr lang="en-US" altLang="ja-JP" sz="2000" b="1" dirty="0">
                  <a:solidFill>
                    <a:srgbClr val="000000"/>
                  </a:solidFill>
                  <a:latin typeface="Times New Roman" pitchFamily="18" charset="0"/>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939416" y="645824"/>
                <a:ext cx="3672408" cy="400110"/>
              </a:xfrm>
              <a:prstGeom prst="rect">
                <a:avLst/>
              </a:prstGeom>
              <a:blipFill rotWithShape="0">
                <a:blip r:embed="rId5"/>
                <a:stretch>
                  <a:fillRect t="-9091"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p:cNvSpPr/>
              <p:nvPr/>
            </p:nvSpPr>
            <p:spPr>
              <a:xfrm>
                <a:off x="4818582" y="645824"/>
                <a:ext cx="3672408" cy="400110"/>
              </a:xfrm>
              <a:prstGeom prst="rect">
                <a:avLst/>
              </a:prstGeom>
            </p:spPr>
            <p:txBody>
              <a:bodyPr wrap="square">
                <a:spAutoFit/>
              </a:bodyPr>
              <a:lstStyle/>
              <a:p>
                <a:pPr algn="ctr" fontAlgn="base">
                  <a:spcBef>
                    <a:spcPct val="0"/>
                  </a:spcBef>
                  <a:spcAft>
                    <a:spcPct val="0"/>
                  </a:spcAft>
                </a:pPr>
                <a:r>
                  <a:rPr lang="en-US" altLang="ja-JP" sz="2000" b="1" dirty="0">
                    <a:solidFill>
                      <a:srgbClr val="000000"/>
                    </a:solidFill>
                    <a:latin typeface="Times New Roman" pitchFamily="18" charset="0"/>
                  </a:rPr>
                  <a:t>With</a:t>
                </a:r>
                <a14:m>
                  <m:oMath xmlns:m="http://schemas.openxmlformats.org/officeDocument/2006/math">
                    <m:r>
                      <a:rPr lang="en-US" altLang="ja-JP" sz="2000" b="1">
                        <a:solidFill>
                          <a:srgbClr val="FF0000"/>
                        </a:solidFill>
                        <a:latin typeface="Cambria Math" panose="02040503050406030204" pitchFamily="18" charset="0"/>
                      </a:rPr>
                      <m:t> </m:t>
                    </m:r>
                    <m:sSub>
                      <m:sSubPr>
                        <m:ctrlPr>
                          <a:rPr lang="en-US"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𝝆</m:t>
                        </m:r>
                      </m:e>
                      <m:sub>
                        <m:r>
                          <a:rPr lang="en-US" altLang="ja-JP" sz="2000" b="1">
                            <a:solidFill>
                              <a:srgbClr val="FF0000"/>
                            </a:solidFill>
                            <a:latin typeface="Cambria Math" panose="02040503050406030204" pitchFamily="18" charset="0"/>
                          </a:rPr>
                          <m:t>𝐌𝐅</m:t>
                        </m:r>
                      </m:sub>
                    </m:sSub>
                  </m:oMath>
                </a14:m>
                <a:endParaRPr lang="en-US" altLang="ja-JP" sz="2000" b="1" dirty="0">
                  <a:solidFill>
                    <a:srgbClr val="000000"/>
                  </a:solidFill>
                  <a:latin typeface="Times New Roman" pitchFamily="18" charset="0"/>
                </a:endParaRPr>
              </a:p>
            </p:txBody>
          </p:sp>
        </mc:Choice>
        <mc:Fallback xmlns="">
          <p:sp>
            <p:nvSpPr>
              <p:cNvPr id="22" name="正方形/長方形 21"/>
              <p:cNvSpPr>
                <a:spLocks noRot="1" noChangeAspect="1" noMove="1" noResize="1" noEditPoints="1" noAdjustHandles="1" noChangeArrowheads="1" noChangeShapeType="1" noTextEdit="1"/>
              </p:cNvSpPr>
              <p:nvPr/>
            </p:nvSpPr>
            <p:spPr>
              <a:xfrm>
                <a:off x="4818582" y="645824"/>
                <a:ext cx="3672408" cy="400110"/>
              </a:xfrm>
              <a:prstGeom prst="rect">
                <a:avLst/>
              </a:prstGeom>
              <a:blipFill rotWithShape="0">
                <a:blip r:embed="rId6"/>
                <a:stretch>
                  <a:fillRect t="-9091" b="-25758"/>
                </a:stretch>
              </a:blipFill>
            </p:spPr>
            <p:txBody>
              <a:bodyPr/>
              <a:lstStyle/>
              <a:p>
                <a:r>
                  <a:rPr lang="ja-JP" altLang="en-US">
                    <a:noFill/>
                  </a:rPr>
                  <a:t> </a:t>
                </a:r>
              </a:p>
            </p:txBody>
          </p:sp>
        </mc:Fallback>
      </mc:AlternateContent>
      <p:sp>
        <p:nvSpPr>
          <p:cNvPr id="23" name="正方形/長方形 22"/>
          <p:cNvSpPr/>
          <p:nvPr/>
        </p:nvSpPr>
        <p:spPr>
          <a:xfrm>
            <a:off x="2843808" y="3739752"/>
            <a:ext cx="3672408" cy="400110"/>
          </a:xfrm>
          <a:prstGeom prst="rect">
            <a:avLst/>
          </a:prstGeom>
        </p:spPr>
        <p:txBody>
          <a:bodyPr wrap="square">
            <a:spAutoFit/>
          </a:bodyPr>
          <a:lstStyle/>
          <a:p>
            <a:pPr algn="ctr" fontAlgn="base">
              <a:spcBef>
                <a:spcPct val="0"/>
              </a:spcBef>
              <a:spcAft>
                <a:spcPct val="0"/>
              </a:spcAft>
            </a:pPr>
            <a:r>
              <a:rPr lang="en-US" altLang="ja-JP" sz="2000" b="1" i="1" dirty="0" err="1">
                <a:solidFill>
                  <a:srgbClr val="000000"/>
                </a:solidFill>
                <a:latin typeface="Times New Roman" pitchFamily="18" charset="0"/>
              </a:rPr>
              <a:t>B</a:t>
            </a:r>
            <a:r>
              <a:rPr lang="en-US" altLang="ja-JP" sz="2000" b="1" i="1" baseline="-25000" dirty="0" err="1">
                <a:solidFill>
                  <a:srgbClr val="000000"/>
                </a:solidFill>
                <a:latin typeface="Symbol" panose="05050102010706020507" pitchFamily="18" charset="2"/>
              </a:rPr>
              <a:t>l</a:t>
            </a:r>
            <a:r>
              <a:rPr lang="en-US" altLang="ja-JP" sz="2000" b="1" dirty="0">
                <a:solidFill>
                  <a:srgbClr val="000000"/>
                </a:solidFill>
                <a:latin typeface="Times New Roman" pitchFamily="18" charset="0"/>
              </a:rPr>
              <a:t> = 10 nG</a:t>
            </a:r>
          </a:p>
        </p:txBody>
      </p:sp>
      <p:sp>
        <p:nvSpPr>
          <p:cNvPr id="24" name="正方形/長方形 23"/>
          <p:cNvSpPr/>
          <p:nvPr/>
        </p:nvSpPr>
        <p:spPr>
          <a:xfrm>
            <a:off x="54414" y="4018559"/>
            <a:ext cx="8820472" cy="1200329"/>
          </a:xfrm>
          <a:prstGeom prst="rect">
            <a:avLst/>
          </a:prstGeom>
        </p:spPr>
        <p:txBody>
          <a:bodyPr wrap="square">
            <a:spAutoFit/>
          </a:bodyPr>
          <a:lstStyle/>
          <a:p>
            <a:pPr fontAlgn="base">
              <a:spcBef>
                <a:spcPct val="0"/>
              </a:spcBef>
              <a:spcAft>
                <a:spcPct val="0"/>
              </a:spcAft>
            </a:pPr>
            <a:r>
              <a:rPr lang="en-US" altLang="ja-JP" sz="2400" b="1" dirty="0">
                <a:solidFill>
                  <a:srgbClr val="000000"/>
                </a:solidFill>
                <a:latin typeface="Times New Roman" pitchFamily="18" charset="0"/>
              </a:rPr>
              <a:t>If we consider the PMF effects on the MPS correctly, the PMF decrease the amplitude of the MPS. </a:t>
            </a:r>
          </a:p>
          <a:p>
            <a:pPr fontAlgn="base">
              <a:spcBef>
                <a:spcPct val="0"/>
              </a:spcBef>
              <a:spcAft>
                <a:spcPct val="0"/>
              </a:spcAft>
            </a:pPr>
            <a:r>
              <a:rPr lang="en-US" altLang="ja-JP" sz="2400" b="1" dirty="0">
                <a:solidFill>
                  <a:srgbClr val="000000"/>
                </a:solidFill>
                <a:latin typeface="Times New Roman" pitchFamily="18" charset="0"/>
              </a:rPr>
              <a:t>The LP spectrum and the WL effect is from the MPS.</a:t>
            </a:r>
          </a:p>
        </p:txBody>
      </p:sp>
      <p:sp>
        <p:nvSpPr>
          <p:cNvPr id="25" name="正方形/長方形 24"/>
          <p:cNvSpPr/>
          <p:nvPr/>
        </p:nvSpPr>
        <p:spPr>
          <a:xfrm>
            <a:off x="267191" y="5975012"/>
            <a:ext cx="8689266" cy="584775"/>
          </a:xfrm>
          <a:prstGeom prst="rect">
            <a:avLst/>
          </a:prstGeom>
        </p:spPr>
        <p:txBody>
          <a:bodyPr wrap="square">
            <a:spAutoFit/>
          </a:bodyPr>
          <a:lstStyle/>
          <a:p>
            <a:pPr fontAlgn="base">
              <a:spcBef>
                <a:spcPct val="0"/>
              </a:spcBef>
              <a:spcAft>
                <a:spcPct val="0"/>
              </a:spcAft>
            </a:pPr>
            <a:r>
              <a:rPr lang="en-US" altLang="ja-JP" sz="3200" b="1" dirty="0">
                <a:solidFill>
                  <a:srgbClr val="000000"/>
                </a:solidFill>
                <a:latin typeface="Times New Roman" pitchFamily="18" charset="0"/>
              </a:rPr>
              <a:t>The PMF suppress the LP and the WL effect</a:t>
            </a:r>
          </a:p>
        </p:txBody>
      </p:sp>
      <p:sp>
        <p:nvSpPr>
          <p:cNvPr id="12" name="右矢印 11"/>
          <p:cNvSpPr/>
          <p:nvPr/>
        </p:nvSpPr>
        <p:spPr bwMode="auto">
          <a:xfrm rot="5400000">
            <a:off x="4169382" y="5133148"/>
            <a:ext cx="590535" cy="828168"/>
          </a:xfrm>
          <a:prstGeom prst="rightArrow">
            <a:avLst/>
          </a:prstGeom>
          <a:solidFill>
            <a:srgbClr val="FF00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sz="2000">
              <a:solidFill>
                <a:srgbClr val="000000"/>
              </a:solidFill>
            </a:endParaRPr>
          </a:p>
        </p:txBody>
      </p:sp>
      <p:sp>
        <p:nvSpPr>
          <p:cNvPr id="14" name="角丸四角形 13"/>
          <p:cNvSpPr/>
          <p:nvPr/>
        </p:nvSpPr>
        <p:spPr>
          <a:xfrm>
            <a:off x="9945" y="5895838"/>
            <a:ext cx="9036496" cy="8583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b="1">
              <a:solidFill>
                <a:srgbClr val="FFFFFF"/>
              </a:solidFill>
            </a:endParaRPr>
          </a:p>
        </p:txBody>
      </p:sp>
      <p:sp>
        <p:nvSpPr>
          <p:cNvPr id="2" name="スライド番号プレースホルダー 1"/>
          <p:cNvSpPr>
            <a:spLocks noGrp="1"/>
          </p:cNvSpPr>
          <p:nvPr>
            <p:ph type="sldNum" sz="quarter" idx="12"/>
          </p:nvPr>
        </p:nvSpPr>
        <p:spPr>
          <a:xfrm>
            <a:off x="6997232" y="19931"/>
            <a:ext cx="2133600" cy="476250"/>
          </a:xfrm>
        </p:spPr>
        <p:txBody>
          <a:bodyPr/>
          <a:lstStyle/>
          <a:p>
            <a:fld id="{B44F6E48-8CBA-4104-94B5-89D3DAD4D1BA}" type="slidenum">
              <a:rPr lang="en-US" altLang="ja-JP" smtClean="0">
                <a:solidFill>
                  <a:srgbClr val="000000"/>
                </a:solidFill>
              </a:rPr>
              <a:pPr/>
              <a:t>14</a:t>
            </a:fld>
            <a:endParaRPr lang="en-US" altLang="ja-JP" dirty="0">
              <a:solidFill>
                <a:srgbClr val="000000"/>
              </a:solidFill>
            </a:endParaRPr>
          </a:p>
        </p:txBody>
      </p:sp>
    </p:spTree>
    <p:extLst>
      <p:ext uri="{BB962C8B-B14F-4D97-AF65-F5344CB8AC3E}">
        <p14:creationId xmlns:p14="http://schemas.microsoft.com/office/powerpoint/2010/main" val="266813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4" y="725830"/>
            <a:ext cx="7308304" cy="4946695"/>
          </a:xfrm>
          <a:prstGeom prst="rect">
            <a:avLst/>
          </a:prstGeom>
        </p:spPr>
      </p:pic>
      <p:sp>
        <p:nvSpPr>
          <p:cNvPr id="8" name="テキスト ボックス 7"/>
          <p:cNvSpPr txBox="1"/>
          <p:nvPr/>
        </p:nvSpPr>
        <p:spPr>
          <a:xfrm>
            <a:off x="1259632" y="1697485"/>
            <a:ext cx="1867819" cy="523220"/>
          </a:xfrm>
          <a:prstGeom prst="rect">
            <a:avLst/>
          </a:prstGeom>
          <a:noFill/>
        </p:spPr>
        <p:txBody>
          <a:bodyPr wrap="none" rtlCol="0">
            <a:spAutoFit/>
          </a:bodyPr>
          <a:lstStyle/>
          <a:p>
            <a:pPr fontAlgn="base">
              <a:spcBef>
                <a:spcPct val="0"/>
              </a:spcBef>
              <a:spcAft>
                <a:spcPct val="0"/>
              </a:spcAft>
            </a:pPr>
            <a:r>
              <a:rPr lang="en-US" altLang="ja-JP" sz="2800" b="1" i="1" dirty="0" err="1">
                <a:solidFill>
                  <a:srgbClr val="000000"/>
                </a:solidFill>
                <a:latin typeface="Times New Roman" pitchFamily="18" charset="0"/>
                <a:cs typeface="Times New Roman" panose="02020603050405020304" pitchFamily="18" charset="0"/>
              </a:rPr>
              <a:t>B</a:t>
            </a:r>
            <a:r>
              <a:rPr lang="en-US" altLang="ja-JP" sz="2800" b="1" baseline="-25000" dirty="0" err="1">
                <a:solidFill>
                  <a:srgbClr val="000000"/>
                </a:solidFill>
                <a:latin typeface="Symbol" panose="05050102010706020507" pitchFamily="18" charset="2"/>
                <a:cs typeface="Times New Roman" panose="02020603050405020304" pitchFamily="18" charset="0"/>
              </a:rPr>
              <a:t>l</a:t>
            </a:r>
            <a:r>
              <a:rPr lang="en-US" altLang="ja-JP" sz="2800" b="1" i="1" dirty="0">
                <a:solidFill>
                  <a:srgbClr val="000000"/>
                </a:solidFill>
                <a:latin typeface="Times New Roman" pitchFamily="18" charset="0"/>
                <a:cs typeface="Times New Roman" panose="02020603050405020304" pitchFamily="18" charset="0"/>
              </a:rPr>
              <a:t> </a:t>
            </a:r>
            <a:r>
              <a:rPr lang="en-US" altLang="ja-JP" sz="2800" b="1" dirty="0">
                <a:solidFill>
                  <a:srgbClr val="000000"/>
                </a:solidFill>
                <a:latin typeface="Times New Roman" pitchFamily="18" charset="0"/>
                <a:cs typeface="Times New Roman" panose="02020603050405020304" pitchFamily="18" charset="0"/>
              </a:rPr>
              <a:t>=</a:t>
            </a:r>
            <a:r>
              <a:rPr lang="en-US" altLang="ja-JP" sz="2800" b="1" i="1" dirty="0">
                <a:solidFill>
                  <a:srgbClr val="000000"/>
                </a:solidFill>
                <a:latin typeface="Times New Roman" pitchFamily="18" charset="0"/>
                <a:cs typeface="Times New Roman" panose="02020603050405020304" pitchFamily="18" charset="0"/>
              </a:rPr>
              <a:t> </a:t>
            </a:r>
            <a:r>
              <a:rPr lang="en-US" altLang="ja-JP" sz="2800" b="1" dirty="0">
                <a:solidFill>
                  <a:srgbClr val="000000"/>
                </a:solidFill>
                <a:latin typeface="Times New Roman" pitchFamily="18" charset="0"/>
                <a:cs typeface="Times New Roman" panose="02020603050405020304" pitchFamily="18" charset="0"/>
              </a:rPr>
              <a:t>10 nG</a:t>
            </a:r>
            <a:endParaRPr lang="ja-JP" altLang="en-US" sz="2800" b="1" dirty="0">
              <a:solidFill>
                <a:srgbClr val="000000"/>
              </a:solidFill>
              <a:latin typeface="Times New Roman" pitchFamily="18" charset="0"/>
              <a:cs typeface="Times New Roman" panose="02020603050405020304" pitchFamily="18" charset="0"/>
            </a:endParaRPr>
          </a:p>
        </p:txBody>
      </p:sp>
      <p:sp>
        <p:nvSpPr>
          <p:cNvPr id="13" name="正方形/長方形 12"/>
          <p:cNvSpPr/>
          <p:nvPr/>
        </p:nvSpPr>
        <p:spPr>
          <a:xfrm>
            <a:off x="50430" y="4970981"/>
            <a:ext cx="9031981" cy="1815882"/>
          </a:xfrm>
          <a:prstGeom prst="rect">
            <a:avLst/>
          </a:prstGeom>
          <a:solidFill>
            <a:schemeClr val="bg1"/>
          </a:solidFill>
          <a:ln w="12700">
            <a:solidFill>
              <a:srgbClr val="FF0000"/>
            </a:solidFill>
          </a:ln>
        </p:spPr>
        <p:txBody>
          <a:bodyPr wrap="square">
            <a:spAutoFit/>
          </a:bodyPr>
          <a:lstStyle/>
          <a:p>
            <a:r>
              <a:rPr lang="en-US" altLang="ja-JP" sz="2800" dirty="0"/>
              <a:t>The peak positions of the LP are shifted to larger scale by the background PMF </a:t>
            </a:r>
          </a:p>
          <a:p>
            <a:r>
              <a:rPr lang="en-US" altLang="ja-JP" sz="2800" dirty="0"/>
              <a:t>The amplitude of the LP is also suppressed in smaller than the peak position</a:t>
            </a:r>
            <a:endParaRPr lang="en-US" altLang="ja-JP" sz="2800" dirty="0">
              <a:solidFill>
                <a:prstClr val="black"/>
              </a:solidFill>
            </a:endParaRPr>
          </a:p>
        </p:txBody>
      </p:sp>
      <p:sp>
        <p:nvSpPr>
          <p:cNvPr id="18" name="下矢印 17"/>
          <p:cNvSpPr/>
          <p:nvPr/>
        </p:nvSpPr>
        <p:spPr>
          <a:xfrm>
            <a:off x="7092280" y="3144204"/>
            <a:ext cx="306814" cy="644835"/>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b="1">
              <a:solidFill>
                <a:srgbClr val="FFFFFF"/>
              </a:solidFill>
            </a:endParaRPr>
          </a:p>
        </p:txBody>
      </p:sp>
      <mc:AlternateContent xmlns:mc="http://schemas.openxmlformats.org/markup-compatibility/2006" xmlns:a14="http://schemas.microsoft.com/office/drawing/2010/main">
        <mc:Choice Requires="a14">
          <p:sp>
            <p:nvSpPr>
              <p:cNvPr id="33" name="正方形/長方形 41"/>
              <p:cNvSpPr>
                <a:spLocks noChangeArrowheads="1"/>
              </p:cNvSpPr>
              <p:nvPr/>
            </p:nvSpPr>
            <p:spPr bwMode="auto">
              <a:xfrm>
                <a:off x="539552" y="111105"/>
                <a:ext cx="8064032" cy="535531"/>
              </a:xfrm>
              <a:prstGeom prst="rect">
                <a:avLst/>
              </a:prstGeom>
              <a:solidFill>
                <a:schemeClr val="bg1">
                  <a:alpha val="50195"/>
                </a:schemeClr>
              </a:solidFill>
              <a:ln>
                <a:noFill/>
              </a:ln>
              <a:extLs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342900" indent="-342900" algn="ctr" eaLnBrk="1" fontAlgn="base" hangingPunct="1">
                  <a:lnSpc>
                    <a:spcPct val="90000"/>
                  </a:lnSpc>
                  <a:spcBef>
                    <a:spcPct val="20000"/>
                  </a:spcBef>
                  <a:spcAft>
                    <a:spcPct val="0"/>
                  </a:spcAft>
                  <a:defRPr/>
                </a:pPr>
                <a14:m>
                  <m:oMath xmlns:m="http://schemas.openxmlformats.org/officeDocument/2006/math">
                    <m:sSub>
                      <m:sSubPr>
                        <m:ctrlPr>
                          <a:rPr lang="en-US" altLang="ja-JP" sz="3200" b="1" i="1">
                            <a:solidFill>
                              <a:srgbClr val="0000FF"/>
                            </a:solidFill>
                            <a:effectLst>
                              <a:outerShdw blurRad="38100" dist="38100" dir="2700000" algn="tl">
                                <a:srgbClr val="C0C0C0"/>
                              </a:outerShdw>
                            </a:effectLst>
                            <a:latin typeface="Cambria Math" panose="02040503050406030204" pitchFamily="18" charset="0"/>
                            <a:ea typeface="ＭＳ Ｐゴシック" charset="-128"/>
                          </a:rPr>
                        </m:ctrlPr>
                      </m:sSubPr>
                      <m:e>
                        <m:r>
                          <a:rPr lang="en-US" altLang="ja-JP" sz="3200" b="1">
                            <a:solidFill>
                              <a:srgbClr val="0000FF"/>
                            </a:solidFill>
                            <a:effectLst>
                              <a:outerShdw blurRad="38100" dist="38100" dir="2700000" algn="tl">
                                <a:srgbClr val="C0C0C0"/>
                              </a:outerShdw>
                            </a:effectLst>
                            <a:latin typeface="Cambria Math" panose="02040503050406030204" pitchFamily="18" charset="0"/>
                            <a:ea typeface="ＭＳ Ｐゴシック" charset="-128"/>
                          </a:rPr>
                          <m:t>𝝆</m:t>
                        </m:r>
                      </m:e>
                      <m:sub>
                        <m:r>
                          <a:rPr lang="en-US" altLang="ja-JP" sz="3200" b="1">
                            <a:solidFill>
                              <a:srgbClr val="0000FF"/>
                            </a:solidFill>
                            <a:effectLst>
                              <a:outerShdw blurRad="38100" dist="38100" dir="2700000" algn="tl">
                                <a:srgbClr val="C0C0C0"/>
                              </a:outerShdw>
                            </a:effectLst>
                            <a:latin typeface="Cambria Math" panose="02040503050406030204" pitchFamily="18" charset="0"/>
                            <a:ea typeface="ＭＳ Ｐゴシック" charset="-128"/>
                          </a:rPr>
                          <m:t>𝑴𝑭</m:t>
                        </m:r>
                      </m:sub>
                    </m:sSub>
                  </m:oMath>
                </a14:m>
                <a:r>
                  <a:rPr lang="en-US" altLang="ja-JP" sz="3200" b="1" dirty="0">
                    <a:solidFill>
                      <a:srgbClr val="0000FF"/>
                    </a:solidFill>
                    <a:effectLst>
                      <a:outerShdw blurRad="38100" dist="38100" dir="2700000" algn="tl">
                        <a:srgbClr val="C0C0C0"/>
                      </a:outerShdw>
                    </a:effectLst>
                    <a:latin typeface="Times New Roman" pitchFamily="18" charset="0"/>
                    <a:ea typeface="ＭＳ Ｐゴシック" charset="-128"/>
                  </a:rPr>
                  <a:t> +  lensing potential</a:t>
                </a:r>
                <a:endParaRPr lang="ja-JP" altLang="en-US" sz="3200" b="1" dirty="0">
                  <a:solidFill>
                    <a:srgbClr val="0000FF"/>
                  </a:solidFill>
                  <a:effectLst>
                    <a:outerShdw blurRad="38100" dist="38100" dir="2700000" algn="tl">
                      <a:srgbClr val="C0C0C0"/>
                    </a:outerShdw>
                  </a:effectLst>
                  <a:latin typeface="Times New Roman" pitchFamily="18" charset="0"/>
                  <a:ea typeface="ＭＳ Ｐゴシック" charset="-128"/>
                </a:endParaRPr>
              </a:p>
            </p:txBody>
          </p:sp>
        </mc:Choice>
        <mc:Fallback xmlns="">
          <p:sp>
            <p:nvSpPr>
              <p:cNvPr id="33" name="正方形/長方形 41"/>
              <p:cNvSpPr>
                <a:spLocks noRot="1" noChangeAspect="1" noMove="1" noResize="1" noEditPoints="1" noAdjustHandles="1" noChangeArrowheads="1" noChangeShapeType="1" noTextEdit="1"/>
              </p:cNvSpPr>
              <p:nvPr/>
            </p:nvSpPr>
            <p:spPr bwMode="auto">
              <a:xfrm>
                <a:off x="539552" y="111105"/>
                <a:ext cx="8064032" cy="535531"/>
              </a:xfrm>
              <a:prstGeom prst="rect">
                <a:avLst/>
              </a:prstGeom>
              <a:blipFill>
                <a:blip r:embed="rId4"/>
                <a:stretch>
                  <a:fillRect t="-26136" b="-4204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a:xfrm>
            <a:off x="7010400" y="15395"/>
            <a:ext cx="2133600" cy="476250"/>
          </a:xfrm>
        </p:spPr>
        <p:txBody>
          <a:bodyPr/>
          <a:lstStyle/>
          <a:p>
            <a:fld id="{B44F6E48-8CBA-4104-94B5-89D3DAD4D1BA}" type="slidenum">
              <a:rPr lang="en-US" altLang="ja-JP" smtClean="0">
                <a:solidFill>
                  <a:srgbClr val="000000"/>
                </a:solidFill>
              </a:rPr>
              <a:pPr/>
              <a:t>15</a:t>
            </a:fld>
            <a:endParaRPr lang="en-US" altLang="ja-JP" dirty="0">
              <a:solidFill>
                <a:srgbClr val="000000"/>
              </a:solidFill>
            </a:endParaRPr>
          </a:p>
        </p:txBody>
      </p:sp>
      <p:sp>
        <p:nvSpPr>
          <p:cNvPr id="7" name="正方形/長方形 6"/>
          <p:cNvSpPr/>
          <p:nvPr/>
        </p:nvSpPr>
        <p:spPr>
          <a:xfrm>
            <a:off x="7442678" y="3068960"/>
            <a:ext cx="1507144" cy="584775"/>
          </a:xfrm>
          <a:prstGeom prst="rect">
            <a:avLst/>
          </a:prstGeom>
        </p:spPr>
        <p:txBody>
          <a:bodyPr wrap="none">
            <a:spAutoFit/>
          </a:bodyPr>
          <a:lstStyle/>
          <a:p>
            <a:pPr fontAlgn="base">
              <a:spcBef>
                <a:spcPct val="0"/>
              </a:spcBef>
              <a:spcAft>
                <a:spcPct val="0"/>
              </a:spcAft>
            </a:pPr>
            <a:r>
              <a:rPr lang="en-US" altLang="ja-JP" sz="3200" b="1" dirty="0">
                <a:solidFill>
                  <a:srgbClr val="0000FF"/>
                </a:solidFill>
                <a:latin typeface="Times New Roman" pitchFamily="18" charset="0"/>
                <a:cs typeface="Times New Roman" panose="02020603050405020304" pitchFamily="18" charset="0"/>
              </a:rPr>
              <a:t>DOWN</a:t>
            </a:r>
            <a:endParaRPr lang="ja-JP" altLang="en-US" sz="3200" b="1" dirty="0">
              <a:solidFill>
                <a:srgbClr val="0000FF"/>
              </a:solidFill>
              <a:latin typeface="Times New Roman" pitchFamily="18" charset="0"/>
              <a:cs typeface="Times New Roman" panose="02020603050405020304" pitchFamily="18" charset="0"/>
            </a:endParaRPr>
          </a:p>
        </p:txBody>
      </p:sp>
      <p:sp>
        <p:nvSpPr>
          <p:cNvPr id="10" name="矢印: 右 9">
            <a:extLst>
              <a:ext uri="{FF2B5EF4-FFF2-40B4-BE49-F238E27FC236}">
                <a16:creationId xmlns:a16="http://schemas.microsoft.com/office/drawing/2014/main" id="{D303C01C-0078-49F6-AE6E-E77A7F5F122F}"/>
              </a:ext>
            </a:extLst>
          </p:cNvPr>
          <p:cNvSpPr/>
          <p:nvPr/>
        </p:nvSpPr>
        <p:spPr>
          <a:xfrm rot="10800000">
            <a:off x="3127451" y="1402387"/>
            <a:ext cx="10370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DE8B9CB-5A60-4722-89B7-633B5032C055}"/>
              </a:ext>
            </a:extLst>
          </p:cNvPr>
          <p:cNvSpPr/>
          <p:nvPr/>
        </p:nvSpPr>
        <p:spPr>
          <a:xfrm>
            <a:off x="3326299" y="1882032"/>
            <a:ext cx="958917" cy="584775"/>
          </a:xfrm>
          <a:prstGeom prst="rect">
            <a:avLst/>
          </a:prstGeom>
        </p:spPr>
        <p:txBody>
          <a:bodyPr wrap="none">
            <a:spAutoFit/>
          </a:bodyPr>
          <a:lstStyle/>
          <a:p>
            <a:pPr fontAlgn="base">
              <a:spcBef>
                <a:spcPct val="0"/>
              </a:spcBef>
              <a:spcAft>
                <a:spcPct val="0"/>
              </a:spcAft>
            </a:pPr>
            <a:r>
              <a:rPr lang="en-US" altLang="ja-JP" sz="3200" b="1" dirty="0">
                <a:solidFill>
                  <a:srgbClr val="FF0000"/>
                </a:solidFill>
                <a:latin typeface="Times New Roman" pitchFamily="18" charset="0"/>
                <a:cs typeface="Times New Roman" panose="02020603050405020304" pitchFamily="18" charset="0"/>
              </a:rPr>
              <a:t>shift</a:t>
            </a:r>
            <a:endParaRPr lang="ja-JP" altLang="en-US" sz="3200" b="1" dirty="0">
              <a:solidFill>
                <a:srgbClr val="FF0000"/>
              </a:solidFill>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1803976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left)">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wipe(left)">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wipe(left)">
                                      <p:cBhvr>
                                        <p:cTn id="3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P spid="18" grpId="0" animBg="1"/>
      <p:bldP spid="7" grpId="0"/>
      <p:bldP spid="1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3" y="449855"/>
            <a:ext cx="9198000" cy="6350819"/>
          </a:xfrm>
          <a:prstGeom prst="rect">
            <a:avLst/>
          </a:prstGeom>
        </p:spPr>
      </p:pic>
      <p:sp>
        <p:nvSpPr>
          <p:cNvPr id="2" name="スライド番号プレースホルダー 1"/>
          <p:cNvSpPr>
            <a:spLocks noGrp="1"/>
          </p:cNvSpPr>
          <p:nvPr>
            <p:ph type="sldNum" sz="quarter" idx="12"/>
          </p:nvPr>
        </p:nvSpPr>
        <p:spPr>
          <a:xfrm>
            <a:off x="7010400" y="6382058"/>
            <a:ext cx="2133600" cy="476250"/>
          </a:xfrm>
        </p:spPr>
        <p:txBody>
          <a:bodyPr/>
          <a:lstStyle/>
          <a:p>
            <a:fld id="{B44F6E48-8CBA-4104-94B5-89D3DAD4D1BA}" type="slidenum">
              <a:rPr lang="en-US" altLang="ja-JP" smtClean="0">
                <a:solidFill>
                  <a:srgbClr val="000000"/>
                </a:solidFill>
              </a:rPr>
              <a:pPr/>
              <a:t>16</a:t>
            </a:fld>
            <a:endParaRPr lang="en-US" altLang="ja-JP" dirty="0">
              <a:solidFill>
                <a:srgbClr val="000000"/>
              </a:solidFill>
            </a:endParaRPr>
          </a:p>
        </p:txBody>
      </p:sp>
      <p:sp>
        <p:nvSpPr>
          <p:cNvPr id="43" name="正方形/長方形 42"/>
          <p:cNvSpPr/>
          <p:nvPr/>
        </p:nvSpPr>
        <p:spPr>
          <a:xfrm>
            <a:off x="58784" y="7874572"/>
            <a:ext cx="8366384" cy="1384995"/>
          </a:xfrm>
          <a:prstGeom prst="rect">
            <a:avLst/>
          </a:prstGeom>
        </p:spPr>
        <p:txBody>
          <a:bodyPr wrap="square">
            <a:spAutoFit/>
          </a:bodyPr>
          <a:lstStyle/>
          <a:p>
            <a:pPr fontAlgn="base">
              <a:spcBef>
                <a:spcPct val="0"/>
              </a:spcBef>
              <a:spcAft>
                <a:spcPct val="0"/>
              </a:spcAft>
            </a:pPr>
            <a:r>
              <a:rPr lang="en-US" altLang="ja-JP" sz="2800" b="1" dirty="0">
                <a:solidFill>
                  <a:srgbClr val="000000"/>
                </a:solidFill>
                <a:latin typeface="Times New Roman" pitchFamily="18" charset="0"/>
              </a:rPr>
              <a:t>1. The PMF </a:t>
            </a:r>
            <a:r>
              <a:rPr lang="ja-JP" altLang="en-US" sz="2800" b="1" dirty="0">
                <a:solidFill>
                  <a:srgbClr val="000000"/>
                </a:solidFill>
                <a:latin typeface="Times New Roman" pitchFamily="18" charset="0"/>
              </a:rPr>
              <a:t>が </a:t>
            </a:r>
            <a:r>
              <a:rPr lang="en-US" altLang="ja-JP" sz="2800" b="1" dirty="0">
                <a:solidFill>
                  <a:srgbClr val="000000"/>
                </a:solidFill>
                <a:latin typeface="Times New Roman" pitchFamily="18" charset="0"/>
              </a:rPr>
              <a:t>k&lt;0.01~0.02</a:t>
            </a:r>
            <a:r>
              <a:rPr lang="ja-JP" altLang="en-US" sz="2800" b="1" dirty="0">
                <a:solidFill>
                  <a:srgbClr val="000000"/>
                </a:solidFill>
                <a:latin typeface="Times New Roman" pitchFamily="18" charset="0"/>
              </a:rPr>
              <a:t> </a:t>
            </a:r>
            <a:r>
              <a:rPr lang="en-US" altLang="ja-JP" sz="2800" b="1" dirty="0">
                <a:solidFill>
                  <a:srgbClr val="000000"/>
                </a:solidFill>
                <a:latin typeface="Times New Roman" pitchFamily="18" charset="0"/>
              </a:rPr>
              <a:t>hMps</a:t>
            </a:r>
            <a:r>
              <a:rPr lang="en-US" altLang="ja-JP" sz="2800" b="1" baseline="30000" dirty="0">
                <a:solidFill>
                  <a:srgbClr val="000000"/>
                </a:solidFill>
                <a:latin typeface="Times New Roman" pitchFamily="18" charset="0"/>
              </a:rPr>
              <a:t>-1</a:t>
            </a:r>
            <a:r>
              <a:rPr lang="ja-JP" altLang="en-US" sz="2800" b="1" dirty="0">
                <a:solidFill>
                  <a:srgbClr val="000000"/>
                </a:solidFill>
                <a:latin typeface="Times New Roman" pitchFamily="18" charset="0"/>
              </a:rPr>
              <a:t>の</a:t>
            </a:r>
            <a:r>
              <a:rPr lang="en-US" altLang="ja-JP" sz="2800" b="1" dirty="0">
                <a:solidFill>
                  <a:srgbClr val="000000"/>
                </a:solidFill>
                <a:latin typeface="Times New Roman" pitchFamily="18" charset="0"/>
              </a:rPr>
              <a:t>MPS</a:t>
            </a:r>
            <a:r>
              <a:rPr lang="ja-JP" altLang="en-US" sz="2800" b="1" dirty="0">
                <a:solidFill>
                  <a:srgbClr val="000000"/>
                </a:solidFill>
                <a:latin typeface="Times New Roman" pitchFamily="18" charset="0"/>
              </a:rPr>
              <a:t>減らす。</a:t>
            </a:r>
            <a:endParaRPr lang="en-US" altLang="ja-JP" sz="2800" b="1" dirty="0">
              <a:solidFill>
                <a:srgbClr val="000000"/>
              </a:solidFill>
              <a:latin typeface="Times New Roman" pitchFamily="18" charset="0"/>
            </a:endParaRPr>
          </a:p>
          <a:p>
            <a:pPr fontAlgn="base">
              <a:spcBef>
                <a:spcPct val="0"/>
              </a:spcBef>
              <a:spcAft>
                <a:spcPct val="0"/>
              </a:spcAft>
            </a:pPr>
            <a:r>
              <a:rPr lang="en-US" altLang="ja-JP" sz="2800" b="1" dirty="0">
                <a:solidFill>
                  <a:srgbClr val="000000"/>
                </a:solidFill>
                <a:latin typeface="Times New Roman" pitchFamily="18" charset="0"/>
              </a:rPr>
              <a:t>2. lensing potential </a:t>
            </a:r>
            <a:r>
              <a:rPr lang="ja-JP" altLang="en-US" sz="2800" b="1" dirty="0">
                <a:solidFill>
                  <a:srgbClr val="000000"/>
                </a:solidFill>
                <a:latin typeface="Times New Roman" pitchFamily="18" charset="0"/>
              </a:rPr>
              <a:t>も比較的小スケールで減少。</a:t>
            </a:r>
            <a:endParaRPr lang="en-US" altLang="ja-JP" sz="2800" b="1" dirty="0">
              <a:solidFill>
                <a:srgbClr val="000000"/>
              </a:solidFill>
              <a:latin typeface="Times New Roman" pitchFamily="18" charset="0"/>
            </a:endParaRPr>
          </a:p>
          <a:p>
            <a:pPr fontAlgn="base">
              <a:spcBef>
                <a:spcPct val="0"/>
              </a:spcBef>
              <a:spcAft>
                <a:spcPct val="0"/>
              </a:spcAft>
            </a:pPr>
            <a:r>
              <a:rPr lang="en-US" altLang="ja-JP" sz="2800" b="1" dirty="0">
                <a:solidFill>
                  <a:srgbClr val="FF0000"/>
                </a:solidFill>
                <a:latin typeface="Times New Roman" pitchFamily="18" charset="0"/>
              </a:rPr>
              <a:t>3. Weak lensing effect </a:t>
            </a:r>
            <a:r>
              <a:rPr lang="ja-JP" altLang="en-US" sz="2800" b="1" dirty="0">
                <a:solidFill>
                  <a:srgbClr val="FF0000"/>
                </a:solidFill>
                <a:latin typeface="Times New Roman" pitchFamily="18" charset="0"/>
              </a:rPr>
              <a:t>由来の</a:t>
            </a:r>
            <a:r>
              <a:rPr lang="en-US" altLang="ja-JP" sz="2800" b="1" dirty="0">
                <a:solidFill>
                  <a:srgbClr val="FF0000"/>
                </a:solidFill>
                <a:latin typeface="Times New Roman" pitchFamily="18" charset="0"/>
              </a:rPr>
              <a:t>B mode </a:t>
            </a:r>
            <a:r>
              <a:rPr lang="ja-JP" altLang="en-US" sz="2800" b="1" dirty="0">
                <a:solidFill>
                  <a:srgbClr val="FF0000"/>
                </a:solidFill>
                <a:latin typeface="Times New Roman" pitchFamily="18" charset="0"/>
              </a:rPr>
              <a:t>減少</a:t>
            </a:r>
            <a:endParaRPr lang="en-US" altLang="ja-JP" sz="2800" b="1" dirty="0">
              <a:solidFill>
                <a:srgbClr val="FF0000"/>
              </a:solidFill>
              <a:latin typeface="Times New Roman" pitchFamily="18" charset="0"/>
            </a:endParaRPr>
          </a:p>
        </p:txBody>
      </p:sp>
      <mc:AlternateContent xmlns:mc="http://schemas.openxmlformats.org/markup-compatibility/2006" xmlns:a14="http://schemas.microsoft.com/office/drawing/2010/main">
        <mc:Choice Requires="a14">
          <p:sp>
            <p:nvSpPr>
              <p:cNvPr id="33" name="正方形/長方形 41"/>
              <p:cNvSpPr>
                <a:spLocks noChangeArrowheads="1"/>
              </p:cNvSpPr>
              <p:nvPr/>
            </p:nvSpPr>
            <p:spPr bwMode="auto">
              <a:xfrm>
                <a:off x="-10616" y="20617"/>
                <a:ext cx="8064032" cy="528144"/>
              </a:xfrm>
              <a:prstGeom prst="rect">
                <a:avLst/>
              </a:prstGeom>
              <a:solidFill>
                <a:schemeClr val="bg1">
                  <a:alpha val="50195"/>
                </a:schemeClr>
              </a:solidFill>
              <a:ln>
                <a:noFill/>
              </a:ln>
              <a:extLs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342900" indent="-342900" algn="ctr" eaLnBrk="1" fontAlgn="base" hangingPunct="1">
                  <a:lnSpc>
                    <a:spcPct val="90000"/>
                  </a:lnSpc>
                  <a:spcBef>
                    <a:spcPct val="20000"/>
                  </a:spcBef>
                  <a:spcAft>
                    <a:spcPct val="0"/>
                  </a:spcAft>
                  <a:defRPr/>
                </a:pPr>
                <a14:m>
                  <m:oMath xmlns:m="http://schemas.openxmlformats.org/officeDocument/2006/math">
                    <m:sSub>
                      <m:sSubPr>
                        <m:ctrlPr>
                          <a:rPr lang="en-US" altLang="ja-JP" sz="2800" b="1" i="1" smtClean="0">
                            <a:solidFill>
                              <a:srgbClr val="FFFFFF"/>
                            </a:solidFill>
                            <a:latin typeface="Cambria Math" panose="02040503050406030204" pitchFamily="18" charset="0"/>
                            <a:ea typeface="ＭＳ Ｐゴシック" charset="-128"/>
                          </a:rPr>
                        </m:ctrlPr>
                      </m:sSubPr>
                      <m:e>
                        <m:r>
                          <a:rPr lang="en-US" altLang="ja-JP" sz="2800" b="1">
                            <a:solidFill>
                              <a:srgbClr val="FFFFFF"/>
                            </a:solidFill>
                            <a:latin typeface="Cambria Math" panose="02040503050406030204" pitchFamily="18" charset="0"/>
                            <a:ea typeface="ＭＳ Ｐゴシック" charset="-128"/>
                          </a:rPr>
                          <m:t>𝝆</m:t>
                        </m:r>
                      </m:e>
                      <m:sub>
                        <m:r>
                          <a:rPr lang="en-US" altLang="ja-JP" sz="2800" b="1">
                            <a:solidFill>
                              <a:srgbClr val="FFFFFF"/>
                            </a:solidFill>
                            <a:latin typeface="Cambria Math" panose="02040503050406030204" pitchFamily="18" charset="0"/>
                            <a:ea typeface="ＭＳ Ｐゴシック" charset="-128"/>
                          </a:rPr>
                          <m:t>𝑴𝑭</m:t>
                        </m:r>
                      </m:sub>
                    </m:sSub>
                  </m:oMath>
                </a14:m>
                <a:r>
                  <a:rPr lang="en-US" altLang="ja-JP" sz="2800" b="1" dirty="0">
                    <a:solidFill>
                      <a:srgbClr val="FFFFFF"/>
                    </a:solidFill>
                    <a:latin typeface="Times New Roman" pitchFamily="18" charset="0"/>
                    <a:ea typeface="ＭＳ Ｐゴシック" charset="-128"/>
                  </a:rPr>
                  <a:t> +  </a:t>
                </a:r>
                <a:r>
                  <a:rPr lang="en-US" altLang="ja-JP" sz="2800" b="1" dirty="0">
                    <a:solidFill>
                      <a:srgbClr val="0000FF"/>
                    </a:solidFill>
                    <a:effectLst>
                      <a:outerShdw blurRad="38100" dist="38100" dir="2700000" algn="tl">
                        <a:srgbClr val="C0C0C0"/>
                      </a:outerShdw>
                    </a:effectLst>
                    <a:latin typeface="Times New Roman" pitchFamily="18" charset="0"/>
                    <a:ea typeface="ＭＳ Ｐゴシック" charset="-128"/>
                  </a:rPr>
                  <a:t>lensing </a:t>
                </a:r>
                <a:r>
                  <a:rPr lang="en-US" altLang="ja-JP" sz="2800" b="1" dirty="0">
                    <a:solidFill>
                      <a:srgbClr val="FFFFFF"/>
                    </a:solidFill>
                    <a:latin typeface="Times New Roman" pitchFamily="18" charset="0"/>
                    <a:ea typeface="ＭＳ Ｐゴシック" charset="-128"/>
                  </a:rPr>
                  <a:t>+ the perturbative PMF</a:t>
                </a:r>
                <a:endParaRPr lang="ja-JP" altLang="en-US" sz="2800" b="1" dirty="0">
                  <a:solidFill>
                    <a:srgbClr val="FFFFFF"/>
                  </a:solidFill>
                  <a:latin typeface="Times New Roman" pitchFamily="18" charset="0"/>
                  <a:ea typeface="ＭＳ Ｐゴシック" charset="-128"/>
                </a:endParaRPr>
              </a:p>
            </p:txBody>
          </p:sp>
        </mc:Choice>
        <mc:Fallback xmlns="">
          <p:sp>
            <p:nvSpPr>
              <p:cNvPr id="33" name="正方形/長方形 41"/>
              <p:cNvSpPr>
                <a:spLocks noRot="1" noChangeAspect="1" noMove="1" noResize="1" noEditPoints="1" noAdjustHandles="1" noChangeArrowheads="1" noChangeShapeType="1" noTextEdit="1"/>
              </p:cNvSpPr>
              <p:nvPr/>
            </p:nvSpPr>
            <p:spPr bwMode="auto">
              <a:xfrm>
                <a:off x="-10616" y="20617"/>
                <a:ext cx="8064032" cy="528144"/>
              </a:xfrm>
              <a:prstGeom prst="rect">
                <a:avLst/>
              </a:prstGeom>
              <a:blipFill>
                <a:blip r:embed="rId4"/>
                <a:stretch>
                  <a:fillRect t="-20690" b="-2873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34" name="テキスト ボックス 33"/>
          <p:cNvSpPr txBox="1"/>
          <p:nvPr/>
        </p:nvSpPr>
        <p:spPr>
          <a:xfrm>
            <a:off x="2999140" y="4807203"/>
            <a:ext cx="1311091" cy="743985"/>
          </a:xfrm>
          <a:prstGeom prst="rect">
            <a:avLst/>
          </a:prstGeom>
          <a:noFill/>
          <a:ln>
            <a:noFill/>
          </a:ln>
        </p:spPr>
        <p:txBody>
          <a:bodyPr wrap="none" rtlCol="0">
            <a:spAutoFit/>
          </a:bodyPr>
          <a:lstStyle/>
          <a:p>
            <a:pPr fontAlgn="base">
              <a:spcBef>
                <a:spcPct val="0"/>
              </a:spcBef>
              <a:spcAft>
                <a:spcPct val="0"/>
              </a:spcAft>
            </a:pPr>
            <a:r>
              <a:rPr lang="en-US" altLang="ja-JP" sz="2800" b="1" dirty="0">
                <a:solidFill>
                  <a:srgbClr val="000000"/>
                </a:solidFill>
                <a:latin typeface="Times New Roman" panose="02020603050405020304" pitchFamily="18" charset="0"/>
                <a:cs typeface="Times New Roman" panose="02020603050405020304" pitchFamily="18" charset="0"/>
              </a:rPr>
              <a:t>BKP</a:t>
            </a:r>
            <a:endParaRPr lang="ja-JP" altLang="en-US" sz="2800" b="1" dirty="0">
              <a:solidFill>
                <a:srgbClr val="000000"/>
              </a:solidFill>
              <a:latin typeface="Times New Roman" panose="02020603050405020304" pitchFamily="18" charset="0"/>
              <a:cs typeface="Times New Roman" panose="02020603050405020304" pitchFamily="18" charset="0"/>
            </a:endParaRPr>
          </a:p>
        </p:txBody>
      </p:sp>
      <p:sp>
        <p:nvSpPr>
          <p:cNvPr id="35" name="下矢印 17"/>
          <p:cNvSpPr/>
          <p:nvPr/>
        </p:nvSpPr>
        <p:spPr>
          <a:xfrm rot="10800000">
            <a:off x="3131875" y="4614465"/>
            <a:ext cx="286263" cy="30643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b="1">
              <a:solidFill>
                <a:srgbClr val="FFFFFF"/>
              </a:solidFill>
            </a:endParaRPr>
          </a:p>
        </p:txBody>
      </p:sp>
      <p:sp>
        <p:nvSpPr>
          <p:cNvPr id="36" name="テキスト ボックス 35"/>
          <p:cNvSpPr txBox="1"/>
          <p:nvPr/>
        </p:nvSpPr>
        <p:spPr>
          <a:xfrm>
            <a:off x="5997940" y="2882150"/>
            <a:ext cx="1880933" cy="743985"/>
          </a:xfrm>
          <a:prstGeom prst="rect">
            <a:avLst/>
          </a:prstGeom>
          <a:noFill/>
          <a:ln>
            <a:noFill/>
          </a:ln>
        </p:spPr>
        <p:txBody>
          <a:bodyPr wrap="none" rtlCol="0">
            <a:spAutoFit/>
          </a:bodyPr>
          <a:lstStyle/>
          <a:p>
            <a:pPr fontAlgn="base">
              <a:spcBef>
                <a:spcPct val="0"/>
              </a:spcBef>
              <a:spcAft>
                <a:spcPct val="0"/>
              </a:spcAft>
            </a:pPr>
            <a:r>
              <a:rPr lang="en-US" altLang="ja-JP" sz="2800" b="1" dirty="0" err="1">
                <a:solidFill>
                  <a:srgbClr val="0000FF"/>
                </a:solidFill>
                <a:latin typeface="Times New Roman" pitchFamily="18" charset="0"/>
                <a:cs typeface="Times New Roman" panose="02020603050405020304" pitchFamily="18" charset="0"/>
              </a:rPr>
              <a:t>SPTpol</a:t>
            </a:r>
            <a:endParaRPr lang="ja-JP" altLang="en-US" sz="2800" b="1" dirty="0">
              <a:solidFill>
                <a:srgbClr val="0000FF"/>
              </a:solidFill>
              <a:latin typeface="Times New Roman" pitchFamily="18" charset="0"/>
              <a:cs typeface="Times New Roman" panose="02020603050405020304" pitchFamily="18" charset="0"/>
            </a:endParaRPr>
          </a:p>
        </p:txBody>
      </p:sp>
      <p:sp>
        <p:nvSpPr>
          <p:cNvPr id="37" name="下矢印 17"/>
          <p:cNvSpPr/>
          <p:nvPr/>
        </p:nvSpPr>
        <p:spPr>
          <a:xfrm rot="10800000">
            <a:off x="6432818" y="2592902"/>
            <a:ext cx="286263" cy="30643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b="1">
              <a:solidFill>
                <a:srgbClr val="FFFFFF"/>
              </a:solidFill>
            </a:endParaRPr>
          </a:p>
        </p:txBody>
      </p:sp>
      <p:sp>
        <p:nvSpPr>
          <p:cNvPr id="38" name="下矢印 17"/>
          <p:cNvSpPr/>
          <p:nvPr/>
        </p:nvSpPr>
        <p:spPr>
          <a:xfrm rot="18900000">
            <a:off x="6275002" y="989384"/>
            <a:ext cx="286263" cy="306438"/>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b="1">
              <a:solidFill>
                <a:srgbClr val="FFFFFF"/>
              </a:solidFill>
            </a:endParaRPr>
          </a:p>
        </p:txBody>
      </p:sp>
      <p:sp>
        <p:nvSpPr>
          <p:cNvPr id="39" name="テキスト ボックス 38"/>
          <p:cNvSpPr txBox="1"/>
          <p:nvPr/>
        </p:nvSpPr>
        <p:spPr>
          <a:xfrm>
            <a:off x="4496440" y="529866"/>
            <a:ext cx="2270750" cy="507272"/>
          </a:xfrm>
          <a:prstGeom prst="rect">
            <a:avLst/>
          </a:prstGeom>
          <a:noFill/>
          <a:ln>
            <a:noFill/>
          </a:ln>
        </p:spPr>
        <p:txBody>
          <a:bodyPr wrap="none" rtlCol="0">
            <a:spAutoFit/>
          </a:bodyPr>
          <a:lstStyle/>
          <a:p>
            <a:pPr fontAlgn="base">
              <a:spcBef>
                <a:spcPct val="0"/>
              </a:spcBef>
              <a:spcAft>
                <a:spcPct val="0"/>
              </a:spcAft>
            </a:pPr>
            <a:r>
              <a:rPr lang="en-US" altLang="ja-JP" sz="2400" b="1" dirty="0">
                <a:solidFill>
                  <a:srgbClr val="92D050"/>
                </a:solidFill>
                <a:latin typeface="Times New Roman" pitchFamily="18" charset="0"/>
                <a:cs typeface="Times New Roman" panose="02020603050405020304" pitchFamily="18" charset="0"/>
              </a:rPr>
              <a:t>POLARBEAR</a:t>
            </a:r>
            <a:endParaRPr lang="ja-JP" altLang="en-US" sz="2400" b="1" dirty="0">
              <a:solidFill>
                <a:srgbClr val="92D050"/>
              </a:solidFill>
              <a:latin typeface="Times New Roman" pitchFamily="18" charset="0"/>
              <a:cs typeface="Times New Roman" panose="02020603050405020304" pitchFamily="18" charset="0"/>
            </a:endParaRPr>
          </a:p>
        </p:txBody>
      </p:sp>
      <p:sp>
        <p:nvSpPr>
          <p:cNvPr id="16" name="テキスト ボックス 15"/>
          <p:cNvSpPr txBox="1"/>
          <p:nvPr/>
        </p:nvSpPr>
        <p:spPr>
          <a:xfrm>
            <a:off x="1519717" y="503425"/>
            <a:ext cx="2954270" cy="646331"/>
          </a:xfrm>
          <a:prstGeom prst="rect">
            <a:avLst/>
          </a:prstGeom>
          <a:noFill/>
        </p:spPr>
        <p:txBody>
          <a:bodyPr wrap="none" rtlCol="0">
            <a:spAutoFit/>
          </a:bodyPr>
          <a:lstStyle/>
          <a:p>
            <a:pPr fontAlgn="base">
              <a:spcBef>
                <a:spcPct val="0"/>
              </a:spcBef>
              <a:spcAft>
                <a:spcPct val="0"/>
              </a:spcAft>
            </a:pPr>
            <a:r>
              <a:rPr lang="en-US" altLang="ja-JP" sz="1200" dirty="0">
                <a:solidFill>
                  <a:srgbClr val="000000"/>
                </a:solidFill>
                <a:latin typeface="Times New Roman" panose="02020603050405020304" pitchFamily="18" charset="0"/>
                <a:cs typeface="Times New Roman" panose="02020603050405020304" pitchFamily="18" charset="0"/>
              </a:rPr>
              <a:t>BKP: Phys. Rev. Lett. 116, 031302, 2016</a:t>
            </a:r>
          </a:p>
          <a:p>
            <a:pPr fontAlgn="base">
              <a:spcBef>
                <a:spcPct val="0"/>
              </a:spcBef>
              <a:spcAft>
                <a:spcPct val="0"/>
              </a:spcAft>
            </a:pPr>
            <a:r>
              <a:rPr lang="en-US" altLang="ja-JP" sz="1200" dirty="0" err="1">
                <a:solidFill>
                  <a:srgbClr val="000000"/>
                </a:solidFill>
                <a:latin typeface="Times New Roman" panose="02020603050405020304" pitchFamily="18" charset="0"/>
                <a:cs typeface="Times New Roman" panose="02020603050405020304" pitchFamily="18" charset="0"/>
              </a:rPr>
              <a:t>SPTpol</a:t>
            </a:r>
            <a:r>
              <a:rPr lang="en-US" altLang="ja-JP" sz="1200" dirty="0">
                <a:solidFill>
                  <a:srgbClr val="000000"/>
                </a:solidFill>
                <a:latin typeface="Times New Roman" panose="02020603050405020304" pitchFamily="18" charset="0"/>
                <a:cs typeface="Times New Roman" panose="02020603050405020304" pitchFamily="18" charset="0"/>
              </a:rPr>
              <a:t>: </a:t>
            </a:r>
            <a:r>
              <a:rPr lang="en-US" altLang="ja-JP" sz="1200" dirty="0" err="1">
                <a:solidFill>
                  <a:srgbClr val="000000"/>
                </a:solidFill>
                <a:latin typeface="Times New Roman" panose="02020603050405020304" pitchFamily="18" charset="0"/>
                <a:cs typeface="Times New Roman" panose="02020603050405020304" pitchFamily="18" charset="0"/>
              </a:rPr>
              <a:t>ApJ</a:t>
            </a:r>
            <a:r>
              <a:rPr lang="en-US" altLang="ja-JP" sz="1200" dirty="0">
                <a:solidFill>
                  <a:srgbClr val="000000"/>
                </a:solidFill>
                <a:latin typeface="Times New Roman" pitchFamily="18" charset="0"/>
                <a:cs typeface="Times New Roman" panose="02020603050405020304" pitchFamily="18" charset="0"/>
              </a:rPr>
              <a:t>, 807, 151, (2015), </a:t>
            </a:r>
          </a:p>
          <a:p>
            <a:pPr fontAlgn="base">
              <a:spcBef>
                <a:spcPct val="0"/>
              </a:spcBef>
              <a:spcAft>
                <a:spcPct val="0"/>
              </a:spcAft>
            </a:pPr>
            <a:r>
              <a:rPr lang="en-US" altLang="ja-JP" sz="1200" dirty="0">
                <a:solidFill>
                  <a:srgbClr val="000000"/>
                </a:solidFill>
                <a:latin typeface="Times New Roman" pitchFamily="18" charset="0"/>
                <a:cs typeface="Times New Roman" panose="02020603050405020304" pitchFamily="18" charset="0"/>
              </a:rPr>
              <a:t>POLARBEAR: </a:t>
            </a:r>
            <a:r>
              <a:rPr lang="en-US" altLang="ja-JP" sz="1200" dirty="0" err="1">
                <a:solidFill>
                  <a:srgbClr val="000000"/>
                </a:solidFill>
                <a:latin typeface="Times New Roman" pitchFamily="18" charset="0"/>
                <a:cs typeface="Times New Roman" panose="02020603050405020304" pitchFamily="18" charset="0"/>
              </a:rPr>
              <a:t>ApJ</a:t>
            </a:r>
            <a:r>
              <a:rPr lang="en-US" altLang="ja-JP" sz="1200" dirty="0">
                <a:solidFill>
                  <a:srgbClr val="000000"/>
                </a:solidFill>
                <a:latin typeface="Times New Roman" pitchFamily="18" charset="0"/>
                <a:cs typeface="Times New Roman" panose="02020603050405020304" pitchFamily="18" charset="0"/>
              </a:rPr>
              <a:t>, 794, 171, (2014).</a:t>
            </a:r>
            <a:endParaRPr lang="ja-JP" altLang="en-US" sz="1200" dirty="0">
              <a:solidFill>
                <a:srgbClr val="000000"/>
              </a:solidFill>
              <a:latin typeface="Times New Roman" panose="02020603050405020304" pitchFamily="18" charset="0"/>
              <a:cs typeface="Times New Roman" panose="02020603050405020304" pitchFamily="18" charset="0"/>
            </a:endParaRPr>
          </a:p>
        </p:txBody>
      </p:sp>
      <p:sp>
        <p:nvSpPr>
          <p:cNvPr id="13" name="正方形/長方形 12"/>
          <p:cNvSpPr/>
          <p:nvPr/>
        </p:nvSpPr>
        <p:spPr>
          <a:xfrm>
            <a:off x="1519717" y="1059893"/>
            <a:ext cx="5517931" cy="584775"/>
          </a:xfrm>
          <a:prstGeom prst="rect">
            <a:avLst/>
          </a:prstGeom>
        </p:spPr>
        <p:txBody>
          <a:bodyPr wrap="square">
            <a:spAutoFit/>
          </a:bodyPr>
          <a:lstStyle/>
          <a:p>
            <a:r>
              <a:rPr lang="en-US" altLang="ja-JP" sz="1600" dirty="0"/>
              <a:t>Parameters from Astron. &amp; </a:t>
            </a:r>
            <a:r>
              <a:rPr lang="en-US" altLang="ja-JP" sz="1600" dirty="0" err="1"/>
              <a:t>Astrophys</a:t>
            </a:r>
            <a:r>
              <a:rPr lang="en-US" altLang="ja-JP" sz="1600" dirty="0"/>
              <a:t>. </a:t>
            </a:r>
            <a:r>
              <a:rPr lang="en-US" altLang="ja-JP" sz="1600" b="1" dirty="0"/>
              <a:t>594</a:t>
            </a:r>
            <a:r>
              <a:rPr lang="en-US" altLang="ja-JP" sz="1600" dirty="0"/>
              <a:t>,</a:t>
            </a:r>
          </a:p>
          <a:p>
            <a:r>
              <a:rPr lang="en-US" altLang="ja-JP" sz="1600" dirty="0"/>
              <a:t>A13 (2016) (TT + </a:t>
            </a:r>
            <a:r>
              <a:rPr lang="en-US" altLang="ja-JP" sz="1600" dirty="0" err="1"/>
              <a:t>lowP</a:t>
            </a:r>
            <a:r>
              <a:rPr lang="en-US" altLang="ja-JP" sz="1600" dirty="0"/>
              <a:t> + lensing in the table 4)</a:t>
            </a:r>
            <a:endParaRPr lang="ja-JP" altLang="en-US" sz="1600" dirty="0"/>
          </a:p>
        </p:txBody>
      </p:sp>
    </p:spTree>
    <p:extLst>
      <p:ext uri="{BB962C8B-B14F-4D97-AF65-F5344CB8AC3E}">
        <p14:creationId xmlns:p14="http://schemas.microsoft.com/office/powerpoint/2010/main" val="4349711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2" y="449854"/>
            <a:ext cx="9196092" cy="6349501"/>
          </a:xfrm>
          <a:prstGeom prst="rect">
            <a:avLst/>
          </a:prstGeom>
        </p:spPr>
      </p:pic>
      <p:sp>
        <p:nvSpPr>
          <p:cNvPr id="2" name="スライド番号プレースホルダー 1"/>
          <p:cNvSpPr>
            <a:spLocks noGrp="1"/>
          </p:cNvSpPr>
          <p:nvPr>
            <p:ph type="sldNum" sz="quarter" idx="12"/>
          </p:nvPr>
        </p:nvSpPr>
        <p:spPr>
          <a:xfrm>
            <a:off x="7010400" y="6382058"/>
            <a:ext cx="2133600" cy="476250"/>
          </a:xfrm>
        </p:spPr>
        <p:txBody>
          <a:bodyPr/>
          <a:lstStyle/>
          <a:p>
            <a:fld id="{B44F6E48-8CBA-4104-94B5-89D3DAD4D1BA}" type="slidenum">
              <a:rPr lang="en-US" altLang="ja-JP" smtClean="0">
                <a:solidFill>
                  <a:srgbClr val="000000"/>
                </a:solidFill>
              </a:rPr>
              <a:pPr/>
              <a:t>17</a:t>
            </a:fld>
            <a:endParaRPr lang="en-US" altLang="ja-JP" dirty="0">
              <a:solidFill>
                <a:srgbClr val="000000"/>
              </a:solidFill>
            </a:endParaRPr>
          </a:p>
        </p:txBody>
      </p:sp>
      <mc:AlternateContent xmlns:mc="http://schemas.openxmlformats.org/markup-compatibility/2006" xmlns:a14="http://schemas.microsoft.com/office/drawing/2010/main">
        <mc:Choice Requires="a14">
          <p:sp>
            <p:nvSpPr>
              <p:cNvPr id="33" name="正方形/長方形 41"/>
              <p:cNvSpPr>
                <a:spLocks noChangeArrowheads="1"/>
              </p:cNvSpPr>
              <p:nvPr/>
            </p:nvSpPr>
            <p:spPr bwMode="auto">
              <a:xfrm>
                <a:off x="-10616" y="32158"/>
                <a:ext cx="8064032" cy="480131"/>
              </a:xfrm>
              <a:prstGeom prst="rect">
                <a:avLst/>
              </a:prstGeom>
              <a:solidFill>
                <a:schemeClr val="bg1">
                  <a:alpha val="50195"/>
                </a:schemeClr>
              </a:solidFill>
              <a:ln>
                <a:noFill/>
              </a:ln>
              <a:extLs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342900" indent="-342900" algn="ctr" eaLnBrk="1" fontAlgn="base" hangingPunct="1">
                  <a:lnSpc>
                    <a:spcPct val="90000"/>
                  </a:lnSpc>
                  <a:spcBef>
                    <a:spcPct val="20000"/>
                  </a:spcBef>
                  <a:spcAft>
                    <a:spcPct val="0"/>
                  </a:spcAft>
                  <a:defRPr/>
                </a:pPr>
                <a14:m>
                  <m:oMath xmlns:m="http://schemas.openxmlformats.org/officeDocument/2006/math">
                    <m:sSub>
                      <m:sSubPr>
                        <m:ctrlPr>
                          <a:rPr lang="en-US" altLang="ja-JP" sz="2800" b="1" i="1" smtClean="0">
                            <a:solidFill>
                              <a:srgbClr val="FFFFFF"/>
                            </a:solidFill>
                            <a:latin typeface="Cambria Math" panose="02040503050406030204" pitchFamily="18" charset="0"/>
                            <a:ea typeface="ＭＳ Ｐゴシック" charset="-128"/>
                          </a:rPr>
                        </m:ctrlPr>
                      </m:sSubPr>
                      <m:e>
                        <m:r>
                          <a:rPr lang="en-US" altLang="ja-JP" sz="2800" b="1">
                            <a:solidFill>
                              <a:srgbClr val="FFFFFF"/>
                            </a:solidFill>
                            <a:latin typeface="Cambria Math" panose="02040503050406030204" pitchFamily="18" charset="0"/>
                            <a:ea typeface="ＭＳ Ｐゴシック" charset="-128"/>
                          </a:rPr>
                          <m:t>𝝆</m:t>
                        </m:r>
                      </m:e>
                      <m:sub>
                        <m:r>
                          <a:rPr lang="en-US" altLang="ja-JP" sz="2800" b="1">
                            <a:solidFill>
                              <a:srgbClr val="FFFFFF"/>
                            </a:solidFill>
                            <a:latin typeface="Cambria Math" panose="02040503050406030204" pitchFamily="18" charset="0"/>
                            <a:ea typeface="ＭＳ Ｐゴシック" charset="-128"/>
                          </a:rPr>
                          <m:t>𝑴𝑭</m:t>
                        </m:r>
                      </m:sub>
                    </m:sSub>
                  </m:oMath>
                </a14:m>
                <a:r>
                  <a:rPr lang="en-US" altLang="ja-JP" sz="2800" b="1" dirty="0">
                    <a:solidFill>
                      <a:srgbClr val="FFFFFF"/>
                    </a:solidFill>
                    <a:latin typeface="Times New Roman" pitchFamily="18" charset="0"/>
                    <a:ea typeface="ＭＳ Ｐゴシック" charset="-128"/>
                  </a:rPr>
                  <a:t> +  </a:t>
                </a:r>
                <a:r>
                  <a:rPr lang="en-US" altLang="ja-JP" sz="2800" b="1" dirty="0">
                    <a:solidFill>
                      <a:srgbClr val="0000FF"/>
                    </a:solidFill>
                    <a:effectLst>
                      <a:outerShdw blurRad="38100" dist="38100" dir="2700000" algn="tl">
                        <a:srgbClr val="C0C0C0"/>
                      </a:outerShdw>
                    </a:effectLst>
                    <a:latin typeface="Times New Roman" pitchFamily="18" charset="0"/>
                    <a:ea typeface="ＭＳ Ｐゴシック" charset="-128"/>
                  </a:rPr>
                  <a:t>lensing + the perturbative PMF</a:t>
                </a:r>
                <a:endParaRPr lang="ja-JP" altLang="en-US" sz="2800" b="1" dirty="0">
                  <a:solidFill>
                    <a:srgbClr val="0000FF"/>
                  </a:solidFill>
                  <a:effectLst>
                    <a:outerShdw blurRad="38100" dist="38100" dir="2700000" algn="tl">
                      <a:srgbClr val="C0C0C0"/>
                    </a:outerShdw>
                  </a:effectLst>
                  <a:latin typeface="Times New Roman" pitchFamily="18" charset="0"/>
                  <a:ea typeface="ＭＳ Ｐゴシック" charset="-128"/>
                </a:endParaRPr>
              </a:p>
            </p:txBody>
          </p:sp>
        </mc:Choice>
        <mc:Fallback xmlns="">
          <p:sp>
            <p:nvSpPr>
              <p:cNvPr id="33" name="正方形/長方形 41"/>
              <p:cNvSpPr>
                <a:spLocks noRot="1" noChangeAspect="1" noMove="1" noResize="1" noEditPoints="1" noAdjustHandles="1" noChangeArrowheads="1" noChangeShapeType="1" noTextEdit="1"/>
              </p:cNvSpPr>
              <p:nvPr/>
            </p:nvSpPr>
            <p:spPr bwMode="auto">
              <a:xfrm>
                <a:off x="-10616" y="32158"/>
                <a:ext cx="8064032" cy="480131"/>
              </a:xfrm>
              <a:prstGeom prst="rect">
                <a:avLst/>
              </a:prstGeom>
              <a:blipFill>
                <a:blip r:embed="rId4"/>
                <a:stretch>
                  <a:fillRect t="-22785" b="-4177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36" name="テキスト ボックス 35"/>
          <p:cNvSpPr txBox="1"/>
          <p:nvPr/>
        </p:nvSpPr>
        <p:spPr>
          <a:xfrm>
            <a:off x="3939159" y="1197049"/>
            <a:ext cx="1880933" cy="743985"/>
          </a:xfrm>
          <a:prstGeom prst="rect">
            <a:avLst/>
          </a:prstGeom>
          <a:noFill/>
          <a:ln>
            <a:noFill/>
          </a:ln>
        </p:spPr>
        <p:txBody>
          <a:bodyPr wrap="none" rtlCol="0">
            <a:spAutoFit/>
          </a:bodyPr>
          <a:lstStyle/>
          <a:p>
            <a:pPr fontAlgn="base">
              <a:spcBef>
                <a:spcPct val="0"/>
              </a:spcBef>
              <a:spcAft>
                <a:spcPct val="0"/>
              </a:spcAft>
            </a:pPr>
            <a:r>
              <a:rPr lang="en-US" altLang="ja-JP" sz="2800" b="1" dirty="0" err="1">
                <a:solidFill>
                  <a:srgbClr val="0000FF"/>
                </a:solidFill>
                <a:latin typeface="Times New Roman" pitchFamily="18" charset="0"/>
                <a:cs typeface="Times New Roman" panose="02020603050405020304" pitchFamily="18" charset="0"/>
              </a:rPr>
              <a:t>SPTpol</a:t>
            </a:r>
            <a:endParaRPr lang="ja-JP" altLang="en-US" sz="2800" b="1" dirty="0">
              <a:solidFill>
                <a:srgbClr val="0000FF"/>
              </a:solidFill>
              <a:latin typeface="Times New Roman" pitchFamily="18" charset="0"/>
              <a:cs typeface="Times New Roman" panose="02020603050405020304" pitchFamily="18" charset="0"/>
            </a:endParaRPr>
          </a:p>
        </p:txBody>
      </p:sp>
      <p:sp>
        <p:nvSpPr>
          <p:cNvPr id="37" name="下矢印 17"/>
          <p:cNvSpPr/>
          <p:nvPr/>
        </p:nvSpPr>
        <p:spPr>
          <a:xfrm rot="17655763">
            <a:off x="5306922" y="1504409"/>
            <a:ext cx="286263" cy="30643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b="1">
              <a:solidFill>
                <a:srgbClr val="FFFFFF"/>
              </a:solidFill>
            </a:endParaRPr>
          </a:p>
        </p:txBody>
      </p:sp>
      <p:sp>
        <p:nvSpPr>
          <p:cNvPr id="38" name="下矢印 17"/>
          <p:cNvSpPr/>
          <p:nvPr/>
        </p:nvSpPr>
        <p:spPr>
          <a:xfrm rot="18900000">
            <a:off x="6275002" y="989384"/>
            <a:ext cx="286263" cy="306438"/>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b="1">
              <a:solidFill>
                <a:srgbClr val="FFFFFF"/>
              </a:solidFill>
            </a:endParaRPr>
          </a:p>
        </p:txBody>
      </p:sp>
      <p:sp>
        <p:nvSpPr>
          <p:cNvPr id="39" name="テキスト ボックス 38"/>
          <p:cNvSpPr txBox="1"/>
          <p:nvPr/>
        </p:nvSpPr>
        <p:spPr>
          <a:xfrm>
            <a:off x="4496440" y="529866"/>
            <a:ext cx="2270750" cy="507272"/>
          </a:xfrm>
          <a:prstGeom prst="rect">
            <a:avLst/>
          </a:prstGeom>
          <a:noFill/>
          <a:ln>
            <a:noFill/>
          </a:ln>
        </p:spPr>
        <p:txBody>
          <a:bodyPr wrap="none" rtlCol="0">
            <a:spAutoFit/>
          </a:bodyPr>
          <a:lstStyle/>
          <a:p>
            <a:pPr fontAlgn="base">
              <a:spcBef>
                <a:spcPct val="0"/>
              </a:spcBef>
              <a:spcAft>
                <a:spcPct val="0"/>
              </a:spcAft>
            </a:pPr>
            <a:r>
              <a:rPr lang="en-US" altLang="ja-JP" sz="2400" b="1" dirty="0">
                <a:solidFill>
                  <a:srgbClr val="92D050"/>
                </a:solidFill>
                <a:latin typeface="Times New Roman" pitchFamily="18" charset="0"/>
                <a:cs typeface="Times New Roman" panose="02020603050405020304" pitchFamily="18" charset="0"/>
              </a:rPr>
              <a:t>POLARBEAR</a:t>
            </a:r>
            <a:endParaRPr lang="ja-JP" altLang="en-US" sz="2400" b="1" dirty="0">
              <a:solidFill>
                <a:srgbClr val="92D050"/>
              </a:solidFill>
              <a:latin typeface="Times New Roman" pitchFamily="18" charset="0"/>
              <a:cs typeface="Times New Roman" panose="02020603050405020304" pitchFamily="18" charset="0"/>
            </a:endParaRPr>
          </a:p>
        </p:txBody>
      </p:sp>
      <p:sp>
        <p:nvSpPr>
          <p:cNvPr id="3" name="正方形/長方形 2"/>
          <p:cNvSpPr/>
          <p:nvPr/>
        </p:nvSpPr>
        <p:spPr>
          <a:xfrm>
            <a:off x="101819" y="5789186"/>
            <a:ext cx="8981533"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base">
              <a:spcBef>
                <a:spcPct val="0"/>
              </a:spcBef>
              <a:spcAft>
                <a:spcPct val="0"/>
              </a:spcAft>
            </a:pPr>
            <a:r>
              <a:rPr lang="en-US" altLang="ja-JP" sz="2800" b="1" dirty="0">
                <a:solidFill>
                  <a:srgbClr val="000000"/>
                </a:solidFill>
              </a:rPr>
              <a:t>The perturbative PMF adds the other source to </a:t>
            </a:r>
          </a:p>
          <a:p>
            <a:pPr fontAlgn="base">
              <a:spcBef>
                <a:spcPct val="0"/>
              </a:spcBef>
              <a:spcAft>
                <a:spcPct val="0"/>
              </a:spcAft>
            </a:pPr>
            <a:r>
              <a:rPr lang="en-US" altLang="ja-JP" sz="2800" b="1" dirty="0">
                <a:solidFill>
                  <a:srgbClr val="000000"/>
                </a:solidFill>
              </a:rPr>
              <a:t>the CMB B mode in smaller scales</a:t>
            </a:r>
          </a:p>
        </p:txBody>
      </p:sp>
      <p:sp>
        <p:nvSpPr>
          <p:cNvPr id="17" name="テキスト ボックス 16"/>
          <p:cNvSpPr txBox="1"/>
          <p:nvPr/>
        </p:nvSpPr>
        <p:spPr>
          <a:xfrm>
            <a:off x="1519717" y="503425"/>
            <a:ext cx="2954270" cy="646331"/>
          </a:xfrm>
          <a:prstGeom prst="rect">
            <a:avLst/>
          </a:prstGeom>
          <a:noFill/>
        </p:spPr>
        <p:txBody>
          <a:bodyPr wrap="none" rtlCol="0">
            <a:spAutoFit/>
          </a:bodyPr>
          <a:lstStyle/>
          <a:p>
            <a:pPr fontAlgn="base">
              <a:spcBef>
                <a:spcPct val="0"/>
              </a:spcBef>
              <a:spcAft>
                <a:spcPct val="0"/>
              </a:spcAft>
            </a:pPr>
            <a:r>
              <a:rPr lang="en-US" altLang="ja-JP" sz="1200" dirty="0">
                <a:solidFill>
                  <a:srgbClr val="000000"/>
                </a:solidFill>
                <a:latin typeface="Times New Roman" panose="02020603050405020304" pitchFamily="18" charset="0"/>
                <a:cs typeface="Times New Roman" panose="02020603050405020304" pitchFamily="18" charset="0"/>
              </a:rPr>
              <a:t>BKP: Phys. Rev. Lett. 116, 031302, 2016</a:t>
            </a:r>
          </a:p>
          <a:p>
            <a:pPr fontAlgn="base">
              <a:spcBef>
                <a:spcPct val="0"/>
              </a:spcBef>
              <a:spcAft>
                <a:spcPct val="0"/>
              </a:spcAft>
            </a:pPr>
            <a:r>
              <a:rPr lang="en-US" altLang="ja-JP" sz="1200" dirty="0" err="1">
                <a:solidFill>
                  <a:srgbClr val="000000"/>
                </a:solidFill>
                <a:latin typeface="Times New Roman" panose="02020603050405020304" pitchFamily="18" charset="0"/>
                <a:cs typeface="Times New Roman" panose="02020603050405020304" pitchFamily="18" charset="0"/>
              </a:rPr>
              <a:t>SPTpol</a:t>
            </a:r>
            <a:r>
              <a:rPr lang="en-US" altLang="ja-JP" sz="1200" dirty="0">
                <a:solidFill>
                  <a:srgbClr val="000000"/>
                </a:solidFill>
                <a:latin typeface="Times New Roman" panose="02020603050405020304" pitchFamily="18" charset="0"/>
                <a:cs typeface="Times New Roman" panose="02020603050405020304" pitchFamily="18" charset="0"/>
              </a:rPr>
              <a:t>: </a:t>
            </a:r>
            <a:r>
              <a:rPr lang="en-US" altLang="ja-JP" sz="1200" dirty="0" err="1">
                <a:solidFill>
                  <a:srgbClr val="000000"/>
                </a:solidFill>
                <a:latin typeface="Times New Roman" panose="02020603050405020304" pitchFamily="18" charset="0"/>
                <a:cs typeface="Times New Roman" panose="02020603050405020304" pitchFamily="18" charset="0"/>
              </a:rPr>
              <a:t>ApJ</a:t>
            </a:r>
            <a:r>
              <a:rPr lang="en-US" altLang="ja-JP" sz="1200" dirty="0">
                <a:solidFill>
                  <a:srgbClr val="000000"/>
                </a:solidFill>
                <a:latin typeface="Times New Roman" pitchFamily="18" charset="0"/>
                <a:cs typeface="Times New Roman" panose="02020603050405020304" pitchFamily="18" charset="0"/>
              </a:rPr>
              <a:t>, 807, 151, (2015), </a:t>
            </a:r>
          </a:p>
          <a:p>
            <a:pPr fontAlgn="base">
              <a:spcBef>
                <a:spcPct val="0"/>
              </a:spcBef>
              <a:spcAft>
                <a:spcPct val="0"/>
              </a:spcAft>
            </a:pPr>
            <a:r>
              <a:rPr lang="en-US" altLang="ja-JP" sz="1200" dirty="0">
                <a:solidFill>
                  <a:srgbClr val="000000"/>
                </a:solidFill>
                <a:latin typeface="Times New Roman" pitchFamily="18" charset="0"/>
                <a:cs typeface="Times New Roman" panose="02020603050405020304" pitchFamily="18" charset="0"/>
              </a:rPr>
              <a:t>POLARBEAR: </a:t>
            </a:r>
            <a:r>
              <a:rPr lang="en-US" altLang="ja-JP" sz="1200" dirty="0" err="1">
                <a:solidFill>
                  <a:srgbClr val="000000"/>
                </a:solidFill>
                <a:latin typeface="Times New Roman" pitchFamily="18" charset="0"/>
                <a:cs typeface="Times New Roman" panose="02020603050405020304" pitchFamily="18" charset="0"/>
              </a:rPr>
              <a:t>ApJ</a:t>
            </a:r>
            <a:r>
              <a:rPr lang="en-US" altLang="ja-JP" sz="1200" dirty="0">
                <a:solidFill>
                  <a:srgbClr val="000000"/>
                </a:solidFill>
                <a:latin typeface="Times New Roman" pitchFamily="18" charset="0"/>
                <a:cs typeface="Times New Roman" panose="02020603050405020304" pitchFamily="18" charset="0"/>
              </a:rPr>
              <a:t>, 794, 171, (2014).</a:t>
            </a:r>
            <a:endParaRPr lang="ja-JP" altLang="en-US" sz="1200" dirty="0">
              <a:solidFill>
                <a:srgbClr val="000000"/>
              </a:solidFill>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ADF17182-5763-4512-9058-0E570EBAAD50}"/>
              </a:ext>
            </a:extLst>
          </p:cNvPr>
          <p:cNvSpPr txBox="1"/>
          <p:nvPr/>
        </p:nvSpPr>
        <p:spPr>
          <a:xfrm>
            <a:off x="2999140" y="4807203"/>
            <a:ext cx="1311091" cy="743985"/>
          </a:xfrm>
          <a:prstGeom prst="rect">
            <a:avLst/>
          </a:prstGeom>
          <a:noFill/>
          <a:ln>
            <a:noFill/>
          </a:ln>
        </p:spPr>
        <p:txBody>
          <a:bodyPr wrap="none" rtlCol="0">
            <a:spAutoFit/>
          </a:bodyPr>
          <a:lstStyle/>
          <a:p>
            <a:pPr fontAlgn="base">
              <a:spcBef>
                <a:spcPct val="0"/>
              </a:spcBef>
              <a:spcAft>
                <a:spcPct val="0"/>
              </a:spcAft>
            </a:pPr>
            <a:r>
              <a:rPr lang="en-US" altLang="ja-JP" sz="2800" b="1" dirty="0">
                <a:solidFill>
                  <a:srgbClr val="000000"/>
                </a:solidFill>
                <a:latin typeface="Times New Roman" panose="02020603050405020304" pitchFamily="18" charset="0"/>
                <a:cs typeface="Times New Roman" panose="02020603050405020304" pitchFamily="18" charset="0"/>
              </a:rPr>
              <a:t>BKP</a:t>
            </a:r>
            <a:endParaRPr lang="ja-JP" altLang="en-US" sz="2800" b="1" dirty="0">
              <a:solidFill>
                <a:srgbClr val="000000"/>
              </a:solidFill>
              <a:latin typeface="Times New Roman" panose="02020603050405020304" pitchFamily="18" charset="0"/>
              <a:cs typeface="Times New Roman" panose="02020603050405020304" pitchFamily="18" charset="0"/>
            </a:endParaRPr>
          </a:p>
        </p:txBody>
      </p:sp>
      <p:sp>
        <p:nvSpPr>
          <p:cNvPr id="14" name="下矢印 17">
            <a:extLst>
              <a:ext uri="{FF2B5EF4-FFF2-40B4-BE49-F238E27FC236}">
                <a16:creationId xmlns:a16="http://schemas.microsoft.com/office/drawing/2014/main" id="{E28AE5B0-FEED-44BA-B089-903EAB39AFDD}"/>
              </a:ext>
            </a:extLst>
          </p:cNvPr>
          <p:cNvSpPr/>
          <p:nvPr/>
        </p:nvSpPr>
        <p:spPr>
          <a:xfrm rot="10800000">
            <a:off x="3131875" y="4614465"/>
            <a:ext cx="286263" cy="30643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b="1">
              <a:solidFill>
                <a:srgbClr val="FFFFFF"/>
              </a:solidFill>
            </a:endParaRPr>
          </a:p>
        </p:txBody>
      </p:sp>
    </p:spTree>
    <p:extLst>
      <p:ext uri="{BB962C8B-B14F-4D97-AF65-F5344CB8AC3E}">
        <p14:creationId xmlns:p14="http://schemas.microsoft.com/office/powerpoint/2010/main" val="830465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382058"/>
            <a:ext cx="2133600" cy="476250"/>
          </a:xfrm>
        </p:spPr>
        <p:txBody>
          <a:bodyPr/>
          <a:lstStyle/>
          <a:p>
            <a:fld id="{B44F6E48-8CBA-4104-94B5-89D3DAD4D1BA}" type="slidenum">
              <a:rPr lang="en-US" altLang="ja-JP" smtClean="0">
                <a:solidFill>
                  <a:srgbClr val="000000"/>
                </a:solidFill>
              </a:rPr>
              <a:pPr/>
              <a:t>18</a:t>
            </a:fld>
            <a:endParaRPr lang="en-US" altLang="ja-JP" dirty="0">
              <a:solidFill>
                <a:srgbClr val="000000"/>
              </a:solidFill>
            </a:endParaRPr>
          </a:p>
        </p:txBody>
      </p:sp>
      <mc:AlternateContent xmlns:mc="http://schemas.openxmlformats.org/markup-compatibility/2006" xmlns:a14="http://schemas.microsoft.com/office/drawing/2010/main">
        <mc:Choice Requires="a14">
          <p:sp>
            <p:nvSpPr>
              <p:cNvPr id="33" name="正方形/長方形 41"/>
              <p:cNvSpPr>
                <a:spLocks noChangeArrowheads="1"/>
              </p:cNvSpPr>
              <p:nvPr/>
            </p:nvSpPr>
            <p:spPr bwMode="auto">
              <a:xfrm>
                <a:off x="-10616" y="32158"/>
                <a:ext cx="8064032" cy="480131"/>
              </a:xfrm>
              <a:prstGeom prst="rect">
                <a:avLst/>
              </a:prstGeom>
              <a:solidFill>
                <a:schemeClr val="bg1">
                  <a:alpha val="50195"/>
                </a:schemeClr>
              </a:solidFill>
              <a:ln>
                <a:noFill/>
              </a:ln>
              <a:extLst>
                <a:ext uri="{91240B29-F687-4F45-9708-019B960494DF}">
                  <a14:hiddenLine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342900" indent="-342900" algn="ctr" eaLnBrk="1" fontAlgn="base" hangingPunct="1">
                  <a:lnSpc>
                    <a:spcPct val="90000"/>
                  </a:lnSpc>
                  <a:spcBef>
                    <a:spcPct val="20000"/>
                  </a:spcBef>
                  <a:spcAft>
                    <a:spcPct val="0"/>
                  </a:spcAft>
                  <a:defRPr/>
                </a:pPr>
                <a14:m>
                  <m:oMath xmlns:m="http://schemas.openxmlformats.org/officeDocument/2006/math">
                    <m:sSub>
                      <m:sSubPr>
                        <m:ctrlPr>
                          <a:rPr lang="en-US" altLang="ja-JP" sz="2800" b="1" i="1">
                            <a:solidFill>
                              <a:srgbClr val="0000FF"/>
                            </a:solidFill>
                            <a:effectLst>
                              <a:outerShdw blurRad="38100" dist="38100" dir="2700000" algn="tl">
                                <a:srgbClr val="C0C0C0"/>
                              </a:outerShdw>
                            </a:effectLst>
                            <a:latin typeface="Cambria Math" panose="02040503050406030204" pitchFamily="18" charset="0"/>
                            <a:ea typeface="ＭＳ Ｐゴシック" charset="-128"/>
                          </a:rPr>
                        </m:ctrlPr>
                      </m:sSubPr>
                      <m:e>
                        <m:r>
                          <a:rPr lang="en-US" altLang="ja-JP" sz="2800" b="1">
                            <a:solidFill>
                              <a:srgbClr val="0000FF"/>
                            </a:solidFill>
                            <a:effectLst>
                              <a:outerShdw blurRad="38100" dist="38100" dir="2700000" algn="tl">
                                <a:srgbClr val="C0C0C0"/>
                              </a:outerShdw>
                            </a:effectLst>
                            <a:latin typeface="Cambria Math" panose="02040503050406030204" pitchFamily="18" charset="0"/>
                            <a:ea typeface="ＭＳ Ｐゴシック" charset="-128"/>
                          </a:rPr>
                          <m:t>𝝆</m:t>
                        </m:r>
                      </m:e>
                      <m:sub>
                        <m:r>
                          <a:rPr lang="en-US" altLang="ja-JP" sz="2800" b="1">
                            <a:solidFill>
                              <a:srgbClr val="0000FF"/>
                            </a:solidFill>
                            <a:effectLst>
                              <a:outerShdw blurRad="38100" dist="38100" dir="2700000" algn="tl">
                                <a:srgbClr val="C0C0C0"/>
                              </a:outerShdw>
                            </a:effectLst>
                            <a:latin typeface="Cambria Math" panose="02040503050406030204" pitchFamily="18" charset="0"/>
                            <a:ea typeface="ＭＳ Ｐゴシック" charset="-128"/>
                          </a:rPr>
                          <m:t>𝑴𝑭</m:t>
                        </m:r>
                      </m:sub>
                    </m:sSub>
                  </m:oMath>
                </a14:m>
                <a:r>
                  <a:rPr lang="en-US" altLang="ja-JP" sz="2800" b="1" dirty="0">
                    <a:solidFill>
                      <a:srgbClr val="0000FF"/>
                    </a:solidFill>
                    <a:effectLst>
                      <a:outerShdw blurRad="38100" dist="38100" dir="2700000" algn="tl">
                        <a:srgbClr val="C0C0C0"/>
                      </a:outerShdw>
                    </a:effectLst>
                    <a:latin typeface="Times New Roman" pitchFamily="18" charset="0"/>
                    <a:ea typeface="ＭＳ Ｐゴシック" charset="-128"/>
                  </a:rPr>
                  <a:t> +  lensing + the perturbative PMF</a:t>
                </a:r>
                <a:endParaRPr lang="ja-JP" altLang="en-US" sz="2800" b="1" dirty="0">
                  <a:solidFill>
                    <a:srgbClr val="0000FF"/>
                  </a:solidFill>
                  <a:effectLst>
                    <a:outerShdw blurRad="38100" dist="38100" dir="2700000" algn="tl">
                      <a:srgbClr val="C0C0C0"/>
                    </a:outerShdw>
                  </a:effectLst>
                  <a:latin typeface="Times New Roman" pitchFamily="18" charset="0"/>
                  <a:ea typeface="ＭＳ Ｐゴシック" charset="-128"/>
                </a:endParaRPr>
              </a:p>
            </p:txBody>
          </p:sp>
        </mc:Choice>
        <mc:Fallback xmlns="">
          <p:sp>
            <p:nvSpPr>
              <p:cNvPr id="33" name="正方形/長方形 41"/>
              <p:cNvSpPr>
                <a:spLocks noRot="1" noChangeAspect="1" noMove="1" noResize="1" noEditPoints="1" noAdjustHandles="1" noChangeArrowheads="1" noChangeShapeType="1" noTextEdit="1"/>
              </p:cNvSpPr>
              <p:nvPr/>
            </p:nvSpPr>
            <p:spPr bwMode="auto">
              <a:xfrm>
                <a:off x="-10616" y="32158"/>
                <a:ext cx="8064032" cy="480131"/>
              </a:xfrm>
              <a:prstGeom prst="rect">
                <a:avLst/>
              </a:prstGeom>
              <a:blipFill>
                <a:blip r:embed="rId3"/>
                <a:stretch>
                  <a:fillRect t="-22785" b="-4177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93" y="449855"/>
            <a:ext cx="9198000" cy="6350819"/>
          </a:xfrm>
          <a:prstGeom prst="rect">
            <a:avLst/>
          </a:prstGeom>
        </p:spPr>
      </p:pic>
      <p:sp>
        <p:nvSpPr>
          <p:cNvPr id="38" name="下矢印 17"/>
          <p:cNvSpPr/>
          <p:nvPr/>
        </p:nvSpPr>
        <p:spPr>
          <a:xfrm rot="18900000">
            <a:off x="6275002" y="989384"/>
            <a:ext cx="286263" cy="306438"/>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b="1">
              <a:solidFill>
                <a:srgbClr val="FFFFFF"/>
              </a:solidFill>
            </a:endParaRPr>
          </a:p>
        </p:txBody>
      </p:sp>
      <p:sp>
        <p:nvSpPr>
          <p:cNvPr id="39" name="テキスト ボックス 38"/>
          <p:cNvSpPr txBox="1"/>
          <p:nvPr/>
        </p:nvSpPr>
        <p:spPr>
          <a:xfrm>
            <a:off x="4496440" y="529866"/>
            <a:ext cx="2270750" cy="507272"/>
          </a:xfrm>
          <a:prstGeom prst="rect">
            <a:avLst/>
          </a:prstGeom>
          <a:noFill/>
          <a:ln>
            <a:noFill/>
          </a:ln>
        </p:spPr>
        <p:txBody>
          <a:bodyPr wrap="none" rtlCol="0">
            <a:spAutoFit/>
          </a:bodyPr>
          <a:lstStyle/>
          <a:p>
            <a:pPr fontAlgn="base">
              <a:spcBef>
                <a:spcPct val="0"/>
              </a:spcBef>
              <a:spcAft>
                <a:spcPct val="0"/>
              </a:spcAft>
            </a:pPr>
            <a:r>
              <a:rPr lang="en-US" altLang="ja-JP" sz="2400" b="1" dirty="0">
                <a:solidFill>
                  <a:srgbClr val="92D050"/>
                </a:solidFill>
                <a:latin typeface="Times New Roman" pitchFamily="18" charset="0"/>
                <a:cs typeface="Times New Roman" panose="02020603050405020304" pitchFamily="18" charset="0"/>
              </a:rPr>
              <a:t>POLARBEAR</a:t>
            </a:r>
            <a:endParaRPr lang="ja-JP" altLang="en-US" sz="2400" b="1" dirty="0">
              <a:solidFill>
                <a:srgbClr val="92D050"/>
              </a:solidFill>
              <a:latin typeface="Times New Roman" pitchFamily="18" charset="0"/>
              <a:cs typeface="Times New Roman" panose="02020603050405020304" pitchFamily="18" charset="0"/>
            </a:endParaRPr>
          </a:p>
        </p:txBody>
      </p:sp>
      <p:sp>
        <p:nvSpPr>
          <p:cNvPr id="18" name="テキスト ボックス 17"/>
          <p:cNvSpPr txBox="1"/>
          <p:nvPr/>
        </p:nvSpPr>
        <p:spPr>
          <a:xfrm>
            <a:off x="3939159" y="1197049"/>
            <a:ext cx="1880933" cy="743985"/>
          </a:xfrm>
          <a:prstGeom prst="rect">
            <a:avLst/>
          </a:prstGeom>
          <a:noFill/>
          <a:ln>
            <a:noFill/>
          </a:ln>
        </p:spPr>
        <p:txBody>
          <a:bodyPr wrap="none" rtlCol="0">
            <a:spAutoFit/>
          </a:bodyPr>
          <a:lstStyle/>
          <a:p>
            <a:pPr fontAlgn="base">
              <a:spcBef>
                <a:spcPct val="0"/>
              </a:spcBef>
              <a:spcAft>
                <a:spcPct val="0"/>
              </a:spcAft>
            </a:pPr>
            <a:r>
              <a:rPr lang="en-US" altLang="ja-JP" sz="2800" b="1" dirty="0" err="1">
                <a:solidFill>
                  <a:srgbClr val="0000FF"/>
                </a:solidFill>
                <a:latin typeface="Times New Roman" pitchFamily="18" charset="0"/>
                <a:cs typeface="Times New Roman" panose="02020603050405020304" pitchFamily="18" charset="0"/>
              </a:rPr>
              <a:t>SPTpol</a:t>
            </a:r>
            <a:endParaRPr lang="ja-JP" altLang="en-US" sz="2800" b="1" dirty="0">
              <a:solidFill>
                <a:srgbClr val="0000FF"/>
              </a:solidFill>
              <a:latin typeface="Times New Roman" pitchFamily="18" charset="0"/>
              <a:cs typeface="Times New Roman" panose="02020603050405020304" pitchFamily="18" charset="0"/>
            </a:endParaRPr>
          </a:p>
        </p:txBody>
      </p:sp>
      <p:sp>
        <p:nvSpPr>
          <p:cNvPr id="19" name="下矢印 17"/>
          <p:cNvSpPr/>
          <p:nvPr/>
        </p:nvSpPr>
        <p:spPr>
          <a:xfrm rot="17655763">
            <a:off x="5306922" y="1504409"/>
            <a:ext cx="286263" cy="306438"/>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b="1">
              <a:solidFill>
                <a:srgbClr val="FFFFFF"/>
              </a:solidFill>
            </a:endParaRPr>
          </a:p>
        </p:txBody>
      </p:sp>
      <p:sp>
        <p:nvSpPr>
          <p:cNvPr id="20" name="正方形/長方形 19"/>
          <p:cNvSpPr/>
          <p:nvPr/>
        </p:nvSpPr>
        <p:spPr>
          <a:xfrm>
            <a:off x="99332" y="5822333"/>
            <a:ext cx="8638786" cy="830997"/>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fontAlgn="base">
              <a:spcBef>
                <a:spcPct val="0"/>
              </a:spcBef>
              <a:spcAft>
                <a:spcPct val="0"/>
              </a:spcAft>
            </a:pPr>
            <a:r>
              <a:rPr lang="en-US" altLang="ja-JP" sz="2400" b="1" dirty="0">
                <a:solidFill>
                  <a:srgbClr val="000000"/>
                </a:solidFill>
              </a:rPr>
              <a:t>The background PMF changes the feature of the CMB B mode spectrum in wider range.</a:t>
            </a:r>
          </a:p>
        </p:txBody>
      </p:sp>
      <p:sp>
        <p:nvSpPr>
          <p:cNvPr id="22" name="テキスト ボックス 21"/>
          <p:cNvSpPr txBox="1"/>
          <p:nvPr/>
        </p:nvSpPr>
        <p:spPr>
          <a:xfrm>
            <a:off x="1519717" y="503425"/>
            <a:ext cx="2954270" cy="646331"/>
          </a:xfrm>
          <a:prstGeom prst="rect">
            <a:avLst/>
          </a:prstGeom>
          <a:noFill/>
        </p:spPr>
        <p:txBody>
          <a:bodyPr wrap="none" rtlCol="0">
            <a:spAutoFit/>
          </a:bodyPr>
          <a:lstStyle/>
          <a:p>
            <a:pPr fontAlgn="base">
              <a:spcBef>
                <a:spcPct val="0"/>
              </a:spcBef>
              <a:spcAft>
                <a:spcPct val="0"/>
              </a:spcAft>
            </a:pPr>
            <a:r>
              <a:rPr lang="en-US" altLang="ja-JP" sz="1200" dirty="0">
                <a:solidFill>
                  <a:srgbClr val="000000"/>
                </a:solidFill>
                <a:latin typeface="Times New Roman" panose="02020603050405020304" pitchFamily="18" charset="0"/>
                <a:cs typeface="Times New Roman" panose="02020603050405020304" pitchFamily="18" charset="0"/>
              </a:rPr>
              <a:t>BKP: Phys. Rev. Lett. 116, 031302, 2016</a:t>
            </a:r>
          </a:p>
          <a:p>
            <a:pPr fontAlgn="base">
              <a:spcBef>
                <a:spcPct val="0"/>
              </a:spcBef>
              <a:spcAft>
                <a:spcPct val="0"/>
              </a:spcAft>
            </a:pPr>
            <a:r>
              <a:rPr lang="en-US" altLang="ja-JP" sz="1200" dirty="0" err="1">
                <a:solidFill>
                  <a:srgbClr val="000000"/>
                </a:solidFill>
                <a:latin typeface="Times New Roman" panose="02020603050405020304" pitchFamily="18" charset="0"/>
                <a:cs typeface="Times New Roman" panose="02020603050405020304" pitchFamily="18" charset="0"/>
              </a:rPr>
              <a:t>SPTpol</a:t>
            </a:r>
            <a:r>
              <a:rPr lang="en-US" altLang="ja-JP" sz="1200" dirty="0">
                <a:solidFill>
                  <a:srgbClr val="000000"/>
                </a:solidFill>
                <a:latin typeface="Times New Roman" panose="02020603050405020304" pitchFamily="18" charset="0"/>
                <a:cs typeface="Times New Roman" panose="02020603050405020304" pitchFamily="18" charset="0"/>
              </a:rPr>
              <a:t>: </a:t>
            </a:r>
            <a:r>
              <a:rPr lang="en-US" altLang="ja-JP" sz="1200" dirty="0" err="1">
                <a:solidFill>
                  <a:srgbClr val="000000"/>
                </a:solidFill>
                <a:latin typeface="Times New Roman" panose="02020603050405020304" pitchFamily="18" charset="0"/>
                <a:cs typeface="Times New Roman" panose="02020603050405020304" pitchFamily="18" charset="0"/>
              </a:rPr>
              <a:t>ApJ</a:t>
            </a:r>
            <a:r>
              <a:rPr lang="en-US" altLang="ja-JP" sz="1200" dirty="0">
                <a:solidFill>
                  <a:srgbClr val="000000"/>
                </a:solidFill>
                <a:latin typeface="Times New Roman" pitchFamily="18" charset="0"/>
                <a:cs typeface="Times New Roman" panose="02020603050405020304" pitchFamily="18" charset="0"/>
              </a:rPr>
              <a:t>, 807, 151, (2015), </a:t>
            </a:r>
          </a:p>
          <a:p>
            <a:pPr fontAlgn="base">
              <a:spcBef>
                <a:spcPct val="0"/>
              </a:spcBef>
              <a:spcAft>
                <a:spcPct val="0"/>
              </a:spcAft>
            </a:pPr>
            <a:r>
              <a:rPr lang="en-US" altLang="ja-JP" sz="1200" dirty="0">
                <a:solidFill>
                  <a:srgbClr val="000000"/>
                </a:solidFill>
                <a:latin typeface="Times New Roman" pitchFamily="18" charset="0"/>
                <a:cs typeface="Times New Roman" panose="02020603050405020304" pitchFamily="18" charset="0"/>
              </a:rPr>
              <a:t>POLARBEAR: </a:t>
            </a:r>
            <a:r>
              <a:rPr lang="en-US" altLang="ja-JP" sz="1200" dirty="0" err="1">
                <a:solidFill>
                  <a:srgbClr val="000000"/>
                </a:solidFill>
                <a:latin typeface="Times New Roman" pitchFamily="18" charset="0"/>
                <a:cs typeface="Times New Roman" panose="02020603050405020304" pitchFamily="18" charset="0"/>
              </a:rPr>
              <a:t>ApJ</a:t>
            </a:r>
            <a:r>
              <a:rPr lang="en-US" altLang="ja-JP" sz="1200" dirty="0">
                <a:solidFill>
                  <a:srgbClr val="000000"/>
                </a:solidFill>
                <a:latin typeface="Times New Roman" pitchFamily="18" charset="0"/>
                <a:cs typeface="Times New Roman" panose="02020603050405020304" pitchFamily="18" charset="0"/>
              </a:rPr>
              <a:t>, 794, 171, (2014).</a:t>
            </a:r>
            <a:endParaRPr lang="ja-JP" altLang="en-US" sz="1200" dirty="0">
              <a:solidFill>
                <a:srgbClr val="000000"/>
              </a:solidFill>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A4901C98-F1EB-49C3-9591-AE3E50651366}"/>
              </a:ext>
            </a:extLst>
          </p:cNvPr>
          <p:cNvSpPr txBox="1"/>
          <p:nvPr/>
        </p:nvSpPr>
        <p:spPr>
          <a:xfrm>
            <a:off x="2999140" y="4807203"/>
            <a:ext cx="1311091" cy="743985"/>
          </a:xfrm>
          <a:prstGeom prst="rect">
            <a:avLst/>
          </a:prstGeom>
          <a:noFill/>
          <a:ln>
            <a:noFill/>
          </a:ln>
        </p:spPr>
        <p:txBody>
          <a:bodyPr wrap="none" rtlCol="0">
            <a:spAutoFit/>
          </a:bodyPr>
          <a:lstStyle/>
          <a:p>
            <a:pPr fontAlgn="base">
              <a:spcBef>
                <a:spcPct val="0"/>
              </a:spcBef>
              <a:spcAft>
                <a:spcPct val="0"/>
              </a:spcAft>
            </a:pPr>
            <a:r>
              <a:rPr lang="en-US" altLang="ja-JP" sz="2800" b="1" dirty="0">
                <a:solidFill>
                  <a:srgbClr val="000000"/>
                </a:solidFill>
                <a:latin typeface="Times New Roman" panose="02020603050405020304" pitchFamily="18" charset="0"/>
                <a:cs typeface="Times New Roman" panose="02020603050405020304" pitchFamily="18" charset="0"/>
              </a:rPr>
              <a:t>BKP</a:t>
            </a:r>
            <a:endParaRPr lang="ja-JP" altLang="en-US" sz="2800" b="1" dirty="0">
              <a:solidFill>
                <a:srgbClr val="000000"/>
              </a:solidFill>
              <a:latin typeface="Times New Roman" panose="02020603050405020304" pitchFamily="18" charset="0"/>
              <a:cs typeface="Times New Roman" panose="02020603050405020304" pitchFamily="18" charset="0"/>
            </a:endParaRPr>
          </a:p>
        </p:txBody>
      </p:sp>
      <p:sp>
        <p:nvSpPr>
          <p:cNvPr id="14" name="下矢印 17">
            <a:extLst>
              <a:ext uri="{FF2B5EF4-FFF2-40B4-BE49-F238E27FC236}">
                <a16:creationId xmlns:a16="http://schemas.microsoft.com/office/drawing/2014/main" id="{ABB577F4-8929-4790-8AD0-497C800C2559}"/>
              </a:ext>
            </a:extLst>
          </p:cNvPr>
          <p:cNvSpPr/>
          <p:nvPr/>
        </p:nvSpPr>
        <p:spPr>
          <a:xfrm rot="10800000">
            <a:off x="3131875" y="4614465"/>
            <a:ext cx="286263" cy="30643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b="1">
              <a:solidFill>
                <a:srgbClr val="FFFFFF"/>
              </a:solidFill>
            </a:endParaRPr>
          </a:p>
        </p:txBody>
      </p:sp>
    </p:spTree>
    <p:extLst>
      <p:ext uri="{BB962C8B-B14F-4D97-AF65-F5344CB8AC3E}">
        <p14:creationId xmlns:p14="http://schemas.microsoft.com/office/powerpoint/2010/main" val="373803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8598"/>
            <a:ext cx="9144000" cy="6502225"/>
          </a:xfrm>
          <a:prstGeom prst="rect">
            <a:avLst/>
          </a:prstGeom>
        </p:spPr>
      </p:pic>
      <p:sp>
        <p:nvSpPr>
          <p:cNvPr id="21" name="正方形/長方形 41"/>
          <p:cNvSpPr>
            <a:spLocks noChangeArrowheads="1"/>
          </p:cNvSpPr>
          <p:nvPr/>
        </p:nvSpPr>
        <p:spPr bwMode="auto">
          <a:xfrm>
            <a:off x="0" y="-79934"/>
            <a:ext cx="9199984" cy="52322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en-US" altLang="ja-JP" sz="2800" b="1" dirty="0">
                <a:solidFill>
                  <a:srgbClr val="0000FF"/>
                </a:solidFill>
                <a:latin typeface="Times New Roman" panose="02020603050405020304" pitchFamily="18" charset="0"/>
                <a:ea typeface="ＭＳ Ｐゴシック"/>
                <a:cs typeface="Times New Roman" panose="02020603050405020304" pitchFamily="18" charset="0"/>
              </a:rPr>
              <a:t>Degeneracy between PMF and matter density</a:t>
            </a:r>
            <a:endParaRPr lang="ja-JP" altLang="en-US" sz="2800" b="1" dirty="0">
              <a:solidFill>
                <a:srgbClr val="0000FF"/>
              </a:solidFill>
              <a:latin typeface="Times New Roman" panose="02020603050405020304" pitchFamily="18" charset="0"/>
              <a:ea typeface="ＭＳ Ｐゴシック"/>
              <a:cs typeface="Times New Roman" panose="02020603050405020304" pitchFamily="18" charset="0"/>
            </a:endParaRPr>
          </a:p>
        </p:txBody>
      </p:sp>
      <p:sp>
        <p:nvSpPr>
          <p:cNvPr id="26" name="正方形/長方形 25"/>
          <p:cNvSpPr/>
          <p:nvPr/>
        </p:nvSpPr>
        <p:spPr>
          <a:xfrm>
            <a:off x="4789209" y="5207904"/>
            <a:ext cx="5517931" cy="584775"/>
          </a:xfrm>
          <a:prstGeom prst="rect">
            <a:avLst/>
          </a:prstGeom>
        </p:spPr>
        <p:txBody>
          <a:bodyPr wrap="square">
            <a:spAutoFit/>
          </a:bodyPr>
          <a:lstStyle/>
          <a:p>
            <a:r>
              <a:rPr lang="en-US" altLang="ja-JP" sz="1600" dirty="0"/>
              <a:t>Parameters from Astron. &amp; </a:t>
            </a:r>
            <a:r>
              <a:rPr lang="en-US" altLang="ja-JP" sz="1600" dirty="0" err="1"/>
              <a:t>Astrophys</a:t>
            </a:r>
            <a:r>
              <a:rPr lang="en-US" altLang="ja-JP" sz="1600" dirty="0"/>
              <a:t>. </a:t>
            </a:r>
            <a:r>
              <a:rPr lang="en-US" altLang="ja-JP" sz="1600" b="1" dirty="0"/>
              <a:t>594</a:t>
            </a:r>
            <a:r>
              <a:rPr lang="en-US" altLang="ja-JP" sz="1600" dirty="0"/>
              <a:t>,</a:t>
            </a:r>
          </a:p>
          <a:p>
            <a:r>
              <a:rPr lang="en-US" altLang="ja-JP" sz="1600" dirty="0"/>
              <a:t>A13 (2016) (TT + </a:t>
            </a:r>
            <a:r>
              <a:rPr lang="en-US" altLang="ja-JP" sz="1600" dirty="0" err="1"/>
              <a:t>lowP</a:t>
            </a:r>
            <a:r>
              <a:rPr lang="en-US" altLang="ja-JP" sz="1600" dirty="0"/>
              <a:t> + lensing in the table 4)</a:t>
            </a:r>
            <a:endParaRPr lang="ja-JP" altLang="en-US" sz="1600" dirty="0"/>
          </a:p>
        </p:txBody>
      </p:sp>
      <p:sp>
        <p:nvSpPr>
          <p:cNvPr id="28" name="テキスト ボックス 27"/>
          <p:cNvSpPr txBox="1"/>
          <p:nvPr/>
        </p:nvSpPr>
        <p:spPr>
          <a:xfrm>
            <a:off x="4789209" y="4838572"/>
            <a:ext cx="4104457" cy="369332"/>
          </a:xfrm>
          <a:prstGeom prst="rect">
            <a:avLst/>
          </a:prstGeom>
          <a:noFill/>
        </p:spPr>
        <p:txBody>
          <a:bodyPr wrap="none" rtlCol="0">
            <a:spAutoFit/>
          </a:bodyPr>
          <a:lstStyle/>
          <a:p>
            <a:pPr fontAlgn="base">
              <a:spcBef>
                <a:spcPct val="0"/>
              </a:spcBef>
              <a:spcAft>
                <a:spcPct val="0"/>
              </a:spcAft>
            </a:pPr>
            <a:r>
              <a:rPr lang="en-US" altLang="ja-JP" dirty="0">
                <a:solidFill>
                  <a:srgbClr val="000000"/>
                </a:solidFill>
                <a:latin typeface="Times New Roman" pitchFamily="18" charset="0"/>
                <a:cs typeface="Times New Roman" panose="02020603050405020304" pitchFamily="18" charset="0"/>
              </a:rPr>
              <a:t>BK14: Phys. Rev. Lett. 116, 031302, 2016</a:t>
            </a:r>
          </a:p>
        </p:txBody>
      </p:sp>
    </p:spTree>
    <p:extLst>
      <p:ext uri="{BB962C8B-B14F-4D97-AF65-F5344CB8AC3E}">
        <p14:creationId xmlns:p14="http://schemas.microsoft.com/office/powerpoint/2010/main" val="352804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正方形/長方形 28"/>
          <p:cNvSpPr>
            <a:spLocks noChangeArrowheads="1"/>
          </p:cNvSpPr>
          <p:nvPr/>
        </p:nvSpPr>
        <p:spPr bwMode="auto">
          <a:xfrm>
            <a:off x="0" y="-27384"/>
            <a:ext cx="9144000" cy="701731"/>
          </a:xfrm>
          <a:prstGeom prst="rect">
            <a:avLst/>
          </a:prstGeom>
          <a:noFill/>
          <a:ln w="9525">
            <a:noFill/>
            <a:miter lim="800000"/>
            <a:headEnd/>
            <a:tailEnd/>
          </a:ln>
        </p:spPr>
        <p:txBody>
          <a:bodyPr>
            <a:spAutoFit/>
          </a:bodyPr>
          <a:lstStyle/>
          <a:p>
            <a:pPr marL="342900" indent="-342900" algn="ctr" fontAlgn="base">
              <a:lnSpc>
                <a:spcPct val="90000"/>
              </a:lnSpc>
              <a:spcBef>
                <a:spcPct val="20000"/>
              </a:spcBef>
              <a:spcAft>
                <a:spcPct val="0"/>
              </a:spcAft>
              <a:defRPr/>
            </a:pPr>
            <a:r>
              <a:rPr lang="en-US" altLang="ja-JP" sz="4400" b="1" dirty="0">
                <a:solidFill>
                  <a:srgbClr val="0000FF"/>
                </a:solidFill>
                <a:effectLst>
                  <a:outerShdw blurRad="38100" dist="38100" dir="2700000" algn="tl">
                    <a:srgbClr val="C0C0C0"/>
                  </a:outerShdw>
                </a:effectLst>
                <a:latin typeface="Times New Roman" pitchFamily="18" charset="0"/>
              </a:rPr>
              <a:t>Abstract </a:t>
            </a:r>
          </a:p>
        </p:txBody>
      </p:sp>
      <p:sp>
        <p:nvSpPr>
          <p:cNvPr id="2" name="正方形/長方形 1"/>
          <p:cNvSpPr/>
          <p:nvPr/>
        </p:nvSpPr>
        <p:spPr>
          <a:xfrm>
            <a:off x="35496" y="471060"/>
            <a:ext cx="9108504" cy="5016758"/>
          </a:xfrm>
          <a:prstGeom prst="rect">
            <a:avLst/>
          </a:prstGeom>
        </p:spPr>
        <p:txBody>
          <a:bodyPr wrap="square">
            <a:spAutoFit/>
          </a:bodyPr>
          <a:lstStyle/>
          <a:p>
            <a:pPr fontAlgn="base">
              <a:spcBef>
                <a:spcPct val="0"/>
              </a:spcBef>
              <a:spcAft>
                <a:spcPct val="0"/>
              </a:spcAft>
            </a:pPr>
            <a:r>
              <a:rPr lang="en-US" altLang="ja-JP" sz="3200" b="1" dirty="0">
                <a:solidFill>
                  <a:srgbClr val="0000FF"/>
                </a:solidFill>
                <a:latin typeface="Times New Roman" pitchFamily="18" charset="0"/>
              </a:rPr>
              <a:t>  Primordial magnetic fields (PMF) </a:t>
            </a:r>
            <a:r>
              <a:rPr lang="en-US" altLang="ja-JP" sz="3200" b="1" dirty="0">
                <a:solidFill>
                  <a:srgbClr val="000000"/>
                </a:solidFill>
                <a:latin typeface="Times New Roman" pitchFamily="18" charset="0"/>
              </a:rPr>
              <a:t>affect the matter power spectrum (MPS)</a:t>
            </a:r>
            <a:r>
              <a:rPr lang="ja-JP" altLang="en-US" sz="3200" b="1" dirty="0">
                <a:solidFill>
                  <a:srgbClr val="000000"/>
                </a:solidFill>
                <a:latin typeface="Times New Roman" pitchFamily="18" charset="0"/>
              </a:rPr>
              <a:t>　</a:t>
            </a:r>
            <a:r>
              <a:rPr lang="en-US" altLang="ja-JP" sz="3200" b="1" dirty="0">
                <a:solidFill>
                  <a:srgbClr val="000000"/>
                </a:solidFill>
                <a:latin typeface="Times New Roman" pitchFamily="18" charset="0"/>
              </a:rPr>
              <a:t>and the cosmic microwave background (CMB). </a:t>
            </a:r>
          </a:p>
          <a:p>
            <a:pPr fontAlgn="base">
              <a:spcBef>
                <a:spcPct val="0"/>
              </a:spcBef>
              <a:spcAft>
                <a:spcPct val="0"/>
              </a:spcAft>
            </a:pPr>
            <a:r>
              <a:rPr lang="en-US" altLang="ja-JP" sz="3200" b="1" dirty="0">
                <a:solidFill>
                  <a:srgbClr val="000000"/>
                </a:solidFill>
                <a:latin typeface="Times New Roman" pitchFamily="18" charset="0"/>
              </a:rPr>
              <a:t>The effects of the PMF on the MPS and the CMB are two kinds.</a:t>
            </a:r>
          </a:p>
          <a:p>
            <a:pPr fontAlgn="base">
              <a:spcBef>
                <a:spcPct val="0"/>
              </a:spcBef>
              <a:spcAft>
                <a:spcPct val="0"/>
              </a:spcAft>
            </a:pPr>
            <a:r>
              <a:rPr lang="en-US" altLang="ja-JP" sz="3200" b="1" dirty="0">
                <a:solidFill>
                  <a:srgbClr val="000000"/>
                </a:solidFill>
                <a:latin typeface="Times New Roman" pitchFamily="18" charset="0"/>
              </a:rPr>
              <a:t>  The first is the perturbative PMF effects.</a:t>
            </a:r>
          </a:p>
          <a:p>
            <a:pPr fontAlgn="base">
              <a:spcBef>
                <a:spcPct val="0"/>
              </a:spcBef>
              <a:spcAft>
                <a:spcPct val="0"/>
              </a:spcAft>
            </a:pPr>
            <a:r>
              <a:rPr lang="en-US" altLang="ja-JP" sz="3200" b="1" dirty="0">
                <a:solidFill>
                  <a:srgbClr val="000000"/>
                </a:solidFill>
                <a:latin typeface="Times New Roman" pitchFamily="18" charset="0"/>
              </a:rPr>
              <a:t>  The second is the background PMF effects.</a:t>
            </a:r>
          </a:p>
          <a:p>
            <a:pPr fontAlgn="base">
              <a:spcBef>
                <a:spcPct val="0"/>
              </a:spcBef>
              <a:spcAft>
                <a:spcPct val="0"/>
              </a:spcAft>
            </a:pPr>
            <a:r>
              <a:rPr lang="en-US" altLang="ja-JP" sz="3200" b="1" dirty="0">
                <a:solidFill>
                  <a:srgbClr val="000000"/>
                </a:solidFill>
                <a:latin typeface="Times New Roman" pitchFamily="18" charset="0"/>
              </a:rPr>
              <a:t>We investigate the overall PMF effects on the MPS, the lensing potential(LP) and the CMB B mode from the weak lensing(WL) effect.   </a:t>
            </a:r>
            <a:endParaRPr lang="ja-JP" altLang="ja-JP" sz="3200" b="1" dirty="0">
              <a:solidFill>
                <a:srgbClr val="000000"/>
              </a:solidFill>
              <a:latin typeface="Times New Roman" pitchFamily="18" charset="0"/>
            </a:endParaRPr>
          </a:p>
        </p:txBody>
      </p:sp>
      <p:sp>
        <p:nvSpPr>
          <p:cNvPr id="3" name="スライド番号プレースホルダー 2"/>
          <p:cNvSpPr>
            <a:spLocks noGrp="1"/>
          </p:cNvSpPr>
          <p:nvPr>
            <p:ph type="sldNum" sz="quarter" idx="12"/>
          </p:nvPr>
        </p:nvSpPr>
        <p:spPr>
          <a:xfrm>
            <a:off x="6998143" y="6401042"/>
            <a:ext cx="2133600" cy="476250"/>
          </a:xfrm>
        </p:spPr>
        <p:txBody>
          <a:bodyPr/>
          <a:lstStyle/>
          <a:p>
            <a:pPr>
              <a:defRPr/>
            </a:pPr>
            <a:fld id="{8770EF6D-AB0A-4CB9-A451-9BD923BEEEC8}" type="slidenum">
              <a:rPr lang="en-US" altLang="ja-JP" smtClean="0">
                <a:solidFill>
                  <a:srgbClr val="000000"/>
                </a:solidFill>
              </a:rPr>
              <a:pPr>
                <a:defRPr/>
              </a:pPr>
              <a:t>2</a:t>
            </a:fld>
            <a:endParaRPr lang="en-US" altLang="ja-JP" dirty="0">
              <a:solidFill>
                <a:srgbClr val="000000"/>
              </a:solidFill>
            </a:endParaRPr>
          </a:p>
        </p:txBody>
      </p:sp>
      <p:sp>
        <p:nvSpPr>
          <p:cNvPr id="5" name="正方形/長方形 4"/>
          <p:cNvSpPr/>
          <p:nvPr/>
        </p:nvSpPr>
        <p:spPr>
          <a:xfrm>
            <a:off x="262919" y="5276574"/>
            <a:ext cx="7708713" cy="1569660"/>
          </a:xfrm>
          <a:prstGeom prst="rect">
            <a:avLst/>
          </a:prstGeom>
        </p:spPr>
        <p:txBody>
          <a:bodyPr wrap="none">
            <a:spAutoFit/>
          </a:bodyPr>
          <a:lstStyle/>
          <a:p>
            <a:pPr fontAlgn="base">
              <a:spcBef>
                <a:spcPct val="0"/>
              </a:spcBef>
              <a:spcAft>
                <a:spcPct val="0"/>
              </a:spcAft>
            </a:pPr>
            <a:r>
              <a:rPr lang="en-US" altLang="ja-JP" sz="2400" b="1" dirty="0">
                <a:solidFill>
                  <a:srgbClr val="0000FF"/>
                </a:solidFill>
                <a:latin typeface="Times New Roman" pitchFamily="18" charset="0"/>
              </a:rPr>
              <a:t>Yamazaki, et al. Physics Reports 517, pp. 141-167, (2012).</a:t>
            </a:r>
            <a:endParaRPr lang="ja-JP" altLang="en-US" sz="2400" b="1" dirty="0">
              <a:solidFill>
                <a:srgbClr val="0000FF"/>
              </a:solidFill>
              <a:latin typeface="Times New Roman" pitchFamily="18" charset="0"/>
            </a:endParaRPr>
          </a:p>
          <a:p>
            <a:pPr fontAlgn="base">
              <a:spcBef>
                <a:spcPct val="0"/>
              </a:spcBef>
              <a:spcAft>
                <a:spcPct val="0"/>
              </a:spcAft>
            </a:pPr>
            <a:r>
              <a:rPr lang="en-US" altLang="ja-JP" sz="2400" b="1" dirty="0">
                <a:solidFill>
                  <a:srgbClr val="0000FF"/>
                </a:solidFill>
                <a:latin typeface="Times New Roman" pitchFamily="18" charset="0"/>
              </a:rPr>
              <a:t>Yamazaki, PRD 89, 083528(2014) [arXiv:1311.2584].</a:t>
            </a:r>
          </a:p>
          <a:p>
            <a:pPr fontAlgn="base">
              <a:spcBef>
                <a:spcPct val="0"/>
              </a:spcBef>
              <a:spcAft>
                <a:spcPct val="0"/>
              </a:spcAft>
            </a:pPr>
            <a:r>
              <a:rPr lang="en-US" altLang="ja-JP" sz="2400" b="1" dirty="0">
                <a:solidFill>
                  <a:srgbClr val="0000FF"/>
                </a:solidFill>
                <a:latin typeface="Times New Roman" pitchFamily="18" charset="0"/>
              </a:rPr>
              <a:t>Yamazaki, PRD 93 043004 (2016) [arXiv:1602.02750].</a:t>
            </a:r>
          </a:p>
          <a:p>
            <a:pPr fontAlgn="base">
              <a:spcBef>
                <a:spcPct val="0"/>
              </a:spcBef>
              <a:spcAft>
                <a:spcPct val="0"/>
              </a:spcAft>
            </a:pPr>
            <a:r>
              <a:rPr lang="en-US" altLang="ja-JP" sz="2400" b="1" dirty="0">
                <a:solidFill>
                  <a:srgbClr val="0000FF"/>
                </a:solidFill>
                <a:latin typeface="Times New Roman" pitchFamily="18" charset="0"/>
              </a:rPr>
              <a:t>Yamazaki, WL and PMF, preparation (2017). </a:t>
            </a:r>
            <a:endParaRPr lang="ja-JP" altLang="en-US" sz="2400" b="1" dirty="0">
              <a:solidFill>
                <a:srgbClr val="0000FF"/>
              </a:solidFill>
              <a:latin typeface="Times New Roman" pitchFamily="18" charset="0"/>
            </a:endParaRPr>
          </a:p>
        </p:txBody>
      </p:sp>
    </p:spTree>
    <p:extLst>
      <p:ext uri="{BB962C8B-B14F-4D97-AF65-F5344CB8AC3E}">
        <p14:creationId xmlns:p14="http://schemas.microsoft.com/office/powerpoint/2010/main" val="63898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8598"/>
            <a:ext cx="9144000" cy="6502225"/>
          </a:xfrm>
          <a:prstGeom prst="rect">
            <a:avLst/>
          </a:prstGeom>
        </p:spPr>
      </p:pic>
      <p:sp>
        <p:nvSpPr>
          <p:cNvPr id="21" name="正方形/長方形 41"/>
          <p:cNvSpPr>
            <a:spLocks noChangeArrowheads="1"/>
          </p:cNvSpPr>
          <p:nvPr/>
        </p:nvSpPr>
        <p:spPr bwMode="auto">
          <a:xfrm>
            <a:off x="0" y="-79934"/>
            <a:ext cx="9199984" cy="52322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en-US" altLang="ja-JP" sz="2800" b="1" dirty="0">
                <a:solidFill>
                  <a:srgbClr val="0000FF"/>
                </a:solidFill>
                <a:latin typeface="Times New Roman" panose="02020603050405020304" pitchFamily="18" charset="0"/>
                <a:ea typeface="ＭＳ Ｐゴシック"/>
                <a:cs typeface="Times New Roman" panose="02020603050405020304" pitchFamily="18" charset="0"/>
              </a:rPr>
              <a:t>Degeneracy between PMF and matter density</a:t>
            </a:r>
            <a:endParaRPr lang="ja-JP" altLang="en-US" sz="2800" b="1" dirty="0">
              <a:solidFill>
                <a:srgbClr val="0000FF"/>
              </a:solidFill>
              <a:latin typeface="Times New Roman" panose="02020603050405020304" pitchFamily="18" charset="0"/>
              <a:ea typeface="ＭＳ Ｐゴシック"/>
              <a:cs typeface="Times New Roman" panose="02020603050405020304" pitchFamily="18" charset="0"/>
            </a:endParaRPr>
          </a:p>
        </p:txBody>
      </p:sp>
      <p:sp>
        <p:nvSpPr>
          <p:cNvPr id="6" name="正方形/長方形 5"/>
          <p:cNvSpPr/>
          <p:nvPr/>
        </p:nvSpPr>
        <p:spPr>
          <a:xfrm>
            <a:off x="4789209" y="5207904"/>
            <a:ext cx="5517931" cy="584775"/>
          </a:xfrm>
          <a:prstGeom prst="rect">
            <a:avLst/>
          </a:prstGeom>
        </p:spPr>
        <p:txBody>
          <a:bodyPr wrap="square">
            <a:spAutoFit/>
          </a:bodyPr>
          <a:lstStyle/>
          <a:p>
            <a:r>
              <a:rPr lang="en-US" altLang="ja-JP" sz="1600" dirty="0"/>
              <a:t>Parameters from Astron. &amp; </a:t>
            </a:r>
            <a:r>
              <a:rPr lang="en-US" altLang="ja-JP" sz="1600" dirty="0" err="1"/>
              <a:t>Astrophys</a:t>
            </a:r>
            <a:r>
              <a:rPr lang="en-US" altLang="ja-JP" sz="1600" dirty="0"/>
              <a:t>. </a:t>
            </a:r>
            <a:r>
              <a:rPr lang="en-US" altLang="ja-JP" sz="1600" b="1" dirty="0"/>
              <a:t>594</a:t>
            </a:r>
            <a:r>
              <a:rPr lang="en-US" altLang="ja-JP" sz="1600" dirty="0"/>
              <a:t>,</a:t>
            </a:r>
          </a:p>
          <a:p>
            <a:r>
              <a:rPr lang="en-US" altLang="ja-JP" sz="1600" dirty="0"/>
              <a:t>A13 (2016) (TT + </a:t>
            </a:r>
            <a:r>
              <a:rPr lang="en-US" altLang="ja-JP" sz="1600" dirty="0" err="1"/>
              <a:t>lowP</a:t>
            </a:r>
            <a:r>
              <a:rPr lang="en-US" altLang="ja-JP" sz="1600" dirty="0"/>
              <a:t> + lensing in the table 4)</a:t>
            </a:r>
            <a:endParaRPr lang="ja-JP" altLang="en-US" sz="1600" dirty="0"/>
          </a:p>
        </p:txBody>
      </p:sp>
      <p:sp>
        <p:nvSpPr>
          <p:cNvPr id="7" name="テキスト ボックス 6"/>
          <p:cNvSpPr txBox="1"/>
          <p:nvPr/>
        </p:nvSpPr>
        <p:spPr>
          <a:xfrm>
            <a:off x="4789209" y="4838572"/>
            <a:ext cx="4104457" cy="369332"/>
          </a:xfrm>
          <a:prstGeom prst="rect">
            <a:avLst/>
          </a:prstGeom>
          <a:noFill/>
        </p:spPr>
        <p:txBody>
          <a:bodyPr wrap="none" rtlCol="0">
            <a:spAutoFit/>
          </a:bodyPr>
          <a:lstStyle/>
          <a:p>
            <a:pPr fontAlgn="base">
              <a:spcBef>
                <a:spcPct val="0"/>
              </a:spcBef>
              <a:spcAft>
                <a:spcPct val="0"/>
              </a:spcAft>
            </a:pPr>
            <a:r>
              <a:rPr lang="en-US" altLang="ja-JP" dirty="0">
                <a:solidFill>
                  <a:srgbClr val="000000"/>
                </a:solidFill>
                <a:latin typeface="Times New Roman" pitchFamily="18" charset="0"/>
                <a:cs typeface="Times New Roman" panose="02020603050405020304" pitchFamily="18" charset="0"/>
              </a:rPr>
              <a:t>BK14: Phys. Rev. Lett. 116, 031302, 2016</a:t>
            </a:r>
          </a:p>
        </p:txBody>
      </p:sp>
      <p:sp>
        <p:nvSpPr>
          <p:cNvPr id="8" name="正方形/長方形 7">
            <a:extLst>
              <a:ext uri="{FF2B5EF4-FFF2-40B4-BE49-F238E27FC236}">
                <a16:creationId xmlns:a16="http://schemas.microsoft.com/office/drawing/2014/main" id="{7F78926F-D6DF-4004-AF9D-0A9564AFFC37}"/>
              </a:ext>
            </a:extLst>
          </p:cNvPr>
          <p:cNvSpPr/>
          <p:nvPr/>
        </p:nvSpPr>
        <p:spPr>
          <a:xfrm>
            <a:off x="101819" y="5789186"/>
            <a:ext cx="8981533"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base">
              <a:spcBef>
                <a:spcPct val="0"/>
              </a:spcBef>
              <a:spcAft>
                <a:spcPct val="0"/>
              </a:spcAft>
            </a:pPr>
            <a:r>
              <a:rPr lang="en-US" altLang="ja-JP" sz="2800" b="1" dirty="0">
                <a:solidFill>
                  <a:srgbClr val="000000"/>
                </a:solidFill>
              </a:rPr>
              <a:t>The larger matter density induces increasing the CMB B mode from the WL effects</a:t>
            </a:r>
          </a:p>
        </p:txBody>
      </p:sp>
    </p:spTree>
    <p:extLst>
      <p:ext uri="{BB962C8B-B14F-4D97-AF65-F5344CB8AC3E}">
        <p14:creationId xmlns:p14="http://schemas.microsoft.com/office/powerpoint/2010/main" val="206048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8598"/>
            <a:ext cx="9144000" cy="6502225"/>
          </a:xfrm>
          <a:prstGeom prst="rect">
            <a:avLst/>
          </a:prstGeom>
        </p:spPr>
      </p:pic>
      <p:sp>
        <p:nvSpPr>
          <p:cNvPr id="21" name="正方形/長方形 41"/>
          <p:cNvSpPr>
            <a:spLocks noChangeArrowheads="1"/>
          </p:cNvSpPr>
          <p:nvPr/>
        </p:nvSpPr>
        <p:spPr bwMode="auto">
          <a:xfrm>
            <a:off x="0" y="-79934"/>
            <a:ext cx="9199984" cy="52322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r>
              <a:rPr lang="en-US" altLang="ja-JP" sz="2800" b="1" dirty="0">
                <a:solidFill>
                  <a:srgbClr val="0000FF"/>
                </a:solidFill>
                <a:latin typeface="Times New Roman" panose="02020603050405020304" pitchFamily="18" charset="0"/>
                <a:ea typeface="ＭＳ Ｐゴシック"/>
                <a:cs typeface="Times New Roman" panose="02020603050405020304" pitchFamily="18" charset="0"/>
              </a:rPr>
              <a:t>Degeneracy between PMF and matter density</a:t>
            </a:r>
            <a:endParaRPr lang="ja-JP" altLang="en-US" sz="2800" b="1" dirty="0">
              <a:solidFill>
                <a:srgbClr val="0000FF"/>
              </a:solidFill>
              <a:latin typeface="Times New Roman" panose="02020603050405020304" pitchFamily="18" charset="0"/>
              <a:ea typeface="ＭＳ Ｐゴシック"/>
              <a:cs typeface="Times New Roman" panose="02020603050405020304" pitchFamily="18" charset="0"/>
            </a:endParaRPr>
          </a:p>
        </p:txBody>
      </p:sp>
      <p:sp>
        <p:nvSpPr>
          <p:cNvPr id="7" name="正方形/長方形 6"/>
          <p:cNvSpPr/>
          <p:nvPr/>
        </p:nvSpPr>
        <p:spPr>
          <a:xfrm>
            <a:off x="4789209" y="5207904"/>
            <a:ext cx="5517931" cy="584775"/>
          </a:xfrm>
          <a:prstGeom prst="rect">
            <a:avLst/>
          </a:prstGeom>
        </p:spPr>
        <p:txBody>
          <a:bodyPr wrap="square">
            <a:spAutoFit/>
          </a:bodyPr>
          <a:lstStyle/>
          <a:p>
            <a:r>
              <a:rPr lang="en-US" altLang="ja-JP" sz="1600" dirty="0"/>
              <a:t>Parameters from Astron. &amp; </a:t>
            </a:r>
            <a:r>
              <a:rPr lang="en-US" altLang="ja-JP" sz="1600" dirty="0" err="1"/>
              <a:t>Astrophys</a:t>
            </a:r>
            <a:r>
              <a:rPr lang="en-US" altLang="ja-JP" sz="1600" dirty="0"/>
              <a:t>. </a:t>
            </a:r>
            <a:r>
              <a:rPr lang="en-US" altLang="ja-JP" sz="1600" b="1" dirty="0"/>
              <a:t>594</a:t>
            </a:r>
            <a:r>
              <a:rPr lang="en-US" altLang="ja-JP" sz="1600" dirty="0"/>
              <a:t>,</a:t>
            </a:r>
          </a:p>
          <a:p>
            <a:r>
              <a:rPr lang="en-US" altLang="ja-JP" sz="1600" dirty="0"/>
              <a:t>A13 (2016) (TT + </a:t>
            </a:r>
            <a:r>
              <a:rPr lang="en-US" altLang="ja-JP" sz="1600" dirty="0" err="1"/>
              <a:t>lowP</a:t>
            </a:r>
            <a:r>
              <a:rPr lang="en-US" altLang="ja-JP" sz="1600" dirty="0"/>
              <a:t> + lensing in the table 4)</a:t>
            </a:r>
            <a:endParaRPr lang="ja-JP" altLang="en-US" sz="1600" dirty="0"/>
          </a:p>
        </p:txBody>
      </p:sp>
      <p:sp>
        <p:nvSpPr>
          <p:cNvPr id="8" name="テキスト ボックス 7"/>
          <p:cNvSpPr txBox="1"/>
          <p:nvPr/>
        </p:nvSpPr>
        <p:spPr>
          <a:xfrm>
            <a:off x="4789209" y="4838572"/>
            <a:ext cx="4104457" cy="369332"/>
          </a:xfrm>
          <a:prstGeom prst="rect">
            <a:avLst/>
          </a:prstGeom>
          <a:noFill/>
        </p:spPr>
        <p:txBody>
          <a:bodyPr wrap="none" rtlCol="0">
            <a:spAutoFit/>
          </a:bodyPr>
          <a:lstStyle/>
          <a:p>
            <a:pPr fontAlgn="base">
              <a:spcBef>
                <a:spcPct val="0"/>
              </a:spcBef>
              <a:spcAft>
                <a:spcPct val="0"/>
              </a:spcAft>
            </a:pPr>
            <a:r>
              <a:rPr lang="en-US" altLang="ja-JP" dirty="0">
                <a:solidFill>
                  <a:srgbClr val="000000"/>
                </a:solidFill>
                <a:latin typeface="Times New Roman" pitchFamily="18" charset="0"/>
                <a:cs typeface="Times New Roman" panose="02020603050405020304" pitchFamily="18" charset="0"/>
              </a:rPr>
              <a:t>BK14: Phys. Rev. Lett. 116, 031302, 2016</a:t>
            </a:r>
          </a:p>
        </p:txBody>
      </p:sp>
      <p:sp>
        <p:nvSpPr>
          <p:cNvPr id="6" name="正方形/長方形 5">
            <a:extLst>
              <a:ext uri="{FF2B5EF4-FFF2-40B4-BE49-F238E27FC236}">
                <a16:creationId xmlns:a16="http://schemas.microsoft.com/office/drawing/2014/main" id="{F965F02A-5980-4C2F-BE57-B7E3A889692B}"/>
              </a:ext>
            </a:extLst>
          </p:cNvPr>
          <p:cNvSpPr/>
          <p:nvPr/>
        </p:nvSpPr>
        <p:spPr>
          <a:xfrm>
            <a:off x="94629" y="5020892"/>
            <a:ext cx="9002028" cy="1815882"/>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ja-JP" sz="2800" b="1" dirty="0"/>
              <a:t>The affected CMB B mode by the PMF can be adjusted by changing the matter density parameter. We expect that there are a degeneracy the PMF and the matter density parameter.</a:t>
            </a:r>
            <a:endParaRPr lang="ja-JP" altLang="ja-JP" sz="2800" b="1" dirty="0"/>
          </a:p>
        </p:txBody>
      </p:sp>
    </p:spTree>
    <p:extLst>
      <p:ext uri="{BB962C8B-B14F-4D97-AF65-F5344CB8AC3E}">
        <p14:creationId xmlns:p14="http://schemas.microsoft.com/office/powerpoint/2010/main" val="389471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67544" y="0"/>
            <a:ext cx="8111827" cy="535531"/>
          </a:xfrm>
          <a:prstGeom prst="rect">
            <a:avLst/>
          </a:prstGeom>
        </p:spPr>
        <p:txBody>
          <a:bodyPr wrap="square">
            <a:spAutoFit/>
          </a:bodyPr>
          <a:lstStyle/>
          <a:p>
            <a:pPr marL="342900" indent="-342900" algn="ctr" fontAlgn="base">
              <a:lnSpc>
                <a:spcPct val="90000"/>
              </a:lnSpc>
              <a:spcBef>
                <a:spcPct val="20000"/>
              </a:spcBef>
              <a:spcAft>
                <a:spcPct val="0"/>
              </a:spcAft>
              <a:defRPr/>
            </a:pPr>
            <a:r>
              <a:rPr lang="en-US" altLang="ja-JP" sz="3200" b="1" dirty="0">
                <a:solidFill>
                  <a:srgbClr val="0000FF"/>
                </a:solidFill>
                <a:effectLst>
                  <a:outerShdw blurRad="38100" dist="38100" dir="2700000" algn="tl">
                    <a:srgbClr val="C0C0C0"/>
                  </a:outerShdw>
                </a:effectLst>
                <a:latin typeface="Times New Roman" pitchFamily="18" charset="0"/>
              </a:rPr>
              <a:t>Summary </a:t>
            </a:r>
          </a:p>
        </p:txBody>
      </p:sp>
      <p:sp>
        <p:nvSpPr>
          <p:cNvPr id="17" name="正方形/長方形 16"/>
          <p:cNvSpPr/>
          <p:nvPr/>
        </p:nvSpPr>
        <p:spPr>
          <a:xfrm>
            <a:off x="106676" y="404664"/>
            <a:ext cx="9035510" cy="1077218"/>
          </a:xfrm>
          <a:prstGeom prst="rect">
            <a:avLst/>
          </a:prstGeom>
        </p:spPr>
        <p:txBody>
          <a:bodyPr wrap="square">
            <a:spAutoFit/>
          </a:bodyPr>
          <a:lstStyle/>
          <a:p>
            <a:pPr fontAlgn="base">
              <a:spcBef>
                <a:spcPct val="0"/>
              </a:spcBef>
              <a:spcAft>
                <a:spcPct val="0"/>
              </a:spcAft>
            </a:pPr>
            <a:r>
              <a:rPr lang="ja-JP" altLang="en-US" sz="3200" b="1" dirty="0">
                <a:solidFill>
                  <a:srgbClr val="000000"/>
                </a:solidFill>
                <a:latin typeface="Times New Roman" pitchFamily="18" charset="0"/>
              </a:rPr>
              <a:t>○</a:t>
            </a:r>
            <a:r>
              <a:rPr lang="en-US" altLang="ja-JP" sz="3200" b="1" dirty="0">
                <a:solidFill>
                  <a:srgbClr val="000000"/>
                </a:solidFill>
                <a:latin typeface="Times New Roman" pitchFamily="18" charset="0"/>
              </a:rPr>
              <a:t>The PMF energy density and the sound speed with the PMF affect the MPS</a:t>
            </a:r>
          </a:p>
        </p:txBody>
      </p:sp>
      <p:sp>
        <p:nvSpPr>
          <p:cNvPr id="10" name="正方形/長方形 9"/>
          <p:cNvSpPr/>
          <p:nvPr/>
        </p:nvSpPr>
        <p:spPr>
          <a:xfrm>
            <a:off x="106676" y="1996248"/>
            <a:ext cx="9159598" cy="3539430"/>
          </a:xfrm>
          <a:prstGeom prst="rect">
            <a:avLst/>
          </a:prstGeom>
        </p:spPr>
        <p:txBody>
          <a:bodyPr wrap="square">
            <a:spAutoFit/>
          </a:bodyPr>
          <a:lstStyle/>
          <a:p>
            <a:pPr fontAlgn="base">
              <a:spcBef>
                <a:spcPct val="0"/>
              </a:spcBef>
              <a:spcAft>
                <a:spcPct val="0"/>
              </a:spcAft>
            </a:pPr>
            <a:r>
              <a:rPr lang="en-US" altLang="ja-JP" sz="3200" b="1" dirty="0">
                <a:solidFill>
                  <a:srgbClr val="000000"/>
                </a:solidFill>
                <a:latin typeface="Times New Roman" pitchFamily="18" charset="0"/>
              </a:rPr>
              <a:t>1. The background PMF effects suppress the MPS.</a:t>
            </a:r>
          </a:p>
          <a:p>
            <a:pPr fontAlgn="base">
              <a:spcBef>
                <a:spcPct val="0"/>
              </a:spcBef>
              <a:spcAft>
                <a:spcPct val="0"/>
              </a:spcAft>
            </a:pPr>
            <a:r>
              <a:rPr lang="en-US" altLang="ja-JP" sz="3200" b="1" dirty="0">
                <a:solidFill>
                  <a:srgbClr val="000000"/>
                </a:solidFill>
                <a:latin typeface="Times New Roman" pitchFamily="18" charset="0"/>
              </a:rPr>
              <a:t>2. The effect of the weak lensing is suppressed by the background PMF. </a:t>
            </a:r>
            <a:endParaRPr lang="en-US" altLang="ja-JP" sz="3200" b="1" dirty="0">
              <a:solidFill>
                <a:srgbClr val="FF0000"/>
              </a:solidFill>
              <a:latin typeface="Times New Roman" pitchFamily="18" charset="0"/>
            </a:endParaRPr>
          </a:p>
          <a:p>
            <a:pPr fontAlgn="base">
              <a:spcBef>
                <a:spcPct val="0"/>
              </a:spcBef>
              <a:spcAft>
                <a:spcPct val="0"/>
              </a:spcAft>
            </a:pPr>
            <a:r>
              <a:rPr lang="en-US" altLang="ja-JP" sz="3200" b="1" dirty="0">
                <a:solidFill>
                  <a:srgbClr val="FF0000"/>
                </a:solidFill>
                <a:latin typeface="Times New Roman" pitchFamily="18" charset="0"/>
              </a:rPr>
              <a:t>3. The CMB B mode from the weak lensing is suppressed by the background PMF. </a:t>
            </a:r>
          </a:p>
          <a:p>
            <a:pPr fontAlgn="base">
              <a:spcBef>
                <a:spcPct val="0"/>
              </a:spcBef>
              <a:spcAft>
                <a:spcPct val="0"/>
              </a:spcAft>
            </a:pPr>
            <a:r>
              <a:rPr lang="en-US" altLang="ja-JP" sz="3200" b="1" dirty="0">
                <a:solidFill>
                  <a:srgbClr val="FF0000"/>
                </a:solidFill>
                <a:latin typeface="Times New Roman" pitchFamily="18" charset="0"/>
              </a:rPr>
              <a:t>4. There is a degeneracy the PMF and the matter density parameter.</a:t>
            </a:r>
            <a:r>
              <a:rPr lang="en-US" altLang="ja-JP" sz="3200" b="1" dirty="0">
                <a:solidFill>
                  <a:srgbClr val="000000"/>
                </a:solidFill>
                <a:latin typeface="Times New Roman" pitchFamily="18" charset="0"/>
              </a:rPr>
              <a:t> </a:t>
            </a:r>
            <a:endParaRPr lang="en-US" altLang="ja-JP" sz="3200" b="1" dirty="0">
              <a:solidFill>
                <a:srgbClr val="FF0000"/>
              </a:solidFill>
              <a:latin typeface="Times New Roman" pitchFamily="18" charset="0"/>
            </a:endParaRPr>
          </a:p>
        </p:txBody>
      </p:sp>
      <p:sp>
        <p:nvSpPr>
          <p:cNvPr id="3" name="スライド番号プレースホルダー 2"/>
          <p:cNvSpPr>
            <a:spLocks noGrp="1"/>
          </p:cNvSpPr>
          <p:nvPr>
            <p:ph type="sldNum" sz="quarter" idx="12"/>
          </p:nvPr>
        </p:nvSpPr>
        <p:spPr>
          <a:xfrm>
            <a:off x="7010400" y="0"/>
            <a:ext cx="2133600" cy="476250"/>
          </a:xfrm>
        </p:spPr>
        <p:txBody>
          <a:bodyPr/>
          <a:lstStyle/>
          <a:p>
            <a:fld id="{8C980283-379F-4D42-BB62-5C520662D017}" type="slidenum">
              <a:rPr lang="en-US" altLang="ja-JP" smtClean="0">
                <a:solidFill>
                  <a:srgbClr val="000000"/>
                </a:solidFill>
              </a:rPr>
              <a:pPr/>
              <a:t>22</a:t>
            </a:fld>
            <a:endParaRPr lang="en-US" altLang="ja-JP" dirty="0">
              <a:solidFill>
                <a:srgbClr val="000000"/>
              </a:solidFill>
            </a:endParaRPr>
          </a:p>
        </p:txBody>
      </p:sp>
    </p:spTree>
    <p:extLst>
      <p:ext uri="{BB962C8B-B14F-4D97-AF65-F5344CB8AC3E}">
        <p14:creationId xmlns:p14="http://schemas.microsoft.com/office/powerpoint/2010/main" val="3612698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11" y="606218"/>
            <a:ext cx="7762305" cy="5731511"/>
          </a:xfrm>
          <a:prstGeom prst="rect">
            <a:avLst/>
          </a:prstGeom>
        </p:spPr>
      </p:pic>
      <p:sp>
        <p:nvSpPr>
          <p:cNvPr id="3" name="右矢印 2"/>
          <p:cNvSpPr/>
          <p:nvPr/>
        </p:nvSpPr>
        <p:spPr>
          <a:xfrm rot="10800000">
            <a:off x="3253842" y="649496"/>
            <a:ext cx="499622" cy="308413"/>
          </a:xfrm>
          <a:prstGeom prst="rightArrow">
            <a:avLst>
              <a:gd name="adj1" fmla="val 55116"/>
              <a:gd name="adj2" fmla="val 60714"/>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正方形/長方形 3"/>
          <p:cNvSpPr/>
          <p:nvPr/>
        </p:nvSpPr>
        <p:spPr>
          <a:xfrm>
            <a:off x="1062119" y="122914"/>
            <a:ext cx="4564070" cy="461665"/>
          </a:xfrm>
          <a:prstGeom prst="rect">
            <a:avLst/>
          </a:prstGeom>
          <a:ln>
            <a:solidFill>
              <a:srgbClr val="FF0000"/>
            </a:solidFill>
          </a:ln>
        </p:spPr>
        <p:txBody>
          <a:bodyPr wrap="none">
            <a:spAutoFit/>
          </a:bodyPr>
          <a:lstStyle/>
          <a:p>
            <a:r>
              <a:rPr lang="en-US" altLang="ja-JP" sz="2400" b="1" spc="-50" dirty="0">
                <a:solidFill>
                  <a:srgbClr val="FF0000"/>
                </a:solidFill>
                <a:latin typeface="ＭＳ Ｐゴシック" panose="020B0600070205080204" pitchFamily="50" charset="-128"/>
                <a:cs typeface="Times New Roman" panose="02020603050405020304" pitchFamily="18" charset="0"/>
              </a:rPr>
              <a:t>Peak is shifted by Meszaros</a:t>
            </a:r>
            <a:r>
              <a:rPr lang="ja-JP" altLang="en-US" sz="2400" b="1" spc="-50" dirty="0">
                <a:solidFill>
                  <a:srgbClr val="FF0000"/>
                </a:solidFill>
                <a:latin typeface="ＭＳ Ｐゴシック" panose="020B0600070205080204" pitchFamily="50" charset="-128"/>
                <a:cs typeface="Times New Roman" panose="02020603050405020304" pitchFamily="18" charset="0"/>
              </a:rPr>
              <a:t>　</a:t>
            </a:r>
            <a:r>
              <a:rPr lang="en-US" altLang="ja-JP" sz="2400" b="1" spc="-50" dirty="0">
                <a:solidFill>
                  <a:srgbClr val="FF0000"/>
                </a:solidFill>
                <a:latin typeface="ＭＳ Ｐゴシック" panose="020B0600070205080204" pitchFamily="50" charset="-128"/>
                <a:cs typeface="Times New Roman" panose="02020603050405020304" pitchFamily="18" charset="0"/>
              </a:rPr>
              <a:t>effect</a:t>
            </a:r>
            <a:endParaRPr lang="ja-JP" altLang="en-US" sz="2400" dirty="0">
              <a:solidFill>
                <a:srgbClr val="FF0000"/>
              </a:solidFill>
            </a:endParaRPr>
          </a:p>
        </p:txBody>
      </p:sp>
      <p:sp>
        <p:nvSpPr>
          <p:cNvPr id="5" name="正方形/長方形 4"/>
          <p:cNvSpPr/>
          <p:nvPr/>
        </p:nvSpPr>
        <p:spPr>
          <a:xfrm>
            <a:off x="1818009" y="3971037"/>
            <a:ext cx="4798108" cy="830997"/>
          </a:xfrm>
          <a:prstGeom prst="rect">
            <a:avLst/>
          </a:prstGeom>
          <a:solidFill>
            <a:schemeClr val="bg1"/>
          </a:solidFill>
          <a:ln>
            <a:solidFill>
              <a:srgbClr val="FF0000"/>
            </a:solidFill>
          </a:ln>
        </p:spPr>
        <p:txBody>
          <a:bodyPr wrap="none">
            <a:spAutoFit/>
          </a:bodyPr>
          <a:lstStyle/>
          <a:p>
            <a:r>
              <a:rPr lang="en-US" altLang="ja-JP" sz="2400" b="1" spc="-50" dirty="0">
                <a:solidFill>
                  <a:srgbClr val="FF0000"/>
                </a:solidFill>
                <a:latin typeface="ＭＳ Ｐゴシック" panose="020B0600070205080204" pitchFamily="50" charset="-128"/>
                <a:cs typeface="Times New Roman" panose="02020603050405020304" pitchFamily="18" charset="0"/>
              </a:rPr>
              <a:t>Damping from </a:t>
            </a:r>
          </a:p>
          <a:p>
            <a:r>
              <a:rPr lang="en-US" altLang="ja-JP" sz="2400" b="1" spc="-50" dirty="0">
                <a:solidFill>
                  <a:srgbClr val="FF0000"/>
                </a:solidFill>
                <a:latin typeface="ＭＳ Ｐゴシック" panose="020B0600070205080204" pitchFamily="50" charset="-128"/>
                <a:cs typeface="Times New Roman" panose="02020603050405020304" pitchFamily="18" charset="0"/>
              </a:rPr>
              <a:t>Meszaros</a:t>
            </a:r>
            <a:r>
              <a:rPr lang="ja-JP" altLang="en-US" sz="2400" b="1" spc="-50" dirty="0">
                <a:solidFill>
                  <a:srgbClr val="FF0000"/>
                </a:solidFill>
                <a:latin typeface="ＭＳ Ｐゴシック" panose="020B0600070205080204" pitchFamily="50" charset="-128"/>
                <a:cs typeface="Times New Roman" panose="02020603050405020304" pitchFamily="18" charset="0"/>
              </a:rPr>
              <a:t>　</a:t>
            </a:r>
            <a:r>
              <a:rPr lang="en-US" altLang="ja-JP" sz="2400" b="1" spc="-50" dirty="0">
                <a:solidFill>
                  <a:srgbClr val="FF0000"/>
                </a:solidFill>
                <a:latin typeface="ＭＳ Ｐゴシック" panose="020B0600070205080204" pitchFamily="50" charset="-128"/>
                <a:cs typeface="Times New Roman" panose="02020603050405020304" pitchFamily="18" charset="0"/>
              </a:rPr>
              <a:t>effect + Potential damping</a:t>
            </a:r>
          </a:p>
        </p:txBody>
      </p:sp>
      <p:sp>
        <p:nvSpPr>
          <p:cNvPr id="6" name="右矢印 5"/>
          <p:cNvSpPr/>
          <p:nvPr/>
        </p:nvSpPr>
        <p:spPr>
          <a:xfrm rot="5400000" flipV="1">
            <a:off x="6671122" y="3986760"/>
            <a:ext cx="1056967" cy="214506"/>
          </a:xfrm>
          <a:prstGeom prst="rightArrow">
            <a:avLst>
              <a:gd name="adj1" fmla="val 55116"/>
              <a:gd name="adj2" fmla="val 60714"/>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右矢印 6"/>
          <p:cNvSpPr/>
          <p:nvPr/>
        </p:nvSpPr>
        <p:spPr>
          <a:xfrm rot="5400000" flipV="1">
            <a:off x="7794060" y="4472924"/>
            <a:ext cx="235090" cy="172013"/>
          </a:xfrm>
          <a:prstGeom prst="rightArrow">
            <a:avLst>
              <a:gd name="adj1" fmla="val 55116"/>
              <a:gd name="adj2" fmla="val 60714"/>
            </a:avLst>
          </a:prstGeom>
          <a:solidFill>
            <a:srgbClr val="0000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右矢印 7"/>
          <p:cNvSpPr/>
          <p:nvPr/>
        </p:nvSpPr>
        <p:spPr>
          <a:xfrm rot="5400000" flipV="1">
            <a:off x="7317484" y="3820976"/>
            <a:ext cx="235090" cy="172013"/>
          </a:xfrm>
          <a:prstGeom prst="rightArrow">
            <a:avLst>
              <a:gd name="adj1" fmla="val 55116"/>
              <a:gd name="adj2" fmla="val 60714"/>
            </a:avLst>
          </a:prstGeom>
          <a:solidFill>
            <a:srgbClr val="0000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右矢印 8"/>
          <p:cNvSpPr/>
          <p:nvPr/>
        </p:nvSpPr>
        <p:spPr>
          <a:xfrm rot="5400000" flipV="1">
            <a:off x="6840908" y="3361977"/>
            <a:ext cx="235090" cy="172013"/>
          </a:xfrm>
          <a:prstGeom prst="rightArrow">
            <a:avLst>
              <a:gd name="adj1" fmla="val 55116"/>
              <a:gd name="adj2" fmla="val 60714"/>
            </a:avLst>
          </a:prstGeom>
          <a:solidFill>
            <a:srgbClr val="0000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右矢印 9"/>
          <p:cNvSpPr/>
          <p:nvPr/>
        </p:nvSpPr>
        <p:spPr>
          <a:xfrm rot="5400000" flipV="1">
            <a:off x="6364332" y="2683131"/>
            <a:ext cx="235090" cy="172013"/>
          </a:xfrm>
          <a:prstGeom prst="rightArrow">
            <a:avLst>
              <a:gd name="adj1" fmla="val 55116"/>
              <a:gd name="adj2" fmla="val 60714"/>
            </a:avLst>
          </a:prstGeom>
          <a:solidFill>
            <a:srgbClr val="0000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右矢印 10"/>
          <p:cNvSpPr/>
          <p:nvPr/>
        </p:nvSpPr>
        <p:spPr>
          <a:xfrm rot="5400000" flipV="1">
            <a:off x="5887756" y="2258971"/>
            <a:ext cx="235090" cy="172013"/>
          </a:xfrm>
          <a:prstGeom prst="rightArrow">
            <a:avLst>
              <a:gd name="adj1" fmla="val 55116"/>
              <a:gd name="adj2" fmla="val 60714"/>
            </a:avLst>
          </a:prstGeom>
          <a:solidFill>
            <a:srgbClr val="0000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右矢印 11"/>
          <p:cNvSpPr/>
          <p:nvPr/>
        </p:nvSpPr>
        <p:spPr>
          <a:xfrm rot="5400000" flipV="1">
            <a:off x="5411180" y="1977819"/>
            <a:ext cx="235089" cy="172012"/>
          </a:xfrm>
          <a:prstGeom prst="rightArrow">
            <a:avLst>
              <a:gd name="adj1" fmla="val 55116"/>
              <a:gd name="adj2" fmla="val 60714"/>
            </a:avLst>
          </a:prstGeom>
          <a:solidFill>
            <a:srgbClr val="0000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右矢印 12"/>
          <p:cNvSpPr/>
          <p:nvPr/>
        </p:nvSpPr>
        <p:spPr>
          <a:xfrm rot="5400000" flipV="1">
            <a:off x="7099806" y="4620708"/>
            <a:ext cx="1056967" cy="214506"/>
          </a:xfrm>
          <a:prstGeom prst="rightArrow">
            <a:avLst>
              <a:gd name="adj1" fmla="val 55116"/>
              <a:gd name="adj2" fmla="val 60714"/>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右矢印 13"/>
          <p:cNvSpPr/>
          <p:nvPr/>
        </p:nvSpPr>
        <p:spPr>
          <a:xfrm rot="5400000" flipV="1">
            <a:off x="6240928" y="3300329"/>
            <a:ext cx="868420" cy="214506"/>
          </a:xfrm>
          <a:prstGeom prst="rightArrow">
            <a:avLst>
              <a:gd name="adj1" fmla="val 55116"/>
              <a:gd name="adj2" fmla="val 60714"/>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右矢印 14"/>
          <p:cNvSpPr/>
          <p:nvPr/>
        </p:nvSpPr>
        <p:spPr>
          <a:xfrm rot="5400000" flipV="1">
            <a:off x="5852122" y="2658628"/>
            <a:ext cx="788331" cy="214506"/>
          </a:xfrm>
          <a:prstGeom prst="rightArrow">
            <a:avLst>
              <a:gd name="adj1" fmla="val 55116"/>
              <a:gd name="adj2" fmla="val 60714"/>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右矢印 15"/>
          <p:cNvSpPr/>
          <p:nvPr/>
        </p:nvSpPr>
        <p:spPr>
          <a:xfrm rot="5400000" flipV="1">
            <a:off x="5506965" y="2243559"/>
            <a:ext cx="514702" cy="214506"/>
          </a:xfrm>
          <a:prstGeom prst="rightArrow">
            <a:avLst>
              <a:gd name="adj1" fmla="val 55116"/>
              <a:gd name="adj2" fmla="val 60714"/>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5702894" y="1550171"/>
            <a:ext cx="3207929" cy="461665"/>
          </a:xfrm>
          <a:prstGeom prst="rect">
            <a:avLst/>
          </a:prstGeom>
          <a:solidFill>
            <a:schemeClr val="bg1"/>
          </a:solidFill>
          <a:ln>
            <a:solidFill>
              <a:srgbClr val="0000FF"/>
            </a:solidFill>
          </a:ln>
        </p:spPr>
        <p:txBody>
          <a:bodyPr wrap="none">
            <a:spAutoFit/>
          </a:bodyPr>
          <a:lstStyle/>
          <a:p>
            <a:r>
              <a:rPr lang="en-US" altLang="ja-JP" sz="2400" b="1" spc="-50" dirty="0">
                <a:solidFill>
                  <a:srgbClr val="0000FF"/>
                </a:solidFill>
                <a:latin typeface="ＭＳ Ｐゴシック" panose="020B0600070205080204" pitchFamily="50" charset="-128"/>
                <a:cs typeface="Times New Roman" panose="02020603050405020304" pitchFamily="18" charset="0"/>
              </a:rPr>
              <a:t>Damping from neutrinos</a:t>
            </a:r>
          </a:p>
        </p:txBody>
      </p:sp>
    </p:spTree>
    <p:extLst>
      <p:ext uri="{BB962C8B-B14F-4D97-AF65-F5344CB8AC3E}">
        <p14:creationId xmlns:p14="http://schemas.microsoft.com/office/powerpoint/2010/main" val="3579909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26005" y="752241"/>
            <a:ext cx="7686250" cy="5629087"/>
            <a:chOff x="3110169" y="3356992"/>
            <a:chExt cx="4448537" cy="3257922"/>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169" y="3356992"/>
              <a:ext cx="4448537" cy="3257922"/>
            </a:xfrm>
            <a:prstGeom prst="rect">
              <a:avLst/>
            </a:prstGeom>
          </p:spPr>
        </p:pic>
        <p:cxnSp>
          <p:nvCxnSpPr>
            <p:cNvPr id="9" name="直線コネクタ 8"/>
            <p:cNvCxnSpPr/>
            <p:nvPr/>
          </p:nvCxnSpPr>
          <p:spPr>
            <a:xfrm>
              <a:off x="3686233" y="4742706"/>
              <a:ext cx="3816424" cy="0"/>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5342417" y="3459763"/>
              <a:ext cx="0" cy="257908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4190289" y="3459762"/>
              <a:ext cx="0" cy="257908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6" name="正方形/長方形 5"/>
          <p:cNvSpPr/>
          <p:nvPr/>
        </p:nvSpPr>
        <p:spPr>
          <a:xfrm>
            <a:off x="3020301" y="74716"/>
            <a:ext cx="4602010" cy="584775"/>
          </a:xfrm>
          <a:prstGeom prst="rect">
            <a:avLst/>
          </a:prstGeom>
        </p:spPr>
        <p:txBody>
          <a:bodyPr wrap="square">
            <a:spAutoFit/>
          </a:bodyPr>
          <a:lstStyle/>
          <a:p>
            <a:pPr algn="r"/>
            <a:r>
              <a:rPr lang="en-US" altLang="ja-JP" dirty="0"/>
              <a:t>Constraint on the PMF from BBN</a:t>
            </a:r>
          </a:p>
          <a:p>
            <a:pPr algn="r"/>
            <a:r>
              <a:rPr lang="en-US" altLang="ja-JP" sz="1400" dirty="0"/>
              <a:t>Yamazaki, et al. Phys. Rev. D 90, 023001(2014)</a:t>
            </a:r>
          </a:p>
        </p:txBody>
      </p:sp>
      <mc:AlternateContent xmlns:mc="http://schemas.openxmlformats.org/markup-compatibility/2006" xmlns:a14="http://schemas.microsoft.com/office/drawing/2010/main">
        <mc:Choice Requires="a14">
          <p:sp>
            <p:nvSpPr>
              <p:cNvPr id="15" name="正方形/長方形 14"/>
              <p:cNvSpPr/>
              <p:nvPr/>
            </p:nvSpPr>
            <p:spPr>
              <a:xfrm>
                <a:off x="9926" y="39496"/>
                <a:ext cx="4254115" cy="646331"/>
              </a:xfrm>
              <a:prstGeom prst="rect">
                <a:avLst/>
              </a:prstGeom>
            </p:spPr>
            <p:txBody>
              <a:bodyPr wrap="square">
                <a:spAutoFit/>
              </a:bodyPr>
              <a:lstStyle/>
              <a:p>
                <a:r>
                  <a:rPr lang="ja-JP" altLang="en-US" dirty="0"/>
                  <a:t>○</a:t>
                </a:r>
                <a:r>
                  <a:rPr lang="en-US" altLang="ja-JP" dirty="0"/>
                  <a:t>the energy density of the PMF exceeds the perturbative </a:t>
                </a:r>
                <a:r>
                  <a:rPr lang="en-US" altLang="ja-JP" dirty="0" err="1"/>
                  <a:t>rigion</a:t>
                </a:r>
                <a:r>
                  <a:rPr lang="en-US" altLang="ja-JP" dirty="0"/>
                  <a:t> around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𝒏</m:t>
                        </m:r>
                      </m:e>
                      <m:sub>
                        <m:r>
                          <a:rPr lang="en-US" altLang="ja-JP">
                            <a:latin typeface="Cambria Math" panose="02040503050406030204" pitchFamily="18" charset="0"/>
                          </a:rPr>
                          <m:t>𝐁</m:t>
                        </m:r>
                      </m:sub>
                    </m:sSub>
                  </m:oMath>
                </a14:m>
                <a:r>
                  <a:rPr lang="en-US" altLang="ja-JP" dirty="0"/>
                  <a:t>=-2.0</a:t>
                </a:r>
              </a:p>
            </p:txBody>
          </p:sp>
        </mc:Choice>
        <mc:Fallback xmlns="">
          <p:sp>
            <p:nvSpPr>
              <p:cNvPr id="15" name="正方形/長方形 14"/>
              <p:cNvSpPr>
                <a:spLocks noRot="1" noChangeAspect="1" noMove="1" noResize="1" noEditPoints="1" noAdjustHandles="1" noChangeArrowheads="1" noChangeShapeType="1" noTextEdit="1"/>
              </p:cNvSpPr>
              <p:nvPr/>
            </p:nvSpPr>
            <p:spPr>
              <a:xfrm>
                <a:off x="9926" y="39496"/>
                <a:ext cx="4254115" cy="646331"/>
              </a:xfrm>
              <a:prstGeom prst="rect">
                <a:avLst/>
              </a:prstGeom>
              <a:blipFill>
                <a:blip r:embed="rId4"/>
                <a:stretch>
                  <a:fillRect l="-1291" t="-7477" b="-13084"/>
                </a:stretch>
              </a:blipFill>
            </p:spPr>
            <p:txBody>
              <a:bodyPr/>
              <a:lstStyle/>
              <a:p>
                <a:r>
                  <a:rPr lang="ja-JP" altLang="en-US">
                    <a:noFill/>
                  </a:rPr>
                  <a:t> </a:t>
                </a:r>
              </a:p>
            </p:txBody>
          </p:sp>
        </mc:Fallback>
      </mc:AlternateContent>
      <p:sp>
        <p:nvSpPr>
          <p:cNvPr id="5" name="U ターン矢印 4"/>
          <p:cNvSpPr/>
          <p:nvPr/>
        </p:nvSpPr>
        <p:spPr>
          <a:xfrm rot="5400000">
            <a:off x="7525561" y="434541"/>
            <a:ext cx="573388" cy="371536"/>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正方形/長方形 17"/>
          <p:cNvSpPr/>
          <p:nvPr/>
        </p:nvSpPr>
        <p:spPr>
          <a:xfrm>
            <a:off x="611560" y="5847616"/>
            <a:ext cx="3744416" cy="646331"/>
          </a:xfrm>
          <a:prstGeom prst="rect">
            <a:avLst/>
          </a:prstGeom>
          <a:solidFill>
            <a:srgbClr val="FF0000">
              <a:alpha val="50196"/>
            </a:srgbClr>
          </a:solidFill>
        </p:spPr>
        <p:txBody>
          <a:bodyPr wrap="square">
            <a:spAutoFit/>
          </a:bodyPr>
          <a:lstStyle/>
          <a:p>
            <a:pPr algn="ctr"/>
            <a:r>
              <a:rPr lang="en-US" altLang="ja-JP" dirty="0">
                <a:solidFill>
                  <a:schemeClr val="bg1"/>
                </a:solidFill>
                <a:ea typeface="+mj-ea"/>
              </a:rPr>
              <a:t>The </a:t>
            </a:r>
            <a:r>
              <a:rPr lang="en-US" altLang="ja-JP" dirty="0" err="1">
                <a:solidFill>
                  <a:schemeClr val="bg1"/>
                </a:solidFill>
                <a:ea typeface="+mj-ea"/>
              </a:rPr>
              <a:t>enegy</a:t>
            </a:r>
            <a:r>
              <a:rPr lang="en-US" altLang="ja-JP" dirty="0">
                <a:solidFill>
                  <a:schemeClr val="bg1"/>
                </a:solidFill>
                <a:ea typeface="+mj-ea"/>
              </a:rPr>
              <a:t> density of the PMF is too large to be negligible in this range.</a:t>
            </a:r>
            <a:endParaRPr lang="ja-JP" altLang="en-US" sz="1800" dirty="0">
              <a:solidFill>
                <a:schemeClr val="bg1"/>
              </a:solidFill>
              <a:ea typeface="+mj-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20" name="正方形/長方形 19"/>
          <p:cNvSpPr/>
          <p:nvPr/>
        </p:nvSpPr>
        <p:spPr>
          <a:xfrm>
            <a:off x="1992253" y="819379"/>
            <a:ext cx="5696067" cy="4553837"/>
          </a:xfrm>
          <a:prstGeom prst="rect">
            <a:avLst/>
          </a:prstGeom>
          <a:solidFill>
            <a:srgbClr val="FF0000">
              <a:alpha val="20000"/>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rot="20700000">
            <a:off x="1362316" y="678434"/>
            <a:ext cx="538950" cy="2464016"/>
          </a:xfrm>
          <a:prstGeom prst="downArrow">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右矢印 1"/>
          <p:cNvSpPr/>
          <p:nvPr/>
        </p:nvSpPr>
        <p:spPr>
          <a:xfrm rot="16200000">
            <a:off x="3369039" y="5394392"/>
            <a:ext cx="389697"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566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1" nodeType="clickEffect">
                                  <p:stCondLst>
                                    <p:cond delay="0"/>
                                  </p:stCondLst>
                                  <p:childTnLst>
                                    <p:animEffect transition="out" filter="wipe(left)">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6" grpId="0" animBg="1"/>
      <p:bldP spid="1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BE657CD4-07E2-4C37-A117-FAFE05826727}"/>
              </a:ext>
            </a:extLst>
          </p:cNvPr>
          <p:cNvSpPr>
            <a:spLocks noChangeArrowheads="1"/>
          </p:cNvSpPr>
          <p:nvPr/>
        </p:nvSpPr>
        <p:spPr bwMode="auto">
          <a:xfrm>
            <a:off x="842963" y="5162550"/>
            <a:ext cx="7780337" cy="16573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1779" name="Rectangle 3">
            <a:extLst>
              <a:ext uri="{FF2B5EF4-FFF2-40B4-BE49-F238E27FC236}">
                <a16:creationId xmlns:a16="http://schemas.microsoft.com/office/drawing/2014/main" id="{747D025B-F81C-4E2E-A58C-CC71D677656B}"/>
              </a:ext>
            </a:extLst>
          </p:cNvPr>
          <p:cNvSpPr>
            <a:spLocks noChangeArrowheads="1"/>
          </p:cNvSpPr>
          <p:nvPr/>
        </p:nvSpPr>
        <p:spPr bwMode="auto">
          <a:xfrm>
            <a:off x="755650" y="5075238"/>
            <a:ext cx="7780338" cy="1657350"/>
          </a:xfrm>
          <a:prstGeom prst="rect">
            <a:avLst/>
          </a:prstGeom>
          <a:solidFill>
            <a:schemeClr val="bg1"/>
          </a:solidFill>
          <a:ln w="9525">
            <a:solidFill>
              <a:schemeClr val="tx1"/>
            </a:solidFill>
            <a:miter lim="800000"/>
            <a:headEnd/>
            <a:tailEnd/>
          </a:ln>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1780" name="Rectangle 4">
            <a:extLst>
              <a:ext uri="{FF2B5EF4-FFF2-40B4-BE49-F238E27FC236}">
                <a16:creationId xmlns:a16="http://schemas.microsoft.com/office/drawing/2014/main" id="{02988A04-9F8D-4145-899E-A225B25B4515}"/>
              </a:ext>
            </a:extLst>
          </p:cNvPr>
          <p:cNvSpPr>
            <a:spLocks noChangeArrowheads="1"/>
          </p:cNvSpPr>
          <p:nvPr/>
        </p:nvSpPr>
        <p:spPr bwMode="auto">
          <a:xfrm>
            <a:off x="839788" y="2938463"/>
            <a:ext cx="7780337" cy="2063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1781" name="Rectangle 5">
            <a:extLst>
              <a:ext uri="{FF2B5EF4-FFF2-40B4-BE49-F238E27FC236}">
                <a16:creationId xmlns:a16="http://schemas.microsoft.com/office/drawing/2014/main" id="{66CF4105-5DCF-418A-AA53-06492610D12A}"/>
              </a:ext>
            </a:extLst>
          </p:cNvPr>
          <p:cNvSpPr>
            <a:spLocks noChangeArrowheads="1"/>
          </p:cNvSpPr>
          <p:nvPr/>
        </p:nvSpPr>
        <p:spPr bwMode="auto">
          <a:xfrm>
            <a:off x="752475" y="2865438"/>
            <a:ext cx="7780338" cy="2063750"/>
          </a:xfrm>
          <a:prstGeom prst="rect">
            <a:avLst/>
          </a:prstGeom>
          <a:solidFill>
            <a:schemeClr val="bg1"/>
          </a:solidFill>
          <a:ln w="9525">
            <a:solidFill>
              <a:schemeClr val="tx1"/>
            </a:solidFill>
            <a:miter lim="800000"/>
            <a:headEnd/>
            <a:tailEnd/>
          </a:ln>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1782" name="Rectangle 6">
            <a:extLst>
              <a:ext uri="{FF2B5EF4-FFF2-40B4-BE49-F238E27FC236}">
                <a16:creationId xmlns:a16="http://schemas.microsoft.com/office/drawing/2014/main" id="{CC616A39-E865-48B7-9904-D5B71337D5D5}"/>
              </a:ext>
            </a:extLst>
          </p:cNvPr>
          <p:cNvSpPr>
            <a:spLocks noChangeArrowheads="1"/>
          </p:cNvSpPr>
          <p:nvPr/>
        </p:nvSpPr>
        <p:spPr bwMode="auto">
          <a:xfrm>
            <a:off x="842963" y="1150938"/>
            <a:ext cx="7780337" cy="16113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1783" name="Rectangle 7">
            <a:extLst>
              <a:ext uri="{FF2B5EF4-FFF2-40B4-BE49-F238E27FC236}">
                <a16:creationId xmlns:a16="http://schemas.microsoft.com/office/drawing/2014/main" id="{EE993706-3F10-4DA8-BD21-4D4F72E53029}"/>
              </a:ext>
            </a:extLst>
          </p:cNvPr>
          <p:cNvSpPr>
            <a:spLocks noChangeArrowheads="1"/>
          </p:cNvSpPr>
          <p:nvPr/>
        </p:nvSpPr>
        <p:spPr bwMode="auto">
          <a:xfrm>
            <a:off x="755650" y="1063625"/>
            <a:ext cx="7780338" cy="1611313"/>
          </a:xfrm>
          <a:prstGeom prst="rect">
            <a:avLst/>
          </a:prstGeom>
          <a:solidFill>
            <a:schemeClr val="bg1"/>
          </a:solidFill>
          <a:ln w="9525">
            <a:solidFill>
              <a:schemeClr val="tx1"/>
            </a:solidFill>
            <a:miter lim="800000"/>
            <a:headEnd/>
            <a:tailEnd/>
          </a:ln>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1784" name="Rectangle 8">
            <a:extLst>
              <a:ext uri="{FF2B5EF4-FFF2-40B4-BE49-F238E27FC236}">
                <a16:creationId xmlns:a16="http://schemas.microsoft.com/office/drawing/2014/main" id="{A862E79E-6A41-4A03-B775-E715B91821E2}"/>
              </a:ext>
            </a:extLst>
          </p:cNvPr>
          <p:cNvSpPr>
            <a:spLocks noChangeArrowheads="1"/>
          </p:cNvSpPr>
          <p:nvPr/>
        </p:nvSpPr>
        <p:spPr bwMode="auto">
          <a:xfrm>
            <a:off x="842963" y="176213"/>
            <a:ext cx="7780337" cy="806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1785" name="Rectangle 9">
            <a:extLst>
              <a:ext uri="{FF2B5EF4-FFF2-40B4-BE49-F238E27FC236}">
                <a16:creationId xmlns:a16="http://schemas.microsoft.com/office/drawing/2014/main" id="{4F95F81D-C468-4FDC-AF51-4B08F938BC68}"/>
              </a:ext>
            </a:extLst>
          </p:cNvPr>
          <p:cNvSpPr>
            <a:spLocks noChangeArrowheads="1"/>
          </p:cNvSpPr>
          <p:nvPr/>
        </p:nvSpPr>
        <p:spPr bwMode="auto">
          <a:xfrm>
            <a:off x="755650" y="88900"/>
            <a:ext cx="7780338" cy="806450"/>
          </a:xfrm>
          <a:prstGeom prst="rect">
            <a:avLst/>
          </a:prstGeom>
          <a:solidFill>
            <a:schemeClr val="bg1"/>
          </a:solidFill>
          <a:ln w="9525">
            <a:solidFill>
              <a:schemeClr val="tx1"/>
            </a:solidFill>
            <a:miter lim="800000"/>
            <a:headEnd/>
            <a:tailEnd/>
          </a:ln>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1786" name="Text Box 10">
            <a:extLst>
              <a:ext uri="{FF2B5EF4-FFF2-40B4-BE49-F238E27FC236}">
                <a16:creationId xmlns:a16="http://schemas.microsoft.com/office/drawing/2014/main" id="{A35F8ACE-443E-4719-B555-4C159655FFC8}"/>
              </a:ext>
            </a:extLst>
          </p:cNvPr>
          <p:cNvSpPr txBox="1">
            <a:spLocks noChangeArrowheads="1"/>
          </p:cNvSpPr>
          <p:nvPr/>
        </p:nvSpPr>
        <p:spPr bwMode="auto">
          <a:xfrm>
            <a:off x="769938" y="44450"/>
            <a:ext cx="5241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Power spectrum of the Lorentz force of  the PMF</a:t>
            </a:r>
          </a:p>
        </p:txBody>
      </p:sp>
      <p:sp>
        <p:nvSpPr>
          <p:cNvPr id="331787" name="Text Box 11">
            <a:extLst>
              <a:ext uri="{FF2B5EF4-FFF2-40B4-BE49-F238E27FC236}">
                <a16:creationId xmlns:a16="http://schemas.microsoft.com/office/drawing/2014/main" id="{250DDBA2-36F6-4C14-91CE-E5950F835E40}"/>
              </a:ext>
            </a:extLst>
          </p:cNvPr>
          <p:cNvSpPr txBox="1">
            <a:spLocks noChangeArrowheads="1"/>
          </p:cNvSpPr>
          <p:nvPr/>
        </p:nvSpPr>
        <p:spPr bwMode="auto">
          <a:xfrm>
            <a:off x="769938" y="1016000"/>
            <a:ext cx="4751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Pressure of the PMF</a:t>
            </a:r>
          </a:p>
        </p:txBody>
      </p:sp>
      <p:sp>
        <p:nvSpPr>
          <p:cNvPr id="331788" name="Text Box 12">
            <a:extLst>
              <a:ext uri="{FF2B5EF4-FFF2-40B4-BE49-F238E27FC236}">
                <a16:creationId xmlns:a16="http://schemas.microsoft.com/office/drawing/2014/main" id="{E5B573EF-45CD-428D-BA42-E8D46BB0FC3D}"/>
              </a:ext>
            </a:extLst>
          </p:cNvPr>
          <p:cNvSpPr txBox="1">
            <a:spLocks noChangeArrowheads="1"/>
          </p:cNvSpPr>
          <p:nvPr/>
        </p:nvSpPr>
        <p:spPr bwMode="auto">
          <a:xfrm>
            <a:off x="769938" y="2816225"/>
            <a:ext cx="6337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Correlation between Tension  and Pressure of the PMF</a:t>
            </a:r>
          </a:p>
        </p:txBody>
      </p:sp>
      <p:sp>
        <p:nvSpPr>
          <p:cNvPr id="331789" name="Text Box 13">
            <a:extLst>
              <a:ext uri="{FF2B5EF4-FFF2-40B4-BE49-F238E27FC236}">
                <a16:creationId xmlns:a16="http://schemas.microsoft.com/office/drawing/2014/main" id="{9E9B8633-6B69-4CB6-A09E-40EDDB3F9B19}"/>
              </a:ext>
            </a:extLst>
          </p:cNvPr>
          <p:cNvSpPr txBox="1">
            <a:spLocks noChangeArrowheads="1"/>
          </p:cNvSpPr>
          <p:nvPr/>
        </p:nvSpPr>
        <p:spPr bwMode="auto">
          <a:xfrm>
            <a:off x="696913" y="5019675"/>
            <a:ext cx="4751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Tension of the PMF</a:t>
            </a:r>
          </a:p>
        </p:txBody>
      </p:sp>
      <p:pic>
        <p:nvPicPr>
          <p:cNvPr id="331790" name="Picture 14" descr="eq13b">
            <a:extLst>
              <a:ext uri="{FF2B5EF4-FFF2-40B4-BE49-F238E27FC236}">
                <a16:creationId xmlns:a16="http://schemas.microsoft.com/office/drawing/2014/main" id="{560B38B1-FBFF-4625-89F7-3CF079E449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5394325"/>
            <a:ext cx="7605712"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91" name="Picture 15" descr="eq14b">
            <a:extLst>
              <a:ext uri="{FF2B5EF4-FFF2-40B4-BE49-F238E27FC236}">
                <a16:creationId xmlns:a16="http://schemas.microsoft.com/office/drawing/2014/main" id="{1FD03B74-CD0C-4B1F-852A-475C19BA3E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525" y="3184525"/>
            <a:ext cx="760571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92" name="Picture 16" descr="eq11b">
            <a:extLst>
              <a:ext uri="{FF2B5EF4-FFF2-40B4-BE49-F238E27FC236}">
                <a16:creationId xmlns:a16="http://schemas.microsoft.com/office/drawing/2014/main" id="{D746F537-713A-4C6B-92EE-44BCF416A5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913" y="430213"/>
            <a:ext cx="763746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93" name="Picture 17" descr="eq12b">
            <a:extLst>
              <a:ext uri="{FF2B5EF4-FFF2-40B4-BE49-F238E27FC236}">
                <a16:creationId xmlns:a16="http://schemas.microsoft.com/office/drawing/2014/main" id="{5C556D3E-9E4B-48F5-A31A-461EA95FC4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950" y="1366838"/>
            <a:ext cx="7605713"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794" name="Text Box 18">
            <a:extLst>
              <a:ext uri="{FF2B5EF4-FFF2-40B4-BE49-F238E27FC236}">
                <a16:creationId xmlns:a16="http://schemas.microsoft.com/office/drawing/2014/main" id="{20228C58-E6A8-4FAD-A4EB-AE90615DA4CC}"/>
              </a:ext>
            </a:extLst>
          </p:cNvPr>
          <p:cNvSpPr txBox="1">
            <a:spLocks noChangeArrowheads="1"/>
          </p:cNvSpPr>
          <p:nvPr/>
        </p:nvSpPr>
        <p:spPr bwMode="auto">
          <a:xfrm>
            <a:off x="711200" y="3025775"/>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331795" name="Text Box 19">
            <a:extLst>
              <a:ext uri="{FF2B5EF4-FFF2-40B4-BE49-F238E27FC236}">
                <a16:creationId xmlns:a16="http://schemas.microsoft.com/office/drawing/2014/main" id="{58D1FC9B-2478-4456-B39F-AF0001741CD4}"/>
              </a:ext>
            </a:extLst>
          </p:cNvPr>
          <p:cNvSpPr txBox="1">
            <a:spLocks noChangeArrowheads="1"/>
          </p:cNvSpPr>
          <p:nvPr/>
        </p:nvSpPr>
        <p:spPr bwMode="auto">
          <a:xfrm>
            <a:off x="1192213" y="3357563"/>
            <a:ext cx="268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331796" name="Rectangle 20">
            <a:extLst>
              <a:ext uri="{FF2B5EF4-FFF2-40B4-BE49-F238E27FC236}">
                <a16:creationId xmlns:a16="http://schemas.microsoft.com/office/drawing/2014/main" id="{8CB08BBC-7418-49F4-B49B-BDD738C1246A}"/>
              </a:ext>
            </a:extLst>
          </p:cNvPr>
          <p:cNvSpPr>
            <a:spLocks noChangeArrowheads="1"/>
          </p:cNvSpPr>
          <p:nvPr/>
        </p:nvSpPr>
        <p:spPr bwMode="auto">
          <a:xfrm>
            <a:off x="2622428" y="3160713"/>
            <a:ext cx="144462" cy="215900"/>
          </a:xfrm>
          <a:prstGeom prst="rect">
            <a:avLst/>
          </a:prstGeom>
          <a:solidFill>
            <a:schemeClr val="bg1"/>
          </a:solidFill>
          <a:ln w="9525">
            <a:noFill/>
            <a:miter lim="800000"/>
            <a:headEnd/>
            <a:tailEnd/>
          </a:ln>
        </p:spPr>
        <p:txBody>
          <a:bodyPr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1797" name="Text Box 21">
            <a:extLst>
              <a:ext uri="{FF2B5EF4-FFF2-40B4-BE49-F238E27FC236}">
                <a16:creationId xmlns:a16="http://schemas.microsoft.com/office/drawing/2014/main" id="{B1FE40EA-24B3-4315-9602-B98CBF11B8AD}"/>
              </a:ext>
            </a:extLst>
          </p:cNvPr>
          <p:cNvSpPr txBox="1">
            <a:spLocks noChangeArrowheads="1"/>
          </p:cNvSpPr>
          <p:nvPr/>
        </p:nvSpPr>
        <p:spPr bwMode="auto">
          <a:xfrm flipH="1">
            <a:off x="2560515" y="3056701"/>
            <a:ext cx="268288" cy="400110"/>
          </a:xfrm>
          <a:prstGeom prst="rect">
            <a:avLst/>
          </a:prstGeom>
          <a:noFill/>
          <a:ln>
            <a:noFill/>
          </a:ln>
        </p:spPr>
        <p:txBody>
          <a:bodyPr wrap="squar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P教科書体" panose="02020600000000000000" pitchFamily="18" charset="-128"/>
                <a:ea typeface="ＭＳ Ｐゴシック" panose="020B0600070205080204" pitchFamily="50" charset="-128"/>
                <a:cs typeface="+mn-cs"/>
              </a:rPr>
              <a:t>-</a:t>
            </a:r>
          </a:p>
        </p:txBody>
      </p:sp>
    </p:spTree>
    <p:extLst>
      <p:ext uri="{BB962C8B-B14F-4D97-AF65-F5344CB8AC3E}">
        <p14:creationId xmlns:p14="http://schemas.microsoft.com/office/powerpoint/2010/main" val="34116692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331790"/>
                                        </p:tgtEl>
                                        <p:attrNameLst>
                                          <p:attrName>style.visibility</p:attrName>
                                        </p:attrNameLst>
                                      </p:cBhvr>
                                      <p:to>
                                        <p:strVal val="visible"/>
                                      </p:to>
                                    </p:set>
                                    <p:animEffect transition="in" filter="fade">
                                      <p:cBhvr>
                                        <p:cTn id="7" dur="500"/>
                                        <p:tgtEl>
                                          <p:spTgt spid="331790"/>
                                        </p:tgtEl>
                                      </p:cBhvr>
                                    </p:animEffect>
                                    <p:anim calcmode="lin" valueType="num">
                                      <p:cBhvr>
                                        <p:cTn id="8" dur="500" fill="hold"/>
                                        <p:tgtEl>
                                          <p:spTgt spid="331790"/>
                                        </p:tgtEl>
                                        <p:attrNameLst>
                                          <p:attrName>ppt_x</p:attrName>
                                        </p:attrNameLst>
                                      </p:cBhvr>
                                      <p:tavLst>
                                        <p:tav tm="0">
                                          <p:val>
                                            <p:strVal val="#ppt_x"/>
                                          </p:val>
                                        </p:tav>
                                        <p:tav tm="100000">
                                          <p:val>
                                            <p:strVal val="#ppt_x"/>
                                          </p:val>
                                        </p:tav>
                                      </p:tavLst>
                                    </p:anim>
                                    <p:anim calcmode="lin" valueType="num">
                                      <p:cBhvr>
                                        <p:cTn id="9" dur="500" fill="hold"/>
                                        <p:tgtEl>
                                          <p:spTgt spid="33179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1791"/>
                                        </p:tgtEl>
                                        <p:attrNameLst>
                                          <p:attrName>style.visibility</p:attrName>
                                        </p:attrNameLst>
                                      </p:cBhvr>
                                      <p:to>
                                        <p:strVal val="visible"/>
                                      </p:to>
                                    </p:set>
                                    <p:animEffect transition="in" filter="fade">
                                      <p:cBhvr>
                                        <p:cTn id="12" dur="500"/>
                                        <p:tgtEl>
                                          <p:spTgt spid="331791"/>
                                        </p:tgtEl>
                                      </p:cBhvr>
                                    </p:animEffect>
                                    <p:anim calcmode="lin" valueType="num">
                                      <p:cBhvr>
                                        <p:cTn id="13" dur="500" fill="hold"/>
                                        <p:tgtEl>
                                          <p:spTgt spid="331791"/>
                                        </p:tgtEl>
                                        <p:attrNameLst>
                                          <p:attrName>ppt_x</p:attrName>
                                        </p:attrNameLst>
                                      </p:cBhvr>
                                      <p:tavLst>
                                        <p:tav tm="0">
                                          <p:val>
                                            <p:strVal val="#ppt_x"/>
                                          </p:val>
                                        </p:tav>
                                        <p:tav tm="100000">
                                          <p:val>
                                            <p:strVal val="#ppt_x"/>
                                          </p:val>
                                        </p:tav>
                                      </p:tavLst>
                                    </p:anim>
                                    <p:anim calcmode="lin" valueType="num">
                                      <p:cBhvr>
                                        <p:cTn id="14" dur="500" fill="hold"/>
                                        <p:tgtEl>
                                          <p:spTgt spid="33179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31793"/>
                                        </p:tgtEl>
                                        <p:attrNameLst>
                                          <p:attrName>style.visibility</p:attrName>
                                        </p:attrNameLst>
                                      </p:cBhvr>
                                      <p:to>
                                        <p:strVal val="visible"/>
                                      </p:to>
                                    </p:set>
                                    <p:animEffect transition="in" filter="fade">
                                      <p:cBhvr>
                                        <p:cTn id="17" dur="500"/>
                                        <p:tgtEl>
                                          <p:spTgt spid="331793"/>
                                        </p:tgtEl>
                                      </p:cBhvr>
                                    </p:animEffect>
                                    <p:anim calcmode="lin" valueType="num">
                                      <p:cBhvr>
                                        <p:cTn id="18" dur="500" fill="hold"/>
                                        <p:tgtEl>
                                          <p:spTgt spid="331793"/>
                                        </p:tgtEl>
                                        <p:attrNameLst>
                                          <p:attrName>ppt_x</p:attrName>
                                        </p:attrNameLst>
                                      </p:cBhvr>
                                      <p:tavLst>
                                        <p:tav tm="0">
                                          <p:val>
                                            <p:strVal val="#ppt_x"/>
                                          </p:val>
                                        </p:tav>
                                        <p:tav tm="100000">
                                          <p:val>
                                            <p:strVal val="#ppt_x"/>
                                          </p:val>
                                        </p:tav>
                                      </p:tavLst>
                                    </p:anim>
                                    <p:anim calcmode="lin" valueType="num">
                                      <p:cBhvr>
                                        <p:cTn id="19" dur="500" fill="hold"/>
                                        <p:tgtEl>
                                          <p:spTgt spid="33179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31792"/>
                                        </p:tgtEl>
                                        <p:attrNameLst>
                                          <p:attrName>style.visibility</p:attrName>
                                        </p:attrNameLst>
                                      </p:cBhvr>
                                      <p:to>
                                        <p:strVal val="visible"/>
                                      </p:to>
                                    </p:set>
                                    <p:animEffect transition="in" filter="fade">
                                      <p:cBhvr>
                                        <p:cTn id="22" dur="500"/>
                                        <p:tgtEl>
                                          <p:spTgt spid="331792"/>
                                        </p:tgtEl>
                                      </p:cBhvr>
                                    </p:animEffect>
                                    <p:anim calcmode="lin" valueType="num">
                                      <p:cBhvr>
                                        <p:cTn id="23" dur="500" fill="hold"/>
                                        <p:tgtEl>
                                          <p:spTgt spid="331792"/>
                                        </p:tgtEl>
                                        <p:attrNameLst>
                                          <p:attrName>ppt_x</p:attrName>
                                        </p:attrNameLst>
                                      </p:cBhvr>
                                      <p:tavLst>
                                        <p:tav tm="0">
                                          <p:val>
                                            <p:strVal val="#ppt_x"/>
                                          </p:val>
                                        </p:tav>
                                        <p:tav tm="100000">
                                          <p:val>
                                            <p:strVal val="#ppt_x"/>
                                          </p:val>
                                        </p:tav>
                                      </p:tavLst>
                                    </p:anim>
                                    <p:anim calcmode="lin" valueType="num">
                                      <p:cBhvr>
                                        <p:cTn id="24" dur="500" fill="hold"/>
                                        <p:tgtEl>
                                          <p:spTgt spid="33179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1784"/>
                                        </p:tgtEl>
                                        <p:attrNameLst>
                                          <p:attrName>style.visibility</p:attrName>
                                        </p:attrNameLst>
                                      </p:cBhvr>
                                      <p:to>
                                        <p:strVal val="visible"/>
                                      </p:to>
                                    </p:set>
                                    <p:animEffect transition="in" filter="fade">
                                      <p:cBhvr>
                                        <p:cTn id="27" dur="500"/>
                                        <p:tgtEl>
                                          <p:spTgt spid="331784"/>
                                        </p:tgtEl>
                                      </p:cBhvr>
                                    </p:animEffect>
                                    <p:anim calcmode="lin" valueType="num">
                                      <p:cBhvr>
                                        <p:cTn id="28" dur="500" fill="hold"/>
                                        <p:tgtEl>
                                          <p:spTgt spid="331784"/>
                                        </p:tgtEl>
                                        <p:attrNameLst>
                                          <p:attrName>ppt_x</p:attrName>
                                        </p:attrNameLst>
                                      </p:cBhvr>
                                      <p:tavLst>
                                        <p:tav tm="0">
                                          <p:val>
                                            <p:strVal val="#ppt_x"/>
                                          </p:val>
                                        </p:tav>
                                        <p:tav tm="100000">
                                          <p:val>
                                            <p:strVal val="#ppt_x"/>
                                          </p:val>
                                        </p:tav>
                                      </p:tavLst>
                                    </p:anim>
                                    <p:anim calcmode="lin" valueType="num">
                                      <p:cBhvr>
                                        <p:cTn id="29" dur="500" fill="hold"/>
                                        <p:tgtEl>
                                          <p:spTgt spid="33178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31785"/>
                                        </p:tgtEl>
                                        <p:attrNameLst>
                                          <p:attrName>style.visibility</p:attrName>
                                        </p:attrNameLst>
                                      </p:cBhvr>
                                      <p:to>
                                        <p:strVal val="visible"/>
                                      </p:to>
                                    </p:set>
                                    <p:animEffect transition="in" filter="fade">
                                      <p:cBhvr>
                                        <p:cTn id="32" dur="500"/>
                                        <p:tgtEl>
                                          <p:spTgt spid="331785"/>
                                        </p:tgtEl>
                                      </p:cBhvr>
                                    </p:animEffect>
                                    <p:anim calcmode="lin" valueType="num">
                                      <p:cBhvr>
                                        <p:cTn id="33" dur="500" fill="hold"/>
                                        <p:tgtEl>
                                          <p:spTgt spid="331785"/>
                                        </p:tgtEl>
                                        <p:attrNameLst>
                                          <p:attrName>ppt_x</p:attrName>
                                        </p:attrNameLst>
                                      </p:cBhvr>
                                      <p:tavLst>
                                        <p:tav tm="0">
                                          <p:val>
                                            <p:strVal val="#ppt_x"/>
                                          </p:val>
                                        </p:tav>
                                        <p:tav tm="100000">
                                          <p:val>
                                            <p:strVal val="#ppt_x"/>
                                          </p:val>
                                        </p:tav>
                                      </p:tavLst>
                                    </p:anim>
                                    <p:anim calcmode="lin" valueType="num">
                                      <p:cBhvr>
                                        <p:cTn id="34" dur="500" fill="hold"/>
                                        <p:tgtEl>
                                          <p:spTgt spid="33178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1782"/>
                                        </p:tgtEl>
                                        <p:attrNameLst>
                                          <p:attrName>style.visibility</p:attrName>
                                        </p:attrNameLst>
                                      </p:cBhvr>
                                      <p:to>
                                        <p:strVal val="visible"/>
                                      </p:to>
                                    </p:set>
                                    <p:animEffect transition="in" filter="fade">
                                      <p:cBhvr>
                                        <p:cTn id="37" dur="500"/>
                                        <p:tgtEl>
                                          <p:spTgt spid="331782"/>
                                        </p:tgtEl>
                                      </p:cBhvr>
                                    </p:animEffect>
                                    <p:anim calcmode="lin" valueType="num">
                                      <p:cBhvr>
                                        <p:cTn id="38" dur="500" fill="hold"/>
                                        <p:tgtEl>
                                          <p:spTgt spid="331782"/>
                                        </p:tgtEl>
                                        <p:attrNameLst>
                                          <p:attrName>ppt_x</p:attrName>
                                        </p:attrNameLst>
                                      </p:cBhvr>
                                      <p:tavLst>
                                        <p:tav tm="0">
                                          <p:val>
                                            <p:strVal val="#ppt_x"/>
                                          </p:val>
                                        </p:tav>
                                        <p:tav tm="100000">
                                          <p:val>
                                            <p:strVal val="#ppt_x"/>
                                          </p:val>
                                        </p:tav>
                                      </p:tavLst>
                                    </p:anim>
                                    <p:anim calcmode="lin" valueType="num">
                                      <p:cBhvr>
                                        <p:cTn id="39" dur="500" fill="hold"/>
                                        <p:tgtEl>
                                          <p:spTgt spid="33178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31783"/>
                                        </p:tgtEl>
                                        <p:attrNameLst>
                                          <p:attrName>style.visibility</p:attrName>
                                        </p:attrNameLst>
                                      </p:cBhvr>
                                      <p:to>
                                        <p:strVal val="visible"/>
                                      </p:to>
                                    </p:set>
                                    <p:animEffect transition="in" filter="fade">
                                      <p:cBhvr>
                                        <p:cTn id="42" dur="500"/>
                                        <p:tgtEl>
                                          <p:spTgt spid="331783"/>
                                        </p:tgtEl>
                                      </p:cBhvr>
                                    </p:animEffect>
                                    <p:anim calcmode="lin" valueType="num">
                                      <p:cBhvr>
                                        <p:cTn id="43" dur="500" fill="hold"/>
                                        <p:tgtEl>
                                          <p:spTgt spid="331783"/>
                                        </p:tgtEl>
                                        <p:attrNameLst>
                                          <p:attrName>ppt_x</p:attrName>
                                        </p:attrNameLst>
                                      </p:cBhvr>
                                      <p:tavLst>
                                        <p:tav tm="0">
                                          <p:val>
                                            <p:strVal val="#ppt_x"/>
                                          </p:val>
                                        </p:tav>
                                        <p:tav tm="100000">
                                          <p:val>
                                            <p:strVal val="#ppt_x"/>
                                          </p:val>
                                        </p:tav>
                                      </p:tavLst>
                                    </p:anim>
                                    <p:anim calcmode="lin" valueType="num">
                                      <p:cBhvr>
                                        <p:cTn id="44" dur="500" fill="hold"/>
                                        <p:tgtEl>
                                          <p:spTgt spid="33178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1780"/>
                                        </p:tgtEl>
                                        <p:attrNameLst>
                                          <p:attrName>style.visibility</p:attrName>
                                        </p:attrNameLst>
                                      </p:cBhvr>
                                      <p:to>
                                        <p:strVal val="visible"/>
                                      </p:to>
                                    </p:set>
                                    <p:animEffect transition="in" filter="fade">
                                      <p:cBhvr>
                                        <p:cTn id="47" dur="500"/>
                                        <p:tgtEl>
                                          <p:spTgt spid="331780"/>
                                        </p:tgtEl>
                                      </p:cBhvr>
                                    </p:animEffect>
                                    <p:anim calcmode="lin" valueType="num">
                                      <p:cBhvr>
                                        <p:cTn id="48" dur="500" fill="hold"/>
                                        <p:tgtEl>
                                          <p:spTgt spid="331780"/>
                                        </p:tgtEl>
                                        <p:attrNameLst>
                                          <p:attrName>ppt_x</p:attrName>
                                        </p:attrNameLst>
                                      </p:cBhvr>
                                      <p:tavLst>
                                        <p:tav tm="0">
                                          <p:val>
                                            <p:strVal val="#ppt_x"/>
                                          </p:val>
                                        </p:tav>
                                        <p:tav tm="100000">
                                          <p:val>
                                            <p:strVal val="#ppt_x"/>
                                          </p:val>
                                        </p:tav>
                                      </p:tavLst>
                                    </p:anim>
                                    <p:anim calcmode="lin" valueType="num">
                                      <p:cBhvr>
                                        <p:cTn id="49" dur="500" fill="hold"/>
                                        <p:tgtEl>
                                          <p:spTgt spid="33178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31781"/>
                                        </p:tgtEl>
                                        <p:attrNameLst>
                                          <p:attrName>style.visibility</p:attrName>
                                        </p:attrNameLst>
                                      </p:cBhvr>
                                      <p:to>
                                        <p:strVal val="visible"/>
                                      </p:to>
                                    </p:set>
                                    <p:animEffect transition="in" filter="fade">
                                      <p:cBhvr>
                                        <p:cTn id="52" dur="500"/>
                                        <p:tgtEl>
                                          <p:spTgt spid="331781"/>
                                        </p:tgtEl>
                                      </p:cBhvr>
                                    </p:animEffect>
                                    <p:anim calcmode="lin" valueType="num">
                                      <p:cBhvr>
                                        <p:cTn id="53" dur="500" fill="hold"/>
                                        <p:tgtEl>
                                          <p:spTgt spid="331781"/>
                                        </p:tgtEl>
                                        <p:attrNameLst>
                                          <p:attrName>ppt_x</p:attrName>
                                        </p:attrNameLst>
                                      </p:cBhvr>
                                      <p:tavLst>
                                        <p:tav tm="0">
                                          <p:val>
                                            <p:strVal val="#ppt_x"/>
                                          </p:val>
                                        </p:tav>
                                        <p:tav tm="100000">
                                          <p:val>
                                            <p:strVal val="#ppt_x"/>
                                          </p:val>
                                        </p:tav>
                                      </p:tavLst>
                                    </p:anim>
                                    <p:anim calcmode="lin" valueType="num">
                                      <p:cBhvr>
                                        <p:cTn id="54" dur="500" fill="hold"/>
                                        <p:tgtEl>
                                          <p:spTgt spid="33178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31778"/>
                                        </p:tgtEl>
                                        <p:attrNameLst>
                                          <p:attrName>style.visibility</p:attrName>
                                        </p:attrNameLst>
                                      </p:cBhvr>
                                      <p:to>
                                        <p:strVal val="visible"/>
                                      </p:to>
                                    </p:set>
                                    <p:animEffect transition="in" filter="fade">
                                      <p:cBhvr>
                                        <p:cTn id="57" dur="500"/>
                                        <p:tgtEl>
                                          <p:spTgt spid="331778"/>
                                        </p:tgtEl>
                                      </p:cBhvr>
                                    </p:animEffect>
                                    <p:anim calcmode="lin" valueType="num">
                                      <p:cBhvr>
                                        <p:cTn id="58" dur="500" fill="hold"/>
                                        <p:tgtEl>
                                          <p:spTgt spid="331778"/>
                                        </p:tgtEl>
                                        <p:attrNameLst>
                                          <p:attrName>ppt_x</p:attrName>
                                        </p:attrNameLst>
                                      </p:cBhvr>
                                      <p:tavLst>
                                        <p:tav tm="0">
                                          <p:val>
                                            <p:strVal val="#ppt_x"/>
                                          </p:val>
                                        </p:tav>
                                        <p:tav tm="100000">
                                          <p:val>
                                            <p:strVal val="#ppt_x"/>
                                          </p:val>
                                        </p:tav>
                                      </p:tavLst>
                                    </p:anim>
                                    <p:anim calcmode="lin" valueType="num">
                                      <p:cBhvr>
                                        <p:cTn id="59" dur="500" fill="hold"/>
                                        <p:tgtEl>
                                          <p:spTgt spid="331778"/>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31779"/>
                                        </p:tgtEl>
                                        <p:attrNameLst>
                                          <p:attrName>style.visibility</p:attrName>
                                        </p:attrNameLst>
                                      </p:cBhvr>
                                      <p:to>
                                        <p:strVal val="visible"/>
                                      </p:to>
                                    </p:set>
                                    <p:animEffect transition="in" filter="fade">
                                      <p:cBhvr>
                                        <p:cTn id="62" dur="500"/>
                                        <p:tgtEl>
                                          <p:spTgt spid="331779"/>
                                        </p:tgtEl>
                                      </p:cBhvr>
                                    </p:animEffect>
                                    <p:anim calcmode="lin" valueType="num">
                                      <p:cBhvr>
                                        <p:cTn id="63" dur="500" fill="hold"/>
                                        <p:tgtEl>
                                          <p:spTgt spid="331779"/>
                                        </p:tgtEl>
                                        <p:attrNameLst>
                                          <p:attrName>ppt_x</p:attrName>
                                        </p:attrNameLst>
                                      </p:cBhvr>
                                      <p:tavLst>
                                        <p:tav tm="0">
                                          <p:val>
                                            <p:strVal val="#ppt_x"/>
                                          </p:val>
                                        </p:tav>
                                        <p:tav tm="100000">
                                          <p:val>
                                            <p:strVal val="#ppt_x"/>
                                          </p:val>
                                        </p:tav>
                                      </p:tavLst>
                                    </p:anim>
                                    <p:anim calcmode="lin" valueType="num">
                                      <p:cBhvr>
                                        <p:cTn id="64" dur="500" fill="hold"/>
                                        <p:tgtEl>
                                          <p:spTgt spid="331779"/>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31786"/>
                                        </p:tgtEl>
                                        <p:attrNameLst>
                                          <p:attrName>style.visibility</p:attrName>
                                        </p:attrNameLst>
                                      </p:cBhvr>
                                      <p:to>
                                        <p:strVal val="visible"/>
                                      </p:to>
                                    </p:set>
                                    <p:animEffect transition="in" filter="fade">
                                      <p:cBhvr>
                                        <p:cTn id="67" dur="500"/>
                                        <p:tgtEl>
                                          <p:spTgt spid="331786"/>
                                        </p:tgtEl>
                                      </p:cBhvr>
                                    </p:animEffect>
                                    <p:anim calcmode="lin" valueType="num">
                                      <p:cBhvr>
                                        <p:cTn id="68" dur="500" fill="hold"/>
                                        <p:tgtEl>
                                          <p:spTgt spid="331786"/>
                                        </p:tgtEl>
                                        <p:attrNameLst>
                                          <p:attrName>ppt_x</p:attrName>
                                        </p:attrNameLst>
                                      </p:cBhvr>
                                      <p:tavLst>
                                        <p:tav tm="0">
                                          <p:val>
                                            <p:strVal val="#ppt_x"/>
                                          </p:val>
                                        </p:tav>
                                        <p:tav tm="100000">
                                          <p:val>
                                            <p:strVal val="#ppt_x"/>
                                          </p:val>
                                        </p:tav>
                                      </p:tavLst>
                                    </p:anim>
                                    <p:anim calcmode="lin" valueType="num">
                                      <p:cBhvr>
                                        <p:cTn id="69" dur="500" fill="hold"/>
                                        <p:tgtEl>
                                          <p:spTgt spid="331786"/>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331787"/>
                                        </p:tgtEl>
                                        <p:attrNameLst>
                                          <p:attrName>style.visibility</p:attrName>
                                        </p:attrNameLst>
                                      </p:cBhvr>
                                      <p:to>
                                        <p:strVal val="visible"/>
                                      </p:to>
                                    </p:set>
                                    <p:animEffect transition="in" filter="fade">
                                      <p:cBhvr>
                                        <p:cTn id="72" dur="500"/>
                                        <p:tgtEl>
                                          <p:spTgt spid="331787"/>
                                        </p:tgtEl>
                                      </p:cBhvr>
                                    </p:animEffect>
                                    <p:anim calcmode="lin" valueType="num">
                                      <p:cBhvr>
                                        <p:cTn id="73" dur="500" fill="hold"/>
                                        <p:tgtEl>
                                          <p:spTgt spid="331787"/>
                                        </p:tgtEl>
                                        <p:attrNameLst>
                                          <p:attrName>ppt_x</p:attrName>
                                        </p:attrNameLst>
                                      </p:cBhvr>
                                      <p:tavLst>
                                        <p:tav tm="0">
                                          <p:val>
                                            <p:strVal val="#ppt_x"/>
                                          </p:val>
                                        </p:tav>
                                        <p:tav tm="100000">
                                          <p:val>
                                            <p:strVal val="#ppt_x"/>
                                          </p:val>
                                        </p:tav>
                                      </p:tavLst>
                                    </p:anim>
                                    <p:anim calcmode="lin" valueType="num">
                                      <p:cBhvr>
                                        <p:cTn id="74" dur="500" fill="hold"/>
                                        <p:tgtEl>
                                          <p:spTgt spid="331787"/>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31788"/>
                                        </p:tgtEl>
                                        <p:attrNameLst>
                                          <p:attrName>style.visibility</p:attrName>
                                        </p:attrNameLst>
                                      </p:cBhvr>
                                      <p:to>
                                        <p:strVal val="visible"/>
                                      </p:to>
                                    </p:set>
                                    <p:animEffect transition="in" filter="fade">
                                      <p:cBhvr>
                                        <p:cTn id="77" dur="500"/>
                                        <p:tgtEl>
                                          <p:spTgt spid="331788"/>
                                        </p:tgtEl>
                                      </p:cBhvr>
                                    </p:animEffect>
                                    <p:anim calcmode="lin" valueType="num">
                                      <p:cBhvr>
                                        <p:cTn id="78" dur="500" fill="hold"/>
                                        <p:tgtEl>
                                          <p:spTgt spid="331788"/>
                                        </p:tgtEl>
                                        <p:attrNameLst>
                                          <p:attrName>ppt_x</p:attrName>
                                        </p:attrNameLst>
                                      </p:cBhvr>
                                      <p:tavLst>
                                        <p:tav tm="0">
                                          <p:val>
                                            <p:strVal val="#ppt_x"/>
                                          </p:val>
                                        </p:tav>
                                        <p:tav tm="100000">
                                          <p:val>
                                            <p:strVal val="#ppt_x"/>
                                          </p:val>
                                        </p:tav>
                                      </p:tavLst>
                                    </p:anim>
                                    <p:anim calcmode="lin" valueType="num">
                                      <p:cBhvr>
                                        <p:cTn id="79" dur="500" fill="hold"/>
                                        <p:tgtEl>
                                          <p:spTgt spid="331788"/>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31789"/>
                                        </p:tgtEl>
                                        <p:attrNameLst>
                                          <p:attrName>style.visibility</p:attrName>
                                        </p:attrNameLst>
                                      </p:cBhvr>
                                      <p:to>
                                        <p:strVal val="visible"/>
                                      </p:to>
                                    </p:set>
                                    <p:animEffect transition="in" filter="fade">
                                      <p:cBhvr>
                                        <p:cTn id="82" dur="500"/>
                                        <p:tgtEl>
                                          <p:spTgt spid="331789"/>
                                        </p:tgtEl>
                                      </p:cBhvr>
                                    </p:animEffect>
                                    <p:anim calcmode="lin" valueType="num">
                                      <p:cBhvr>
                                        <p:cTn id="83" dur="500" fill="hold"/>
                                        <p:tgtEl>
                                          <p:spTgt spid="331789"/>
                                        </p:tgtEl>
                                        <p:attrNameLst>
                                          <p:attrName>ppt_x</p:attrName>
                                        </p:attrNameLst>
                                      </p:cBhvr>
                                      <p:tavLst>
                                        <p:tav tm="0">
                                          <p:val>
                                            <p:strVal val="#ppt_x"/>
                                          </p:val>
                                        </p:tav>
                                        <p:tav tm="100000">
                                          <p:val>
                                            <p:strVal val="#ppt_x"/>
                                          </p:val>
                                        </p:tav>
                                      </p:tavLst>
                                    </p:anim>
                                    <p:anim calcmode="lin" valueType="num">
                                      <p:cBhvr>
                                        <p:cTn id="84" dur="500" fill="hold"/>
                                        <p:tgtEl>
                                          <p:spTgt spid="33178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31797"/>
                                        </p:tgtEl>
                                        <p:attrNameLst>
                                          <p:attrName>style.visibility</p:attrName>
                                        </p:attrNameLst>
                                      </p:cBhvr>
                                      <p:to>
                                        <p:strVal val="visible"/>
                                      </p:to>
                                    </p:set>
                                    <p:animEffect transition="in" filter="fade">
                                      <p:cBhvr>
                                        <p:cTn id="87" dur="500"/>
                                        <p:tgtEl>
                                          <p:spTgt spid="331797"/>
                                        </p:tgtEl>
                                      </p:cBhvr>
                                    </p:animEffect>
                                    <p:anim calcmode="lin" valueType="num">
                                      <p:cBhvr>
                                        <p:cTn id="88" dur="500" fill="hold"/>
                                        <p:tgtEl>
                                          <p:spTgt spid="331797"/>
                                        </p:tgtEl>
                                        <p:attrNameLst>
                                          <p:attrName>ppt_x</p:attrName>
                                        </p:attrNameLst>
                                      </p:cBhvr>
                                      <p:tavLst>
                                        <p:tav tm="0">
                                          <p:val>
                                            <p:strVal val="#ppt_x"/>
                                          </p:val>
                                        </p:tav>
                                        <p:tav tm="100000">
                                          <p:val>
                                            <p:strVal val="#ppt_x"/>
                                          </p:val>
                                        </p:tav>
                                      </p:tavLst>
                                    </p:anim>
                                    <p:anim calcmode="lin" valueType="num">
                                      <p:cBhvr>
                                        <p:cTn id="89" dur="500" fill="hold"/>
                                        <p:tgtEl>
                                          <p:spTgt spid="331797"/>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331796"/>
                                        </p:tgtEl>
                                        <p:attrNameLst>
                                          <p:attrName>style.visibility</p:attrName>
                                        </p:attrNameLst>
                                      </p:cBhvr>
                                      <p:to>
                                        <p:strVal val="visible"/>
                                      </p:to>
                                    </p:set>
                                    <p:animEffect transition="in" filter="fade">
                                      <p:cBhvr>
                                        <p:cTn id="92" dur="500"/>
                                        <p:tgtEl>
                                          <p:spTgt spid="331796"/>
                                        </p:tgtEl>
                                      </p:cBhvr>
                                    </p:animEffect>
                                    <p:anim calcmode="lin" valueType="num">
                                      <p:cBhvr>
                                        <p:cTn id="93" dur="500" fill="hold"/>
                                        <p:tgtEl>
                                          <p:spTgt spid="331796"/>
                                        </p:tgtEl>
                                        <p:attrNameLst>
                                          <p:attrName>ppt_x</p:attrName>
                                        </p:attrNameLst>
                                      </p:cBhvr>
                                      <p:tavLst>
                                        <p:tav tm="0">
                                          <p:val>
                                            <p:strVal val="#ppt_x"/>
                                          </p:val>
                                        </p:tav>
                                        <p:tav tm="100000">
                                          <p:val>
                                            <p:strVal val="#ppt_x"/>
                                          </p:val>
                                        </p:tav>
                                      </p:tavLst>
                                    </p:anim>
                                    <p:anim calcmode="lin" valueType="num">
                                      <p:cBhvr>
                                        <p:cTn id="94" dur="500" fill="hold"/>
                                        <p:tgtEl>
                                          <p:spTgt spid="33179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31794"/>
                                        </p:tgtEl>
                                        <p:attrNameLst>
                                          <p:attrName>style.visibility</p:attrName>
                                        </p:attrNameLst>
                                      </p:cBhvr>
                                      <p:to>
                                        <p:strVal val="visible"/>
                                      </p:to>
                                    </p:set>
                                    <p:animEffect transition="in" filter="fade">
                                      <p:cBhvr>
                                        <p:cTn id="97" dur="500"/>
                                        <p:tgtEl>
                                          <p:spTgt spid="331794"/>
                                        </p:tgtEl>
                                      </p:cBhvr>
                                    </p:animEffect>
                                    <p:anim calcmode="lin" valueType="num">
                                      <p:cBhvr>
                                        <p:cTn id="98" dur="500" fill="hold"/>
                                        <p:tgtEl>
                                          <p:spTgt spid="331794"/>
                                        </p:tgtEl>
                                        <p:attrNameLst>
                                          <p:attrName>ppt_x</p:attrName>
                                        </p:attrNameLst>
                                      </p:cBhvr>
                                      <p:tavLst>
                                        <p:tav tm="0">
                                          <p:val>
                                            <p:strVal val="#ppt_x"/>
                                          </p:val>
                                        </p:tav>
                                        <p:tav tm="100000">
                                          <p:val>
                                            <p:strVal val="#ppt_x"/>
                                          </p:val>
                                        </p:tav>
                                      </p:tavLst>
                                    </p:anim>
                                    <p:anim calcmode="lin" valueType="num">
                                      <p:cBhvr>
                                        <p:cTn id="99" dur="500" fill="hold"/>
                                        <p:tgtEl>
                                          <p:spTgt spid="331794"/>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331795"/>
                                        </p:tgtEl>
                                        <p:attrNameLst>
                                          <p:attrName>style.visibility</p:attrName>
                                        </p:attrNameLst>
                                      </p:cBhvr>
                                      <p:to>
                                        <p:strVal val="visible"/>
                                      </p:to>
                                    </p:set>
                                    <p:animEffect transition="in" filter="fade">
                                      <p:cBhvr>
                                        <p:cTn id="102" dur="500"/>
                                        <p:tgtEl>
                                          <p:spTgt spid="331795"/>
                                        </p:tgtEl>
                                      </p:cBhvr>
                                    </p:animEffect>
                                    <p:anim calcmode="lin" valueType="num">
                                      <p:cBhvr>
                                        <p:cTn id="103" dur="500" fill="hold"/>
                                        <p:tgtEl>
                                          <p:spTgt spid="331795"/>
                                        </p:tgtEl>
                                        <p:attrNameLst>
                                          <p:attrName>ppt_x</p:attrName>
                                        </p:attrNameLst>
                                      </p:cBhvr>
                                      <p:tavLst>
                                        <p:tav tm="0">
                                          <p:val>
                                            <p:strVal val="#ppt_x"/>
                                          </p:val>
                                        </p:tav>
                                        <p:tav tm="100000">
                                          <p:val>
                                            <p:strVal val="#ppt_x"/>
                                          </p:val>
                                        </p:tav>
                                      </p:tavLst>
                                    </p:anim>
                                    <p:anim calcmode="lin" valueType="num">
                                      <p:cBhvr>
                                        <p:cTn id="104" dur="500" fill="hold"/>
                                        <p:tgtEl>
                                          <p:spTgt spid="3317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nimBg="1"/>
      <p:bldP spid="331779" grpId="0" animBg="1"/>
      <p:bldP spid="331780" grpId="0" animBg="1"/>
      <p:bldP spid="331781" grpId="0" animBg="1"/>
      <p:bldP spid="331782" grpId="0" animBg="1"/>
      <p:bldP spid="331783" grpId="0" animBg="1"/>
      <p:bldP spid="331784" grpId="0" animBg="1"/>
      <p:bldP spid="331785" grpId="0" animBg="1"/>
      <p:bldP spid="331786" grpId="0"/>
      <p:bldP spid="331787" grpId="0"/>
      <p:bldP spid="331788" grpId="0"/>
      <p:bldP spid="331789" grpId="0"/>
      <p:bldP spid="331794" grpId="0"/>
      <p:bldP spid="331795" grpId="0"/>
      <p:bldP spid="331796" grpId="0" animBg="1"/>
      <p:bldP spid="3317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6" name="Rectangle 12"/>
          <p:cNvSpPr>
            <a:spLocks noChangeArrowheads="1"/>
          </p:cNvSpPr>
          <p:nvPr/>
        </p:nvSpPr>
        <p:spPr bwMode="auto">
          <a:xfrm>
            <a:off x="107950" y="0"/>
            <a:ext cx="9036050" cy="820738"/>
          </a:xfrm>
          <a:prstGeom prst="rect">
            <a:avLst/>
          </a:prstGeom>
          <a:noFill/>
          <a:ln w="9525">
            <a:noFill/>
            <a:miter lim="800000"/>
            <a:headEnd/>
            <a:tailEnd/>
          </a:ln>
          <a:effectLst/>
        </p:spPr>
        <p:txBody>
          <a:bodyPr/>
          <a:lstStyle/>
          <a:p>
            <a:pPr marL="342900" indent="-342900" algn="ctr" fontAlgn="base">
              <a:lnSpc>
                <a:spcPct val="90000"/>
              </a:lnSpc>
              <a:spcBef>
                <a:spcPct val="20000"/>
              </a:spcBef>
              <a:spcAft>
                <a:spcPct val="0"/>
              </a:spcAft>
              <a:defRPr/>
            </a:pPr>
            <a:r>
              <a:rPr lang="en-US" altLang="ja-JP" sz="4400" b="1" dirty="0">
                <a:solidFill>
                  <a:srgbClr val="0000FF"/>
                </a:solidFill>
                <a:effectLst>
                  <a:outerShdw blurRad="38100" dist="38100" dir="2700000" algn="tl">
                    <a:srgbClr val="C0C0C0"/>
                  </a:outerShdw>
                </a:effectLst>
                <a:latin typeface="Times New Roman" pitchFamily="18" charset="0"/>
              </a:rPr>
              <a:t>Background</a:t>
            </a:r>
          </a:p>
        </p:txBody>
      </p:sp>
      <p:sp>
        <p:nvSpPr>
          <p:cNvPr id="241678" name="Rectangle 14"/>
          <p:cNvSpPr>
            <a:spLocks noChangeArrowheads="1"/>
          </p:cNvSpPr>
          <p:nvPr/>
        </p:nvSpPr>
        <p:spPr bwMode="auto">
          <a:xfrm>
            <a:off x="107949" y="390707"/>
            <a:ext cx="9109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en-US" altLang="ja-JP" sz="2800" dirty="0">
                <a:solidFill>
                  <a:srgbClr val="000000"/>
                </a:solidFill>
                <a:latin typeface="Times New Roman" panose="02020603050405020304" pitchFamily="18" charset="0"/>
              </a:rPr>
              <a:t>Clusters of galaxies have magnetic field </a:t>
            </a:r>
            <a:r>
              <a:rPr lang="en-US" altLang="ja-JP" sz="2800" dirty="0">
                <a:solidFill>
                  <a:srgbClr val="0000FF"/>
                </a:solidFill>
                <a:latin typeface="Times New Roman" panose="02020603050405020304" pitchFamily="18" charset="0"/>
              </a:rPr>
              <a:t>of </a:t>
            </a:r>
            <a:r>
              <a:rPr lang="en-US" altLang="ja-JP" sz="4000" b="1" dirty="0">
                <a:solidFill>
                  <a:srgbClr val="0000FF"/>
                </a:solidFill>
                <a:latin typeface="Times New Roman" panose="02020603050405020304" pitchFamily="18" charset="0"/>
              </a:rPr>
              <a:t>0.1-1</a:t>
            </a:r>
            <a:r>
              <a:rPr lang="en-US" altLang="ja-JP" sz="4000" b="1" i="1" dirty="0">
                <a:solidFill>
                  <a:srgbClr val="0000FF"/>
                </a:solidFill>
                <a:latin typeface="Symbol" panose="05050102010706020507" pitchFamily="18" charset="2"/>
              </a:rPr>
              <a:t>m</a:t>
            </a:r>
            <a:r>
              <a:rPr lang="en-US" altLang="ja-JP" sz="4000" b="1" dirty="0">
                <a:solidFill>
                  <a:srgbClr val="0000FF"/>
                </a:solidFill>
                <a:latin typeface="Times New Roman" panose="02020603050405020304" pitchFamily="18" charset="0"/>
              </a:rPr>
              <a:t> G</a:t>
            </a:r>
          </a:p>
          <a:p>
            <a:pPr eaLnBrk="1" fontAlgn="base" hangingPunct="1">
              <a:spcBef>
                <a:spcPct val="0"/>
              </a:spcBef>
              <a:spcAft>
                <a:spcPct val="0"/>
              </a:spcAft>
            </a:pPr>
            <a:r>
              <a:rPr lang="da-DK" altLang="ja-JP" sz="1600" dirty="0">
                <a:solidFill>
                  <a:srgbClr val="000000"/>
                </a:solidFill>
                <a:latin typeface="Times New Roman" panose="02020603050405020304" pitchFamily="18" charset="0"/>
              </a:rPr>
              <a:t>Kronberg et al. ApJ. 387, 528 (1992); Wolfe et al.ApJ. 388, 17 (1992); Clarke et al. ApJL. 547, L111 (2001);</a:t>
            </a:r>
          </a:p>
          <a:p>
            <a:pPr eaLnBrk="1" fontAlgn="base" hangingPunct="1">
              <a:spcBef>
                <a:spcPct val="0"/>
              </a:spcBef>
              <a:spcAft>
                <a:spcPct val="0"/>
              </a:spcAft>
            </a:pPr>
            <a:r>
              <a:rPr lang="da-DK" altLang="ja-JP" sz="1600" dirty="0">
                <a:solidFill>
                  <a:srgbClr val="000000"/>
                </a:solidFill>
                <a:latin typeface="Times New Roman" panose="02020603050405020304" pitchFamily="18" charset="0"/>
              </a:rPr>
              <a:t>Xu, et al. ApJ. 637, 19 (2006); Govoni et al A&amp;A 460, 425-438 (2006) </a:t>
            </a:r>
            <a:r>
              <a:rPr lang="en-US" altLang="ja-JP" sz="1600" dirty="0">
                <a:solidFill>
                  <a:srgbClr val="000000"/>
                </a:solidFill>
                <a:latin typeface="Times New Roman" panose="02020603050405020304" pitchFamily="18" charset="0"/>
              </a:rPr>
              <a:t>. </a:t>
            </a:r>
          </a:p>
        </p:txBody>
      </p:sp>
      <p:sp>
        <p:nvSpPr>
          <p:cNvPr id="241679" name="Rectangle 15"/>
          <p:cNvSpPr>
            <a:spLocks noChangeArrowheads="1"/>
          </p:cNvSpPr>
          <p:nvPr/>
        </p:nvSpPr>
        <p:spPr bwMode="auto">
          <a:xfrm>
            <a:off x="17462" y="1463957"/>
            <a:ext cx="9109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en-US" altLang="ja-JP" sz="2400" dirty="0">
                <a:solidFill>
                  <a:srgbClr val="000000"/>
                </a:solidFill>
                <a:latin typeface="Times New Roman" pitchFamily="18" charset="0"/>
                <a:ea typeface="ＭＳ Ｐゴシック"/>
              </a:rPr>
              <a:t>The magnetic fields in cosmological scales are frozen-in the baryon field.</a:t>
            </a:r>
          </a:p>
          <a:p>
            <a:pPr eaLnBrk="1" fontAlgn="base" hangingPunct="1">
              <a:spcBef>
                <a:spcPct val="0"/>
              </a:spcBef>
              <a:spcAft>
                <a:spcPct val="0"/>
              </a:spcAft>
            </a:pPr>
            <a:r>
              <a:rPr lang="en-US" altLang="ja-JP" sz="2400" dirty="0">
                <a:solidFill>
                  <a:srgbClr val="000000"/>
                </a:solidFill>
                <a:latin typeface="Times New Roman" pitchFamily="18" charset="0"/>
                <a:ea typeface="ＭＳ Ｐゴシック"/>
              </a:rPr>
              <a:t>The relation between the comoving strength of the magnetic field and the baryon density is</a:t>
            </a:r>
            <a:endParaRPr lang="ja-JP" altLang="en-US" sz="2400" dirty="0">
              <a:solidFill>
                <a:srgbClr val="000000"/>
              </a:solidFill>
              <a:latin typeface="Times New Roman" pitchFamily="18" charset="0"/>
              <a:ea typeface="ＭＳ Ｐゴシック"/>
            </a:endParaRPr>
          </a:p>
        </p:txBody>
      </p:sp>
      <p:sp>
        <p:nvSpPr>
          <p:cNvPr id="2" name="スライド番号プレースホルダー 1"/>
          <p:cNvSpPr>
            <a:spLocks noGrp="1"/>
          </p:cNvSpPr>
          <p:nvPr>
            <p:ph type="sldNum" sz="quarter" idx="12"/>
          </p:nvPr>
        </p:nvSpPr>
        <p:spPr/>
        <p:txBody>
          <a:bodyPr/>
          <a:lstStyle/>
          <a:p>
            <a:pPr>
              <a:defRPr/>
            </a:pPr>
            <a:fld id="{8770EF6D-AB0A-4CB9-A451-9BD923BEEEC8}" type="slidenum">
              <a:rPr lang="en-US" altLang="ja-JP" smtClean="0">
                <a:solidFill>
                  <a:srgbClr val="000000"/>
                </a:solidFill>
              </a:rPr>
              <a:pPr>
                <a:defRPr/>
              </a:pPr>
              <a:t>3</a:t>
            </a:fld>
            <a:endParaRPr lang="en-US" altLang="ja-JP">
              <a:solidFill>
                <a:srgbClr val="000000"/>
              </a:solidFill>
            </a:endParaRPr>
          </a:p>
        </p:txBody>
      </p:sp>
      <p:sp>
        <p:nvSpPr>
          <p:cNvPr id="19" name="テキスト ボックス 18">
            <a:extLst>
              <a:ext uri="{FF2B5EF4-FFF2-40B4-BE49-F238E27FC236}">
                <a16:creationId xmlns:a16="http://schemas.microsoft.com/office/drawing/2014/main" id="{D3E69CB0-DCB9-4FCB-96D1-B0DCDD803405}"/>
              </a:ext>
            </a:extLst>
          </p:cNvPr>
          <p:cNvSpPr txBox="1"/>
          <p:nvPr/>
        </p:nvSpPr>
        <p:spPr>
          <a:xfrm>
            <a:off x="177743" y="4819772"/>
            <a:ext cx="140936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Density: low</a:t>
            </a:r>
            <a:endPar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9917C568-1229-4AFB-861B-ACD462011F55}"/>
              </a:ext>
            </a:extLst>
          </p:cNvPr>
          <p:cNvSpPr txBox="1"/>
          <p:nvPr/>
        </p:nvSpPr>
        <p:spPr>
          <a:xfrm>
            <a:off x="234957" y="5138009"/>
            <a:ext cx="104387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anose="02020603050405020304" pitchFamily="18" charset="0"/>
              </a:rPr>
              <a:t>B </a:t>
            </a:r>
            <a:r>
              <a:rPr kumimoji="1" lang="en-US" altLang="ja-JP" sz="1800" b="1"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anose="02020603050405020304" pitchFamily="18" charset="0"/>
              </a:rPr>
              <a:t>:</a:t>
            </a:r>
            <a:r>
              <a:rPr kumimoji="1" lang="ja-JP" altLang="en-US" sz="1800" b="1"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anose="02020603050405020304" pitchFamily="18" charset="0"/>
              </a:rPr>
              <a:t> </a:t>
            </a:r>
            <a:r>
              <a:rPr kumimoji="1" lang="en-US" altLang="ja-JP" sz="1800" b="1"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anose="02020603050405020304" pitchFamily="18" charset="0"/>
              </a:rPr>
              <a:t>weak</a:t>
            </a:r>
            <a:endParaRPr kumimoji="1" lang="ja-JP" altLang="en-US" sz="1800" b="1"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anose="02020603050405020304" pitchFamily="18" charset="0"/>
            </a:endParaRPr>
          </a:p>
        </p:txBody>
      </p:sp>
      <p:grpSp>
        <p:nvGrpSpPr>
          <p:cNvPr id="21" name="グループ化 20">
            <a:extLst>
              <a:ext uri="{FF2B5EF4-FFF2-40B4-BE49-F238E27FC236}">
                <a16:creationId xmlns:a16="http://schemas.microsoft.com/office/drawing/2014/main" id="{F4C3094E-0D26-435C-8DC1-90450D4AB2A4}"/>
              </a:ext>
            </a:extLst>
          </p:cNvPr>
          <p:cNvGrpSpPr/>
          <p:nvPr/>
        </p:nvGrpSpPr>
        <p:grpSpPr>
          <a:xfrm>
            <a:off x="2235175" y="3048757"/>
            <a:ext cx="1193888" cy="1749438"/>
            <a:chOff x="4718531" y="2874442"/>
            <a:chExt cx="2175128" cy="3187276"/>
          </a:xfrm>
        </p:grpSpPr>
        <p:sp>
          <p:nvSpPr>
            <p:cNvPr id="22" name="円/楕円 14">
              <a:extLst>
                <a:ext uri="{FF2B5EF4-FFF2-40B4-BE49-F238E27FC236}">
                  <a16:creationId xmlns:a16="http://schemas.microsoft.com/office/drawing/2014/main" id="{5152781A-F7E9-4D5B-8911-AC1C7619FCD8}"/>
                </a:ext>
              </a:extLst>
            </p:cNvPr>
            <p:cNvSpPr/>
            <p:nvPr/>
          </p:nvSpPr>
          <p:spPr>
            <a:xfrm>
              <a:off x="5226383" y="3792859"/>
              <a:ext cx="1140375" cy="1140375"/>
            </a:xfrm>
            <a:prstGeom prst="ellipse">
              <a:avLst/>
            </a:prstGeom>
            <a:gradFill flip="none" rotWithShape="1">
              <a:gsLst>
                <a:gs pos="0">
                  <a:srgbClr val="FF0000"/>
                </a:gs>
                <a:gs pos="10000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23" name="図 22">
              <a:extLst>
                <a:ext uri="{FF2B5EF4-FFF2-40B4-BE49-F238E27FC236}">
                  <a16:creationId xmlns:a16="http://schemas.microsoft.com/office/drawing/2014/main" id="{BECE3339-6AF6-4197-B844-57491DC807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8531" y="2874442"/>
              <a:ext cx="2175128" cy="3187276"/>
            </a:xfrm>
            <a:prstGeom prst="rect">
              <a:avLst/>
            </a:prstGeom>
          </p:spPr>
        </p:pic>
      </p:grpSp>
      <p:grpSp>
        <p:nvGrpSpPr>
          <p:cNvPr id="24" name="グループ化 23">
            <a:extLst>
              <a:ext uri="{FF2B5EF4-FFF2-40B4-BE49-F238E27FC236}">
                <a16:creationId xmlns:a16="http://schemas.microsoft.com/office/drawing/2014/main" id="{CDD2F2C1-088B-464A-9C00-6DC2A63E130B}"/>
              </a:ext>
            </a:extLst>
          </p:cNvPr>
          <p:cNvGrpSpPr/>
          <p:nvPr/>
        </p:nvGrpSpPr>
        <p:grpSpPr>
          <a:xfrm>
            <a:off x="46926" y="3048756"/>
            <a:ext cx="1612185" cy="1749439"/>
            <a:chOff x="179512" y="2863481"/>
            <a:chExt cx="2937216" cy="3187277"/>
          </a:xfrm>
        </p:grpSpPr>
        <p:sp>
          <p:nvSpPr>
            <p:cNvPr id="25" name="円/楕円 12">
              <a:extLst>
                <a:ext uri="{FF2B5EF4-FFF2-40B4-BE49-F238E27FC236}">
                  <a16:creationId xmlns:a16="http://schemas.microsoft.com/office/drawing/2014/main" id="{8FD14308-AD20-4DF8-A8F1-8BB3AEC9B8AB}"/>
                </a:ext>
              </a:extLst>
            </p:cNvPr>
            <p:cNvSpPr/>
            <p:nvPr/>
          </p:nvSpPr>
          <p:spPr>
            <a:xfrm>
              <a:off x="712016" y="3503127"/>
              <a:ext cx="1872208" cy="1872208"/>
            </a:xfrm>
            <a:prstGeom prst="ellipse">
              <a:avLst/>
            </a:prstGeom>
            <a:gradFill flip="none" rotWithShape="1">
              <a:gsLst>
                <a:gs pos="0">
                  <a:srgbClr val="002060"/>
                </a:gs>
                <a:gs pos="100000">
                  <a:srgbClr val="0066F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26" name="図 25">
              <a:extLst>
                <a:ext uri="{FF2B5EF4-FFF2-40B4-BE49-F238E27FC236}">
                  <a16:creationId xmlns:a16="http://schemas.microsoft.com/office/drawing/2014/main" id="{5D0F0A02-C380-43E2-8738-42294B8635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863481"/>
              <a:ext cx="2937216" cy="3187277"/>
            </a:xfrm>
            <a:prstGeom prst="rect">
              <a:avLst/>
            </a:prstGeom>
          </p:spPr>
        </p:pic>
      </p:grpSp>
      <p:sp>
        <p:nvSpPr>
          <p:cNvPr id="27" name="テキスト ボックス 26">
            <a:extLst>
              <a:ext uri="{FF2B5EF4-FFF2-40B4-BE49-F238E27FC236}">
                <a16:creationId xmlns:a16="http://schemas.microsoft.com/office/drawing/2014/main" id="{A896B368-B101-4DD1-B9CF-9E8045222E33}"/>
              </a:ext>
            </a:extLst>
          </p:cNvPr>
          <p:cNvSpPr txBox="1"/>
          <p:nvPr/>
        </p:nvSpPr>
        <p:spPr>
          <a:xfrm>
            <a:off x="2051412" y="4777969"/>
            <a:ext cx="149912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Density: high</a:t>
            </a:r>
            <a:endParaRPr kumimoji="1" lang="ja-JP"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5ABE97B0-A84D-4C7E-A3F8-BE2B42649D7A}"/>
              </a:ext>
            </a:extLst>
          </p:cNvPr>
          <p:cNvSpPr txBox="1"/>
          <p:nvPr/>
        </p:nvSpPr>
        <p:spPr>
          <a:xfrm>
            <a:off x="2190737" y="5110528"/>
            <a:ext cx="115512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1"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anose="02020603050405020304" pitchFamily="18" charset="0"/>
              </a:rPr>
              <a:t>B </a:t>
            </a:r>
            <a:r>
              <a:rPr kumimoji="1" lang="en-US" altLang="ja-JP" sz="1800" b="1"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anose="02020603050405020304" pitchFamily="18" charset="0"/>
              </a:rPr>
              <a:t>:</a:t>
            </a:r>
            <a:r>
              <a:rPr kumimoji="1" lang="ja-JP" altLang="en-US" sz="1800" b="1"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anose="02020603050405020304" pitchFamily="18" charset="0"/>
              </a:rPr>
              <a:t> </a:t>
            </a:r>
            <a:r>
              <a:rPr kumimoji="1" lang="en-US" altLang="ja-JP" sz="1800" b="1"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anose="02020603050405020304" pitchFamily="18" charset="0"/>
              </a:rPr>
              <a:t>strong</a:t>
            </a:r>
            <a:endParaRPr kumimoji="1" lang="ja-JP" altLang="en-US" sz="1800" b="1" i="0" u="none" strike="noStrike" kern="1200" cap="none" spc="0" normalizeH="0" baseline="0" noProof="0" dirty="0">
              <a:ln>
                <a:noFill/>
              </a:ln>
              <a:solidFill>
                <a:srgbClr val="000000"/>
              </a:solidFill>
              <a:effectLst/>
              <a:uLnTx/>
              <a:uFillTx/>
              <a:latin typeface="Times New Roman" pitchFamily="18" charset="0"/>
              <a:ea typeface="ＭＳ Ｐゴシック"/>
              <a:cs typeface="Times New Roman" panose="02020603050405020304" pitchFamily="18" charset="0"/>
            </a:endParaRPr>
          </a:p>
        </p:txBody>
      </p:sp>
      <p:sp>
        <p:nvSpPr>
          <p:cNvPr id="29" name="二等辺三角形 28">
            <a:extLst>
              <a:ext uri="{FF2B5EF4-FFF2-40B4-BE49-F238E27FC236}">
                <a16:creationId xmlns:a16="http://schemas.microsoft.com/office/drawing/2014/main" id="{BCFB5079-BD56-4B8D-9139-D7356D9BED5E}"/>
              </a:ext>
            </a:extLst>
          </p:cNvPr>
          <p:cNvSpPr/>
          <p:nvPr/>
        </p:nvSpPr>
        <p:spPr>
          <a:xfrm rot="5400000">
            <a:off x="1521858" y="3679004"/>
            <a:ext cx="846471" cy="348547"/>
          </a:xfrm>
          <a:prstGeom prst="triangle">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w="76200">
            <a:gradFill>
              <a:gsLst>
                <a:gs pos="0">
                  <a:srgbClr val="FFF200"/>
                </a:gs>
                <a:gs pos="45000">
                  <a:srgbClr val="FF7A00"/>
                </a:gs>
                <a:gs pos="70000">
                  <a:srgbClr val="FF0300"/>
                </a:gs>
                <a:gs pos="100000">
                  <a:srgbClr val="4D0808"/>
                </a:gs>
              </a:gsLst>
              <a:lin ang="5400000" scaled="0"/>
            </a:grad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dirty="0">
              <a:ln>
                <a:noFill/>
              </a:ln>
              <a:solidFill>
                <a:srgbClr val="FFFFFF"/>
              </a:solidFill>
              <a:effectLst>
                <a:glow rad="228600">
                  <a:srgbClr val="92D050">
                    <a:alpha val="40000"/>
                  </a:srgbClr>
                </a:glow>
              </a:effectLst>
              <a:uLnTx/>
              <a:uFillTx/>
              <a:latin typeface="HGS明朝B" pitchFamily="18" charset="-128"/>
              <a:ea typeface="HGS明朝B" pitchFamily="18" charset="-128"/>
              <a:cs typeface="+mn-cs"/>
            </a:endParaRPr>
          </a:p>
        </p:txBody>
      </p:sp>
      <p:grpSp>
        <p:nvGrpSpPr>
          <p:cNvPr id="30" name="グループ化 29">
            <a:extLst>
              <a:ext uri="{FF2B5EF4-FFF2-40B4-BE49-F238E27FC236}">
                <a16:creationId xmlns:a16="http://schemas.microsoft.com/office/drawing/2014/main" id="{A1EB9A25-EC67-4A7F-A88F-66009A54D761}"/>
              </a:ext>
            </a:extLst>
          </p:cNvPr>
          <p:cNvGrpSpPr/>
          <p:nvPr/>
        </p:nvGrpSpPr>
        <p:grpSpPr>
          <a:xfrm>
            <a:off x="3761715" y="4384975"/>
            <a:ext cx="4122653" cy="654239"/>
            <a:chOff x="-180528" y="3965989"/>
            <a:chExt cx="4122653" cy="654239"/>
          </a:xfrm>
        </p:grpSpPr>
        <p:grpSp>
          <p:nvGrpSpPr>
            <p:cNvPr id="31" name="グループ化 30">
              <a:extLst>
                <a:ext uri="{FF2B5EF4-FFF2-40B4-BE49-F238E27FC236}">
                  <a16:creationId xmlns:a16="http://schemas.microsoft.com/office/drawing/2014/main" id="{4D8F03BF-52A0-4CA1-9857-5B65AAEF51E4}"/>
                </a:ext>
              </a:extLst>
            </p:cNvPr>
            <p:cNvGrpSpPr/>
            <p:nvPr/>
          </p:nvGrpSpPr>
          <p:grpSpPr>
            <a:xfrm>
              <a:off x="-180528" y="3978274"/>
              <a:ext cx="3857590" cy="641954"/>
              <a:chOff x="-180528" y="3978274"/>
              <a:chExt cx="3857590" cy="641954"/>
            </a:xfrm>
          </p:grpSpPr>
          <p:sp>
            <p:nvSpPr>
              <p:cNvPr id="33" name="Rectangle 12">
                <a:extLst>
                  <a:ext uri="{FF2B5EF4-FFF2-40B4-BE49-F238E27FC236}">
                    <a16:creationId xmlns:a16="http://schemas.microsoft.com/office/drawing/2014/main" id="{9BE27096-EE3E-4595-B65C-485102D04080}"/>
                  </a:ext>
                </a:extLst>
              </p:cNvPr>
              <p:cNvSpPr>
                <a:spLocks noChangeArrowheads="1"/>
              </p:cNvSpPr>
              <p:nvPr/>
            </p:nvSpPr>
            <p:spPr bwMode="auto">
              <a:xfrm>
                <a:off x="-154251" y="3978274"/>
                <a:ext cx="3831313" cy="419137"/>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1" lang="en-US" altLang="ja-JP" sz="1800" b="1" i="0" u="sng"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Magnetic field in cluster of galaxies</a:t>
                </a:r>
              </a:p>
            </p:txBody>
          </p:sp>
          <p:sp>
            <p:nvSpPr>
              <p:cNvPr id="34" name="Rectangle 12">
                <a:extLst>
                  <a:ext uri="{FF2B5EF4-FFF2-40B4-BE49-F238E27FC236}">
                    <a16:creationId xmlns:a16="http://schemas.microsoft.com/office/drawing/2014/main" id="{CD4FBF73-9610-4C15-9D74-9CAD5A0391D4}"/>
                  </a:ext>
                </a:extLst>
              </p:cNvPr>
              <p:cNvSpPr>
                <a:spLocks noChangeArrowheads="1"/>
              </p:cNvSpPr>
              <p:nvPr/>
            </p:nvSpPr>
            <p:spPr bwMode="auto">
              <a:xfrm>
                <a:off x="-180528" y="4201091"/>
                <a:ext cx="3854644" cy="419137"/>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Average of magnetic field in Universe</a:t>
                </a:r>
              </a:p>
            </p:txBody>
          </p:sp>
        </p:grpSp>
        <p:sp>
          <p:nvSpPr>
            <p:cNvPr id="32" name="Rectangle 12">
              <a:extLst>
                <a:ext uri="{FF2B5EF4-FFF2-40B4-BE49-F238E27FC236}">
                  <a16:creationId xmlns:a16="http://schemas.microsoft.com/office/drawing/2014/main" id="{B0DF6D8F-CBE1-4600-AE4C-4D0D72EFD94B}"/>
                </a:ext>
              </a:extLst>
            </p:cNvPr>
            <p:cNvSpPr>
              <a:spLocks noChangeArrowheads="1"/>
            </p:cNvSpPr>
            <p:nvPr/>
          </p:nvSpPr>
          <p:spPr bwMode="auto">
            <a:xfrm>
              <a:off x="3510077" y="3965989"/>
              <a:ext cx="432048" cy="419137"/>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1" lang="en-US" altLang="ja-JP" sz="36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a:t>
              </a:r>
            </a:p>
          </p:txBody>
        </p:sp>
      </p:grpSp>
      <p:grpSp>
        <p:nvGrpSpPr>
          <p:cNvPr id="35" name="グループ化 34">
            <a:extLst>
              <a:ext uri="{FF2B5EF4-FFF2-40B4-BE49-F238E27FC236}">
                <a16:creationId xmlns:a16="http://schemas.microsoft.com/office/drawing/2014/main" id="{E79EF61E-DF63-49F0-B230-39B59758F5ED}"/>
              </a:ext>
            </a:extLst>
          </p:cNvPr>
          <p:cNvGrpSpPr/>
          <p:nvPr/>
        </p:nvGrpSpPr>
        <p:grpSpPr>
          <a:xfrm>
            <a:off x="3188694" y="3040680"/>
            <a:ext cx="6120680" cy="609434"/>
            <a:chOff x="2699147" y="4002420"/>
            <a:chExt cx="6120680" cy="609434"/>
          </a:xfrm>
        </p:grpSpPr>
        <p:grpSp>
          <p:nvGrpSpPr>
            <p:cNvPr id="36" name="グループ化 35">
              <a:extLst>
                <a:ext uri="{FF2B5EF4-FFF2-40B4-BE49-F238E27FC236}">
                  <a16:creationId xmlns:a16="http://schemas.microsoft.com/office/drawing/2014/main" id="{8E981CC3-8901-403E-B40F-7188BCE749B8}"/>
                </a:ext>
              </a:extLst>
            </p:cNvPr>
            <p:cNvGrpSpPr/>
            <p:nvPr/>
          </p:nvGrpSpPr>
          <p:grpSpPr>
            <a:xfrm>
              <a:off x="2699147" y="4004664"/>
              <a:ext cx="4464496" cy="607190"/>
              <a:chOff x="2683308" y="4004664"/>
              <a:chExt cx="4464496" cy="607190"/>
            </a:xfrm>
          </p:grpSpPr>
          <p:sp>
            <p:nvSpPr>
              <p:cNvPr id="38" name="Rectangle 12">
                <a:extLst>
                  <a:ext uri="{FF2B5EF4-FFF2-40B4-BE49-F238E27FC236}">
                    <a16:creationId xmlns:a16="http://schemas.microsoft.com/office/drawing/2014/main" id="{506B82D6-80DE-4870-9EF9-6EEEECBBE774}"/>
                  </a:ext>
                </a:extLst>
              </p:cNvPr>
              <p:cNvSpPr>
                <a:spLocks noChangeArrowheads="1"/>
              </p:cNvSpPr>
              <p:nvPr/>
            </p:nvSpPr>
            <p:spPr bwMode="auto">
              <a:xfrm>
                <a:off x="2869350" y="4004664"/>
                <a:ext cx="4154564" cy="419137"/>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1" lang="en-US" altLang="ja-JP" sz="1600" b="1" i="0" u="sng"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baryon density in clusters of galaxies</a:t>
                </a:r>
              </a:p>
            </p:txBody>
          </p:sp>
          <p:sp>
            <p:nvSpPr>
              <p:cNvPr id="39" name="Rectangle 12">
                <a:extLst>
                  <a:ext uri="{FF2B5EF4-FFF2-40B4-BE49-F238E27FC236}">
                    <a16:creationId xmlns:a16="http://schemas.microsoft.com/office/drawing/2014/main" id="{616F82D0-8E90-4DC3-BE77-2C26F837F183}"/>
                  </a:ext>
                </a:extLst>
              </p:cNvPr>
              <p:cNvSpPr>
                <a:spLocks noChangeArrowheads="1"/>
              </p:cNvSpPr>
              <p:nvPr/>
            </p:nvSpPr>
            <p:spPr bwMode="auto">
              <a:xfrm>
                <a:off x="2683308" y="4192717"/>
                <a:ext cx="4464496" cy="419137"/>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Average of the baryon density in Universe</a:t>
                </a:r>
              </a:p>
            </p:txBody>
          </p:sp>
        </p:grpSp>
        <p:sp>
          <p:nvSpPr>
            <p:cNvPr id="37" name="Rectangle 12">
              <a:extLst>
                <a:ext uri="{FF2B5EF4-FFF2-40B4-BE49-F238E27FC236}">
                  <a16:creationId xmlns:a16="http://schemas.microsoft.com/office/drawing/2014/main" id="{F39B927D-5FCA-4B4B-B02B-77A0339E98B3}"/>
                </a:ext>
              </a:extLst>
            </p:cNvPr>
            <p:cNvSpPr>
              <a:spLocks noChangeArrowheads="1"/>
            </p:cNvSpPr>
            <p:nvPr/>
          </p:nvSpPr>
          <p:spPr bwMode="auto">
            <a:xfrm>
              <a:off x="6659587" y="4002420"/>
              <a:ext cx="2160240" cy="419137"/>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a:t>
              </a:r>
              <a:r>
                <a:rPr kumimoji="1" lang="en-US" altLang="ja-JP"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10</a:t>
              </a:r>
              <a:r>
                <a:rPr kumimoji="1" lang="en-US" altLang="ja-JP" sz="2800" b="1" i="0" u="none" strike="noStrike" kern="1200" cap="none" spc="0" normalizeH="0" baseline="3000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2</a:t>
              </a:r>
              <a:r>
                <a:rPr kumimoji="1" lang="ja-JP" alt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 ～</a:t>
              </a:r>
              <a:r>
                <a:rPr kumimoji="1" lang="en-US" altLang="ja-JP"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 10</a:t>
              </a:r>
              <a:r>
                <a:rPr kumimoji="1" lang="en-US" altLang="ja-JP" sz="2800" b="1" i="0" u="none" strike="noStrike" kern="1200" cap="none" spc="0" normalizeH="0" baseline="3000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3</a:t>
              </a:r>
            </a:p>
          </p:txBody>
        </p:sp>
      </p:grpSp>
      <p:sp>
        <p:nvSpPr>
          <p:cNvPr id="40" name="正方形/長方形 39">
            <a:extLst>
              <a:ext uri="{FF2B5EF4-FFF2-40B4-BE49-F238E27FC236}">
                <a16:creationId xmlns:a16="http://schemas.microsoft.com/office/drawing/2014/main" id="{A8B8AB9D-FB73-48E4-9960-B9F4D7CB0DDA}"/>
              </a:ext>
            </a:extLst>
          </p:cNvPr>
          <p:cNvSpPr/>
          <p:nvPr/>
        </p:nvSpPr>
        <p:spPr>
          <a:xfrm>
            <a:off x="1322095" y="6076393"/>
            <a:ext cx="6359434" cy="590931"/>
          </a:xfrm>
          <a:prstGeom prst="rect">
            <a:avLst/>
          </a:prstGeom>
        </p:spPr>
        <p:txBody>
          <a:bodyPr wrap="none">
            <a:spAutoFit/>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1" lang="en-US" altLang="ja-JP" sz="36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itchFamily="18" charset="0"/>
                <a:ea typeface="ＭＳ Ｐゴシック"/>
                <a:cs typeface="+mn-cs"/>
              </a:rPr>
              <a:t>[PMF]</a:t>
            </a:r>
            <a:r>
              <a:rPr kumimoji="1" lang="en-US" altLang="ja-JP" sz="36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ＭＳ Ｐゴシック"/>
                <a:cs typeface="Times New Roman" panose="02020603050405020304" pitchFamily="18" charset="0"/>
              </a:rPr>
              <a:t>= </a:t>
            </a:r>
            <a:r>
              <a:rPr kumimoji="1" lang="en-US" altLang="ja-JP" sz="3600" b="1" i="1"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ＭＳ Ｐゴシック"/>
                <a:cs typeface="Times New Roman" panose="02020603050405020304" pitchFamily="18" charset="0"/>
              </a:rPr>
              <a:t>B</a:t>
            </a:r>
            <a:r>
              <a:rPr kumimoji="1" lang="en-US" altLang="ja-JP" sz="3600" b="1" i="0" u="none" strike="noStrike" kern="1200" cap="none" spc="0" normalizeH="0" baseline="-2500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ＭＳ Ｐゴシック"/>
                <a:cs typeface="Times New Roman" panose="02020603050405020304" pitchFamily="18" charset="0"/>
              </a:rPr>
              <a:t>0</a:t>
            </a:r>
            <a:r>
              <a:rPr kumimoji="1" lang="en-US" altLang="ja-JP" sz="36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itchFamily="18" charset="0"/>
                <a:ea typeface="ＭＳ Ｐゴシック"/>
                <a:cs typeface="Times New Roman" panose="02020603050405020304" pitchFamily="18" charset="0"/>
              </a:rPr>
              <a:t>(a=1) =1 </a:t>
            </a:r>
            <a:r>
              <a:rPr kumimoji="1" lang="en-US" altLang="ja-JP" sz="36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ea typeface="ＭＳ Ｐゴシック"/>
                <a:cs typeface="Times New Roman" panose="02020603050405020304" pitchFamily="18" charset="0"/>
              </a:rPr>
              <a:t>nG</a:t>
            </a:r>
            <a:r>
              <a:rPr kumimoji="1" lang="en-US" altLang="ja-JP" sz="36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ＭＳ Ｐゴシック"/>
                <a:cs typeface="Times New Roman" panose="02020603050405020304" pitchFamily="18" charset="0"/>
              </a:rPr>
              <a:t> – 10 </a:t>
            </a:r>
            <a:r>
              <a:rPr kumimoji="1" lang="en-US" altLang="ja-JP" sz="36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Times New Roman" panose="02020603050405020304" pitchFamily="18" charset="0"/>
                <a:ea typeface="ＭＳ Ｐゴシック"/>
                <a:cs typeface="Times New Roman" panose="02020603050405020304" pitchFamily="18" charset="0"/>
              </a:rPr>
              <a:t>nG</a:t>
            </a:r>
            <a:endParaRPr kumimoji="1" lang="en-US" altLang="ja-JP" sz="36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ＭＳ Ｐゴシック"/>
              <a:cs typeface="Times New Roman" panose="02020603050405020304" pitchFamily="18" charset="0"/>
            </a:endParaRPr>
          </a:p>
        </p:txBody>
      </p:sp>
      <p:sp>
        <p:nvSpPr>
          <p:cNvPr id="41" name="角丸四角形 74">
            <a:extLst>
              <a:ext uri="{FF2B5EF4-FFF2-40B4-BE49-F238E27FC236}">
                <a16:creationId xmlns:a16="http://schemas.microsoft.com/office/drawing/2014/main" id="{F8DE5CBE-4FD6-4306-B53E-5D663758682D}"/>
              </a:ext>
            </a:extLst>
          </p:cNvPr>
          <p:cNvSpPr/>
          <p:nvPr/>
        </p:nvSpPr>
        <p:spPr>
          <a:xfrm>
            <a:off x="827585" y="5988057"/>
            <a:ext cx="7349364" cy="707886"/>
          </a:xfrm>
          <a:prstGeom prst="roundRect">
            <a:avLst/>
          </a:prstGeom>
          <a:no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2" name="AutoShape 12">
            <a:extLst>
              <a:ext uri="{FF2B5EF4-FFF2-40B4-BE49-F238E27FC236}">
                <a16:creationId xmlns:a16="http://schemas.microsoft.com/office/drawing/2014/main" id="{80FBF894-A496-4598-A0B7-28159A5CDE72}"/>
              </a:ext>
            </a:extLst>
          </p:cNvPr>
          <p:cNvSpPr>
            <a:spLocks noChangeArrowheads="1"/>
          </p:cNvSpPr>
          <p:nvPr/>
        </p:nvSpPr>
        <p:spPr bwMode="auto">
          <a:xfrm>
            <a:off x="5452018" y="3732097"/>
            <a:ext cx="576263" cy="360363"/>
          </a:xfrm>
          <a:prstGeom prst="downArrow">
            <a:avLst>
              <a:gd name="adj1" fmla="val 46787"/>
              <a:gd name="adj2" fmla="val 48458"/>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43" name="グループ化 42">
            <a:extLst>
              <a:ext uri="{FF2B5EF4-FFF2-40B4-BE49-F238E27FC236}">
                <a16:creationId xmlns:a16="http://schemas.microsoft.com/office/drawing/2014/main" id="{F06C32BD-DE58-4FB1-8719-C67B3BAB7B18}"/>
              </a:ext>
            </a:extLst>
          </p:cNvPr>
          <p:cNvGrpSpPr/>
          <p:nvPr/>
        </p:nvGrpSpPr>
        <p:grpSpPr>
          <a:xfrm>
            <a:off x="3535144" y="4882475"/>
            <a:ext cx="6441298" cy="852555"/>
            <a:chOff x="2441742" y="3808662"/>
            <a:chExt cx="6441298" cy="852555"/>
          </a:xfrm>
        </p:grpSpPr>
        <p:sp>
          <p:nvSpPr>
            <p:cNvPr id="44" name="Rectangle 12">
              <a:extLst>
                <a:ext uri="{FF2B5EF4-FFF2-40B4-BE49-F238E27FC236}">
                  <a16:creationId xmlns:a16="http://schemas.microsoft.com/office/drawing/2014/main" id="{B71840D9-CF27-4F6C-B508-4E673D8E0641}"/>
                </a:ext>
              </a:extLst>
            </p:cNvPr>
            <p:cNvSpPr>
              <a:spLocks noChangeArrowheads="1"/>
            </p:cNvSpPr>
            <p:nvPr/>
          </p:nvSpPr>
          <p:spPr bwMode="auto">
            <a:xfrm>
              <a:off x="2441742" y="3858255"/>
              <a:ext cx="432048" cy="419137"/>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1" lang="en-US" altLang="ja-JP" sz="4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a:t>
              </a:r>
            </a:p>
          </p:txBody>
        </p:sp>
        <p:sp>
          <p:nvSpPr>
            <p:cNvPr id="45" name="Rectangle 12">
              <a:extLst>
                <a:ext uri="{FF2B5EF4-FFF2-40B4-BE49-F238E27FC236}">
                  <a16:creationId xmlns:a16="http://schemas.microsoft.com/office/drawing/2014/main" id="{740F04C7-4644-4FD7-85E4-46B80D9EB156}"/>
                </a:ext>
              </a:extLst>
            </p:cNvPr>
            <p:cNvSpPr>
              <a:spLocks noChangeArrowheads="1"/>
            </p:cNvSpPr>
            <p:nvPr/>
          </p:nvSpPr>
          <p:spPr bwMode="auto">
            <a:xfrm>
              <a:off x="6677268" y="3858254"/>
              <a:ext cx="432048" cy="419137"/>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1" lang="en-US" altLang="ja-JP" sz="4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a:t>
              </a:r>
            </a:p>
          </p:txBody>
        </p:sp>
        <p:grpSp>
          <p:nvGrpSpPr>
            <p:cNvPr id="46" name="グループ化 45">
              <a:extLst>
                <a:ext uri="{FF2B5EF4-FFF2-40B4-BE49-F238E27FC236}">
                  <a16:creationId xmlns:a16="http://schemas.microsoft.com/office/drawing/2014/main" id="{E4B034A6-393E-49C4-9866-39C1821C3BDD}"/>
                </a:ext>
              </a:extLst>
            </p:cNvPr>
            <p:cNvGrpSpPr/>
            <p:nvPr/>
          </p:nvGrpSpPr>
          <p:grpSpPr>
            <a:xfrm>
              <a:off x="2510470" y="3808662"/>
              <a:ext cx="6372570" cy="852555"/>
              <a:chOff x="2510470" y="3808662"/>
              <a:chExt cx="6372570" cy="852555"/>
            </a:xfrm>
          </p:grpSpPr>
          <p:grpSp>
            <p:nvGrpSpPr>
              <p:cNvPr id="47" name="グループ化 46">
                <a:extLst>
                  <a:ext uri="{FF2B5EF4-FFF2-40B4-BE49-F238E27FC236}">
                    <a16:creationId xmlns:a16="http://schemas.microsoft.com/office/drawing/2014/main" id="{94EE157C-782D-474F-8686-8BE550D25604}"/>
                  </a:ext>
                </a:extLst>
              </p:cNvPr>
              <p:cNvGrpSpPr/>
              <p:nvPr/>
            </p:nvGrpSpPr>
            <p:grpSpPr>
              <a:xfrm>
                <a:off x="2510470" y="4004664"/>
                <a:ext cx="4464496" cy="656553"/>
                <a:chOff x="2494631" y="4004664"/>
                <a:chExt cx="4464496" cy="656553"/>
              </a:xfrm>
            </p:grpSpPr>
            <p:sp>
              <p:nvSpPr>
                <p:cNvPr id="50" name="Rectangle 12">
                  <a:extLst>
                    <a:ext uri="{FF2B5EF4-FFF2-40B4-BE49-F238E27FC236}">
                      <a16:creationId xmlns:a16="http://schemas.microsoft.com/office/drawing/2014/main" id="{D4956E78-8E35-4C6A-A5CE-EA5BF1291DC7}"/>
                    </a:ext>
                  </a:extLst>
                </p:cNvPr>
                <p:cNvSpPr>
                  <a:spLocks noChangeArrowheads="1"/>
                </p:cNvSpPr>
                <p:nvPr/>
              </p:nvSpPr>
              <p:spPr bwMode="auto">
                <a:xfrm>
                  <a:off x="2683953" y="4004664"/>
                  <a:ext cx="4154564" cy="419137"/>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1" lang="en-US" altLang="ja-JP" sz="1800" b="1" i="0" u="sng"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baryon density in clusters of galaxies</a:t>
                  </a:r>
                </a:p>
              </p:txBody>
            </p:sp>
            <p:sp>
              <p:nvSpPr>
                <p:cNvPr id="51" name="Rectangle 12">
                  <a:extLst>
                    <a:ext uri="{FF2B5EF4-FFF2-40B4-BE49-F238E27FC236}">
                      <a16:creationId xmlns:a16="http://schemas.microsoft.com/office/drawing/2014/main" id="{414FD9A2-3186-4978-9C48-5325E6E8B630}"/>
                    </a:ext>
                  </a:extLst>
                </p:cNvPr>
                <p:cNvSpPr>
                  <a:spLocks noChangeArrowheads="1"/>
                </p:cNvSpPr>
                <p:nvPr/>
              </p:nvSpPr>
              <p:spPr bwMode="auto">
                <a:xfrm>
                  <a:off x="2494631" y="4242080"/>
                  <a:ext cx="4464496" cy="419137"/>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Average of the baryon density in Universe</a:t>
                  </a:r>
                </a:p>
              </p:txBody>
            </p:sp>
          </p:grpSp>
          <p:sp>
            <p:nvSpPr>
              <p:cNvPr id="48" name="Rectangle 12">
                <a:extLst>
                  <a:ext uri="{FF2B5EF4-FFF2-40B4-BE49-F238E27FC236}">
                    <a16:creationId xmlns:a16="http://schemas.microsoft.com/office/drawing/2014/main" id="{1E38B630-734F-46E2-906B-97D1F19CEE1B}"/>
                  </a:ext>
                </a:extLst>
              </p:cNvPr>
              <p:cNvSpPr>
                <a:spLocks noChangeArrowheads="1"/>
              </p:cNvSpPr>
              <p:nvPr/>
            </p:nvSpPr>
            <p:spPr bwMode="auto">
              <a:xfrm>
                <a:off x="6880618" y="4013145"/>
                <a:ext cx="2002422" cy="419137"/>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a:t>
                </a:r>
                <a:r>
                  <a:rPr kumimoji="1" lang="en-US" altLang="ja-JP" sz="36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10</a:t>
                </a:r>
                <a:r>
                  <a:rPr kumimoji="1" lang="en-US" altLang="ja-JP" sz="3600" b="1" i="0" u="none" strike="noStrike" kern="1200" cap="none" spc="0" normalizeH="0" baseline="3000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2</a:t>
                </a:r>
              </a:p>
            </p:txBody>
          </p:sp>
          <p:sp>
            <p:nvSpPr>
              <p:cNvPr id="49" name="Rectangle 12">
                <a:extLst>
                  <a:ext uri="{FF2B5EF4-FFF2-40B4-BE49-F238E27FC236}">
                    <a16:creationId xmlns:a16="http://schemas.microsoft.com/office/drawing/2014/main" id="{EB0535EB-3635-4C2D-A5FF-83D0DD816B73}"/>
                  </a:ext>
                </a:extLst>
              </p:cNvPr>
              <p:cNvSpPr>
                <a:spLocks noChangeArrowheads="1"/>
              </p:cNvSpPr>
              <p:nvPr/>
            </p:nvSpPr>
            <p:spPr bwMode="auto">
              <a:xfrm>
                <a:off x="6690214" y="3808662"/>
                <a:ext cx="676994" cy="419137"/>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a:cs typeface="+mn-cs"/>
                  </a:rPr>
                  <a:t>2/3</a:t>
                </a:r>
              </a:p>
            </p:txBody>
          </p:sp>
        </p:grpSp>
      </p:grpSp>
      <p:sp>
        <p:nvSpPr>
          <p:cNvPr id="4" name="正方形/長方形 3">
            <a:extLst>
              <a:ext uri="{FF2B5EF4-FFF2-40B4-BE49-F238E27FC236}">
                <a16:creationId xmlns:a16="http://schemas.microsoft.com/office/drawing/2014/main" id="{67AC4BE3-9874-4F57-8C7B-BA25569C76D0}"/>
              </a:ext>
            </a:extLst>
          </p:cNvPr>
          <p:cNvSpPr/>
          <p:nvPr/>
        </p:nvSpPr>
        <p:spPr>
          <a:xfrm>
            <a:off x="634860" y="2487959"/>
            <a:ext cx="7733903" cy="523220"/>
          </a:xfrm>
          <a:prstGeom prst="rect">
            <a:avLst/>
          </a:prstGeom>
        </p:spPr>
        <p:txBody>
          <a:bodyPr wrap="square">
            <a:spAutoFit/>
          </a:bodyPr>
          <a:lstStyle/>
          <a:p>
            <a:r>
              <a:rPr lang="en-US" altLang="ja-JP" sz="2800" b="1" dirty="0">
                <a:solidFill>
                  <a:srgbClr val="000000"/>
                </a:solidFill>
                <a:latin typeface="Times New Roman" pitchFamily="18" charset="0"/>
                <a:ea typeface="HGP教科書体" pitchFamily="18" charset="-128"/>
              </a:rPr>
              <a:t>[magnetic strength] ∝[density of baryon (</a:t>
            </a:r>
            <a:r>
              <a:rPr lang="en-US" altLang="ja-JP" sz="2800" b="1" i="1" dirty="0" err="1">
                <a:solidFill>
                  <a:srgbClr val="000000"/>
                </a:solidFill>
                <a:latin typeface="Symbol" pitchFamily="18" charset="2"/>
                <a:ea typeface="HGP教科書体" pitchFamily="18" charset="-128"/>
              </a:rPr>
              <a:t>r</a:t>
            </a:r>
            <a:r>
              <a:rPr lang="en-US" altLang="ja-JP" sz="2800" b="1" i="1" baseline="-25000" dirty="0" err="1">
                <a:solidFill>
                  <a:srgbClr val="000000"/>
                </a:solidFill>
                <a:latin typeface="Times New Roman" pitchFamily="18" charset="0"/>
                <a:ea typeface="HGP教科書体" pitchFamily="18" charset="-128"/>
                <a:cs typeface="Times New Roman" pitchFamily="18" charset="0"/>
              </a:rPr>
              <a:t>b</a:t>
            </a:r>
            <a:r>
              <a:rPr lang="en-US" altLang="ja-JP" sz="2800" b="1" dirty="0">
                <a:solidFill>
                  <a:srgbClr val="000000"/>
                </a:solidFill>
                <a:latin typeface="Times New Roman" pitchFamily="18" charset="0"/>
                <a:ea typeface="HGP教科書体" pitchFamily="18" charset="-128"/>
              </a:rPr>
              <a:t> )]</a:t>
            </a:r>
            <a:r>
              <a:rPr lang="en-US" altLang="ja-JP" sz="2800" b="1" baseline="30000" dirty="0">
                <a:solidFill>
                  <a:srgbClr val="000000"/>
                </a:solidFill>
                <a:latin typeface="Times New Roman" pitchFamily="18" charset="0"/>
                <a:ea typeface="HGP教科書体" pitchFamily="18" charset="-128"/>
              </a:rPr>
              <a:t>2/3</a:t>
            </a:r>
            <a:endParaRPr lang="ja-JP" altLang="en-US" sz="2400" dirty="0"/>
          </a:p>
        </p:txBody>
      </p:sp>
    </p:spTree>
    <p:extLst>
      <p:ext uri="{BB962C8B-B14F-4D97-AF65-F5344CB8AC3E}">
        <p14:creationId xmlns:p14="http://schemas.microsoft.com/office/powerpoint/2010/main" val="2348401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1678"/>
                                        </p:tgtEl>
                                        <p:attrNameLst>
                                          <p:attrName>style.visibility</p:attrName>
                                        </p:attrNameLst>
                                      </p:cBhvr>
                                      <p:to>
                                        <p:strVal val="visible"/>
                                      </p:to>
                                    </p:set>
                                    <p:animEffect transition="in" filter="wipe(up)">
                                      <p:cBhvr>
                                        <p:cTn id="7" dur="500"/>
                                        <p:tgtEl>
                                          <p:spTgt spid="2416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1679"/>
                                        </p:tgtEl>
                                        <p:attrNameLst>
                                          <p:attrName>style.visibility</p:attrName>
                                        </p:attrNameLst>
                                      </p:cBhvr>
                                      <p:to>
                                        <p:strVal val="visible"/>
                                      </p:to>
                                    </p:set>
                                    <p:animEffect transition="in" filter="wipe(up)">
                                      <p:cBhvr>
                                        <p:cTn id="12" dur="500"/>
                                        <p:tgtEl>
                                          <p:spTgt spid="24167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up)">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500"/>
                                        <p:tgtEl>
                                          <p:spTgt spid="30"/>
                                        </p:tgtEl>
                                      </p:cBhvr>
                                    </p:animEffect>
                                  </p:childTnLst>
                                </p:cTn>
                              </p:par>
                              <p:par>
                                <p:cTn id="60" presetID="22" presetClass="entr" presetSubtype="1"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up)">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up)">
                                      <p:cBhvr>
                                        <p:cTn id="67" dur="500"/>
                                        <p:tgtEl>
                                          <p:spTgt spid="4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8" grpId="0"/>
      <p:bldP spid="241679" grpId="0"/>
      <p:bldP spid="19" grpId="0"/>
      <p:bldP spid="20" grpId="0"/>
      <p:bldP spid="27" grpId="0"/>
      <p:bldP spid="28" grpId="0"/>
      <p:bldP spid="29" grpId="0" animBg="1"/>
      <p:bldP spid="40" grpId="0"/>
      <p:bldP spid="41" grpId="0" animBg="1"/>
      <p:bldP spid="42"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26005" y="752241"/>
            <a:ext cx="7686250" cy="5629087"/>
            <a:chOff x="3110169" y="3356992"/>
            <a:chExt cx="4448537" cy="3257922"/>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169" y="3356992"/>
              <a:ext cx="4448537" cy="3257922"/>
            </a:xfrm>
            <a:prstGeom prst="rect">
              <a:avLst/>
            </a:prstGeom>
          </p:spPr>
        </p:pic>
        <p:cxnSp>
          <p:nvCxnSpPr>
            <p:cNvPr id="9" name="直線コネクタ 8"/>
            <p:cNvCxnSpPr/>
            <p:nvPr/>
          </p:nvCxnSpPr>
          <p:spPr>
            <a:xfrm>
              <a:off x="3686233" y="4742706"/>
              <a:ext cx="3816424" cy="0"/>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5342417" y="3459763"/>
              <a:ext cx="0" cy="257908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4190289" y="3459762"/>
              <a:ext cx="0" cy="257908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6" name="正方形/長方形 5"/>
          <p:cNvSpPr/>
          <p:nvPr/>
        </p:nvSpPr>
        <p:spPr>
          <a:xfrm>
            <a:off x="4355976" y="-6236"/>
            <a:ext cx="4602010" cy="584775"/>
          </a:xfrm>
          <a:prstGeom prst="rect">
            <a:avLst/>
          </a:prstGeom>
        </p:spPr>
        <p:txBody>
          <a:bodyPr wrap="square">
            <a:spAutoFit/>
          </a:bodyPr>
          <a:lstStyle/>
          <a:p>
            <a:pPr algn="r"/>
            <a:r>
              <a:rPr lang="en-US" altLang="ja-JP" dirty="0"/>
              <a:t>Constraint on the PMF from BBN</a:t>
            </a:r>
          </a:p>
          <a:p>
            <a:pPr algn="r"/>
            <a:r>
              <a:rPr lang="en-US" altLang="ja-JP" sz="1400" dirty="0"/>
              <a:t>Yamazaki, et al. Phys. Rev. D 90, 023001(2014)</a:t>
            </a:r>
          </a:p>
        </p:txBody>
      </p:sp>
      <mc:AlternateContent xmlns:mc="http://schemas.openxmlformats.org/markup-compatibility/2006" xmlns:a14="http://schemas.microsoft.com/office/drawing/2010/main">
        <mc:Choice Requires="a14">
          <p:sp>
            <p:nvSpPr>
              <p:cNvPr id="15" name="正方形/長方形 14"/>
              <p:cNvSpPr/>
              <p:nvPr/>
            </p:nvSpPr>
            <p:spPr>
              <a:xfrm>
                <a:off x="9926" y="39496"/>
                <a:ext cx="4562074" cy="646331"/>
              </a:xfrm>
              <a:prstGeom prst="rect">
                <a:avLst/>
              </a:prstGeom>
            </p:spPr>
            <p:txBody>
              <a:bodyPr wrap="square">
                <a:spAutoFit/>
              </a:bodyPr>
              <a:lstStyle/>
              <a:p>
                <a:r>
                  <a:rPr lang="ja-JP" altLang="en-US" dirty="0"/>
                  <a:t>○</a:t>
                </a:r>
                <a:r>
                  <a:rPr lang="en-US" altLang="ja-JP" dirty="0"/>
                  <a:t>the energy density of the PMF exceeds the perturbative region around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𝒏</m:t>
                        </m:r>
                      </m:e>
                      <m:sub>
                        <m:r>
                          <a:rPr lang="en-US" altLang="ja-JP">
                            <a:latin typeface="Cambria Math" panose="02040503050406030204" pitchFamily="18" charset="0"/>
                          </a:rPr>
                          <m:t>𝐁</m:t>
                        </m:r>
                      </m:sub>
                    </m:sSub>
                  </m:oMath>
                </a14:m>
                <a:r>
                  <a:rPr lang="en-US" altLang="ja-JP" dirty="0"/>
                  <a:t>=-2.0</a:t>
                </a:r>
              </a:p>
            </p:txBody>
          </p:sp>
        </mc:Choice>
        <mc:Fallback xmlns="">
          <p:sp>
            <p:nvSpPr>
              <p:cNvPr id="15" name="正方形/長方形 14"/>
              <p:cNvSpPr>
                <a:spLocks noRot="1" noChangeAspect="1" noMove="1" noResize="1" noEditPoints="1" noAdjustHandles="1" noChangeArrowheads="1" noChangeShapeType="1" noTextEdit="1"/>
              </p:cNvSpPr>
              <p:nvPr/>
            </p:nvSpPr>
            <p:spPr>
              <a:xfrm>
                <a:off x="9926" y="39496"/>
                <a:ext cx="4562074" cy="646331"/>
              </a:xfrm>
              <a:prstGeom prst="rect">
                <a:avLst/>
              </a:prstGeom>
              <a:blipFill>
                <a:blip r:embed="rId4"/>
                <a:stretch>
                  <a:fillRect l="-1203" t="-6542" b="-13084"/>
                </a:stretch>
              </a:blipFill>
            </p:spPr>
            <p:txBody>
              <a:bodyPr/>
              <a:lstStyle/>
              <a:p>
                <a:r>
                  <a:rPr lang="ja-JP" altLang="en-US">
                    <a:noFill/>
                  </a:rPr>
                  <a:t> </a:t>
                </a:r>
              </a:p>
            </p:txBody>
          </p:sp>
        </mc:Fallback>
      </mc:AlternateContent>
      <p:sp>
        <p:nvSpPr>
          <p:cNvPr id="18" name="正方形/長方形 17"/>
          <p:cNvSpPr/>
          <p:nvPr/>
        </p:nvSpPr>
        <p:spPr>
          <a:xfrm>
            <a:off x="611560" y="5847616"/>
            <a:ext cx="3744416" cy="646331"/>
          </a:xfrm>
          <a:prstGeom prst="rect">
            <a:avLst/>
          </a:prstGeom>
          <a:solidFill>
            <a:srgbClr val="FF0000">
              <a:alpha val="50196"/>
            </a:srgbClr>
          </a:solidFill>
        </p:spPr>
        <p:txBody>
          <a:bodyPr wrap="square">
            <a:spAutoFit/>
          </a:bodyPr>
          <a:lstStyle/>
          <a:p>
            <a:pPr algn="ctr"/>
            <a:r>
              <a:rPr lang="en-US" altLang="ja-JP" dirty="0">
                <a:solidFill>
                  <a:schemeClr val="bg1"/>
                </a:solidFill>
                <a:ea typeface="+mj-ea"/>
              </a:rPr>
              <a:t>The </a:t>
            </a:r>
            <a:r>
              <a:rPr lang="en-US" altLang="ja-JP" dirty="0" err="1">
                <a:solidFill>
                  <a:schemeClr val="bg1"/>
                </a:solidFill>
                <a:ea typeface="+mj-ea"/>
              </a:rPr>
              <a:t>enegy</a:t>
            </a:r>
            <a:r>
              <a:rPr lang="en-US" altLang="ja-JP" dirty="0">
                <a:solidFill>
                  <a:schemeClr val="bg1"/>
                </a:solidFill>
                <a:ea typeface="+mj-ea"/>
              </a:rPr>
              <a:t> density of the PMF is too large to be negligible in this range.</a:t>
            </a:r>
            <a:endParaRPr lang="ja-JP" altLang="en-US" sz="1800" dirty="0">
              <a:solidFill>
                <a:schemeClr val="bg1"/>
              </a:solidFill>
              <a:ea typeface="+mj-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4</a:t>
            </a:fld>
            <a:endParaRPr lang="ja-JP" altLang="en-US">
              <a:solidFill>
                <a:prstClr val="black">
                  <a:tint val="75000"/>
                </a:prstClr>
              </a:solidFill>
            </a:endParaRPr>
          </a:p>
        </p:txBody>
      </p:sp>
      <p:sp>
        <p:nvSpPr>
          <p:cNvPr id="20" name="正方形/長方形 19"/>
          <p:cNvSpPr/>
          <p:nvPr/>
        </p:nvSpPr>
        <p:spPr>
          <a:xfrm>
            <a:off x="1992253" y="819379"/>
            <a:ext cx="5696067" cy="4553837"/>
          </a:xfrm>
          <a:prstGeom prst="rect">
            <a:avLst/>
          </a:prstGeom>
          <a:solidFill>
            <a:srgbClr val="FF0000">
              <a:alpha val="20000"/>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rot="20700000">
            <a:off x="1362316" y="678434"/>
            <a:ext cx="538950" cy="2464016"/>
          </a:xfrm>
          <a:prstGeom prst="downArrow">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右矢印 1"/>
          <p:cNvSpPr/>
          <p:nvPr/>
        </p:nvSpPr>
        <p:spPr>
          <a:xfrm rot="16200000">
            <a:off x="3369039" y="5394392"/>
            <a:ext cx="389697"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折線 7">
            <a:extLst>
              <a:ext uri="{FF2B5EF4-FFF2-40B4-BE49-F238E27FC236}">
                <a16:creationId xmlns:a16="http://schemas.microsoft.com/office/drawing/2014/main" id="{05648E63-89EF-48E9-9037-8BD4015BD1CA}"/>
              </a:ext>
            </a:extLst>
          </p:cNvPr>
          <p:cNvSpPr/>
          <p:nvPr/>
        </p:nvSpPr>
        <p:spPr>
          <a:xfrm rot="10800000">
            <a:off x="7780255" y="539938"/>
            <a:ext cx="813816" cy="389871"/>
          </a:xfrm>
          <a:prstGeom prst="bentArrow">
            <a:avLst>
              <a:gd name="adj1" fmla="val 21507"/>
              <a:gd name="adj2" fmla="val 25000"/>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75533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1" nodeType="clickEffect">
                                  <p:stCondLst>
                                    <p:cond delay="0"/>
                                  </p:stCondLst>
                                  <p:childTnLst>
                                    <p:animEffect transition="out" filter="wipe(left)">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0" name="Rectangle 6"/>
          <p:cNvSpPr>
            <a:spLocks noChangeArrowheads="1"/>
          </p:cNvSpPr>
          <p:nvPr/>
        </p:nvSpPr>
        <p:spPr bwMode="auto">
          <a:xfrm>
            <a:off x="306938" y="1532630"/>
            <a:ext cx="871696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en-US" altLang="ja-JP" sz="3600" b="1" dirty="0">
                <a:solidFill>
                  <a:srgbClr val="000000"/>
                </a:solidFill>
                <a:latin typeface="Times New Roman" panose="02020603050405020304" pitchFamily="18" charset="0"/>
              </a:rPr>
              <a:t>Since a energy density of a PMF of nG in </a:t>
            </a:r>
            <a:r>
              <a:rPr lang="en-US" altLang="ja-JP" sz="3600" b="1" i="1" dirty="0" err="1">
                <a:solidFill>
                  <a:srgbClr val="000000"/>
                </a:solidFill>
                <a:latin typeface="Times New Roman" panose="02020603050405020304" pitchFamily="18" charset="0"/>
              </a:rPr>
              <a:t>n</a:t>
            </a:r>
            <a:r>
              <a:rPr lang="en-US" altLang="ja-JP" sz="3600" b="1" baseline="-25000" dirty="0" err="1">
                <a:solidFill>
                  <a:srgbClr val="000000"/>
                </a:solidFill>
                <a:latin typeface="Times New Roman" panose="02020603050405020304" pitchFamily="18" charset="0"/>
              </a:rPr>
              <a:t>B</a:t>
            </a:r>
            <a:r>
              <a:rPr lang="en-US" altLang="ja-JP" sz="3600" b="1" dirty="0">
                <a:solidFill>
                  <a:srgbClr val="000000"/>
                </a:solidFill>
                <a:latin typeface="Times New Roman" panose="02020603050405020304" pitchFamily="18" charset="0"/>
              </a:rPr>
              <a:t>&gt; -2.0 exceeds  the energy density of temperature perturbations of CMB, </a:t>
            </a:r>
            <a:r>
              <a:rPr lang="en-US" altLang="ja-JP" sz="3600" b="1" dirty="0">
                <a:solidFill>
                  <a:srgbClr val="0000FF"/>
                </a:solidFill>
                <a:latin typeface="Times New Roman" panose="02020603050405020304" pitchFamily="18" charset="0"/>
              </a:rPr>
              <a:t>PMF effects are very important on the CMB and MPS, and we should consider PMF effects on the early universe. </a:t>
            </a:r>
            <a:r>
              <a:rPr lang="en-US" altLang="ja-JP" sz="1800" dirty="0">
                <a:solidFill>
                  <a:srgbClr val="FFFFFF"/>
                </a:solidFill>
                <a:latin typeface="Times New Roman" panose="02020603050405020304" pitchFamily="18" charset="0"/>
              </a:rPr>
              <a:t>(</a:t>
            </a:r>
            <a:r>
              <a:rPr lang="en-US" altLang="ja-JP" sz="1800" dirty="0" err="1">
                <a:solidFill>
                  <a:srgbClr val="FFFFFF"/>
                </a:solidFill>
                <a:latin typeface="Times New Roman" panose="02020603050405020304" pitchFamily="18" charset="0"/>
              </a:rPr>
              <a:t>Jedamzik</a:t>
            </a:r>
            <a:r>
              <a:rPr lang="en-US" altLang="ja-JP" sz="1800" dirty="0">
                <a:solidFill>
                  <a:srgbClr val="FFFFFF"/>
                </a:solidFill>
                <a:latin typeface="Times New Roman" panose="02020603050405020304" pitchFamily="18" charset="0"/>
              </a:rPr>
              <a:t> et al. 2000: </a:t>
            </a:r>
            <a:r>
              <a:rPr lang="en-US" altLang="ja-JP" sz="1800" dirty="0" err="1">
                <a:solidFill>
                  <a:srgbClr val="FFFFFF"/>
                </a:solidFill>
                <a:latin typeface="Times New Roman" panose="02020603050405020304" pitchFamily="18" charset="0"/>
              </a:rPr>
              <a:t>Durrer</a:t>
            </a:r>
            <a:r>
              <a:rPr lang="en-US" altLang="ja-JP" sz="1800" dirty="0">
                <a:solidFill>
                  <a:srgbClr val="FFFFFF"/>
                </a:solidFill>
                <a:latin typeface="Times New Roman" panose="02020603050405020304" pitchFamily="18" charset="0"/>
              </a:rPr>
              <a:t> et al. 2000, Mack et al. 2002 Subramanian and Barrow, 1998, 2002, Lewis 2004, </a:t>
            </a:r>
            <a:r>
              <a:rPr lang="en-US" altLang="ja-JP" sz="1800" dirty="0" err="1">
                <a:solidFill>
                  <a:srgbClr val="FFFFFF"/>
                </a:solidFill>
                <a:latin typeface="Times New Roman" panose="02020603050405020304" pitchFamily="18" charset="0"/>
              </a:rPr>
              <a:t>Giovannini</a:t>
            </a:r>
            <a:r>
              <a:rPr lang="en-US" altLang="ja-JP" sz="1800" dirty="0">
                <a:solidFill>
                  <a:srgbClr val="FFFFFF"/>
                </a:solidFill>
                <a:latin typeface="Times New Roman" panose="02020603050405020304" pitchFamily="18" charset="0"/>
              </a:rPr>
              <a:t> 2006)</a:t>
            </a:r>
            <a:r>
              <a:rPr lang="en-US" altLang="ja-JP" sz="3200" dirty="0">
                <a:solidFill>
                  <a:srgbClr val="FFFFFF"/>
                </a:solidFill>
                <a:latin typeface="Times New Roman" panose="02020603050405020304" pitchFamily="18" charset="0"/>
              </a:rPr>
              <a:t> </a:t>
            </a:r>
          </a:p>
        </p:txBody>
      </p:sp>
      <p:sp>
        <p:nvSpPr>
          <p:cNvPr id="2" name="スライド番号プレースホルダー 1"/>
          <p:cNvSpPr>
            <a:spLocks noGrp="1"/>
          </p:cNvSpPr>
          <p:nvPr>
            <p:ph type="sldNum" sz="quarter" idx="12"/>
          </p:nvPr>
        </p:nvSpPr>
        <p:spPr/>
        <p:txBody>
          <a:bodyPr/>
          <a:lstStyle/>
          <a:p>
            <a:pPr>
              <a:defRPr/>
            </a:pPr>
            <a:fld id="{8770EF6D-AB0A-4CB9-A451-9BD923BEEEC8}" type="slidenum">
              <a:rPr lang="en-US" altLang="ja-JP" smtClean="0">
                <a:solidFill>
                  <a:srgbClr val="000000"/>
                </a:solidFill>
              </a:rPr>
              <a:pPr>
                <a:defRPr/>
              </a:pPr>
              <a:t>5</a:t>
            </a:fld>
            <a:endParaRPr lang="en-US" altLang="ja-JP">
              <a:solidFill>
                <a:srgbClr val="000000"/>
              </a:solidFill>
            </a:endParaRPr>
          </a:p>
        </p:txBody>
      </p:sp>
      <p:sp>
        <p:nvSpPr>
          <p:cNvPr id="5" name="Rectangle 12">
            <a:extLst>
              <a:ext uri="{FF2B5EF4-FFF2-40B4-BE49-F238E27FC236}">
                <a16:creationId xmlns:a16="http://schemas.microsoft.com/office/drawing/2014/main" id="{D0DC8589-D7F0-459D-BDD3-37930B323314}"/>
              </a:ext>
            </a:extLst>
          </p:cNvPr>
          <p:cNvSpPr>
            <a:spLocks noChangeArrowheads="1"/>
          </p:cNvSpPr>
          <p:nvPr/>
        </p:nvSpPr>
        <p:spPr bwMode="auto">
          <a:xfrm>
            <a:off x="107950" y="0"/>
            <a:ext cx="9036050" cy="820738"/>
          </a:xfrm>
          <a:prstGeom prst="rect">
            <a:avLst/>
          </a:prstGeom>
          <a:noFill/>
          <a:ln w="9525">
            <a:noFill/>
            <a:miter lim="800000"/>
            <a:headEnd/>
            <a:tailEnd/>
          </a:ln>
          <a:effectLst/>
        </p:spPr>
        <p:txBody>
          <a:bodyPr/>
          <a:lstStyle/>
          <a:p>
            <a:pPr marL="342900" indent="-342900" algn="ctr" fontAlgn="base">
              <a:lnSpc>
                <a:spcPct val="90000"/>
              </a:lnSpc>
              <a:spcBef>
                <a:spcPct val="20000"/>
              </a:spcBef>
              <a:spcAft>
                <a:spcPct val="0"/>
              </a:spcAft>
              <a:defRPr/>
            </a:pPr>
            <a:r>
              <a:rPr lang="en-US" altLang="ja-JP" sz="4400" b="1" dirty="0">
                <a:solidFill>
                  <a:srgbClr val="0000FF"/>
                </a:solidFill>
                <a:effectLst>
                  <a:outerShdw blurRad="38100" dist="38100" dir="2700000" algn="tl">
                    <a:srgbClr val="C0C0C0"/>
                  </a:outerShdw>
                </a:effectLst>
                <a:latin typeface="Times New Roman" pitchFamily="18" charset="0"/>
              </a:rPr>
              <a:t>Background</a:t>
            </a:r>
          </a:p>
        </p:txBody>
      </p:sp>
    </p:spTree>
    <p:extLst>
      <p:ext uri="{BB962C8B-B14F-4D97-AF65-F5344CB8AC3E}">
        <p14:creationId xmlns:p14="http://schemas.microsoft.com/office/powerpoint/2010/main" val="12798793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1670"/>
                                        </p:tgtEl>
                                        <p:attrNameLst>
                                          <p:attrName>style.visibility</p:attrName>
                                        </p:attrNameLst>
                                      </p:cBhvr>
                                      <p:to>
                                        <p:strVal val="visible"/>
                                      </p:to>
                                    </p:set>
                                    <p:animEffect transition="in" filter="wipe(up)">
                                      <p:cBhvr>
                                        <p:cTn id="7" dur="500"/>
                                        <p:tgtEl>
                                          <p:spTgt spid="241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00272" y="91701"/>
            <a:ext cx="6021071" cy="701731"/>
          </a:xfrm>
          <a:prstGeom prst="rect">
            <a:avLst/>
          </a:prstGeom>
        </p:spPr>
        <p:txBody>
          <a:bodyPr wrap="none">
            <a:spAutoFit/>
          </a:bodyPr>
          <a:lstStyle/>
          <a:p>
            <a:pPr marL="342900" indent="-342900" algn="ctr" fontAlgn="base">
              <a:lnSpc>
                <a:spcPct val="90000"/>
              </a:lnSpc>
              <a:spcBef>
                <a:spcPct val="20000"/>
              </a:spcBef>
              <a:spcAft>
                <a:spcPct val="0"/>
              </a:spcAft>
              <a:defRPr/>
            </a:pPr>
            <a:r>
              <a:rPr lang="en-US" altLang="ja-JP" sz="4400" b="1" dirty="0">
                <a:solidFill>
                  <a:srgbClr val="0000FF"/>
                </a:solidFill>
                <a:effectLst>
                  <a:outerShdw blurRad="38100" dist="38100" dir="2700000" algn="tl">
                    <a:srgbClr val="C0C0C0"/>
                  </a:outerShdw>
                </a:effectLst>
                <a:latin typeface="Times New Roman" pitchFamily="18" charset="0"/>
              </a:rPr>
              <a:t>PMF effects on the MPS</a:t>
            </a:r>
            <a:endParaRPr lang="ja-JP" altLang="en-US" sz="4400" b="1" dirty="0">
              <a:solidFill>
                <a:srgbClr val="0000FF"/>
              </a:solidFill>
              <a:effectLst>
                <a:outerShdw blurRad="38100" dist="38100" dir="2700000" algn="tl">
                  <a:srgbClr val="C0C0C0"/>
                </a:outerShdw>
              </a:effectLst>
              <a:latin typeface="Times New Roman" pitchFamily="18" charset="0"/>
            </a:endParaRPr>
          </a:p>
        </p:txBody>
      </p:sp>
      <p:sp>
        <p:nvSpPr>
          <p:cNvPr id="21" name="正方形/長方形 20"/>
          <p:cNvSpPr/>
          <p:nvPr/>
        </p:nvSpPr>
        <p:spPr>
          <a:xfrm>
            <a:off x="591171" y="689083"/>
            <a:ext cx="7672293" cy="1077218"/>
          </a:xfrm>
          <a:prstGeom prst="rect">
            <a:avLst/>
          </a:prstGeom>
        </p:spPr>
        <p:txBody>
          <a:bodyPr wrap="none">
            <a:spAutoFit/>
          </a:bodyPr>
          <a:lstStyle/>
          <a:p>
            <a:pPr fontAlgn="base">
              <a:spcBef>
                <a:spcPct val="0"/>
              </a:spcBef>
              <a:spcAft>
                <a:spcPct val="0"/>
              </a:spcAft>
            </a:pPr>
            <a:r>
              <a:rPr lang="en-US" altLang="ja-JP" sz="32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There are two kinds of the PMF effects </a:t>
            </a:r>
          </a:p>
          <a:p>
            <a:pPr fontAlgn="base">
              <a:spcBef>
                <a:spcPct val="0"/>
              </a:spcBef>
              <a:spcAft>
                <a:spcPct val="0"/>
              </a:spcAft>
            </a:pPr>
            <a:r>
              <a:rPr lang="en-US" altLang="ja-JP" sz="32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on the MPS</a:t>
            </a:r>
            <a:endParaRPr lang="ja-JP" altLang="en-US" sz="3200" b="1" dirty="0">
              <a:solidFill>
                <a:srgbClr val="000000"/>
              </a:solidFill>
              <a:latin typeface="Times New Roman" pitchFamily="18" charset="0"/>
            </a:endParaRPr>
          </a:p>
        </p:txBody>
      </p:sp>
      <p:sp>
        <p:nvSpPr>
          <p:cNvPr id="11" name="正方形/長方形 10"/>
          <p:cNvSpPr/>
          <p:nvPr/>
        </p:nvSpPr>
        <p:spPr>
          <a:xfrm>
            <a:off x="86721" y="1676319"/>
            <a:ext cx="8566769" cy="1446550"/>
          </a:xfrm>
          <a:prstGeom prst="rect">
            <a:avLst/>
          </a:prstGeom>
        </p:spPr>
        <p:txBody>
          <a:bodyPr wrap="none">
            <a:spAutoFit/>
          </a:bodyPr>
          <a:lstStyle/>
          <a:p>
            <a:pPr marL="514350" indent="-514350" fontAlgn="base">
              <a:spcBef>
                <a:spcPct val="0"/>
              </a:spcBef>
              <a:spcAft>
                <a:spcPct val="0"/>
              </a:spcAft>
              <a:buFontTx/>
              <a:buAutoNum type="arabicPeriod"/>
            </a:pPr>
            <a:r>
              <a:rPr lang="en-US" altLang="ja-JP" sz="32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Perturbative PMF effects</a:t>
            </a:r>
          </a:p>
          <a:p>
            <a:pPr fontAlgn="base">
              <a:spcBef>
                <a:spcPct val="0"/>
              </a:spcBef>
              <a:spcAft>
                <a:spcPct val="0"/>
              </a:spcAft>
            </a:pPr>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They are due to the first perturbation source from </a:t>
            </a:r>
          </a:p>
          <a:p>
            <a:pPr fontAlgn="base">
              <a:spcBef>
                <a:spcPct val="0"/>
              </a:spcBef>
              <a:spcAft>
                <a:spcPct val="0"/>
              </a:spcAft>
            </a:pPr>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the PMF in the linear perturbative equations. </a:t>
            </a:r>
          </a:p>
        </p:txBody>
      </p:sp>
    </p:spTree>
    <p:extLst>
      <p:ext uri="{BB962C8B-B14F-4D97-AF65-F5344CB8AC3E}">
        <p14:creationId xmlns:p14="http://schemas.microsoft.com/office/powerpoint/2010/main" val="3873831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2" descr="D:\study\国際会議\Omeg2010\mp1fig.gif"/>
          <p:cNvPicPr>
            <a:picLocks noChangeAspect="1" noChangeArrowheads="1"/>
          </p:cNvPicPr>
          <p:nvPr/>
        </p:nvPicPr>
        <p:blipFill>
          <a:blip r:embed="rId2" cstate="print"/>
          <a:srcRect/>
          <a:stretch>
            <a:fillRect/>
          </a:stretch>
        </p:blipFill>
        <p:spPr bwMode="auto">
          <a:xfrm>
            <a:off x="71438" y="1219200"/>
            <a:ext cx="6643687" cy="4657725"/>
          </a:xfrm>
          <a:prstGeom prst="rect">
            <a:avLst/>
          </a:prstGeom>
          <a:noFill/>
          <a:ln w="9525">
            <a:noFill/>
            <a:miter lim="800000"/>
            <a:headEnd/>
            <a:tailEnd/>
          </a:ln>
        </p:spPr>
      </p:pic>
      <p:sp>
        <p:nvSpPr>
          <p:cNvPr id="359508" name="Rectangle 84"/>
          <p:cNvSpPr>
            <a:spLocks noChangeArrowheads="1"/>
          </p:cNvSpPr>
          <p:nvPr/>
        </p:nvSpPr>
        <p:spPr bwMode="auto">
          <a:xfrm>
            <a:off x="0" y="44450"/>
            <a:ext cx="9144000" cy="504825"/>
          </a:xfrm>
          <a:prstGeom prst="rect">
            <a:avLst/>
          </a:prstGeom>
          <a:noFill/>
          <a:ln w="9525">
            <a:noFill/>
            <a:miter lim="800000"/>
            <a:headEnd/>
            <a:tailEnd/>
          </a:ln>
          <a:effectLst/>
        </p:spPr>
        <p:txBody>
          <a:bodyPr/>
          <a:lstStyle/>
          <a:p>
            <a:pPr marL="342900" indent="-342900" algn="ctr">
              <a:lnSpc>
                <a:spcPct val="90000"/>
              </a:lnSpc>
              <a:spcBef>
                <a:spcPct val="20000"/>
              </a:spcBef>
              <a:defRPr/>
            </a:pPr>
            <a:r>
              <a:rPr lang="en-US" altLang="ja-JP" sz="3200" dirty="0">
                <a:effectLst>
                  <a:outerShdw blurRad="38100" dist="38100" dir="2700000" algn="tl">
                    <a:srgbClr val="C0C0C0"/>
                  </a:outerShdw>
                </a:effectLst>
              </a:rPr>
              <a:t>The perturbative PMF effects on the MPS</a:t>
            </a:r>
          </a:p>
          <a:p>
            <a:pPr marL="342900" indent="-342900" algn="ctr">
              <a:lnSpc>
                <a:spcPct val="90000"/>
              </a:lnSpc>
              <a:spcBef>
                <a:spcPct val="20000"/>
              </a:spcBef>
              <a:defRPr/>
            </a:pPr>
            <a:endParaRPr lang="en-US" altLang="ja-JP" sz="3000" dirty="0">
              <a:effectLst>
                <a:outerShdw blurRad="38100" dist="38100" dir="2700000" algn="tl">
                  <a:srgbClr val="C0C0C0"/>
                </a:outerShdw>
              </a:effectLst>
            </a:endParaRPr>
          </a:p>
        </p:txBody>
      </p:sp>
      <p:sp>
        <p:nvSpPr>
          <p:cNvPr id="90116" name="Rectangle 85"/>
          <p:cNvSpPr>
            <a:spLocks noChangeArrowheads="1"/>
          </p:cNvSpPr>
          <p:nvPr/>
        </p:nvSpPr>
        <p:spPr bwMode="auto">
          <a:xfrm>
            <a:off x="3929063" y="1219200"/>
            <a:ext cx="2714625" cy="3929063"/>
          </a:xfrm>
          <a:prstGeom prst="rect">
            <a:avLst/>
          </a:prstGeom>
          <a:solidFill>
            <a:srgbClr val="00FFFF">
              <a:alpha val="10196"/>
            </a:srgbClr>
          </a:solidFill>
          <a:ln w="25400">
            <a:solidFill>
              <a:srgbClr val="FF0000"/>
            </a:solidFill>
            <a:miter lim="800000"/>
            <a:headEnd/>
            <a:tailEnd/>
          </a:ln>
        </p:spPr>
        <p:txBody>
          <a:bodyPr wrap="none" anchor="ctr"/>
          <a:lstStyle/>
          <a:p>
            <a:pPr algn="ctr"/>
            <a:endParaRPr lang="ja-JP" altLang="en-US" b="0">
              <a:latin typeface="Arial" charset="0"/>
            </a:endParaRPr>
          </a:p>
        </p:txBody>
      </p:sp>
      <p:sp>
        <p:nvSpPr>
          <p:cNvPr id="90117" name="Rectangle 88"/>
          <p:cNvSpPr>
            <a:spLocks noChangeArrowheads="1"/>
          </p:cNvSpPr>
          <p:nvPr/>
        </p:nvSpPr>
        <p:spPr bwMode="auto">
          <a:xfrm>
            <a:off x="3175" y="5903913"/>
            <a:ext cx="9144000" cy="979487"/>
          </a:xfrm>
          <a:prstGeom prst="rect">
            <a:avLst/>
          </a:prstGeom>
          <a:solidFill>
            <a:srgbClr val="0000FF">
              <a:alpha val="67058"/>
            </a:srgbClr>
          </a:solidFill>
          <a:ln w="9525">
            <a:noFill/>
            <a:miter lim="800000"/>
            <a:headEnd/>
            <a:tailEnd/>
          </a:ln>
        </p:spPr>
        <p:txBody>
          <a:bodyPr wrap="none" anchor="ctr"/>
          <a:lstStyle/>
          <a:p>
            <a:pPr algn="ctr"/>
            <a:endParaRPr lang="ja-JP" altLang="en-US" b="0">
              <a:latin typeface="Arial" charset="0"/>
            </a:endParaRPr>
          </a:p>
        </p:txBody>
      </p:sp>
      <p:sp>
        <p:nvSpPr>
          <p:cNvPr id="27654" name="Text Box 26"/>
          <p:cNvSpPr txBox="1">
            <a:spLocks noChangeArrowheads="1"/>
          </p:cNvSpPr>
          <p:nvPr/>
        </p:nvSpPr>
        <p:spPr bwMode="auto">
          <a:xfrm>
            <a:off x="1500188" y="1719263"/>
            <a:ext cx="1571625" cy="366712"/>
          </a:xfrm>
          <a:prstGeom prst="rect">
            <a:avLst/>
          </a:prstGeom>
          <a:noFill/>
          <a:ln w="9525">
            <a:noFill/>
            <a:miter lim="800000"/>
            <a:headEnd/>
            <a:tailEnd/>
          </a:ln>
        </p:spPr>
        <p:txBody>
          <a:bodyPr>
            <a:spAutoFit/>
          </a:bodyPr>
          <a:lstStyle/>
          <a:p>
            <a:pPr algn="ctr"/>
            <a:r>
              <a:rPr lang="en-US" altLang="ja-JP" sz="1800">
                <a:latin typeface="Arial" charset="0"/>
              </a:rPr>
              <a:t>without PMF</a:t>
            </a:r>
          </a:p>
        </p:txBody>
      </p:sp>
      <p:cxnSp>
        <p:nvCxnSpPr>
          <p:cNvPr id="15" name="直線矢印コネクタ 14"/>
          <p:cNvCxnSpPr>
            <a:stCxn id="27654" idx="0"/>
          </p:cNvCxnSpPr>
          <p:nvPr/>
        </p:nvCxnSpPr>
        <p:spPr>
          <a:xfrm rot="16200000" flipV="1">
            <a:off x="2107407" y="1540669"/>
            <a:ext cx="285750" cy="71437"/>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1" name="Text Box 26"/>
          <p:cNvSpPr txBox="1">
            <a:spLocks noChangeArrowheads="1"/>
          </p:cNvSpPr>
          <p:nvPr/>
        </p:nvSpPr>
        <p:spPr bwMode="auto">
          <a:xfrm>
            <a:off x="6357938" y="1304925"/>
            <a:ext cx="2786062" cy="366713"/>
          </a:xfrm>
          <a:prstGeom prst="rect">
            <a:avLst/>
          </a:prstGeom>
          <a:noFill/>
          <a:ln w="9525">
            <a:noFill/>
            <a:miter lim="800000"/>
            <a:headEnd/>
            <a:tailEnd/>
          </a:ln>
        </p:spPr>
        <p:txBody>
          <a:bodyPr>
            <a:spAutoFit/>
          </a:bodyPr>
          <a:lstStyle/>
          <a:p>
            <a:pPr algn="ctr">
              <a:defRPr/>
            </a:pPr>
            <a:r>
              <a:rPr lang="en-US" altLang="ja-JP" sz="1800" i="1" dirty="0" err="1">
                <a:solidFill>
                  <a:srgbClr val="00FFFF"/>
                </a:solidFill>
                <a:effectLst>
                  <a:outerShdw blurRad="38100" dist="38100" dir="2700000" algn="tl">
                    <a:srgbClr val="C0C0C0"/>
                  </a:outerShdw>
                </a:effectLst>
                <a:latin typeface="Arial" charset="0"/>
              </a:rPr>
              <a:t>B</a:t>
            </a:r>
            <a:r>
              <a:rPr lang="en-US" altLang="ja-JP" sz="1800" baseline="-25000" dirty="0" err="1">
                <a:solidFill>
                  <a:srgbClr val="00FFFF"/>
                </a:solidFill>
                <a:effectLst>
                  <a:outerShdw blurRad="38100" dist="38100" dir="2700000" algn="tl">
                    <a:srgbClr val="C0C0C0"/>
                  </a:outerShdw>
                </a:effectLst>
                <a:latin typeface="Symbol" pitchFamily="18" charset="2"/>
              </a:rPr>
              <a:t>l</a:t>
            </a:r>
            <a:r>
              <a:rPr lang="en-US" altLang="ja-JP" sz="1800" baseline="-25000" dirty="0">
                <a:solidFill>
                  <a:srgbClr val="00FFFF"/>
                </a:solidFill>
                <a:effectLst>
                  <a:outerShdw blurRad="38100" dist="38100" dir="2700000" algn="tl">
                    <a:srgbClr val="C0C0C0"/>
                  </a:outerShdw>
                </a:effectLst>
                <a:latin typeface="Symbol" pitchFamily="18" charset="2"/>
              </a:rPr>
              <a:t> </a:t>
            </a:r>
            <a:r>
              <a:rPr lang="en-US" altLang="ja-JP" sz="1800" dirty="0">
                <a:solidFill>
                  <a:srgbClr val="00FFFF"/>
                </a:solidFill>
                <a:effectLst>
                  <a:outerShdw blurRad="38100" dist="38100" dir="2700000" algn="tl">
                    <a:srgbClr val="C0C0C0"/>
                  </a:outerShdw>
                </a:effectLst>
                <a:latin typeface="Arial" charset="0"/>
              </a:rPr>
              <a:t>= 2.5nG, </a:t>
            </a:r>
            <a:r>
              <a:rPr lang="en-US" altLang="ja-JP" sz="1800" i="1" dirty="0" err="1">
                <a:solidFill>
                  <a:srgbClr val="00FFFF"/>
                </a:solidFill>
                <a:effectLst>
                  <a:outerShdw blurRad="38100" dist="38100" dir="2700000" algn="tl">
                    <a:srgbClr val="C0C0C0"/>
                  </a:outerShdw>
                </a:effectLst>
                <a:latin typeface="Arial" charset="0"/>
              </a:rPr>
              <a:t>n</a:t>
            </a:r>
            <a:r>
              <a:rPr lang="en-US" altLang="ja-JP" sz="1800" baseline="-25000" dirty="0" err="1">
                <a:solidFill>
                  <a:srgbClr val="00FFFF"/>
                </a:solidFill>
                <a:effectLst>
                  <a:outerShdw blurRad="38100" dist="38100" dir="2700000" algn="tl">
                    <a:srgbClr val="C0C0C0"/>
                  </a:outerShdw>
                </a:effectLst>
                <a:latin typeface="Arial" charset="0"/>
              </a:rPr>
              <a:t>B</a:t>
            </a:r>
            <a:r>
              <a:rPr lang="en-US" altLang="ja-JP" sz="1800" dirty="0">
                <a:solidFill>
                  <a:srgbClr val="00FFFF"/>
                </a:solidFill>
                <a:effectLst>
                  <a:outerShdw blurRad="38100" dist="38100" dir="2700000" algn="tl">
                    <a:srgbClr val="C0C0C0"/>
                  </a:outerShdw>
                </a:effectLst>
                <a:latin typeface="Arial" charset="0"/>
              </a:rPr>
              <a:t> = -1.0</a:t>
            </a:r>
          </a:p>
        </p:txBody>
      </p:sp>
      <p:sp>
        <p:nvSpPr>
          <p:cNvPr id="23" name="Text Box 26"/>
          <p:cNvSpPr txBox="1">
            <a:spLocks noChangeArrowheads="1"/>
          </p:cNvSpPr>
          <p:nvPr/>
        </p:nvSpPr>
        <p:spPr bwMode="auto">
          <a:xfrm>
            <a:off x="6429375" y="1876425"/>
            <a:ext cx="2643188" cy="366713"/>
          </a:xfrm>
          <a:prstGeom prst="rect">
            <a:avLst/>
          </a:prstGeom>
          <a:noFill/>
          <a:ln w="9525">
            <a:noFill/>
            <a:miter lim="800000"/>
            <a:headEnd/>
            <a:tailEnd/>
          </a:ln>
        </p:spPr>
        <p:txBody>
          <a:bodyPr>
            <a:spAutoFit/>
          </a:bodyPr>
          <a:lstStyle/>
          <a:p>
            <a:pPr algn="ctr">
              <a:defRPr/>
            </a:pPr>
            <a:r>
              <a:rPr lang="en-US" altLang="ja-JP" sz="1800" i="1">
                <a:solidFill>
                  <a:srgbClr val="006600"/>
                </a:solidFill>
                <a:effectLst>
                  <a:outerShdw blurRad="38100" dist="38100" dir="2700000" algn="tl">
                    <a:srgbClr val="C0C0C0"/>
                  </a:outerShdw>
                </a:effectLst>
                <a:latin typeface="Arial" charset="0"/>
              </a:rPr>
              <a:t>B</a:t>
            </a:r>
            <a:r>
              <a:rPr lang="en-US" altLang="ja-JP" sz="1800" baseline="-25000">
                <a:solidFill>
                  <a:srgbClr val="006600"/>
                </a:solidFill>
                <a:effectLst>
                  <a:outerShdw blurRad="38100" dist="38100" dir="2700000" algn="tl">
                    <a:srgbClr val="C0C0C0"/>
                  </a:outerShdw>
                </a:effectLst>
                <a:latin typeface="Symbol" pitchFamily="18" charset="2"/>
              </a:rPr>
              <a:t>l </a:t>
            </a:r>
            <a:r>
              <a:rPr lang="en-US" altLang="ja-JP" sz="1800">
                <a:solidFill>
                  <a:srgbClr val="006600"/>
                </a:solidFill>
                <a:effectLst>
                  <a:outerShdw blurRad="38100" dist="38100" dir="2700000" algn="tl">
                    <a:srgbClr val="C0C0C0"/>
                  </a:outerShdw>
                </a:effectLst>
                <a:latin typeface="Arial" charset="0"/>
              </a:rPr>
              <a:t>= 5nG, </a:t>
            </a:r>
            <a:r>
              <a:rPr lang="en-US" altLang="ja-JP" sz="1800" i="1">
                <a:solidFill>
                  <a:srgbClr val="006600"/>
                </a:solidFill>
                <a:effectLst>
                  <a:outerShdw blurRad="38100" dist="38100" dir="2700000" algn="tl">
                    <a:srgbClr val="C0C0C0"/>
                  </a:outerShdw>
                </a:effectLst>
                <a:latin typeface="Arial" charset="0"/>
              </a:rPr>
              <a:t>n</a:t>
            </a:r>
            <a:r>
              <a:rPr lang="en-US" altLang="ja-JP" sz="1800" baseline="-25000">
                <a:solidFill>
                  <a:srgbClr val="006600"/>
                </a:solidFill>
                <a:effectLst>
                  <a:outerShdw blurRad="38100" dist="38100" dir="2700000" algn="tl">
                    <a:srgbClr val="C0C0C0"/>
                  </a:outerShdw>
                </a:effectLst>
                <a:latin typeface="Arial" charset="0"/>
              </a:rPr>
              <a:t>B</a:t>
            </a:r>
            <a:r>
              <a:rPr lang="en-US" altLang="ja-JP" sz="1800">
                <a:solidFill>
                  <a:srgbClr val="006600"/>
                </a:solidFill>
                <a:effectLst>
                  <a:outerShdw blurRad="38100" dist="38100" dir="2700000" algn="tl">
                    <a:srgbClr val="C0C0C0"/>
                  </a:outerShdw>
                </a:effectLst>
                <a:latin typeface="Arial" charset="0"/>
              </a:rPr>
              <a:t> = -2.5</a:t>
            </a:r>
          </a:p>
        </p:txBody>
      </p:sp>
      <p:sp>
        <p:nvSpPr>
          <p:cNvPr id="24" name="Text Box 26"/>
          <p:cNvSpPr txBox="1">
            <a:spLocks noChangeArrowheads="1"/>
          </p:cNvSpPr>
          <p:nvPr/>
        </p:nvSpPr>
        <p:spPr bwMode="auto">
          <a:xfrm>
            <a:off x="4643438" y="804863"/>
            <a:ext cx="2786062" cy="366712"/>
          </a:xfrm>
          <a:prstGeom prst="rect">
            <a:avLst/>
          </a:prstGeom>
          <a:noFill/>
          <a:ln w="9525">
            <a:noFill/>
            <a:miter lim="800000"/>
            <a:headEnd/>
            <a:tailEnd/>
          </a:ln>
        </p:spPr>
        <p:txBody>
          <a:bodyPr>
            <a:spAutoFit/>
          </a:bodyPr>
          <a:lstStyle/>
          <a:p>
            <a:pPr algn="ctr">
              <a:defRPr/>
            </a:pPr>
            <a:r>
              <a:rPr lang="en-US" altLang="ja-JP" sz="1800" i="1">
                <a:solidFill>
                  <a:srgbClr val="0000FF"/>
                </a:solidFill>
                <a:effectLst>
                  <a:outerShdw blurRad="38100" dist="38100" dir="2700000" algn="tl">
                    <a:srgbClr val="C0C0C0"/>
                  </a:outerShdw>
                </a:effectLst>
                <a:latin typeface="Arial" charset="0"/>
              </a:rPr>
              <a:t>B</a:t>
            </a:r>
            <a:r>
              <a:rPr lang="en-US" altLang="ja-JP" sz="1800" baseline="-25000">
                <a:solidFill>
                  <a:srgbClr val="0000FF"/>
                </a:solidFill>
                <a:effectLst>
                  <a:outerShdw blurRad="38100" dist="38100" dir="2700000" algn="tl">
                    <a:srgbClr val="C0C0C0"/>
                  </a:outerShdw>
                </a:effectLst>
                <a:latin typeface="Symbol" pitchFamily="18" charset="2"/>
              </a:rPr>
              <a:t>l </a:t>
            </a:r>
            <a:r>
              <a:rPr lang="en-US" altLang="ja-JP" sz="1800">
                <a:solidFill>
                  <a:srgbClr val="0000FF"/>
                </a:solidFill>
                <a:effectLst>
                  <a:outerShdw blurRad="38100" dist="38100" dir="2700000" algn="tl">
                    <a:srgbClr val="C0C0C0"/>
                  </a:outerShdw>
                </a:effectLst>
                <a:latin typeface="Arial" charset="0"/>
              </a:rPr>
              <a:t>= 5nG, </a:t>
            </a:r>
            <a:r>
              <a:rPr lang="en-US" altLang="ja-JP" sz="1800" i="1">
                <a:solidFill>
                  <a:srgbClr val="0000FF"/>
                </a:solidFill>
                <a:effectLst>
                  <a:outerShdw blurRad="38100" dist="38100" dir="2700000" algn="tl">
                    <a:srgbClr val="C0C0C0"/>
                  </a:outerShdw>
                </a:effectLst>
                <a:latin typeface="Arial" charset="0"/>
              </a:rPr>
              <a:t>n</a:t>
            </a:r>
            <a:r>
              <a:rPr lang="en-US" altLang="ja-JP" sz="1800" baseline="-25000">
                <a:solidFill>
                  <a:srgbClr val="0000FF"/>
                </a:solidFill>
                <a:effectLst>
                  <a:outerShdw blurRad="38100" dist="38100" dir="2700000" algn="tl">
                    <a:srgbClr val="C0C0C0"/>
                  </a:outerShdw>
                </a:effectLst>
                <a:latin typeface="Arial" charset="0"/>
              </a:rPr>
              <a:t>B</a:t>
            </a:r>
            <a:r>
              <a:rPr lang="en-US" altLang="ja-JP" sz="1800">
                <a:solidFill>
                  <a:srgbClr val="0000FF"/>
                </a:solidFill>
                <a:effectLst>
                  <a:outerShdw blurRad="38100" dist="38100" dir="2700000" algn="tl">
                    <a:srgbClr val="C0C0C0"/>
                  </a:outerShdw>
                </a:effectLst>
                <a:latin typeface="Arial" charset="0"/>
              </a:rPr>
              <a:t> = -1.0</a:t>
            </a:r>
          </a:p>
        </p:txBody>
      </p:sp>
      <p:sp>
        <p:nvSpPr>
          <p:cNvPr id="25" name="Text Box 26"/>
          <p:cNvSpPr txBox="1">
            <a:spLocks noChangeArrowheads="1"/>
          </p:cNvSpPr>
          <p:nvPr/>
        </p:nvSpPr>
        <p:spPr bwMode="auto">
          <a:xfrm>
            <a:off x="6143625" y="2876550"/>
            <a:ext cx="3286125" cy="366713"/>
          </a:xfrm>
          <a:prstGeom prst="rect">
            <a:avLst/>
          </a:prstGeom>
          <a:noFill/>
          <a:ln w="9525">
            <a:noFill/>
            <a:miter lim="800000"/>
            <a:headEnd/>
            <a:tailEnd/>
          </a:ln>
        </p:spPr>
        <p:txBody>
          <a:bodyPr>
            <a:spAutoFit/>
          </a:bodyPr>
          <a:lstStyle/>
          <a:p>
            <a:pPr algn="ctr">
              <a:defRPr/>
            </a:pPr>
            <a:r>
              <a:rPr lang="en-US" altLang="ja-JP" sz="1800" i="1">
                <a:solidFill>
                  <a:srgbClr val="66FF33"/>
                </a:solidFill>
                <a:effectLst>
                  <a:outerShdw blurRad="38100" dist="38100" dir="2700000" algn="tl">
                    <a:srgbClr val="C0C0C0"/>
                  </a:outerShdw>
                </a:effectLst>
                <a:latin typeface="Arial" charset="0"/>
              </a:rPr>
              <a:t>B</a:t>
            </a:r>
            <a:r>
              <a:rPr lang="en-US" altLang="ja-JP" sz="1800" baseline="-25000">
                <a:solidFill>
                  <a:srgbClr val="66FF33"/>
                </a:solidFill>
                <a:effectLst>
                  <a:outerShdw blurRad="38100" dist="38100" dir="2700000" algn="tl">
                    <a:srgbClr val="C0C0C0"/>
                  </a:outerShdw>
                </a:effectLst>
                <a:latin typeface="Symbol" pitchFamily="18" charset="2"/>
              </a:rPr>
              <a:t>l </a:t>
            </a:r>
            <a:r>
              <a:rPr lang="en-US" altLang="ja-JP" sz="1800">
                <a:solidFill>
                  <a:srgbClr val="66FF33"/>
                </a:solidFill>
                <a:effectLst>
                  <a:outerShdw blurRad="38100" dist="38100" dir="2700000" algn="tl">
                    <a:srgbClr val="C0C0C0"/>
                  </a:outerShdw>
                </a:effectLst>
                <a:latin typeface="Arial" charset="0"/>
              </a:rPr>
              <a:t>= 2.5nG, </a:t>
            </a:r>
            <a:r>
              <a:rPr lang="en-US" altLang="ja-JP" sz="1800" i="1">
                <a:solidFill>
                  <a:srgbClr val="66FF33"/>
                </a:solidFill>
                <a:effectLst>
                  <a:outerShdw blurRad="38100" dist="38100" dir="2700000" algn="tl">
                    <a:srgbClr val="C0C0C0"/>
                  </a:outerShdw>
                </a:effectLst>
                <a:latin typeface="Arial" charset="0"/>
              </a:rPr>
              <a:t>n</a:t>
            </a:r>
            <a:r>
              <a:rPr lang="en-US" altLang="ja-JP" sz="1800" baseline="-25000">
                <a:solidFill>
                  <a:srgbClr val="66FF33"/>
                </a:solidFill>
                <a:effectLst>
                  <a:outerShdw blurRad="38100" dist="38100" dir="2700000" algn="tl">
                    <a:srgbClr val="C0C0C0"/>
                  </a:outerShdw>
                </a:effectLst>
                <a:latin typeface="Arial" charset="0"/>
              </a:rPr>
              <a:t>B</a:t>
            </a:r>
            <a:r>
              <a:rPr lang="en-US" altLang="ja-JP" sz="1800">
                <a:solidFill>
                  <a:srgbClr val="66FF33"/>
                </a:solidFill>
                <a:effectLst>
                  <a:outerShdw blurRad="38100" dist="38100" dir="2700000" algn="tl">
                    <a:srgbClr val="C0C0C0"/>
                  </a:outerShdw>
                </a:effectLst>
                <a:latin typeface="Arial" charset="0"/>
              </a:rPr>
              <a:t> = -2.5</a:t>
            </a:r>
          </a:p>
        </p:txBody>
      </p:sp>
      <p:sp>
        <p:nvSpPr>
          <p:cNvPr id="13" name="Rectangle 21"/>
          <p:cNvSpPr>
            <a:spLocks noChangeArrowheads="1"/>
          </p:cNvSpPr>
          <p:nvPr/>
        </p:nvSpPr>
        <p:spPr bwMode="auto">
          <a:xfrm>
            <a:off x="84125" y="5958708"/>
            <a:ext cx="8964613" cy="954107"/>
          </a:xfrm>
          <a:prstGeom prst="rect">
            <a:avLst/>
          </a:prstGeom>
          <a:noFill/>
          <a:ln w="9525" algn="ctr">
            <a:noFill/>
            <a:miter lim="800000"/>
            <a:headEnd/>
            <a:tailEnd/>
          </a:ln>
        </p:spPr>
        <p:txBody>
          <a:bodyPr>
            <a:spAutoFit/>
          </a:bodyPr>
          <a:lstStyle/>
          <a:p>
            <a:r>
              <a:rPr lang="en-US" altLang="ja-JP" sz="2800" dirty="0">
                <a:solidFill>
                  <a:schemeClr val="bg1"/>
                </a:solidFill>
                <a:ea typeface="HGP教科書体" pitchFamily="18" charset="-128"/>
                <a:cs typeface="Times New Roman" pitchFamily="18" charset="0"/>
              </a:rPr>
              <a:t>the perturbative PMF effects generate the other fluctuations of the MPS in higher </a:t>
            </a:r>
            <a:r>
              <a:rPr lang="en-US" altLang="ja-JP" sz="2800" i="1" dirty="0">
                <a:solidFill>
                  <a:schemeClr val="bg1"/>
                </a:solidFill>
                <a:ea typeface="HGP教科書体" pitchFamily="18" charset="-128"/>
                <a:cs typeface="Times New Roman" pitchFamily="18" charset="0"/>
              </a:rPr>
              <a:t>k</a:t>
            </a:r>
          </a:p>
        </p:txBody>
      </p:sp>
    </p:spTree>
    <p:extLst>
      <p:ext uri="{BB962C8B-B14F-4D97-AF65-F5344CB8AC3E}">
        <p14:creationId xmlns:p14="http://schemas.microsoft.com/office/powerpoint/2010/main" val="459606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fade">
                                      <p:cBhvr>
                                        <p:cTn id="7" dur="500"/>
                                        <p:tgtEl>
                                          <p:spTgt spid="90116"/>
                                        </p:tgtEl>
                                      </p:cBhvr>
                                    </p:animEffect>
                                    <p:anim calcmode="lin" valueType="num">
                                      <p:cBhvr>
                                        <p:cTn id="8" dur="500" fill="hold"/>
                                        <p:tgtEl>
                                          <p:spTgt spid="90116"/>
                                        </p:tgtEl>
                                        <p:attrNameLst>
                                          <p:attrName>ppt_x</p:attrName>
                                        </p:attrNameLst>
                                      </p:cBhvr>
                                      <p:tavLst>
                                        <p:tav tm="0">
                                          <p:val>
                                            <p:strVal val="#ppt_x"/>
                                          </p:val>
                                        </p:tav>
                                        <p:tav tm="100000">
                                          <p:val>
                                            <p:strVal val="#ppt_x"/>
                                          </p:val>
                                        </p:tav>
                                      </p:tavLst>
                                    </p:anim>
                                    <p:anim calcmode="lin" valueType="num">
                                      <p:cBhvr>
                                        <p:cTn id="9" dur="500" fill="hold"/>
                                        <p:tgtEl>
                                          <p:spTgt spid="901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0117"/>
                                        </p:tgtEl>
                                        <p:attrNameLst>
                                          <p:attrName>style.visibility</p:attrName>
                                        </p:attrNameLst>
                                      </p:cBhvr>
                                      <p:to>
                                        <p:strVal val="visible"/>
                                      </p:to>
                                    </p:set>
                                    <p:animEffect transition="in" filter="fade">
                                      <p:cBhvr>
                                        <p:cTn id="12" dur="500"/>
                                        <p:tgtEl>
                                          <p:spTgt spid="90117"/>
                                        </p:tgtEl>
                                      </p:cBhvr>
                                    </p:animEffect>
                                    <p:anim calcmode="lin" valueType="num">
                                      <p:cBhvr>
                                        <p:cTn id="13" dur="500" fill="hold"/>
                                        <p:tgtEl>
                                          <p:spTgt spid="90117"/>
                                        </p:tgtEl>
                                        <p:attrNameLst>
                                          <p:attrName>ppt_x</p:attrName>
                                        </p:attrNameLst>
                                      </p:cBhvr>
                                      <p:tavLst>
                                        <p:tav tm="0">
                                          <p:val>
                                            <p:strVal val="#ppt_x"/>
                                          </p:val>
                                        </p:tav>
                                        <p:tav tm="100000">
                                          <p:val>
                                            <p:strVal val="#ppt_x"/>
                                          </p:val>
                                        </p:tav>
                                      </p:tavLst>
                                    </p:anim>
                                    <p:anim calcmode="lin" valueType="num">
                                      <p:cBhvr>
                                        <p:cTn id="14" dur="500" fill="hold"/>
                                        <p:tgtEl>
                                          <p:spTgt spid="9011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p:bldP spid="90117"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00270" y="91701"/>
            <a:ext cx="6021071" cy="701731"/>
          </a:xfrm>
          <a:prstGeom prst="rect">
            <a:avLst/>
          </a:prstGeom>
        </p:spPr>
        <p:txBody>
          <a:bodyPr wrap="none">
            <a:spAutoFit/>
          </a:bodyPr>
          <a:lstStyle/>
          <a:p>
            <a:pPr marL="342900" indent="-342900" algn="ctr" fontAlgn="base">
              <a:lnSpc>
                <a:spcPct val="90000"/>
              </a:lnSpc>
              <a:spcBef>
                <a:spcPct val="20000"/>
              </a:spcBef>
              <a:spcAft>
                <a:spcPct val="0"/>
              </a:spcAft>
              <a:defRPr/>
            </a:pPr>
            <a:r>
              <a:rPr lang="en-US" altLang="ja-JP" sz="4400" b="1" dirty="0">
                <a:solidFill>
                  <a:srgbClr val="0000FF"/>
                </a:solidFill>
                <a:effectLst>
                  <a:outerShdw blurRad="38100" dist="38100" dir="2700000" algn="tl">
                    <a:srgbClr val="C0C0C0"/>
                  </a:outerShdw>
                </a:effectLst>
                <a:latin typeface="Times New Roman" pitchFamily="18" charset="0"/>
              </a:rPr>
              <a:t>PMF effects on the MPS</a:t>
            </a:r>
            <a:endParaRPr lang="ja-JP" altLang="en-US" sz="4400" b="1" dirty="0">
              <a:solidFill>
                <a:srgbClr val="0000FF"/>
              </a:solidFill>
              <a:effectLst>
                <a:outerShdw blurRad="38100" dist="38100" dir="2700000" algn="tl">
                  <a:srgbClr val="C0C0C0"/>
                </a:outerShdw>
              </a:effectLst>
              <a:latin typeface="Times New Roman" pitchFamily="18" charset="0"/>
            </a:endParaRPr>
          </a:p>
        </p:txBody>
      </p:sp>
      <p:sp>
        <p:nvSpPr>
          <p:cNvPr id="21" name="正方形/長方形 20"/>
          <p:cNvSpPr/>
          <p:nvPr/>
        </p:nvSpPr>
        <p:spPr>
          <a:xfrm>
            <a:off x="591171" y="689083"/>
            <a:ext cx="7672293" cy="1077218"/>
          </a:xfrm>
          <a:prstGeom prst="rect">
            <a:avLst/>
          </a:prstGeom>
        </p:spPr>
        <p:txBody>
          <a:bodyPr wrap="none">
            <a:spAutoFit/>
          </a:bodyPr>
          <a:lstStyle/>
          <a:p>
            <a:pPr fontAlgn="base">
              <a:spcBef>
                <a:spcPct val="0"/>
              </a:spcBef>
              <a:spcAft>
                <a:spcPct val="0"/>
              </a:spcAft>
            </a:pPr>
            <a:r>
              <a:rPr lang="en-US" altLang="ja-JP" sz="32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There are two kinds of the PMF effects </a:t>
            </a:r>
          </a:p>
          <a:p>
            <a:pPr fontAlgn="base">
              <a:spcBef>
                <a:spcPct val="0"/>
              </a:spcBef>
              <a:spcAft>
                <a:spcPct val="0"/>
              </a:spcAft>
            </a:pPr>
            <a:r>
              <a:rPr lang="en-US" altLang="ja-JP" sz="32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on the MPS</a:t>
            </a:r>
            <a:endParaRPr lang="ja-JP" altLang="en-US" sz="3200" b="1" dirty="0">
              <a:solidFill>
                <a:srgbClr val="000000"/>
              </a:solidFill>
              <a:latin typeface="Times New Roman" pitchFamily="18" charset="0"/>
            </a:endParaRPr>
          </a:p>
        </p:txBody>
      </p:sp>
      <p:sp>
        <p:nvSpPr>
          <p:cNvPr id="11" name="正方形/長方形 10"/>
          <p:cNvSpPr/>
          <p:nvPr/>
        </p:nvSpPr>
        <p:spPr>
          <a:xfrm>
            <a:off x="86721" y="1676319"/>
            <a:ext cx="8566769" cy="1446550"/>
          </a:xfrm>
          <a:prstGeom prst="rect">
            <a:avLst/>
          </a:prstGeom>
        </p:spPr>
        <p:txBody>
          <a:bodyPr wrap="none">
            <a:spAutoFit/>
          </a:bodyPr>
          <a:lstStyle/>
          <a:p>
            <a:pPr marL="514350" indent="-514350" fontAlgn="base">
              <a:spcBef>
                <a:spcPct val="0"/>
              </a:spcBef>
              <a:spcAft>
                <a:spcPct val="0"/>
              </a:spcAft>
              <a:buFontTx/>
              <a:buAutoNum type="arabicPeriod"/>
            </a:pPr>
            <a:r>
              <a:rPr lang="en-US" altLang="ja-JP" sz="32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Perturbative PMF effects</a:t>
            </a:r>
          </a:p>
          <a:p>
            <a:pPr fontAlgn="base">
              <a:spcBef>
                <a:spcPct val="0"/>
              </a:spcBef>
              <a:spcAft>
                <a:spcPct val="0"/>
              </a:spcAft>
            </a:pPr>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They are due to the first perturbation source from </a:t>
            </a:r>
          </a:p>
          <a:p>
            <a:pPr fontAlgn="base">
              <a:spcBef>
                <a:spcPct val="0"/>
              </a:spcBef>
              <a:spcAft>
                <a:spcPct val="0"/>
              </a:spcAft>
            </a:pPr>
            <a:r>
              <a:rPr lang="en-US" altLang="ja-JP" sz="28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the PMF in the linear perturbative equations. </a:t>
            </a:r>
          </a:p>
        </p:txBody>
      </p:sp>
      <p:sp>
        <p:nvSpPr>
          <p:cNvPr id="5" name="正方形/長方形 4"/>
          <p:cNvSpPr/>
          <p:nvPr/>
        </p:nvSpPr>
        <p:spPr>
          <a:xfrm>
            <a:off x="86721" y="3047775"/>
            <a:ext cx="9023412" cy="954107"/>
          </a:xfrm>
          <a:prstGeom prst="rect">
            <a:avLst/>
          </a:prstGeom>
        </p:spPr>
        <p:txBody>
          <a:bodyPr wrap="square">
            <a:spAutoFit/>
          </a:bodyPr>
          <a:lstStyle/>
          <a:p>
            <a:r>
              <a:rPr lang="en-US" altLang="ja-JP" sz="2800" dirty="0">
                <a:solidFill>
                  <a:prstClr val="black"/>
                </a:solidFill>
              </a:rPr>
              <a:t>They are generate the other fluctuations of the MPS </a:t>
            </a:r>
          </a:p>
          <a:p>
            <a:r>
              <a:rPr lang="en-US" altLang="ja-JP" sz="2800" dirty="0">
                <a:solidFill>
                  <a:prstClr val="black"/>
                </a:solidFill>
              </a:rPr>
              <a:t>in smaller scales. </a:t>
            </a:r>
          </a:p>
        </p:txBody>
      </p:sp>
    </p:spTree>
    <p:extLst>
      <p:ext uri="{BB962C8B-B14F-4D97-AF65-F5344CB8AC3E}">
        <p14:creationId xmlns:p14="http://schemas.microsoft.com/office/powerpoint/2010/main" val="298717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39574" y="59609"/>
            <a:ext cx="8740213" cy="646331"/>
          </a:xfrm>
          <a:prstGeom prst="rect">
            <a:avLst/>
          </a:prstGeom>
        </p:spPr>
        <p:txBody>
          <a:bodyPr wrap="none">
            <a:spAutoFit/>
          </a:bodyPr>
          <a:lstStyle/>
          <a:p>
            <a:pPr marL="342900" indent="-342900" algn="ctr" fontAlgn="base">
              <a:lnSpc>
                <a:spcPct val="90000"/>
              </a:lnSpc>
              <a:spcBef>
                <a:spcPct val="20000"/>
              </a:spcBef>
              <a:spcAft>
                <a:spcPct val="0"/>
              </a:spcAft>
              <a:defRPr/>
            </a:pPr>
            <a:r>
              <a:rPr lang="en-US" altLang="ja-JP" sz="4000" b="1" dirty="0">
                <a:solidFill>
                  <a:srgbClr val="0000FF"/>
                </a:solidFill>
                <a:effectLst>
                  <a:outerShdw blurRad="38100" dist="38100" dir="2700000" algn="tl">
                    <a:srgbClr val="C0C0C0"/>
                  </a:outerShdw>
                </a:effectLst>
                <a:latin typeface="Times New Roman" pitchFamily="18" charset="0"/>
              </a:rPr>
              <a:t>the nonperturbative source of the PMF</a:t>
            </a:r>
            <a:endParaRPr lang="ja-JP" altLang="en-US" sz="4000" b="1" dirty="0">
              <a:solidFill>
                <a:srgbClr val="0000FF"/>
              </a:solidFill>
              <a:effectLst>
                <a:outerShdw blurRad="38100" dist="38100" dir="2700000" algn="tl">
                  <a:srgbClr val="C0C0C0"/>
                </a:outerShdw>
              </a:effectLst>
              <a:latin typeface="Times New Roman" pitchFamily="18" charset="0"/>
            </a:endParaRPr>
          </a:p>
        </p:txBody>
      </p:sp>
      <p:sp>
        <p:nvSpPr>
          <p:cNvPr id="21" name="正方形/長方形 20"/>
          <p:cNvSpPr/>
          <p:nvPr/>
        </p:nvSpPr>
        <p:spPr>
          <a:xfrm>
            <a:off x="691723" y="707241"/>
            <a:ext cx="7257308" cy="461665"/>
          </a:xfrm>
          <a:prstGeom prst="rect">
            <a:avLst/>
          </a:prstGeom>
        </p:spPr>
        <p:txBody>
          <a:bodyPr wrap="none">
            <a:spAutoFit/>
          </a:bodyPr>
          <a:lstStyle/>
          <a:p>
            <a:pPr fontAlgn="base">
              <a:spcBef>
                <a:spcPct val="0"/>
              </a:spcBef>
              <a:spcAft>
                <a:spcPct val="0"/>
              </a:spcAft>
            </a:pPr>
            <a:r>
              <a:rPr lang="en-US" altLang="ja-JP" sz="2400" b="1" i="1" dirty="0" err="1">
                <a:solidFill>
                  <a:srgbClr val="000000"/>
                </a:solidFill>
                <a:latin typeface="Symbol" panose="05050102010706020507" pitchFamily="18" charset="2"/>
              </a:rPr>
              <a:t>r</a:t>
            </a:r>
            <a:r>
              <a:rPr lang="en-US" altLang="ja-JP" sz="2400" b="1" baseline="-25000" dirty="0" err="1">
                <a:solidFill>
                  <a:srgbClr val="000000"/>
                </a:solidFill>
                <a:latin typeface="Times New Roman" pitchFamily="18" charset="0"/>
                <a:cs typeface="Times New Roman" panose="02020603050405020304" pitchFamily="18" charset="0"/>
              </a:rPr>
              <a:t>MF</a:t>
            </a:r>
            <a:r>
              <a:rPr lang="en-US" altLang="ja-JP" sz="2400" b="1" baseline="-25000" dirty="0">
                <a:solidFill>
                  <a:srgbClr val="000000"/>
                </a:solidFill>
                <a:latin typeface="Times New Roman" pitchFamily="18" charset="0"/>
                <a:cs typeface="Times New Roman" panose="02020603050405020304" pitchFamily="18" charset="0"/>
              </a:rPr>
              <a:t> </a:t>
            </a:r>
            <a:r>
              <a:rPr lang="en-US" altLang="ja-JP" sz="2400" b="1" dirty="0">
                <a:solidFill>
                  <a:srgbClr val="000000"/>
                </a:solidFill>
                <a:latin typeface="Times New Roman" pitchFamily="18" charset="0"/>
              </a:rPr>
              <a:t>:The ensemble average of the PMF energy density</a:t>
            </a:r>
            <a:endParaRPr lang="ja-JP" altLang="en-US" sz="2400" b="1" dirty="0">
              <a:solidFill>
                <a:srgbClr val="000000"/>
              </a:solidFill>
              <a:latin typeface="Times New Roman" pitchFamily="18" charset="0"/>
            </a:endParaRPr>
          </a:p>
        </p:txBody>
      </p:sp>
      <p:sp>
        <p:nvSpPr>
          <p:cNvPr id="29" name="正方形/長方形 28"/>
          <p:cNvSpPr/>
          <p:nvPr/>
        </p:nvSpPr>
        <p:spPr>
          <a:xfrm>
            <a:off x="406823" y="5852974"/>
            <a:ext cx="8268191" cy="1077218"/>
          </a:xfrm>
          <a:prstGeom prst="rect">
            <a:avLst/>
          </a:prstGeom>
        </p:spPr>
        <p:txBody>
          <a:bodyPr wrap="square">
            <a:spAutoFit/>
          </a:bodyPr>
          <a:lstStyle/>
          <a:p>
            <a:pPr algn="ctr" fontAlgn="base">
              <a:spcBef>
                <a:spcPct val="0"/>
              </a:spcBef>
              <a:spcAft>
                <a:spcPct val="0"/>
              </a:spcAft>
            </a:pPr>
            <a:r>
              <a:rPr lang="en-US" altLang="ja-JP" sz="3200" b="1" dirty="0">
                <a:solidFill>
                  <a:srgbClr val="FF0000"/>
                </a:solidFill>
                <a:latin typeface="Times New Roman" pitchFamily="18" charset="0"/>
              </a:rPr>
              <a:t>The energy density of PMF is very important for the evolution of the cosmological fluid !</a:t>
            </a:r>
            <a:endParaRPr lang="ja-JP" altLang="en-US" sz="3200" b="1" dirty="0">
              <a:solidFill>
                <a:srgbClr val="FF0000"/>
              </a:solidFill>
              <a:latin typeface="Times New Roman" pitchFamily="18" charset="0"/>
            </a:endParaRPr>
          </a:p>
        </p:txBody>
      </p:sp>
      <mc:AlternateContent xmlns:mc="http://schemas.openxmlformats.org/markup-compatibility/2006" xmlns:a14="http://schemas.microsoft.com/office/drawing/2010/main">
        <mc:Choice Requires="a14">
          <p:sp>
            <p:nvSpPr>
              <p:cNvPr id="9" name="正方形/長方形 8"/>
              <p:cNvSpPr/>
              <p:nvPr/>
            </p:nvSpPr>
            <p:spPr>
              <a:xfrm>
                <a:off x="936327" y="5174278"/>
                <a:ext cx="8540048" cy="595228"/>
              </a:xfrm>
              <a:prstGeom prst="rect">
                <a:avLst/>
              </a:prstGeom>
            </p:spPr>
            <p:txBody>
              <a:bodyPr wrap="square">
                <a:spAutoFit/>
              </a:bodyPr>
              <a:lstStyle/>
              <a:p>
                <a:pPr fontAlgn="base">
                  <a:spcBef>
                    <a:spcPct val="0"/>
                  </a:spcBef>
                  <a:spcAft>
                    <a:spcPct val="0"/>
                  </a:spcAft>
                </a:pPr>
                <a:r>
                  <a:rPr lang="en-US" altLang="ja-JP" sz="3200" b="1" dirty="0">
                    <a:solidFill>
                      <a:prstClr val="black"/>
                    </a:solidFill>
                    <a:latin typeface="Times New Roman" pitchFamily="18" charset="0"/>
                  </a:rPr>
                  <a:t>Increase of sound speed </a:t>
                </a:r>
                <a:r>
                  <a:rPr lang="ja-JP" altLang="en-US" sz="3200" b="1" dirty="0">
                    <a:solidFill>
                      <a:prstClr val="black"/>
                    </a:solidFill>
                    <a:latin typeface="Times New Roman" pitchFamily="18" charset="0"/>
                  </a:rPr>
                  <a:t>∝</a:t>
                </a:r>
                <a:r>
                  <a:rPr lang="en-US" altLang="ja-JP" sz="3200" b="1" i="1" dirty="0">
                    <a:solidFill>
                      <a:srgbClr val="000000"/>
                    </a:solidFill>
                    <a:latin typeface="Symbol" panose="05050102010706020507" pitchFamily="18" charset="2"/>
                  </a:rPr>
                  <a:t> </a:t>
                </a:r>
                <a14:m>
                  <m:oMath xmlns:m="http://schemas.openxmlformats.org/officeDocument/2006/math">
                    <m:rad>
                      <m:radPr>
                        <m:degHide m:val="on"/>
                        <m:ctrlPr>
                          <a:rPr lang="en-US" altLang="ja-JP" sz="3200" i="1" smtClean="0">
                            <a:solidFill>
                              <a:srgbClr val="000000"/>
                            </a:solidFill>
                            <a:latin typeface="Cambria Math" panose="02040503050406030204" pitchFamily="18" charset="0"/>
                          </a:rPr>
                        </m:ctrlPr>
                      </m:radPr>
                      <m:deg/>
                      <m:e>
                        <m:sSub>
                          <m:sSubPr>
                            <m:ctrlPr>
                              <a:rPr lang="en-US" altLang="ja-JP" sz="3200" i="1" smtClean="0">
                                <a:solidFill>
                                  <a:srgbClr val="000000"/>
                                </a:solidFill>
                                <a:latin typeface="Cambria Math" panose="02040503050406030204" pitchFamily="18" charset="0"/>
                              </a:rPr>
                            </m:ctrlPr>
                          </m:sSubPr>
                          <m:e>
                            <m:r>
                              <a:rPr lang="en-US" altLang="ja-JP" sz="3200" b="0" i="1" smtClean="0">
                                <a:solidFill>
                                  <a:srgbClr val="000000"/>
                                </a:solidFill>
                                <a:latin typeface="Cambria Math" panose="02040503050406030204" pitchFamily="18" charset="0"/>
                              </a:rPr>
                              <m:t>𝜌</m:t>
                            </m:r>
                          </m:e>
                          <m:sub>
                            <m:r>
                              <m:rPr>
                                <m:sty m:val="p"/>
                              </m:rPr>
                              <a:rPr lang="en-US" altLang="ja-JP" sz="3200" b="0" i="0" smtClean="0">
                                <a:solidFill>
                                  <a:srgbClr val="000000"/>
                                </a:solidFill>
                                <a:latin typeface="Cambria Math" panose="02040503050406030204" pitchFamily="18" charset="0"/>
                              </a:rPr>
                              <m:t>MF</m:t>
                            </m:r>
                          </m:sub>
                        </m:sSub>
                      </m:e>
                    </m:rad>
                  </m:oMath>
                </a14:m>
                <a:endParaRPr lang="ja-JP" altLang="en-US" sz="3200" dirty="0">
                  <a:solidFill>
                    <a:prstClr val="black"/>
                  </a:solidFill>
                  <a:latin typeface="Times New Roman" pitchFamily="18" charset="0"/>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936327" y="5174278"/>
                <a:ext cx="8540048" cy="595228"/>
              </a:xfrm>
              <a:prstGeom prst="rect">
                <a:avLst/>
              </a:prstGeom>
              <a:blipFill rotWithShape="0">
                <a:blip r:embed="rId3"/>
                <a:stretch>
                  <a:fillRect l="-1856" t="-17526" b="-31959"/>
                </a:stretch>
              </a:blipFill>
            </p:spPr>
            <p:txBody>
              <a:bodyPr/>
              <a:lstStyle/>
              <a:p>
                <a:r>
                  <a:rPr lang="ja-JP" altLang="en-US">
                    <a:noFill/>
                  </a:rPr>
                  <a:t> </a:t>
                </a:r>
              </a:p>
            </p:txBody>
          </p:sp>
        </mc:Fallback>
      </mc:AlternateContent>
      <p:sp>
        <p:nvSpPr>
          <p:cNvPr id="2" name="角丸四角形 1"/>
          <p:cNvSpPr/>
          <p:nvPr/>
        </p:nvSpPr>
        <p:spPr>
          <a:xfrm>
            <a:off x="1011140" y="5152170"/>
            <a:ext cx="4195211"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b="1">
              <a:solidFill>
                <a:prstClr val="white"/>
              </a:solidFill>
            </a:endParaRPr>
          </a:p>
        </p:txBody>
      </p:sp>
      <p:sp>
        <p:nvSpPr>
          <p:cNvPr id="12" name="角丸四角形 11"/>
          <p:cNvSpPr/>
          <p:nvPr/>
        </p:nvSpPr>
        <p:spPr>
          <a:xfrm>
            <a:off x="5726105" y="5210147"/>
            <a:ext cx="1059928" cy="5557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b="1">
              <a:solidFill>
                <a:prstClr val="white"/>
              </a:solidFill>
            </a:endParaRPr>
          </a:p>
        </p:txBody>
      </p:sp>
      <p:sp>
        <p:nvSpPr>
          <p:cNvPr id="3" name="スライド番号プレースホルダー 2"/>
          <p:cNvSpPr>
            <a:spLocks noGrp="1"/>
          </p:cNvSpPr>
          <p:nvPr>
            <p:ph type="sldNum" sz="quarter" idx="12"/>
          </p:nvPr>
        </p:nvSpPr>
        <p:spPr>
          <a:xfrm>
            <a:off x="6553200" y="6356350"/>
            <a:ext cx="2133600" cy="365125"/>
          </a:xfrm>
        </p:spPr>
        <p:txBody>
          <a:bodyPr/>
          <a:lstStyle/>
          <a:p>
            <a:fld id="{D2D8002D-B5B0-4BAC-B1F6-782DDCCE6D9C}" type="slidenum">
              <a:rPr lang="ja-JP" altLang="en-US" smtClean="0">
                <a:solidFill>
                  <a:prstClr val="black">
                    <a:tint val="75000"/>
                  </a:prstClr>
                </a:solidFill>
              </a:rPr>
              <a:pPr/>
              <a:t>9</a:t>
            </a:fld>
            <a:endParaRPr lang="ja-JP" altLang="en-US">
              <a:solidFill>
                <a:prstClr val="black">
                  <a:tint val="75000"/>
                </a:prstClr>
              </a:solidFill>
            </a:endParaRPr>
          </a:p>
        </p:txBody>
      </p:sp>
      <mc:AlternateContent xmlns:mc="http://schemas.openxmlformats.org/markup-compatibility/2006" xmlns:a14="http://schemas.microsoft.com/office/drawing/2010/main">
        <mc:Choice Requires="a14">
          <p:sp>
            <p:nvSpPr>
              <p:cNvPr id="14" name="正方形/長方形 13">
                <a:extLst>
                  <a:ext uri="{FF2B5EF4-FFF2-40B4-BE49-F238E27FC236}">
                    <a16:creationId xmlns:a16="http://schemas.microsoft.com/office/drawing/2014/main" id="{ABED22C9-00B0-4D0E-89C7-B5D36D6558CE}"/>
                  </a:ext>
                </a:extLst>
              </p:cNvPr>
              <p:cNvSpPr/>
              <p:nvPr/>
            </p:nvSpPr>
            <p:spPr>
              <a:xfrm>
                <a:off x="1193957" y="4130681"/>
                <a:ext cx="6693921" cy="9030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sz="2800" i="1" smtClean="0">
                              <a:latin typeface="Cambria Math" panose="02040503050406030204" pitchFamily="18" charset="0"/>
                            </a:rPr>
                          </m:ctrlPr>
                        </m:sSubSupPr>
                        <m:e>
                          <m:r>
                            <a:rPr lang="en-US" altLang="ja-JP" sz="2800" i="1">
                              <a:latin typeface="Cambria Math" panose="02040503050406030204" pitchFamily="18" charset="0"/>
                            </a:rPr>
                            <m:t>𝑐</m:t>
                          </m:r>
                        </m:e>
                        <m:sub>
                          <m:r>
                            <a:rPr lang="en-US" altLang="ja-JP" sz="2800" i="1">
                              <a:latin typeface="Cambria Math" panose="02040503050406030204" pitchFamily="18" charset="0"/>
                            </a:rPr>
                            <m:t>𝑠</m:t>
                          </m:r>
                        </m:sub>
                        <m:sup>
                          <m:r>
                            <a:rPr lang="en-US" altLang="ja-JP" sz="2800" i="1">
                              <a:latin typeface="Cambria Math" panose="02040503050406030204" pitchFamily="18" charset="0"/>
                            </a:rPr>
                            <m:t>2</m:t>
                          </m:r>
                        </m:sup>
                      </m:sSubSup>
                      <m:r>
                        <a:rPr lang="en-US" altLang="ja-JP" sz="2800" b="0" i="1" smtClean="0">
                          <a:latin typeface="Cambria Math" panose="02040503050406030204" pitchFamily="18" charset="0"/>
                        </a:rPr>
                        <m:t>→</m:t>
                      </m:r>
                      <m:sSubSup>
                        <m:sSubSupPr>
                          <m:ctrlPr>
                            <a:rPr lang="en-US" altLang="ja-JP" sz="2800" b="0" i="1" smtClean="0">
                              <a:latin typeface="Cambria Math" panose="02040503050406030204" pitchFamily="18" charset="0"/>
                            </a:rPr>
                          </m:ctrlPr>
                        </m:sSubSupPr>
                        <m:e>
                          <m:r>
                            <a:rPr lang="en-US" altLang="ja-JP" sz="2800" b="0" i="1" smtClean="0">
                              <a:latin typeface="Cambria Math" panose="02040503050406030204" pitchFamily="18" charset="0"/>
                            </a:rPr>
                            <m:t>𝑐</m:t>
                          </m:r>
                        </m:e>
                        <m:sub>
                          <m:r>
                            <a:rPr lang="en-US" altLang="ja-JP" sz="2800" b="0" i="1" smtClean="0">
                              <a:latin typeface="Cambria Math" panose="02040503050406030204" pitchFamily="18" charset="0"/>
                            </a:rPr>
                            <m:t>𝑠</m:t>
                          </m:r>
                        </m:sub>
                        <m:sup>
                          <m:r>
                            <a:rPr lang="en-US" altLang="ja-JP" sz="2800" b="0" i="1" smtClean="0">
                              <a:latin typeface="Cambria Math" panose="02040503050406030204" pitchFamily="18" charset="0"/>
                            </a:rPr>
                            <m:t>2</m:t>
                          </m:r>
                        </m:sup>
                      </m:sSubSup>
                      <m:r>
                        <a:rPr lang="en-US" altLang="ja-JP" sz="2800" b="0" i="1" smtClean="0">
                          <a:latin typeface="Cambria Math" panose="02040503050406030204" pitchFamily="18" charset="0"/>
                        </a:rPr>
                        <m:t>+</m:t>
                      </m:r>
                      <m:sSubSup>
                        <m:sSubSupPr>
                          <m:ctrlPr>
                            <a:rPr lang="en-US" altLang="ja-JP" sz="2800" b="0" i="1" smtClean="0">
                              <a:latin typeface="Cambria Math" panose="02040503050406030204" pitchFamily="18" charset="0"/>
                            </a:rPr>
                          </m:ctrlPr>
                        </m:sSubSupPr>
                        <m:e>
                          <m:r>
                            <a:rPr lang="en-US" altLang="ja-JP" sz="2800" b="0" i="1" smtClean="0">
                              <a:latin typeface="Cambria Math" panose="02040503050406030204" pitchFamily="18" charset="0"/>
                            </a:rPr>
                            <m:t>𝑐</m:t>
                          </m:r>
                        </m:e>
                        <m:sub>
                          <m:r>
                            <a:rPr lang="en-US" altLang="ja-JP" sz="2800" b="0" i="1" smtClean="0">
                              <a:latin typeface="Cambria Math" panose="02040503050406030204" pitchFamily="18" charset="0"/>
                            </a:rPr>
                            <m:t>𝐴</m:t>
                          </m:r>
                        </m:sub>
                        <m:sup>
                          <m:r>
                            <a:rPr lang="en-US" altLang="ja-JP" sz="2800" b="0" i="1" smtClean="0">
                              <a:latin typeface="Cambria Math" panose="02040503050406030204" pitchFamily="18" charset="0"/>
                            </a:rPr>
                            <m:t>2</m:t>
                          </m:r>
                        </m:sup>
                      </m:sSubSup>
                      <m:r>
                        <a:rPr lang="en-US" altLang="ja-JP" sz="2800" b="0" i="1" smtClean="0">
                          <a:latin typeface="Cambria Math" panose="02040503050406030204" pitchFamily="18" charset="0"/>
                        </a:rPr>
                        <m:t>, </m:t>
                      </m:r>
                      <m:sSubSup>
                        <m:sSubSupPr>
                          <m:ctrlPr>
                            <a:rPr lang="en-US" altLang="ja-JP" sz="2800" b="0" i="1" smtClean="0">
                              <a:latin typeface="Cambria Math" panose="02040503050406030204" pitchFamily="18" charset="0"/>
                            </a:rPr>
                          </m:ctrlPr>
                        </m:sSubSupPr>
                        <m:e>
                          <m:r>
                            <a:rPr lang="en-US" altLang="ja-JP" sz="2800" b="0" i="1" smtClean="0">
                              <a:latin typeface="Cambria Math" panose="02040503050406030204" pitchFamily="18" charset="0"/>
                            </a:rPr>
                            <m:t>𝑐</m:t>
                          </m:r>
                        </m:e>
                        <m:sub>
                          <m:r>
                            <a:rPr lang="en-US" altLang="ja-JP" sz="2800" b="0" i="1" smtClean="0">
                              <a:latin typeface="Cambria Math" panose="02040503050406030204" pitchFamily="18" charset="0"/>
                            </a:rPr>
                            <m:t>𝐴</m:t>
                          </m:r>
                        </m:sub>
                        <m:sup>
                          <m:r>
                            <a:rPr lang="en-US" altLang="ja-JP" sz="2800" b="0" i="1" smtClean="0">
                              <a:latin typeface="Cambria Math" panose="02040503050406030204" pitchFamily="18" charset="0"/>
                            </a:rPr>
                            <m:t>2</m:t>
                          </m:r>
                        </m:sup>
                      </m:sSubSup>
                      <m: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𝜌</m:t>
                              </m:r>
                            </m:e>
                            <m:sub>
                              <m:r>
                                <a:rPr lang="en-US" altLang="ja-JP" sz="2800" b="0" i="1" smtClean="0">
                                  <a:latin typeface="Cambria Math" panose="02040503050406030204" pitchFamily="18" charset="0"/>
                                </a:rPr>
                                <m:t>𝑀𝐹</m:t>
                              </m:r>
                            </m:sub>
                          </m:sSub>
                        </m:num>
                        <m:den>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𝜌</m:t>
                              </m:r>
                            </m:e>
                            <m:sub>
                              <m:r>
                                <a:rPr lang="en-US" altLang="ja-JP" sz="2800" b="0" i="1" smtClean="0">
                                  <a:latin typeface="Cambria Math" panose="02040503050406030204" pitchFamily="18" charset="0"/>
                                </a:rPr>
                                <m:t>𝑟</m:t>
                              </m:r>
                            </m:sub>
                          </m:sSub>
                          <m:r>
                            <a:rPr lang="en-US" altLang="ja-JP" sz="2800" b="0" i="1" smtClean="0">
                              <a:latin typeface="Cambria Math" panose="02040503050406030204" pitchFamily="18" charset="0"/>
                            </a:rPr>
                            <m:t>+</m:t>
                          </m:r>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𝜌</m:t>
                              </m:r>
                            </m:e>
                            <m:sub>
                              <m:r>
                                <a:rPr lang="en-US" altLang="ja-JP" sz="2800" b="0" i="1" smtClean="0">
                                  <a:latin typeface="Cambria Math" panose="02040503050406030204" pitchFamily="18" charset="0"/>
                                </a:rPr>
                                <m:t>𝑏</m:t>
                              </m:r>
                            </m:sub>
                          </m:sSub>
                        </m:den>
                      </m:f>
                      <m:r>
                        <a:rPr lang="en-US" altLang="ja-JP" sz="2800" b="0" i="0" smtClean="0">
                          <a:latin typeface="Cambria Math" panose="02040503050406030204" pitchFamily="18" charset="0"/>
                        </a:rPr>
                        <m:t>:</m:t>
                      </m:r>
                      <m:r>
                        <m:rPr>
                          <m:sty m:val="p"/>
                        </m:rPr>
                        <a:rPr lang="en-US" altLang="ja-JP" sz="2800" b="0" i="0" smtClean="0">
                          <a:latin typeface="Cambria Math" panose="02040503050406030204" pitchFamily="18" charset="0"/>
                        </a:rPr>
                        <m:t>Alfven</m:t>
                      </m:r>
                      <m:r>
                        <a:rPr lang="en-US" altLang="ja-JP" sz="2800" b="0" i="0" smtClean="0">
                          <a:latin typeface="Cambria Math" panose="02040503050406030204" pitchFamily="18" charset="0"/>
                        </a:rPr>
                        <m:t> </m:t>
                      </m:r>
                      <m:r>
                        <m:rPr>
                          <m:sty m:val="p"/>
                        </m:rPr>
                        <a:rPr lang="en-US" altLang="ja-JP" sz="2800" b="0" i="0" smtClean="0">
                          <a:latin typeface="Cambria Math" panose="02040503050406030204" pitchFamily="18" charset="0"/>
                        </a:rPr>
                        <m:t>velocity</m:t>
                      </m:r>
                    </m:oMath>
                  </m:oMathPara>
                </a14:m>
                <a:endParaRPr lang="ja-JP" altLang="en-US" sz="2800" dirty="0"/>
              </a:p>
            </p:txBody>
          </p:sp>
        </mc:Choice>
        <mc:Fallback xmlns="">
          <p:sp>
            <p:nvSpPr>
              <p:cNvPr id="14" name="正方形/長方形 13">
                <a:extLst>
                  <a:ext uri="{FF2B5EF4-FFF2-40B4-BE49-F238E27FC236}">
                    <a16:creationId xmlns:a16="http://schemas.microsoft.com/office/drawing/2014/main" id="{ABED22C9-00B0-4D0E-89C7-B5D36D6558CE}"/>
                  </a:ext>
                </a:extLst>
              </p:cNvPr>
              <p:cNvSpPr>
                <a:spLocks noRot="1" noChangeAspect="1" noMove="1" noResize="1" noEditPoints="1" noAdjustHandles="1" noChangeArrowheads="1" noChangeShapeType="1" noTextEdit="1"/>
              </p:cNvSpPr>
              <p:nvPr/>
            </p:nvSpPr>
            <p:spPr>
              <a:xfrm>
                <a:off x="1193957" y="4130681"/>
                <a:ext cx="6693921" cy="903004"/>
              </a:xfrm>
              <a:prstGeom prst="rect">
                <a:avLst/>
              </a:prstGeom>
              <a:blipFill>
                <a:blip r:embed="rId4"/>
                <a:stretch>
                  <a:fillRect/>
                </a:stretch>
              </a:blipFill>
            </p:spPr>
            <p:txBody>
              <a:bodyPr/>
              <a:lstStyle/>
              <a:p>
                <a:r>
                  <a:rPr lang="ja-JP" altLang="en-US">
                    <a:noFill/>
                  </a:rPr>
                  <a:t> </a:t>
                </a:r>
              </a:p>
            </p:txBody>
          </p:sp>
        </mc:Fallback>
      </mc:AlternateContent>
      <p:pic>
        <p:nvPicPr>
          <p:cNvPr id="16" name="図 15">
            <a:extLst>
              <a:ext uri="{FF2B5EF4-FFF2-40B4-BE49-F238E27FC236}">
                <a16:creationId xmlns:a16="http://schemas.microsoft.com/office/drawing/2014/main" id="{EC6687E9-8A86-4CC0-80DF-C9696D247C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454449"/>
            <a:ext cx="9144000" cy="1094394"/>
          </a:xfrm>
          <a:prstGeom prst="rect">
            <a:avLst/>
          </a:prstGeom>
        </p:spPr>
      </p:pic>
      <p:pic>
        <p:nvPicPr>
          <p:cNvPr id="18" name="図 17">
            <a:extLst>
              <a:ext uri="{FF2B5EF4-FFF2-40B4-BE49-F238E27FC236}">
                <a16:creationId xmlns:a16="http://schemas.microsoft.com/office/drawing/2014/main" id="{735AC659-56F7-4830-9063-2A3827C969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140" y="1175191"/>
            <a:ext cx="6888796" cy="1276425"/>
          </a:xfrm>
          <a:prstGeom prst="rect">
            <a:avLst/>
          </a:prstGeom>
        </p:spPr>
      </p:pic>
      <p:sp>
        <p:nvSpPr>
          <p:cNvPr id="19" name="正方形/長方形 18">
            <a:extLst>
              <a:ext uri="{FF2B5EF4-FFF2-40B4-BE49-F238E27FC236}">
                <a16:creationId xmlns:a16="http://schemas.microsoft.com/office/drawing/2014/main" id="{B79E4544-BC1F-497C-9B82-C69360077493}"/>
              </a:ext>
            </a:extLst>
          </p:cNvPr>
          <p:cNvSpPr/>
          <p:nvPr/>
        </p:nvSpPr>
        <p:spPr>
          <a:xfrm>
            <a:off x="3629173" y="3264361"/>
            <a:ext cx="5656962" cy="306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8E2C9323-9A13-417F-989F-3FAAB8A2CF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7618" y="3230718"/>
            <a:ext cx="2548913" cy="329179"/>
          </a:xfrm>
          <a:prstGeom prst="rect">
            <a:avLst/>
          </a:prstGeom>
        </p:spPr>
      </p:pic>
      <p:sp>
        <p:nvSpPr>
          <p:cNvPr id="25" name="正方形/長方形 24">
            <a:extLst>
              <a:ext uri="{FF2B5EF4-FFF2-40B4-BE49-F238E27FC236}">
                <a16:creationId xmlns:a16="http://schemas.microsoft.com/office/drawing/2014/main" id="{4B6356DA-8BD4-4A2B-98F0-A21245CEACD5}"/>
              </a:ext>
            </a:extLst>
          </p:cNvPr>
          <p:cNvSpPr/>
          <p:nvPr/>
        </p:nvSpPr>
        <p:spPr>
          <a:xfrm>
            <a:off x="1751111" y="3781363"/>
            <a:ext cx="5408853" cy="461665"/>
          </a:xfrm>
          <a:prstGeom prst="rect">
            <a:avLst/>
          </a:prstGeom>
        </p:spPr>
        <p:txBody>
          <a:bodyPr wrap="none">
            <a:spAutoFit/>
          </a:bodyPr>
          <a:lstStyle/>
          <a:p>
            <a:pPr fontAlgn="base">
              <a:spcBef>
                <a:spcPct val="0"/>
              </a:spcBef>
              <a:spcAft>
                <a:spcPct val="0"/>
              </a:spcAft>
            </a:pPr>
            <a:r>
              <a:rPr lang="en-US" altLang="ja-JP" sz="2400" b="1" dirty="0">
                <a:solidFill>
                  <a:srgbClr val="000000"/>
                </a:solidFill>
                <a:latin typeface="Times New Roman" pitchFamily="18" charset="0"/>
              </a:rPr>
              <a:t>The sound speed is affected by the PMF</a:t>
            </a:r>
            <a:endParaRPr lang="ja-JP" altLang="en-US" sz="2400" b="1" dirty="0">
              <a:solidFill>
                <a:srgbClr val="000000"/>
              </a:solidFill>
              <a:latin typeface="Times New Roman" pitchFamily="18" charset="0"/>
            </a:endParaRPr>
          </a:p>
        </p:txBody>
      </p:sp>
    </p:spTree>
    <p:extLst>
      <p:ext uri="{BB962C8B-B14F-4D97-AF65-F5344CB8AC3E}">
        <p14:creationId xmlns:p14="http://schemas.microsoft.com/office/powerpoint/2010/main" val="30505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9" grpId="0"/>
      <p:bldP spid="2" grpId="0" animBg="1"/>
      <p:bldP spid="12" grpId="0" animBg="1"/>
      <p:bldP spid="14" grpId="0"/>
    </p:bldLst>
  </p:timing>
</p:sld>
</file>

<file path=ppt/theme/theme1.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alpha val="50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00FF">
            <a:alpha val="50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alpha val="50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00FF">
            <a:alpha val="50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alpha val="50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00FF">
            <a:alpha val="50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alpha val="50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00FF">
            <a:alpha val="50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alpha val="50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00FF">
            <a:alpha val="50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2404</Words>
  <Application>Microsoft Office PowerPoint</Application>
  <PresentationFormat>画面に合わせる (4:3)</PresentationFormat>
  <Paragraphs>277</Paragraphs>
  <Slides>25</Slides>
  <Notes>21</Notes>
  <HiddenSlides>0</HiddenSlides>
  <MMClips>0</MMClips>
  <ScaleCrop>false</ScaleCrop>
  <HeadingPairs>
    <vt:vector size="6" baseType="variant">
      <vt:variant>
        <vt:lpstr>使用されているフォント</vt:lpstr>
      </vt:variant>
      <vt:variant>
        <vt:i4>14</vt:i4>
      </vt:variant>
      <vt:variant>
        <vt:lpstr>テーマ</vt:lpstr>
      </vt:variant>
      <vt:variant>
        <vt:i4>8</vt:i4>
      </vt:variant>
      <vt:variant>
        <vt:lpstr>スライド タイトル</vt:lpstr>
      </vt:variant>
      <vt:variant>
        <vt:i4>25</vt:i4>
      </vt:variant>
    </vt:vector>
  </HeadingPairs>
  <TitlesOfParts>
    <vt:vector size="47" baseType="lpstr">
      <vt:lpstr>Cambria Math</vt:lpstr>
      <vt:lpstr>HGS明朝B</vt:lpstr>
      <vt:lpstr>Times New Roman</vt:lpstr>
      <vt:lpstr>HG正楷書体-PRO</vt:lpstr>
      <vt:lpstr>ＭＳ 明朝</vt:lpstr>
      <vt:lpstr>Arial</vt:lpstr>
      <vt:lpstr>Century</vt:lpstr>
      <vt:lpstr>HGS行書体</vt:lpstr>
      <vt:lpstr>ＭＳ Ｐゴシック</vt:lpstr>
      <vt:lpstr>Symbol</vt:lpstr>
      <vt:lpstr>ＭＳ Ｐ明朝</vt:lpstr>
      <vt:lpstr>Calibri</vt:lpstr>
      <vt:lpstr>HGP教科書体</vt:lpstr>
      <vt:lpstr>Monotype Corsiva</vt:lpstr>
      <vt:lpstr>1_標準デザイン</vt:lpstr>
      <vt:lpstr>3_標準デザイン</vt:lpstr>
      <vt:lpstr>4_標準デザイン</vt:lpstr>
      <vt:lpstr>1_Office テーマ</vt:lpstr>
      <vt:lpstr>5_標準デザイン</vt:lpstr>
      <vt:lpstr>6_標準デザイン</vt:lpstr>
      <vt:lpstr>10_標準デザイン</vt:lpstr>
      <vt:lpstr>標準デザイン</vt:lpstr>
      <vt:lpstr>CMB weak lensing  with  a primordial magnetic field</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dai yamazaki</dc:creator>
  <cp:lastModifiedBy>dai yamazaki</cp:lastModifiedBy>
  <cp:revision>89</cp:revision>
  <dcterms:created xsi:type="dcterms:W3CDTF">2017-12-12T03:14:55Z</dcterms:created>
  <dcterms:modified xsi:type="dcterms:W3CDTF">2017-12-14T04:06:14Z</dcterms:modified>
</cp:coreProperties>
</file>