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81" r:id="rId5"/>
    <p:sldId id="282" r:id="rId6"/>
    <p:sldId id="283" r:id="rId7"/>
    <p:sldId id="284" r:id="rId8"/>
    <p:sldId id="265" r:id="rId9"/>
    <p:sldId id="266" r:id="rId10"/>
    <p:sldId id="267" r:id="rId11"/>
    <p:sldId id="268" r:id="rId12"/>
    <p:sldId id="285" r:id="rId13"/>
    <p:sldId id="270" r:id="rId14"/>
    <p:sldId id="273" r:id="rId15"/>
    <p:sldId id="277" r:id="rId16"/>
    <p:sldId id="276" r:id="rId17"/>
    <p:sldId id="278" r:id="rId18"/>
    <p:sldId id="279" r:id="rId19"/>
    <p:sldId id="280" r:id="rId20"/>
    <p:sldId id="286" r:id="rId21"/>
    <p:sldId id="271" r:id="rId22"/>
    <p:sldId id="272" r:id="rId23"/>
    <p:sldId id="275" r:id="rId24"/>
    <p:sldId id="274" r:id="rId25"/>
    <p:sldId id="287" r:id="rId2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88" autoAdjust="0"/>
  </p:normalViewPr>
  <p:slideViewPr>
    <p:cSldViewPr snapToGrid="0" snapToObjects="1">
      <p:cViewPr varScale="1">
        <p:scale>
          <a:sx n="92" d="100"/>
          <a:sy n="92" d="100"/>
        </p:scale>
        <p:origin x="-9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A0654-D09B-D34F-ABD7-CD4A0C1B89D9}" type="datetimeFigureOut">
              <a:rPr kumimoji="1" lang="ja-JP" altLang="en-US" smtClean="0"/>
              <a:t>17/12/13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1F77A-5028-464B-B1EA-1B07BEB11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529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64B24-D62D-0047-9A49-B7B6EFD5BF07}" type="datetimeFigureOut">
              <a:rPr kumimoji="1" lang="ja-JP" altLang="en-US" smtClean="0"/>
              <a:t>17/12/13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12146-622E-6444-8785-7F1C4842D3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45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202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By using two values of the baryon-photon ratio, we can give a constraint on the energy injection during the double Compton era.</a:t>
            </a:r>
          </a:p>
          <a:p>
            <a:r>
              <a:rPr kumimoji="1" lang="en-US" altLang="ja-JP" dirty="0" smtClean="0"/>
              <a:t>The story is quite simple.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If there exist the energy injection during the double Compton era, it increases the number of photons, but the number of baryons does not change.</a:t>
            </a:r>
          </a:p>
          <a:p>
            <a:r>
              <a:rPr kumimoji="1" lang="en-US" altLang="ja-JP" dirty="0" smtClean="0"/>
              <a:t>Therefore net effect is decreasing the baryon-photon ratio.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690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Here, we assume the additional energy injection, in other words, the change of number of CMB photons,</a:t>
            </a:r>
          </a:p>
          <a:p>
            <a:r>
              <a:rPr kumimoji="1" lang="en-US" altLang="en-US" dirty="0" smtClean="0"/>
              <a:t>We focus on the ratio between the baryon-photon ratio at BBN and at CMB, 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E897-272D-1F4A-B403-A9673DC216D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253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the MHD mode analysis, there appear three modes, that is, fast mode, slow mode, and </a:t>
            </a:r>
            <a:r>
              <a:rPr kumimoji="1" lang="en-US" altLang="ja-JP" dirty="0" err="1" smtClean="0"/>
              <a:t>alfven</a:t>
            </a:r>
            <a:r>
              <a:rPr kumimoji="1" lang="en-US" altLang="ja-JP" dirty="0" smtClean="0"/>
              <a:t> mode.</a:t>
            </a:r>
          </a:p>
          <a:p>
            <a:r>
              <a:rPr kumimoji="1" lang="en-US" altLang="ja-JP" dirty="0" smtClean="0"/>
              <a:t>In our case, the diffusion scale of fast mode is given like this.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547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237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as we know the diffusion scale of PMFs, we assign the </a:t>
            </a:r>
            <a:r>
              <a:rPr kumimoji="1" lang="en-US" altLang="ja-JP" dirty="0" err="1" smtClean="0"/>
              <a:t>Q_in</a:t>
            </a:r>
            <a:r>
              <a:rPr kumimoji="1" lang="en-US" altLang="ja-JP" dirty="0" smtClean="0"/>
              <a:t> as PMFs decaying.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299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Before moving the our main results, I briefly explain the decaying of primordial magnetic fields.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59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3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 of all, I introduce the primordial magnetic fields of the definition, motivation, and constraints.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 the following sections, as a example, I present the constraints from CMB anisotropy and CMB distortion.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17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Here, I show the effect of the primordial magnetic fields on the CMB anisotropies.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By using the current CMB observation from Planck, we can obtain the upper limit on the amplitude of PMFs.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8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I briefly explain the CMB distortion.</a:t>
            </a:r>
          </a:p>
          <a:p>
            <a:r>
              <a:rPr kumimoji="1" lang="en-US" altLang="ja-JP" dirty="0" smtClean="0"/>
              <a:t>I show the thermal history of the Universe.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66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Summarizing the current upper limit of PMFs, by using the cosmological observation,</a:t>
            </a:r>
          </a:p>
          <a:p>
            <a:r>
              <a:rPr kumimoji="1" lang="en-US" altLang="ja-JP" dirty="0" smtClean="0"/>
              <a:t>we put the constraint on the amplitude of PMFs about </a:t>
            </a:r>
            <a:r>
              <a:rPr kumimoji="1" lang="en-US" altLang="ja-JP" dirty="0" err="1" smtClean="0"/>
              <a:t>nano</a:t>
            </a:r>
            <a:r>
              <a:rPr kumimoji="1" lang="en-US" altLang="ja-JP" dirty="0" smtClean="0"/>
              <a:t>-Gauss on large scales, that is, larger than </a:t>
            </a:r>
            <a:r>
              <a:rPr kumimoji="1" lang="en-US" altLang="ja-JP" dirty="0" err="1" smtClean="0"/>
              <a:t>Mpc</a:t>
            </a:r>
            <a:r>
              <a:rPr kumimoji="1" lang="en-US" altLang="ja-JP" dirty="0" smtClean="0"/>
              <a:t> scales.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On the other hand, how about small-scale primordial magnetic fields?</a:t>
            </a:r>
          </a:p>
          <a:p>
            <a:r>
              <a:rPr kumimoji="1" lang="en-US" altLang="ja-JP" dirty="0" smtClean="0"/>
              <a:t>This is our motivation.</a:t>
            </a:r>
          </a:p>
          <a:p>
            <a:r>
              <a:rPr kumimoji="1" lang="en-US" altLang="ja-JP" dirty="0" smtClean="0"/>
              <a:t>And following section, I will show the new mechanism named “magnetic reheating”, which can constrain small-scale primordial magnetic fields.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2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 again show the thermal history of the Universe.</a:t>
            </a:r>
          </a:p>
          <a:p>
            <a:r>
              <a:rPr kumimoji="1" lang="en-US" altLang="en-US" dirty="0" smtClean="0"/>
              <a:t>Magnetic reheating occurs before the mu era, that is, the double Compton era.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baryon-photon ratio is constrained from two ways..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9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Baryon-photon ration is determined independently by BBN and CMB observations.</a:t>
            </a:r>
          </a:p>
          <a:p>
            <a:r>
              <a:rPr kumimoji="1" lang="en-US" altLang="ja-JP" dirty="0" smtClean="0"/>
              <a:t>In the BBN era, baryon-photon ratio determines</a:t>
            </a:r>
            <a:r>
              <a:rPr kumimoji="1" lang="mr-IN" altLang="ja-JP" dirty="0" smtClean="0"/>
              <a:t>…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Finally, we obtain the baryon-photon ratio at BBN era like this value.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555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by using the CMB observation, </a:t>
            </a:r>
          </a:p>
          <a:p>
            <a:r>
              <a:rPr kumimoji="1" lang="en-US" altLang="ja-JP" dirty="0" smtClean="0"/>
              <a:t>we obtain the temperature of CMB photons, </a:t>
            </a:r>
            <a:r>
              <a:rPr kumimoji="1" lang="mr-IN" altLang="ja-JP" dirty="0" smtClean="0"/>
              <a:t>…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Finally, we obtain the baryon-photon ratio after the onset of the mu-era,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2146-622E-6444-8785-7F1C4842D32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0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7815"/>
            <a:ext cx="8915400" cy="1446004"/>
          </a:xfrm>
        </p:spPr>
        <p:txBody>
          <a:bodyPr lIns="900000" tIns="0" rIns="108000" bIns="0"/>
          <a:lstStyle>
            <a:lvl1pPr>
              <a:defRPr b="1"/>
            </a:lvl1pPr>
          </a:lstStyle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48900"/>
            <a:ext cx="8001000" cy="2073371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108000" rIns="108000" bIns="10800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BEEB-1886-9C4C-BFD3-1FCEB34D5EBB}" type="datetime1">
              <a:rPr lang="ja-JP" altLang="en-US" smtClean="0"/>
              <a:t>17/12/13</a:t>
            </a:fld>
            <a:endParaRPr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321245"/>
            <a:ext cx="8021860" cy="567771"/>
          </a:xfrm>
        </p:spPr>
        <p:txBody>
          <a:bodyPr lIns="360000" tIns="36000" rIns="0" bIns="36000">
            <a:noAutofit/>
          </a:bodyPr>
          <a:lstStyle>
            <a:lvl1pPr>
              <a:defRPr sz="3200" b="1"/>
            </a:lvl1pPr>
          </a:lstStyle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B827-DE61-3249-B440-6037D4654FF7}" type="datetime1">
              <a:rPr lang="ja-JP" altLang="en-US" smtClean="0"/>
              <a:t>17/12/13</a:t>
            </a:fld>
            <a:endParaRPr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サブ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" y="306293"/>
            <a:ext cx="9036000" cy="567771"/>
          </a:xfrm>
          <a:noFill/>
          <a:ln>
            <a:noFill/>
          </a:ln>
        </p:spPr>
        <p:txBody>
          <a:bodyPr lIns="360000" tIns="36000" rIns="0" bIns="36000">
            <a:noAutofit/>
          </a:bodyPr>
          <a:lstStyle>
            <a:lvl1pPr>
              <a:defRPr sz="3200" b="1" i="0" u="sng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292A-A8A4-9840-9198-BCD10ACC7EE3}" type="datetime1">
              <a:rPr lang="ja-JP" altLang="en-US" smtClean="0"/>
              <a:t>17/12/13</a:t>
            </a:fld>
            <a:endParaRPr lang="ja-JP" altLang="en-US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7375-9E14-4B44-9803-E49863A606B7}" type="datetime1">
              <a:rPr kumimoji="1" lang="ja-JP" altLang="en-US" smtClean="0"/>
              <a:t>17/12/13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72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595563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5" y="188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685521-46C5-B74D-BDCC-4DBFBE02FF76}" type="datetime1">
              <a:rPr lang="ja-JP" altLang="en-US" smtClean="0"/>
              <a:t>17/12/13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8931" y="6648584"/>
            <a:ext cx="557070" cy="209415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DC0F7A-B30E-5443-BED6-7AE667369DA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347361" y="0"/>
            <a:ext cx="7999413" cy="18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47361" y="6752225"/>
            <a:ext cx="7999413" cy="1160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kumimoji="1"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kumimoji="1"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 lIns="252000" rIns="252000">
            <a:noAutofit/>
          </a:bodyPr>
          <a:lstStyle/>
          <a:p>
            <a:pPr algn="r"/>
            <a:r>
              <a:rPr lang="en-US" altLang="ja-JP" sz="3200" dirty="0"/>
              <a:t>New constraints on </a:t>
            </a:r>
            <a:r>
              <a:rPr lang="en-US" altLang="ja-JP" sz="3200" dirty="0" smtClean="0">
                <a:solidFill>
                  <a:srgbClr val="FFFF00"/>
                </a:solidFill>
              </a:rPr>
              <a:t>small-scale</a:t>
            </a:r>
            <a:r>
              <a:rPr lang="en-US" altLang="ja-JP" sz="3200" dirty="0" smtClean="0"/>
              <a:t> primordial </a:t>
            </a:r>
            <a:r>
              <a:rPr lang="en-US" altLang="ja-JP" sz="3200" dirty="0"/>
              <a:t>magnetic fields from </a:t>
            </a:r>
            <a:r>
              <a:rPr lang="en-US" altLang="ja-JP" sz="3200" dirty="0" smtClean="0">
                <a:solidFill>
                  <a:srgbClr val="FFFF00"/>
                </a:solidFill>
              </a:rPr>
              <a:t>Magnetic Reheating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altLang="ja-JP" sz="4400" b="1" dirty="0"/>
              <a:t>Shohei </a:t>
            </a:r>
            <a:r>
              <a:rPr lang="en-US" altLang="ja-JP" sz="4400" b="1" dirty="0" smtClean="0"/>
              <a:t>Saga </a:t>
            </a:r>
            <a:r>
              <a:rPr lang="en-US" altLang="ja-JP" sz="3200" dirty="0" smtClean="0"/>
              <a:t>(YITP, Kyoto </a:t>
            </a:r>
            <a:r>
              <a:rPr lang="en-US" altLang="ja-JP" sz="3200" dirty="0"/>
              <a:t>University</a:t>
            </a:r>
            <a:r>
              <a:rPr lang="en-US" altLang="ja-JP" sz="3200" dirty="0" smtClean="0"/>
              <a:t>)</a:t>
            </a:r>
            <a:endParaRPr lang="en-US" altLang="ja-JP" sz="2000" dirty="0" smtClean="0"/>
          </a:p>
          <a:p>
            <a:pPr algn="ctr">
              <a:spcBef>
                <a:spcPts val="800"/>
              </a:spcBef>
            </a:pPr>
            <a:r>
              <a:rPr lang="en-US" altLang="ja-JP" sz="1900" b="1" dirty="0" smtClean="0"/>
              <a:t>Based on: 1708.08225 (published in MNRAS Letters)</a:t>
            </a:r>
          </a:p>
          <a:p>
            <a:pPr algn="ctr">
              <a:spcBef>
                <a:spcPts val="800"/>
              </a:spcBef>
            </a:pPr>
            <a:r>
              <a:rPr lang="en-US" altLang="ja-JP" sz="1900" dirty="0" smtClean="0"/>
              <a:t>with Hiroyuki Tashiro (Nagoya U.) and Shuichiro Yokoyama (Rikkyo U.)</a:t>
            </a:r>
          </a:p>
          <a:p>
            <a:pPr algn="ctr">
              <a:spcBef>
                <a:spcPts val="800"/>
              </a:spcBef>
            </a:pPr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CosPA2017, Dec. 11 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Dec.</a:t>
            </a:r>
            <a:r>
              <a:rPr lang="ja-JP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15, @Kyoto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4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2.1	Baryon-photon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ratio </a:t>
            </a:r>
            <a:r>
              <a:rPr kumimoji="1" lang="en-US" altLang="ja-JP" i="1" dirty="0" err="1" smtClean="0">
                <a:latin typeface="Times"/>
                <a:cs typeface="Times"/>
              </a:rPr>
              <a:t>η</a:t>
            </a:r>
            <a:endParaRPr kumimoji="1" lang="ja-JP" altLang="en-US" i="1" dirty="0">
              <a:latin typeface="Times"/>
              <a:cs typeface="Time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8489" y="1026853"/>
            <a:ext cx="851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onstantia"/>
                <a:cs typeface="Constantia"/>
              </a:rPr>
              <a:t>Baryon-photon ratio is </a:t>
            </a:r>
            <a:r>
              <a:rPr lang="en-US" altLang="ja-JP" sz="2400" dirty="0" smtClean="0"/>
              <a:t>determined independently </a:t>
            </a:r>
            <a:r>
              <a:rPr lang="en-US" altLang="ja-JP" sz="2400" dirty="0"/>
              <a:t>by BBN and </a:t>
            </a:r>
            <a:r>
              <a:rPr lang="en-US" altLang="ja-JP" sz="2400" dirty="0" smtClean="0"/>
              <a:t>CMB.</a:t>
            </a:r>
            <a:endParaRPr lang="en-US" altLang="ja-JP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8489" y="4724694"/>
            <a:ext cx="851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BBN constrained value</a:t>
            </a:r>
            <a:endParaRPr lang="en-US" altLang="ja-JP" sz="2400" u="sng" dirty="0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4" y="5302403"/>
            <a:ext cx="3964142" cy="35564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630904" y="5836594"/>
            <a:ext cx="427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008000"/>
                </a:solidFill>
                <a:latin typeface="Constantia"/>
                <a:cs typeface="Constantia"/>
              </a:rPr>
              <a:t>K.M.Nollet</a:t>
            </a:r>
            <a:r>
              <a:rPr kumimoji="1" lang="en-US" altLang="ja-JP" b="1" dirty="0" smtClean="0">
                <a:solidFill>
                  <a:srgbClr val="008000"/>
                </a:solidFill>
                <a:latin typeface="Constantia"/>
                <a:cs typeface="Constantia"/>
              </a:rPr>
              <a:t> and </a:t>
            </a:r>
            <a:r>
              <a:rPr kumimoji="1" lang="en-US" altLang="ja-JP" b="1" dirty="0" err="1" smtClean="0">
                <a:solidFill>
                  <a:srgbClr val="008000"/>
                </a:solidFill>
                <a:latin typeface="Constantia"/>
                <a:cs typeface="Constantia"/>
              </a:rPr>
              <a:t>G.Steigman</a:t>
            </a:r>
            <a:r>
              <a:rPr kumimoji="1" lang="en-US" altLang="ja-JP" b="1" dirty="0" smtClean="0">
                <a:solidFill>
                  <a:srgbClr val="008000"/>
                </a:solidFill>
                <a:latin typeface="Constantia"/>
                <a:cs typeface="Constantia"/>
              </a:rPr>
              <a:t> [1312.5725]</a:t>
            </a:r>
            <a:endParaRPr kumimoji="1" lang="ja-JP" altLang="en-US" b="1" dirty="0" smtClean="0">
              <a:solidFill>
                <a:srgbClr val="008000"/>
              </a:solidFill>
              <a:latin typeface="Constantia"/>
              <a:cs typeface="Constanti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8489" y="2345985"/>
            <a:ext cx="5622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err="1">
                <a:latin typeface="Times"/>
                <a:cs typeface="Times"/>
              </a:rPr>
              <a:t>η</a:t>
            </a:r>
            <a:r>
              <a:rPr lang="en-US" altLang="ja-JP" sz="2400" i="1" dirty="0">
                <a:latin typeface="Times"/>
                <a:cs typeface="Times"/>
              </a:rPr>
              <a:t> </a:t>
            </a:r>
            <a:r>
              <a:rPr lang="en-US" altLang="ja-JP" sz="2400" dirty="0" smtClean="0">
                <a:latin typeface="Times"/>
                <a:cs typeface="Times"/>
              </a:rPr>
              <a:t>determines</a:t>
            </a:r>
          </a:p>
          <a:p>
            <a:pPr lvl="1"/>
            <a:r>
              <a:rPr lang="en-US" altLang="ja-JP" sz="2400" dirty="0" smtClean="0">
                <a:latin typeface="Times"/>
                <a:cs typeface="Times"/>
                <a:sym typeface="Wingdings"/>
              </a:rPr>
              <a:t> </a:t>
            </a:r>
            <a:r>
              <a:rPr lang="en-US" altLang="ja-JP" sz="2400" dirty="0" smtClean="0">
                <a:latin typeface="Times"/>
                <a:cs typeface="Times"/>
              </a:rPr>
              <a:t>photon </a:t>
            </a:r>
            <a:r>
              <a:rPr lang="en-US" altLang="ja-JP" sz="2400" dirty="0" smtClean="0"/>
              <a:t>dissociation rate, reaction rate, and so on.</a:t>
            </a:r>
            <a:endParaRPr lang="en-US" altLang="ja-JP" sz="2400" dirty="0" smtClean="0">
              <a:latin typeface="Times"/>
              <a:cs typeface="Times"/>
            </a:endParaRPr>
          </a:p>
          <a:p>
            <a:pPr lvl="1"/>
            <a:r>
              <a:rPr lang="en-US" altLang="ja-JP" sz="2400" dirty="0" smtClean="0">
                <a:latin typeface="Times"/>
                <a:cs typeface="Times"/>
                <a:sym typeface="Wingdings"/>
              </a:rPr>
              <a:t> </a:t>
            </a:r>
            <a:r>
              <a:rPr lang="en-US" altLang="ja-JP" sz="2400" dirty="0" smtClean="0">
                <a:latin typeface="Times"/>
                <a:cs typeface="Times"/>
              </a:rPr>
              <a:t>abundance </a:t>
            </a:r>
            <a:r>
              <a:rPr lang="en-US" altLang="ja-JP" sz="2400" dirty="0">
                <a:latin typeface="Times"/>
                <a:cs typeface="Times"/>
              </a:rPr>
              <a:t>of light </a:t>
            </a:r>
            <a:r>
              <a:rPr lang="en-US" altLang="ja-JP" sz="2400" dirty="0" smtClean="0">
                <a:latin typeface="Times"/>
                <a:cs typeface="Times"/>
              </a:rPr>
              <a:t>element generated in BBN era</a:t>
            </a:r>
            <a:endParaRPr lang="ja-JP" altLang="en-US" sz="2400" dirty="0">
              <a:latin typeface="Times"/>
              <a:cs typeface="Time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41309" y="1496805"/>
            <a:ext cx="50026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kumimoji="1" lang="en-US" altLang="ja-JP" sz="1400" b="1" dirty="0" err="1" smtClean="0">
                <a:solidFill>
                  <a:srgbClr val="008000"/>
                </a:solidFill>
                <a:latin typeface="Constantia"/>
                <a:cs typeface="Constantia"/>
              </a:rPr>
              <a:t>R.H.Cyburt</a:t>
            </a:r>
            <a:r>
              <a:rPr kumimoji="1" lang="en-US" altLang="ja-JP" sz="1400" b="1" dirty="0" smtClean="0">
                <a:solidFill>
                  <a:srgbClr val="008000"/>
                </a:solidFill>
                <a:latin typeface="Constantia"/>
                <a:cs typeface="Constantia"/>
              </a:rPr>
              <a:t>, </a:t>
            </a:r>
            <a:r>
              <a:rPr kumimoji="1" lang="en-US" altLang="ja-JP" sz="1400" b="1" dirty="0" err="1" smtClean="0">
                <a:solidFill>
                  <a:srgbClr val="008000"/>
                </a:solidFill>
                <a:latin typeface="Constantia"/>
                <a:cs typeface="Constantia"/>
              </a:rPr>
              <a:t>B.D.Fields</a:t>
            </a:r>
            <a:r>
              <a:rPr kumimoji="1" lang="en-US" altLang="ja-JP" sz="1400" b="1" dirty="0" smtClean="0">
                <a:solidFill>
                  <a:srgbClr val="008000"/>
                </a:solidFill>
                <a:latin typeface="Constantia"/>
                <a:cs typeface="Constantia"/>
              </a:rPr>
              <a:t>, and </a:t>
            </a:r>
            <a:r>
              <a:rPr kumimoji="1" lang="en-US" altLang="ja-JP" sz="1400" b="1" dirty="0" err="1" smtClean="0">
                <a:solidFill>
                  <a:srgbClr val="008000"/>
                </a:solidFill>
                <a:latin typeface="Constantia"/>
                <a:cs typeface="Constantia"/>
              </a:rPr>
              <a:t>K.A.Olive</a:t>
            </a:r>
            <a:r>
              <a:rPr kumimoji="1" lang="en-US" altLang="ja-JP" sz="1400" b="1" dirty="0" smtClean="0">
                <a:solidFill>
                  <a:srgbClr val="008000"/>
                </a:solidFill>
                <a:latin typeface="Constantia"/>
                <a:cs typeface="Constantia"/>
              </a:rPr>
              <a:t> [</a:t>
            </a:r>
            <a:r>
              <a:rPr kumimoji="1" lang="en-US" altLang="ja-JP" sz="1400" b="1" dirty="0" err="1" smtClean="0">
                <a:solidFill>
                  <a:srgbClr val="008000"/>
                </a:solidFill>
                <a:latin typeface="Constantia"/>
                <a:cs typeface="Constantia"/>
              </a:rPr>
              <a:t>astro-ph</a:t>
            </a:r>
            <a:r>
              <a:rPr kumimoji="1" lang="en-US" altLang="ja-JP" sz="1400" b="1" dirty="0" smtClean="0">
                <a:solidFill>
                  <a:srgbClr val="008000"/>
                </a:solidFill>
                <a:latin typeface="Constantia"/>
                <a:cs typeface="Constantia"/>
              </a:rPr>
              <a:t>/0503065]</a:t>
            </a:r>
            <a:endParaRPr kumimoji="1" lang="ja-JP" altLang="en-US" sz="1400" b="1" dirty="0" smtClean="0">
              <a:solidFill>
                <a:srgbClr val="008000"/>
              </a:solidFill>
              <a:latin typeface="Constantia"/>
              <a:cs typeface="Constanti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4905" t="49626" r="9861" b="6519"/>
          <a:stretch/>
        </p:blipFill>
        <p:spPr>
          <a:xfrm rot="5400000">
            <a:off x="4979011" y="2554714"/>
            <a:ext cx="4805679" cy="3308301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07" y="6196258"/>
            <a:ext cx="723399" cy="5018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9203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2.2	Baryon-photon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ratio </a:t>
            </a:r>
            <a:r>
              <a:rPr kumimoji="1" lang="en-US" altLang="ja-JP" i="1" dirty="0" err="1" smtClean="0">
                <a:latin typeface="Times"/>
                <a:cs typeface="Times"/>
              </a:rPr>
              <a:t>η</a:t>
            </a:r>
            <a:endParaRPr kumimoji="1" lang="ja-JP" altLang="en-US" i="1" dirty="0">
              <a:latin typeface="Times"/>
              <a:cs typeface="Time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8489" y="1026853"/>
            <a:ext cx="851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onstantia"/>
                <a:cs typeface="Constantia"/>
              </a:rPr>
              <a:t>Baryon-photon ratio is </a:t>
            </a:r>
            <a:r>
              <a:rPr lang="en-US" altLang="ja-JP" sz="2400" dirty="0" smtClean="0"/>
              <a:t>determined independently </a:t>
            </a:r>
            <a:r>
              <a:rPr lang="en-US" altLang="ja-JP" sz="2400" dirty="0"/>
              <a:t>by BBN and </a:t>
            </a:r>
            <a:r>
              <a:rPr lang="en-US" altLang="ja-JP" sz="2400" dirty="0" smtClean="0"/>
              <a:t>CMB.</a:t>
            </a:r>
            <a:endParaRPr lang="en-US" altLang="ja-JP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8489" y="4507198"/>
            <a:ext cx="851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CMB (</a:t>
            </a:r>
            <a:r>
              <a:rPr lang="en-US" altLang="ja-JP" sz="2400" u="sng" dirty="0"/>
              <a:t>after the onset of the </a:t>
            </a:r>
            <a:r>
              <a:rPr lang="en-US" altLang="ja-JP" sz="2400" i="1" u="sng" dirty="0"/>
              <a:t>μ</a:t>
            </a:r>
            <a:r>
              <a:rPr lang="en-US" altLang="ja-JP" sz="2400" u="sng" dirty="0"/>
              <a:t>-</a:t>
            </a:r>
            <a:r>
              <a:rPr lang="en-US" altLang="ja-JP" sz="2400" u="sng" dirty="0" smtClean="0"/>
              <a:t>era) constrained value</a:t>
            </a:r>
            <a:endParaRPr lang="en-US" altLang="ja-JP" sz="2400" u="sng" dirty="0"/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6" y="5093979"/>
            <a:ext cx="4016186" cy="35564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4500633" y="5542218"/>
            <a:ext cx="261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8000"/>
                </a:solidFill>
                <a:latin typeface="Constantia"/>
                <a:cs typeface="Constantia"/>
              </a:rPr>
              <a:t>Planck 2013 [1303.5076]</a:t>
            </a:r>
            <a:endParaRPr kumimoji="1" lang="ja-JP" altLang="en-US" b="1" dirty="0" smtClean="0">
              <a:solidFill>
                <a:srgbClr val="008000"/>
              </a:solidFill>
              <a:latin typeface="Constantia"/>
              <a:cs typeface="Constanti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8489" y="2257827"/>
            <a:ext cx="5775940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ja-JP" sz="2400" dirty="0" smtClean="0">
                <a:solidFill>
                  <a:srgbClr val="000000"/>
                </a:solidFill>
                <a:cs typeface="Times"/>
              </a:rPr>
              <a:t>By CMB observations,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400" dirty="0" smtClean="0">
                <a:solidFill>
                  <a:srgbClr val="000000"/>
                </a:solidFill>
                <a:cs typeface="Times"/>
              </a:rPr>
              <a:t>Temperature of CMB photons: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Times"/>
                <a:cs typeface="Times"/>
              </a:rPr>
              <a:t>T</a:t>
            </a:r>
            <a:r>
              <a:rPr kumimoji="1" lang="en-US" altLang="ja-JP" sz="2400" baseline="-25000" dirty="0" smtClean="0">
                <a:solidFill>
                  <a:srgbClr val="000000"/>
                </a:solidFill>
                <a:latin typeface="Times"/>
                <a:cs typeface="Times"/>
              </a:rPr>
              <a:t>CMB</a:t>
            </a:r>
            <a:endParaRPr kumimoji="1" lang="en-US" altLang="ja-JP" sz="2400" dirty="0" smtClean="0">
              <a:solidFill>
                <a:srgbClr val="000000"/>
              </a:solidFill>
              <a:latin typeface="Constantia"/>
              <a:cs typeface="Constantia"/>
            </a:endParaRPr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cs typeface="Constantia"/>
              </a:rPr>
              <a:t>Density of baryons: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Times"/>
                <a:cs typeface="Times"/>
              </a:rPr>
              <a:t>Ω</a:t>
            </a:r>
            <a:r>
              <a:rPr kumimoji="1" lang="en-US" altLang="ja-JP" sz="2400" baseline="-25000" dirty="0" smtClean="0">
                <a:solidFill>
                  <a:srgbClr val="000000"/>
                </a:solidFill>
                <a:latin typeface="Times"/>
                <a:cs typeface="Times"/>
              </a:rPr>
              <a:t>b0</a:t>
            </a:r>
            <a:endParaRPr kumimoji="1" lang="en-US" altLang="ja-JP" sz="24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  <a:cs typeface="Times"/>
                <a:sym typeface="Wingdings"/>
              </a:rPr>
              <a:t>We can directly determine </a:t>
            </a:r>
            <a:r>
              <a:rPr kumimoji="1" lang="en-US" altLang="ja-JP" sz="2400" i="1" dirty="0" err="1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η</a:t>
            </a:r>
            <a:endParaRPr kumimoji="1" lang="ja-JP" altLang="en-US" sz="2400" i="1" baseline="-250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18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2.3	</a:t>
            </a:r>
            <a:r>
              <a:rPr lang="en-US" altLang="ja-JP" dirty="0"/>
              <a:t>Baryon-photon</a:t>
            </a:r>
            <a:r>
              <a:rPr lang="ja-JP" altLang="en-US" dirty="0"/>
              <a:t> </a:t>
            </a:r>
            <a:r>
              <a:rPr lang="en-US" altLang="ja-JP" dirty="0"/>
              <a:t>ratio </a:t>
            </a:r>
            <a:r>
              <a:rPr lang="en-US" altLang="ja-JP" i="1" dirty="0" err="1">
                <a:latin typeface="Times"/>
                <a:cs typeface="Times"/>
              </a:rPr>
              <a:t>η</a:t>
            </a:r>
            <a:endParaRPr kumimoji="1" lang="ja-JP" altLang="en-US" i="1" dirty="0">
              <a:latin typeface="Times"/>
              <a:cs typeface="Times"/>
            </a:endParaRPr>
          </a:p>
        </p:txBody>
      </p:sp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8" y="3070641"/>
            <a:ext cx="3276150" cy="293922"/>
          </a:xfrm>
          <a:prstGeom prst="rect">
            <a:avLst/>
          </a:prstGeom>
        </p:spPr>
      </p:pic>
      <p:pic>
        <p:nvPicPr>
          <p:cNvPr id="16" name="図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09" y="4020380"/>
            <a:ext cx="3319162" cy="293922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894146" y="3469696"/>
            <a:ext cx="0" cy="1797154"/>
          </a:xfrm>
          <a:prstGeom prst="line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063248" y="4427578"/>
            <a:ext cx="0" cy="791792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410866" y="5624711"/>
            <a:ext cx="851046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372984" y="5787349"/>
            <a:ext cx="104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</a:rPr>
              <a:t>@BBN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09700" y="5787349"/>
            <a:ext cx="110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@CMB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ストライプ矢印 31"/>
          <p:cNvSpPr/>
          <p:nvPr/>
        </p:nvSpPr>
        <p:spPr>
          <a:xfrm rot="5400000">
            <a:off x="4266597" y="2336950"/>
            <a:ext cx="656382" cy="2026080"/>
          </a:xfrm>
          <a:prstGeom prst="stripedRightArrow">
            <a:avLst>
              <a:gd name="adj1" fmla="val 60048"/>
              <a:gd name="adj2" fmla="val 51348"/>
            </a:avLst>
          </a:prstGeom>
          <a:solidFill>
            <a:srgbClr val="660066"/>
          </a:solidFill>
          <a:ln>
            <a:noFill/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91212" y="2053545"/>
            <a:ext cx="1049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err="1" smtClean="0">
                <a:latin typeface="Times"/>
                <a:cs typeface="Times"/>
              </a:rPr>
              <a:t>Δ</a:t>
            </a:r>
            <a:r>
              <a:rPr kumimoji="1" lang="en-US" altLang="ja-JP" sz="4000" i="1" dirty="0" err="1" smtClean="0">
                <a:latin typeface="Times"/>
                <a:cs typeface="Times"/>
              </a:rPr>
              <a:t>n</a:t>
            </a:r>
            <a:r>
              <a:rPr kumimoji="1" lang="en-US" altLang="ja-JP" sz="4000" i="1" baseline="-25000" dirty="0" err="1" smtClean="0">
                <a:latin typeface="Times"/>
                <a:cs typeface="Times"/>
              </a:rPr>
              <a:t>γ</a:t>
            </a:r>
            <a:endParaRPr kumimoji="1" lang="ja-JP" altLang="en-US" sz="4000" i="1" baseline="-25000" dirty="0">
              <a:latin typeface="Times"/>
              <a:cs typeface="Times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563266" y="3469696"/>
            <a:ext cx="0" cy="230741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83091" y="4207472"/>
            <a:ext cx="434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Times"/>
                <a:cs typeface="Times"/>
              </a:rPr>
              <a:t>η</a:t>
            </a:r>
            <a:endParaRPr kumimoji="1" lang="ja-JP" altLang="en-US" sz="2400" i="1" dirty="0">
              <a:latin typeface="Times"/>
              <a:cs typeface="Times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1887258" y="3596665"/>
            <a:ext cx="5246338" cy="1471903"/>
          </a:xfrm>
          <a:custGeom>
            <a:avLst/>
            <a:gdLst>
              <a:gd name="connsiteX0" fmla="*/ 0 w 5246338"/>
              <a:gd name="connsiteY0" fmla="*/ 0 h 1471903"/>
              <a:gd name="connsiteX1" fmla="*/ 1068258 w 5246338"/>
              <a:gd name="connsiteY1" fmla="*/ 249274 h 1471903"/>
              <a:gd name="connsiteX2" fmla="*/ 1804170 w 5246338"/>
              <a:gd name="connsiteY2" fmla="*/ 652860 h 1471903"/>
              <a:gd name="connsiteX3" fmla="*/ 2706256 w 5246338"/>
              <a:gd name="connsiteY3" fmla="*/ 961485 h 1471903"/>
              <a:gd name="connsiteX4" fmla="*/ 3169168 w 5246338"/>
              <a:gd name="connsiteY4" fmla="*/ 1317591 h 1471903"/>
              <a:gd name="connsiteX5" fmla="*/ 4320514 w 5246338"/>
              <a:gd name="connsiteY5" fmla="*/ 1341331 h 1471903"/>
              <a:gd name="connsiteX6" fmla="*/ 5246338 w 5246338"/>
              <a:gd name="connsiteY6" fmla="*/ 1471903 h 14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338" h="1471903">
                <a:moveTo>
                  <a:pt x="0" y="0"/>
                </a:moveTo>
                <a:cubicBezTo>
                  <a:pt x="383781" y="70232"/>
                  <a:pt x="767563" y="140464"/>
                  <a:pt x="1068258" y="249274"/>
                </a:cubicBezTo>
                <a:cubicBezTo>
                  <a:pt x="1368953" y="358084"/>
                  <a:pt x="1531170" y="534158"/>
                  <a:pt x="1804170" y="652860"/>
                </a:cubicBezTo>
                <a:cubicBezTo>
                  <a:pt x="2077170" y="771562"/>
                  <a:pt x="2478756" y="850697"/>
                  <a:pt x="2706256" y="961485"/>
                </a:cubicBezTo>
                <a:cubicBezTo>
                  <a:pt x="2933756" y="1072274"/>
                  <a:pt x="2900125" y="1254283"/>
                  <a:pt x="3169168" y="1317591"/>
                </a:cubicBezTo>
                <a:cubicBezTo>
                  <a:pt x="3438211" y="1380899"/>
                  <a:pt x="3974319" y="1315612"/>
                  <a:pt x="4320514" y="1341331"/>
                </a:cubicBezTo>
                <a:cubicBezTo>
                  <a:pt x="4666709" y="1367050"/>
                  <a:pt x="5246338" y="1471903"/>
                  <a:pt x="5246338" y="1471903"/>
                </a:cubicBezTo>
              </a:path>
            </a:pathLst>
          </a:cu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1862033" y="4653109"/>
            <a:ext cx="5192982" cy="0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041562" y="4757705"/>
            <a:ext cx="139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600"/>
                </a:solidFill>
              </a:rPr>
              <a:t>Standard</a:t>
            </a:r>
            <a:endParaRPr kumimoji="1" lang="ja-JP" altLang="en-US" sz="2400" dirty="0">
              <a:solidFill>
                <a:srgbClr val="FF66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41562" y="1059015"/>
            <a:ext cx="6408024" cy="884070"/>
          </a:xfrm>
          <a:prstGeom prst="rect">
            <a:avLst/>
          </a:prstGeom>
          <a:noFill/>
          <a:ln w="19050" cmpd="sng">
            <a:solidFill>
              <a:srgbClr val="660066"/>
            </a:solidFill>
          </a:ln>
        </p:spPr>
        <p:txBody>
          <a:bodyPr wrap="none" tIns="72000" bIns="72000" rtlCol="0" anchor="ctr" anchorCtr="0">
            <a:spAutoFit/>
          </a:bodyPr>
          <a:lstStyle/>
          <a:p>
            <a:r>
              <a:rPr kumimoji="1" lang="en-US" altLang="ja-JP" sz="2400" dirty="0" smtClean="0">
                <a:latin typeface="Constantia"/>
                <a:cs typeface="Constantia"/>
              </a:rPr>
              <a:t>Energy injection</a:t>
            </a:r>
            <a:r>
              <a:rPr lang="en-US" altLang="ja-JP" sz="2400" dirty="0" smtClean="0">
                <a:latin typeface="Constantia"/>
                <a:cs typeface="Constantia"/>
              </a:rPr>
              <a:t>	</a:t>
            </a:r>
            <a:r>
              <a:rPr lang="en-US" altLang="ja-JP" sz="2400" dirty="0" smtClean="0">
                <a:latin typeface="Constantia"/>
                <a:cs typeface="Constantia"/>
                <a:sym typeface="Wingdings"/>
              </a:rPr>
              <a:t> increasing </a:t>
            </a:r>
            <a:r>
              <a:rPr lang="en-US" altLang="ja-JP" sz="2400" i="1" dirty="0" err="1" smtClean="0">
                <a:latin typeface="Times"/>
                <a:cs typeface="Times"/>
                <a:sym typeface="Wingdings"/>
              </a:rPr>
              <a:t>n</a:t>
            </a:r>
            <a:r>
              <a:rPr lang="en-US" altLang="ja-JP" sz="2400" i="1" baseline="-25000" dirty="0" err="1" smtClean="0">
                <a:latin typeface="Times"/>
                <a:cs typeface="Times"/>
                <a:sym typeface="Wingdings"/>
              </a:rPr>
              <a:t>γ</a:t>
            </a:r>
            <a:r>
              <a:rPr lang="en-US" altLang="ja-JP" sz="2400" dirty="0" smtClean="0">
                <a:latin typeface="+mj-lt"/>
                <a:cs typeface="Times"/>
                <a:sym typeface="Wingdings"/>
              </a:rPr>
              <a:t> </a:t>
            </a:r>
            <a:r>
              <a:rPr lang="en-US" altLang="ja-JP" sz="2400" dirty="0" smtClean="0">
                <a:cs typeface="Times"/>
                <a:sym typeface="Wingdings"/>
              </a:rPr>
              <a:t>(“reheating”)</a:t>
            </a:r>
            <a:endParaRPr kumimoji="1" lang="en-US" altLang="ja-JP" sz="2400" baseline="-25000" dirty="0" smtClean="0">
              <a:cs typeface="Times"/>
            </a:endParaRPr>
          </a:p>
          <a:p>
            <a:r>
              <a:rPr kumimoji="1" lang="en-US" altLang="ja-JP" sz="2400" dirty="0" smtClean="0">
                <a:latin typeface="Constantia"/>
                <a:cs typeface="Constantia"/>
                <a:sym typeface="Wingdings"/>
              </a:rPr>
              <a:t>                             	 </a:t>
            </a:r>
            <a:r>
              <a:rPr lang="en-US" altLang="ja-JP" sz="2400" dirty="0" smtClean="0">
                <a:latin typeface="Constantia"/>
                <a:cs typeface="Constantia"/>
                <a:sym typeface="Wingdings"/>
              </a:rPr>
              <a:t>decreasing </a:t>
            </a:r>
            <a:r>
              <a:rPr lang="en-US" altLang="ja-JP" sz="2400" i="1" dirty="0" err="1" smtClean="0">
                <a:latin typeface="Times"/>
                <a:cs typeface="Times"/>
                <a:sym typeface="Wingdings"/>
              </a:rPr>
              <a:t>η</a:t>
            </a:r>
            <a:endParaRPr kumimoji="1" lang="ja-JP" altLang="en-US" sz="2400" i="1" dirty="0" smtClean="0">
              <a:latin typeface="Times"/>
              <a:cs typeface="Time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16792" y="5661698"/>
            <a:ext cx="4488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>
                <a:latin typeface="Times"/>
                <a:cs typeface="Times"/>
              </a:rPr>
              <a:t>z</a:t>
            </a:r>
            <a:endParaRPr kumimoji="1" lang="ja-JP" altLang="en-US" sz="3200" i="1" dirty="0">
              <a:latin typeface="Times"/>
              <a:cs typeface="Time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0337" y="3789547"/>
            <a:ext cx="288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Injected energy case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799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2.4	Baryon-photon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ratio </a:t>
            </a:r>
            <a:r>
              <a:rPr kumimoji="1" lang="en-US" altLang="ja-JP" i="1" dirty="0" err="1" smtClean="0">
                <a:latin typeface="Times"/>
                <a:cs typeface="Times"/>
              </a:rPr>
              <a:t>η</a:t>
            </a:r>
            <a:endParaRPr kumimoji="1" lang="ja-JP" altLang="en-US" i="1" dirty="0">
              <a:latin typeface="Times"/>
              <a:cs typeface="Time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8489" y="1026853"/>
            <a:ext cx="851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We assume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increasing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photon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number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density</a:t>
            </a:r>
            <a:r>
              <a:rPr lang="en-US" altLang="ja-JP" sz="2400" dirty="0" smtClean="0">
                <a:latin typeface="Times"/>
                <a:cs typeface="Times"/>
              </a:rPr>
              <a:t> </a:t>
            </a:r>
            <a:r>
              <a:rPr lang="en-US" altLang="ja-JP" sz="2400" dirty="0" err="1">
                <a:latin typeface="Times"/>
                <a:cs typeface="Times"/>
              </a:rPr>
              <a:t>Δ</a:t>
            </a:r>
            <a:r>
              <a:rPr lang="en-US" altLang="ja-JP" sz="2400" i="1" dirty="0" err="1">
                <a:latin typeface="Times"/>
                <a:cs typeface="Times"/>
              </a:rPr>
              <a:t>n</a:t>
            </a:r>
            <a:r>
              <a:rPr lang="en-US" altLang="ja-JP" sz="2400" i="1" baseline="-25000" dirty="0" err="1">
                <a:latin typeface="Times"/>
                <a:cs typeface="Times"/>
              </a:rPr>
              <a:t>γ</a:t>
            </a:r>
            <a:r>
              <a:rPr lang="en-US" altLang="ja-JP" sz="2400" dirty="0"/>
              <a:t>,</a:t>
            </a:r>
          </a:p>
        </p:txBody>
      </p:sp>
      <p:sp>
        <p:nvSpPr>
          <p:cNvPr id="14" name="下矢印 13"/>
          <p:cNvSpPr/>
          <p:nvPr/>
        </p:nvSpPr>
        <p:spPr>
          <a:xfrm>
            <a:off x="3714425" y="2431751"/>
            <a:ext cx="1587500" cy="675645"/>
          </a:xfrm>
          <a:prstGeom prst="downArrow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583120"/>
            <a:ext cx="7557025" cy="665946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47" y="3514839"/>
            <a:ext cx="2136307" cy="61651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58489" y="3038366"/>
            <a:ext cx="851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ym typeface="Wingdings"/>
              </a:rPr>
              <a:t>Allowed energy injection in terms of photon’s energy density:</a:t>
            </a:r>
            <a:endParaRPr lang="en-US" altLang="ja-JP" sz="2400" dirty="0"/>
          </a:p>
        </p:txBody>
      </p:sp>
      <p:pic>
        <p:nvPicPr>
          <p:cNvPr id="18" name="図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65" y="4625361"/>
            <a:ext cx="2997870" cy="619125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58489" y="4117398"/>
            <a:ext cx="851721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Arbitrary energy injection into the CMB photon:</a:t>
            </a:r>
            <a:endParaRPr lang="en-US" altLang="ja-JP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84299" y="5307582"/>
            <a:ext cx="7391399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i="1" dirty="0" smtClean="0"/>
              <a:t>Q</a:t>
            </a:r>
            <a:r>
              <a:rPr lang="en-US" altLang="ja-JP" sz="2400" baseline="-25000" dirty="0" smtClean="0">
                <a:latin typeface="Times"/>
                <a:cs typeface="Times"/>
              </a:rPr>
              <a:t>in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Times"/>
                <a:cs typeface="Times"/>
              </a:rPr>
              <a:t>=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Diffusion of PMFs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ym typeface="Wingdings"/>
              </a:rPr>
              <a:t> 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/>
              </a:rPr>
              <a:t>Magnetic Reheating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8489" y="5779945"/>
            <a:ext cx="8517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c.f., Q</a:t>
            </a:r>
            <a:r>
              <a:rPr lang="en-US" altLang="ja-JP" sz="2000" baseline="-25000" dirty="0" smtClean="0"/>
              <a:t>in</a:t>
            </a:r>
            <a:r>
              <a:rPr lang="en-US" altLang="ja-JP" sz="2000" dirty="0" smtClean="0"/>
              <a:t> = Diffusion of density perturbations </a:t>
            </a:r>
            <a:r>
              <a:rPr lang="en-US" altLang="ja-JP" sz="2000" dirty="0" smtClean="0">
                <a:sym typeface="Wingdings"/>
              </a:rPr>
              <a:t> Acoustic Reheating</a:t>
            </a:r>
            <a:endParaRPr lang="en-US" altLang="ja-JP" sz="20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620931" y="6148474"/>
            <a:ext cx="6858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D.jeong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,</a:t>
            </a:r>
            <a:r>
              <a:rPr lang="ja-JP" altLang="en-US" sz="1600" b="1" dirty="0">
                <a:solidFill>
                  <a:srgbClr val="008000"/>
                </a:solidFill>
                <a:cs typeface="Constantia"/>
              </a:rPr>
              <a:t> </a:t>
            </a:r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J.Pradler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, </a:t>
            </a:r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J.Chluba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, and </a:t>
            </a:r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M.Kamionkowski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 [1403.3697</a:t>
            </a:r>
            <a:r>
              <a:rPr lang="en-US" altLang="ja-JP" sz="1600" b="1" dirty="0" smtClean="0">
                <a:solidFill>
                  <a:srgbClr val="008000"/>
                </a:solidFill>
                <a:cs typeface="Constantia"/>
              </a:rPr>
              <a:t>]</a:t>
            </a:r>
          </a:p>
          <a:p>
            <a:pPr algn="r"/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T.Nakama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, </a:t>
            </a:r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T.Suyama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, and </a:t>
            </a:r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J.Yokoyama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 [1403.5407</a:t>
            </a:r>
            <a:r>
              <a:rPr lang="en-US" altLang="ja-JP" sz="1600" b="1" dirty="0" smtClean="0">
                <a:solidFill>
                  <a:srgbClr val="008000"/>
                </a:solidFill>
                <a:cs typeface="Constantia"/>
              </a:rPr>
              <a:t>]</a:t>
            </a:r>
            <a:endParaRPr lang="en-US" altLang="ja-JP" sz="1600" b="1" dirty="0">
              <a:solidFill>
                <a:srgbClr val="008000"/>
              </a:solidFill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3256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46100" y="546100"/>
            <a:ext cx="8128000" cy="498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5400" b="1" dirty="0">
                <a:solidFill>
                  <a:srgbClr val="0000FF"/>
                </a:solidFill>
                <a:latin typeface="Constantia"/>
                <a:cs typeface="Constantia"/>
              </a:rPr>
              <a:t>Outline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kumimoji="1" lang="en-US" altLang="ja-JP" sz="4000" dirty="0" smtClean="0">
                <a:solidFill>
                  <a:srgbClr val="BFBFBF"/>
                </a:solidFill>
                <a:latin typeface="Constantia"/>
                <a:cs typeface="Constantia"/>
              </a:rPr>
              <a:t> Introduction</a:t>
            </a:r>
            <a:r>
              <a:rPr kumimoji="1" lang="ja-JP" altLang="en-US" sz="4000" dirty="0" smtClean="0">
                <a:solidFill>
                  <a:srgbClr val="BFBFBF"/>
                </a:solidFill>
                <a:latin typeface="Constantia"/>
                <a:cs typeface="Constantia"/>
              </a:rPr>
              <a:t> </a:t>
            </a:r>
            <a:r>
              <a:rPr kumimoji="1" lang="en-US" altLang="ja-JP" sz="4000" dirty="0" smtClean="0">
                <a:solidFill>
                  <a:srgbClr val="BFBFBF"/>
                </a:solidFill>
                <a:latin typeface="Constantia"/>
                <a:cs typeface="Constantia"/>
              </a:rPr>
              <a:t>to</a:t>
            </a:r>
            <a:r>
              <a:rPr kumimoji="1" lang="ja-JP" altLang="en-US" sz="4000" dirty="0" smtClean="0">
                <a:solidFill>
                  <a:srgbClr val="BFBFBF"/>
                </a:solidFill>
                <a:latin typeface="Constantia"/>
                <a:cs typeface="Constantia"/>
              </a:rPr>
              <a:t> </a:t>
            </a:r>
            <a:r>
              <a:rPr kumimoji="1" lang="en-US" altLang="ja-JP" sz="4000" dirty="0" smtClean="0">
                <a:solidFill>
                  <a:srgbClr val="BFBFBF"/>
                </a:solidFill>
                <a:latin typeface="Constantia"/>
                <a:cs typeface="Constantia"/>
              </a:rPr>
              <a:t>PMFs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kumimoji="1" lang="en-US" altLang="ja-JP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 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</a:rPr>
              <a:t>Reheating of the CMB photon</a:t>
            </a:r>
            <a:endParaRPr lang="en-US" altLang="ja-JP" sz="4000" dirty="0" smtClean="0">
              <a:solidFill>
                <a:schemeClr val="bg1">
                  <a:lumMod val="75000"/>
                </a:schemeClr>
              </a:solidFill>
              <a:latin typeface="Constantia"/>
              <a:cs typeface="Constantia"/>
            </a:endParaRP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US" altLang="ja-JP" sz="4000" dirty="0" smtClean="0">
                <a:latin typeface="Constantia"/>
                <a:cs typeface="Constantia"/>
              </a:rPr>
              <a:t> Results: Magnetic</a:t>
            </a:r>
            <a:r>
              <a:rPr lang="ja-JP" altLang="en-US" sz="4000" dirty="0" smtClean="0">
                <a:latin typeface="Constantia"/>
                <a:cs typeface="Constantia"/>
              </a:rPr>
              <a:t> </a:t>
            </a:r>
            <a:r>
              <a:rPr lang="en-US" altLang="ja-JP" sz="4000" dirty="0" smtClean="0">
                <a:latin typeface="Constantia"/>
                <a:cs typeface="Constantia"/>
              </a:rPr>
              <a:t>Reheating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ja-JP" altLang="en-US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 </a:t>
            </a:r>
            <a:r>
              <a:rPr lang="en-US" altLang="ja-JP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Summary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537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	Results: Magnetic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Reheating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0" y="2541417"/>
            <a:ext cx="2845161" cy="364319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25" y="1571806"/>
            <a:ext cx="6245475" cy="35999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58489" y="2041035"/>
            <a:ext cx="6833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cs typeface="Constantia"/>
              </a:rPr>
              <a:t>Slow</a:t>
            </a:r>
            <a:r>
              <a:rPr lang="en-US" altLang="ja-JP" sz="2400" dirty="0">
                <a:cs typeface="Constantia"/>
              </a:rPr>
              <a:t>-magnetosonic and Alfven modes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/>
          <a:srcRect l="38688" t="7925" r="14291" b="64985"/>
          <a:stretch/>
        </p:blipFill>
        <p:spPr>
          <a:xfrm>
            <a:off x="1405863" y="3244922"/>
            <a:ext cx="4729415" cy="1728591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848675" y="5225161"/>
            <a:ext cx="65913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439975" y="4871218"/>
            <a:ext cx="54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i="1" dirty="0" smtClean="0">
                <a:latin typeface="Times"/>
                <a:cs typeface="Times"/>
              </a:rPr>
              <a:t>k</a:t>
            </a:r>
            <a:endParaRPr kumimoji="1" lang="ja-JP" altLang="en-US" sz="4000" i="1" dirty="0" smtClean="0">
              <a:latin typeface="Times"/>
              <a:cs typeface="Times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3158309" y="3955161"/>
            <a:ext cx="0" cy="1270000"/>
          </a:xfrm>
          <a:prstGeom prst="line">
            <a:avLst/>
          </a:prstGeom>
          <a:ln w="19050" cmpd="sng">
            <a:solidFill>
              <a:srgbClr val="0000FF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47409" y="3485261"/>
            <a:ext cx="0" cy="1739900"/>
          </a:xfrm>
          <a:prstGeom prst="line">
            <a:avLst/>
          </a:prstGeom>
          <a:ln w="19050" cmpd="sng">
            <a:solidFill>
              <a:srgbClr val="FF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997383" y="5242326"/>
            <a:ext cx="50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solidFill>
                  <a:srgbClr val="0000FF"/>
                </a:solidFill>
                <a:latin typeface="Times"/>
                <a:cs typeface="Times"/>
              </a:rPr>
              <a:t>k</a:t>
            </a:r>
            <a:r>
              <a:rPr kumimoji="1" lang="en-US" altLang="ja-JP" sz="2400" baseline="-25000" dirty="0" err="1" smtClean="0">
                <a:solidFill>
                  <a:srgbClr val="0000FF"/>
                </a:solidFill>
                <a:latin typeface="Times"/>
                <a:cs typeface="Times"/>
              </a:rPr>
              <a:t>D</a:t>
            </a:r>
            <a:endParaRPr kumimoji="1" lang="ja-JP" altLang="en-US" sz="2400" baseline="-25000" dirty="0" smtClean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46296" y="5242326"/>
            <a:ext cx="65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solidFill>
                  <a:srgbClr val="FF0000"/>
                </a:solidFill>
                <a:latin typeface="Times"/>
                <a:cs typeface="Times"/>
              </a:rPr>
              <a:t>k</a:t>
            </a:r>
            <a:r>
              <a:rPr kumimoji="1" lang="en-US" altLang="ja-JP" sz="2400" baseline="30000" dirty="0" err="1" smtClean="0">
                <a:solidFill>
                  <a:srgbClr val="FF0000"/>
                </a:solidFill>
                <a:latin typeface="Times"/>
                <a:cs typeface="Times"/>
              </a:rPr>
              <a:t>A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  <a:latin typeface="Times"/>
                <a:cs typeface="Times"/>
              </a:rPr>
              <a:t>D</a:t>
            </a:r>
            <a:endParaRPr kumimoji="1" lang="ja-JP" altLang="en-US" sz="2400" baseline="-25000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8489" y="5883245"/>
            <a:ext cx="8555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cs typeface="Constantia"/>
              </a:rPr>
              <a:t>Slow</a:t>
            </a:r>
            <a:r>
              <a:rPr lang="en-US" altLang="ja-JP" sz="2400" dirty="0">
                <a:cs typeface="Constantia"/>
              </a:rPr>
              <a:t>-magnetosonic and Alfven </a:t>
            </a:r>
            <a:r>
              <a:rPr lang="en-US" altLang="ja-JP" sz="2400" dirty="0" smtClean="0">
                <a:cs typeface="Constantia"/>
              </a:rPr>
              <a:t>modes are sensitive to small-scale PMFs than the fast mode</a:t>
            </a:r>
            <a:endParaRPr lang="en-US" altLang="ja-JP" sz="2400" dirty="0">
              <a:cs typeface="Constanti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8489" y="1026853"/>
            <a:ext cx="869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tantia"/>
                <a:cs typeface="Constantia"/>
              </a:rPr>
              <a:t>MHD</a:t>
            </a:r>
            <a:r>
              <a:rPr lang="ja-JP" altLang="en-US" sz="2400" dirty="0" smtClean="0">
                <a:latin typeface="Constantia"/>
                <a:cs typeface="Constantia"/>
              </a:rPr>
              <a:t> </a:t>
            </a:r>
            <a:r>
              <a:rPr lang="en-US" altLang="ja-JP" sz="2400" dirty="0" smtClean="0">
                <a:latin typeface="Constantia"/>
                <a:cs typeface="Constantia"/>
              </a:rPr>
              <a:t>mode</a:t>
            </a:r>
            <a:r>
              <a:rPr lang="ja-JP" altLang="en-US" sz="2400" dirty="0" smtClean="0">
                <a:latin typeface="Constantia"/>
                <a:cs typeface="Constantia"/>
              </a:rPr>
              <a:t> </a:t>
            </a:r>
            <a:r>
              <a:rPr lang="en-US" altLang="ja-JP" sz="2400" dirty="0" smtClean="0">
                <a:latin typeface="Constantia"/>
                <a:cs typeface="Constantia"/>
              </a:rPr>
              <a:t>analysis:</a:t>
            </a:r>
            <a:r>
              <a:rPr lang="ja-JP" altLang="en-US" sz="2400" dirty="0" smtClean="0">
                <a:latin typeface="Constantia"/>
                <a:cs typeface="Constantia"/>
              </a:rPr>
              <a:t> </a:t>
            </a:r>
            <a:r>
              <a:rPr lang="en-US" altLang="ja-JP" sz="2400" dirty="0" smtClean="0">
                <a:latin typeface="Constantia"/>
                <a:cs typeface="Constantia"/>
              </a:rPr>
              <a:t>Fast-magnetosonic mode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2916" y="5298503"/>
            <a:ext cx="183926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Constantia"/>
                <a:cs typeface="Constantia"/>
              </a:rPr>
              <a:t>Large scale ←</a:t>
            </a:r>
            <a:endParaRPr kumimoji="1" lang="ja-JP" altLang="en-US" sz="2000" b="1" dirty="0" smtClean="0">
              <a:latin typeface="Constantia"/>
              <a:cs typeface="Constanti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52249" y="5298503"/>
            <a:ext cx="186461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000" b="1" dirty="0" smtClean="0">
                <a:latin typeface="Constantia"/>
                <a:cs typeface="Constantia"/>
                <a:sym typeface="Wingdings"/>
              </a:rPr>
              <a:t>→ </a:t>
            </a:r>
            <a:r>
              <a:rPr kumimoji="1" lang="en-US" altLang="ja-JP" sz="2000" b="1" dirty="0" smtClean="0">
                <a:latin typeface="Constantia"/>
                <a:cs typeface="Constantia"/>
              </a:rPr>
              <a:t>Small scale</a:t>
            </a:r>
            <a:endParaRPr kumimoji="1" lang="ja-JP" altLang="en-US" sz="2000" b="1" dirty="0" smtClean="0">
              <a:latin typeface="Constantia"/>
              <a:cs typeface="Constanti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8489" y="3133902"/>
            <a:ext cx="271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Spectrum of PMFs:</a:t>
            </a:r>
            <a:endParaRPr kumimoji="1" lang="ja-JP" altLang="en-US" sz="2400" dirty="0"/>
          </a:p>
        </p:txBody>
      </p:sp>
      <p:sp>
        <p:nvSpPr>
          <p:cNvPr id="10" name="円/楕円 9"/>
          <p:cNvSpPr/>
          <p:nvPr/>
        </p:nvSpPr>
        <p:spPr>
          <a:xfrm>
            <a:off x="3522140" y="3692348"/>
            <a:ext cx="2291607" cy="1033223"/>
          </a:xfrm>
          <a:prstGeom prst="ellipse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 w="57150" cmpd="sng">
            <a:solidFill>
              <a:schemeClr val="accent3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63344" y="3948484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Reheating photon</a:t>
            </a:r>
            <a:endParaRPr kumimoji="1" lang="ja-JP" altLang="en-US" sz="2400" b="1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164" y="3955161"/>
            <a:ext cx="1422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1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3.1	Delta-function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type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49" y="1646605"/>
            <a:ext cx="7127628" cy="4974490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49" y="1069739"/>
            <a:ext cx="4565703" cy="451323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869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3.2	Power</a:t>
            </a:r>
            <a:r>
              <a:rPr lang="ja-JP" altLang="en-US" dirty="0" smtClean="0"/>
              <a:t>-</a:t>
            </a:r>
            <a:r>
              <a:rPr lang="en-US" altLang="ja-JP" dirty="0" smtClean="0"/>
              <a:t>law</a:t>
            </a:r>
            <a:r>
              <a:rPr lang="ja-JP" altLang="en-US" dirty="0" smtClean="0"/>
              <a:t> </a:t>
            </a:r>
            <a:r>
              <a:rPr lang="en-US" altLang="ja-JP" dirty="0" smtClean="0"/>
              <a:t>type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86" y="1734164"/>
            <a:ext cx="7127628" cy="4974490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34" y="1174612"/>
            <a:ext cx="1856294" cy="34697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69" y="985023"/>
            <a:ext cx="2854624" cy="749141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2443462" y="6267805"/>
            <a:ext cx="0" cy="38077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6633" y="6226387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Scale-invariant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290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46100" y="546100"/>
            <a:ext cx="8128000" cy="498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5400" b="1" dirty="0">
                <a:solidFill>
                  <a:srgbClr val="0000FF"/>
                </a:solidFill>
                <a:latin typeface="Constantia"/>
                <a:cs typeface="Constantia"/>
              </a:rPr>
              <a:t>Outline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kumimoji="1" lang="en-US" altLang="ja-JP" sz="4000" dirty="0" smtClean="0">
                <a:solidFill>
                  <a:srgbClr val="BFBFBF"/>
                </a:solidFill>
                <a:latin typeface="Constantia"/>
                <a:cs typeface="Constantia"/>
              </a:rPr>
              <a:t> Introduction</a:t>
            </a:r>
            <a:r>
              <a:rPr kumimoji="1" lang="ja-JP" altLang="en-US" sz="4000" dirty="0" smtClean="0">
                <a:solidFill>
                  <a:srgbClr val="BFBFBF"/>
                </a:solidFill>
                <a:latin typeface="Constantia"/>
                <a:cs typeface="Constantia"/>
              </a:rPr>
              <a:t> </a:t>
            </a:r>
            <a:r>
              <a:rPr kumimoji="1" lang="en-US" altLang="ja-JP" sz="4000" dirty="0" smtClean="0">
                <a:solidFill>
                  <a:srgbClr val="BFBFBF"/>
                </a:solidFill>
                <a:latin typeface="Constantia"/>
                <a:cs typeface="Constantia"/>
              </a:rPr>
              <a:t>to</a:t>
            </a:r>
            <a:r>
              <a:rPr kumimoji="1" lang="ja-JP" altLang="en-US" sz="4000" dirty="0" smtClean="0">
                <a:solidFill>
                  <a:srgbClr val="BFBFBF"/>
                </a:solidFill>
                <a:latin typeface="Constantia"/>
                <a:cs typeface="Constantia"/>
              </a:rPr>
              <a:t> </a:t>
            </a:r>
            <a:r>
              <a:rPr kumimoji="1" lang="en-US" altLang="ja-JP" sz="4000" dirty="0" smtClean="0">
                <a:solidFill>
                  <a:srgbClr val="BFBFBF"/>
                </a:solidFill>
                <a:latin typeface="Constantia"/>
                <a:cs typeface="Constantia"/>
              </a:rPr>
              <a:t>PMFs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kumimoji="1" lang="en-US" altLang="ja-JP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 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</a:rPr>
              <a:t>Reheating of the CMB photon</a:t>
            </a:r>
            <a:endParaRPr lang="en-US" altLang="ja-JP" sz="4000" dirty="0" smtClean="0">
              <a:solidFill>
                <a:schemeClr val="bg1">
                  <a:lumMod val="75000"/>
                </a:schemeClr>
              </a:solidFill>
              <a:latin typeface="Constantia"/>
              <a:cs typeface="Constantia"/>
            </a:endParaRP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US" altLang="ja-JP" sz="4000" dirty="0" smtClean="0">
                <a:solidFill>
                  <a:srgbClr val="BFBFBF"/>
                </a:solidFill>
                <a:latin typeface="Constantia"/>
                <a:cs typeface="Constantia"/>
              </a:rPr>
              <a:t> Magnetic</a:t>
            </a:r>
            <a:r>
              <a:rPr lang="ja-JP" altLang="en-US" sz="4000" dirty="0" smtClean="0">
                <a:solidFill>
                  <a:srgbClr val="BFBFBF"/>
                </a:solidFill>
                <a:latin typeface="Constantia"/>
                <a:cs typeface="Constantia"/>
              </a:rPr>
              <a:t> </a:t>
            </a:r>
            <a:r>
              <a:rPr lang="en-US" altLang="ja-JP" sz="4000" dirty="0" smtClean="0">
                <a:solidFill>
                  <a:srgbClr val="BFBFBF"/>
                </a:solidFill>
                <a:latin typeface="Constantia"/>
                <a:cs typeface="Constantia"/>
              </a:rPr>
              <a:t>Reheating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ja-JP" altLang="en-US" sz="4000" dirty="0" smtClean="0">
                <a:latin typeface="Constantia"/>
                <a:cs typeface="Constantia"/>
              </a:rPr>
              <a:t> </a:t>
            </a:r>
            <a:r>
              <a:rPr lang="en-US" altLang="ja-JP" sz="4000" dirty="0" smtClean="0">
                <a:latin typeface="Constantia"/>
                <a:cs typeface="Constantia"/>
              </a:rPr>
              <a:t>Summary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613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	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8489" y="1026853"/>
            <a:ext cx="8695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Constantia"/>
                <a:cs typeface="Constantia"/>
              </a:rPr>
              <a:t>Magnetic Reheating</a:t>
            </a:r>
            <a:r>
              <a:rPr lang="en-US" altLang="ja-JP" sz="3200" dirty="0" smtClean="0">
                <a:latin typeface="Constantia"/>
                <a:cs typeface="Constantia"/>
              </a:rPr>
              <a:t> is the novel mechanism to study </a:t>
            </a:r>
            <a:r>
              <a:rPr lang="en-US" altLang="ja-JP" sz="3200" b="1" dirty="0" smtClean="0">
                <a:solidFill>
                  <a:srgbClr val="FF0000"/>
                </a:solidFill>
                <a:latin typeface="Constantia"/>
                <a:cs typeface="Constantia"/>
              </a:rPr>
              <a:t>small-scale PMFs</a:t>
            </a:r>
            <a:r>
              <a:rPr lang="en-US" altLang="ja-JP" sz="3200" dirty="0" smtClean="0">
                <a:latin typeface="Constantia"/>
                <a:cs typeface="Constantia"/>
              </a:rPr>
              <a:t>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8489" y="3877453"/>
            <a:ext cx="62436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For example,</a:t>
            </a:r>
          </a:p>
          <a:p>
            <a:pPr lvl="1"/>
            <a:r>
              <a:rPr lang="en-US" altLang="ja-JP" sz="3200" dirty="0" smtClean="0">
                <a:latin typeface="Times"/>
                <a:cs typeface="Times"/>
              </a:rPr>
              <a:t>B   ≲	10</a:t>
            </a:r>
            <a:r>
              <a:rPr lang="en-US" altLang="ja-JP" sz="3200" baseline="30000" dirty="0" smtClean="0">
                <a:latin typeface="Times"/>
                <a:cs typeface="Times"/>
              </a:rPr>
              <a:t>−17</a:t>
            </a:r>
            <a:r>
              <a:rPr lang="en-US" altLang="ja-JP" sz="3200" dirty="0" smtClean="0">
                <a:latin typeface="Times"/>
                <a:cs typeface="Times"/>
              </a:rPr>
              <a:t> </a:t>
            </a:r>
            <a:r>
              <a:rPr lang="en-US" altLang="ja-JP" sz="3200" dirty="0" err="1" smtClean="0">
                <a:latin typeface="Times"/>
                <a:cs typeface="Times"/>
              </a:rPr>
              <a:t>nG</a:t>
            </a:r>
            <a:r>
              <a:rPr lang="en-US" altLang="ja-JP" sz="3200" dirty="0" smtClean="0">
                <a:latin typeface="Times"/>
                <a:cs typeface="Times"/>
              </a:rPr>
              <a:t> </a:t>
            </a:r>
            <a:r>
              <a:rPr lang="en-US" altLang="ja-JP" sz="3200" dirty="0" smtClean="0"/>
              <a:t>for </a:t>
            </a:r>
            <a:r>
              <a:rPr lang="en-US" altLang="ja-JP" sz="3200" i="1" dirty="0" err="1" smtClean="0">
                <a:latin typeface="Times"/>
                <a:cs typeface="Times"/>
              </a:rPr>
              <a:t>n</a:t>
            </a:r>
            <a:r>
              <a:rPr lang="en-US" altLang="ja-JP" sz="3200" baseline="-25000" dirty="0" err="1" smtClean="0">
                <a:latin typeface="Times"/>
                <a:cs typeface="Times"/>
              </a:rPr>
              <a:t>B</a:t>
            </a:r>
            <a:r>
              <a:rPr lang="en-US" altLang="ja-JP" sz="3200" dirty="0" smtClean="0">
                <a:latin typeface="Times"/>
                <a:cs typeface="Times"/>
              </a:rPr>
              <a:t> = 1.0</a:t>
            </a:r>
          </a:p>
          <a:p>
            <a:pPr lvl="1"/>
            <a:r>
              <a:rPr lang="en-US" altLang="ja-JP" sz="3200" dirty="0" smtClean="0">
                <a:latin typeface="Times"/>
                <a:cs typeface="Times"/>
              </a:rPr>
              <a:t>		10</a:t>
            </a:r>
            <a:r>
              <a:rPr lang="en-US" altLang="ja-JP" sz="3200" baseline="30000" dirty="0">
                <a:latin typeface="Times"/>
                <a:cs typeface="Times"/>
              </a:rPr>
              <a:t>−23</a:t>
            </a:r>
            <a:r>
              <a:rPr lang="en-US" altLang="ja-JP" sz="3200" dirty="0">
                <a:latin typeface="Times"/>
                <a:cs typeface="Times"/>
              </a:rPr>
              <a:t> </a:t>
            </a:r>
            <a:r>
              <a:rPr lang="en-US" altLang="ja-JP" sz="3200" dirty="0" err="1" smtClean="0">
                <a:latin typeface="Times"/>
                <a:cs typeface="Times"/>
              </a:rPr>
              <a:t>nG</a:t>
            </a:r>
            <a:r>
              <a:rPr lang="en-US" altLang="ja-JP" sz="3200" dirty="0">
                <a:latin typeface="Times"/>
                <a:cs typeface="Times"/>
              </a:rPr>
              <a:t> </a:t>
            </a:r>
            <a:r>
              <a:rPr lang="en-US" altLang="ja-JP" sz="3200" dirty="0"/>
              <a:t>for </a:t>
            </a:r>
            <a:r>
              <a:rPr lang="en-US" altLang="ja-JP" sz="3200" i="1" dirty="0" err="1">
                <a:latin typeface="Times"/>
                <a:cs typeface="Times"/>
              </a:rPr>
              <a:t>n</a:t>
            </a:r>
            <a:r>
              <a:rPr lang="en-US" altLang="ja-JP" sz="3200" baseline="-25000" dirty="0" err="1">
                <a:latin typeface="Times"/>
                <a:cs typeface="Times"/>
              </a:rPr>
              <a:t>B</a:t>
            </a:r>
            <a:r>
              <a:rPr lang="en-US" altLang="ja-JP" sz="3200" dirty="0">
                <a:latin typeface="Times"/>
                <a:cs typeface="Times"/>
              </a:rPr>
              <a:t> = </a:t>
            </a:r>
            <a:r>
              <a:rPr lang="en-US" altLang="ja-JP" sz="3200" dirty="0" smtClean="0">
                <a:latin typeface="Times"/>
                <a:cs typeface="Times"/>
              </a:rPr>
              <a:t>2.0</a:t>
            </a:r>
          </a:p>
          <a:p>
            <a:pPr lvl="1"/>
            <a:r>
              <a:rPr lang="en-US" altLang="ja-JP" sz="3200" dirty="0">
                <a:latin typeface="Times"/>
                <a:cs typeface="Times"/>
              </a:rPr>
              <a:t>	</a:t>
            </a:r>
            <a:r>
              <a:rPr lang="en-US" altLang="ja-JP" sz="3200" dirty="0" smtClean="0">
                <a:latin typeface="Times"/>
                <a:cs typeface="Times"/>
              </a:rPr>
              <a:t>	10</a:t>
            </a:r>
            <a:r>
              <a:rPr lang="en-US" altLang="ja-JP" sz="3200" baseline="30000" dirty="0">
                <a:latin typeface="Times"/>
                <a:cs typeface="Times"/>
              </a:rPr>
              <a:t>−29</a:t>
            </a:r>
            <a:r>
              <a:rPr lang="en-US" altLang="ja-JP" sz="3200" dirty="0">
                <a:latin typeface="Times"/>
                <a:cs typeface="Times"/>
              </a:rPr>
              <a:t> </a:t>
            </a:r>
            <a:r>
              <a:rPr lang="en-US" altLang="ja-JP" sz="3200" dirty="0" err="1" smtClean="0">
                <a:latin typeface="Times"/>
                <a:cs typeface="Times"/>
              </a:rPr>
              <a:t>nG</a:t>
            </a:r>
            <a:r>
              <a:rPr lang="en-US" altLang="ja-JP" sz="3200" dirty="0" smtClean="0"/>
              <a:t> for </a:t>
            </a:r>
            <a:r>
              <a:rPr lang="en-US" altLang="ja-JP" sz="3200" i="1" dirty="0" err="1">
                <a:latin typeface="Times"/>
                <a:cs typeface="Times"/>
              </a:rPr>
              <a:t>n</a:t>
            </a:r>
            <a:r>
              <a:rPr lang="en-US" altLang="ja-JP" sz="3200" baseline="-25000" dirty="0" err="1">
                <a:latin typeface="Times"/>
                <a:cs typeface="Times"/>
              </a:rPr>
              <a:t>B</a:t>
            </a:r>
            <a:r>
              <a:rPr lang="en-US" altLang="ja-JP" sz="3200" dirty="0">
                <a:latin typeface="Times"/>
                <a:cs typeface="Times"/>
              </a:rPr>
              <a:t> = </a:t>
            </a:r>
            <a:r>
              <a:rPr lang="en-US" altLang="ja-JP" sz="3200" dirty="0" smtClean="0">
                <a:latin typeface="Times"/>
                <a:cs typeface="Times"/>
              </a:rPr>
              <a:t>3.0</a:t>
            </a:r>
            <a:endParaRPr lang="en-US" altLang="ja-JP" sz="3200" dirty="0">
              <a:latin typeface="Times"/>
              <a:cs typeface="Time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55266" y="5939556"/>
            <a:ext cx="4475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Times"/>
                <a:cs typeface="Times"/>
                <a:sym typeface="Wingdings"/>
              </a:rPr>
              <a:t> </a:t>
            </a:r>
            <a:r>
              <a:rPr lang="en-US" altLang="ja-JP" sz="3200" dirty="0" smtClean="0">
                <a:latin typeface="Times"/>
                <a:cs typeface="Times"/>
              </a:rPr>
              <a:t>Planck ~ O(1.0 </a:t>
            </a:r>
            <a:r>
              <a:rPr lang="en-US" altLang="ja-JP" sz="3200" dirty="0" err="1" smtClean="0">
                <a:latin typeface="Times"/>
                <a:cs typeface="Times"/>
              </a:rPr>
              <a:t>nG</a:t>
            </a:r>
            <a:r>
              <a:rPr lang="en-US" altLang="ja-JP" sz="3200" dirty="0" smtClean="0">
                <a:latin typeface="Times"/>
                <a:cs typeface="Times"/>
              </a:rPr>
              <a:t>) !!!</a:t>
            </a:r>
            <a:endParaRPr lang="en-US" altLang="ja-JP" sz="3200" dirty="0">
              <a:latin typeface="Times"/>
              <a:cs typeface="Time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8489" y="2665308"/>
            <a:ext cx="8695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onstantia"/>
                <a:cs typeface="Constantia"/>
              </a:rPr>
              <a:t>In the case of power-law type spectrum,</a:t>
            </a:r>
          </a:p>
          <a:p>
            <a:r>
              <a:rPr lang="en-US" altLang="ja-JP" sz="3200" dirty="0" smtClean="0">
                <a:latin typeface="Constantia"/>
                <a:cs typeface="Constantia"/>
              </a:rPr>
              <a:t>bluer</a:t>
            </a:r>
            <a:r>
              <a:rPr lang="en-US" altLang="en-US" sz="3200" dirty="0">
                <a:latin typeface="Constantia"/>
                <a:cs typeface="Constantia"/>
              </a:rPr>
              <a:t> </a:t>
            </a:r>
            <a:r>
              <a:rPr lang="en-US" altLang="en-US" sz="3200" dirty="0" smtClean="0">
                <a:latin typeface="Constantia"/>
                <a:cs typeface="Constantia"/>
              </a:rPr>
              <a:t>tilt is strongly constrained:</a:t>
            </a:r>
            <a:endParaRPr lang="en-US" altLang="ja-JP" sz="3200" dirty="0" smtClean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3327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46100" y="546100"/>
            <a:ext cx="8128000" cy="498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5400" b="1" dirty="0">
                <a:solidFill>
                  <a:srgbClr val="0000FF"/>
                </a:solidFill>
                <a:latin typeface="Constantia"/>
                <a:cs typeface="Constantia"/>
              </a:rPr>
              <a:t>Outline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kumimoji="1" lang="en-US" altLang="ja-JP" sz="4000" dirty="0" smtClean="0">
                <a:latin typeface="Constantia"/>
                <a:cs typeface="Constantia"/>
              </a:rPr>
              <a:t> Introduction</a:t>
            </a:r>
            <a:r>
              <a:rPr kumimoji="1" lang="ja-JP" altLang="en-US" sz="4000" dirty="0" smtClean="0">
                <a:latin typeface="Constantia"/>
                <a:cs typeface="Constantia"/>
              </a:rPr>
              <a:t> </a:t>
            </a:r>
            <a:r>
              <a:rPr kumimoji="1" lang="en-US" altLang="ja-JP" sz="4000" dirty="0" smtClean="0">
                <a:latin typeface="Constantia"/>
                <a:cs typeface="Constantia"/>
              </a:rPr>
              <a:t>to</a:t>
            </a:r>
            <a:r>
              <a:rPr kumimoji="1" lang="ja-JP" altLang="en-US" sz="4000" dirty="0" smtClean="0">
                <a:latin typeface="Constantia"/>
                <a:cs typeface="Constantia"/>
              </a:rPr>
              <a:t> </a:t>
            </a:r>
            <a:r>
              <a:rPr kumimoji="1" lang="en-US" altLang="ja-JP" sz="4000" dirty="0" smtClean="0">
                <a:latin typeface="Constantia"/>
                <a:cs typeface="Constantia"/>
              </a:rPr>
              <a:t>PMFs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kumimoji="1" lang="en-US" altLang="ja-JP" sz="4000" dirty="0" smtClean="0">
                <a:latin typeface="Constantia"/>
                <a:cs typeface="Constantia"/>
              </a:rPr>
              <a:t> </a:t>
            </a:r>
            <a:r>
              <a:rPr lang="en-US" altLang="ja-JP" sz="4000" dirty="0"/>
              <a:t>Reheating of the CMB photon</a:t>
            </a:r>
            <a:endParaRPr lang="en-US" altLang="ja-JP" sz="4000" dirty="0" smtClean="0">
              <a:latin typeface="Constantia"/>
              <a:cs typeface="Constantia"/>
            </a:endParaRP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US" altLang="ja-JP" sz="4000" dirty="0" smtClean="0">
                <a:latin typeface="Constantia"/>
                <a:cs typeface="Constantia"/>
              </a:rPr>
              <a:t> Magnetic</a:t>
            </a:r>
            <a:r>
              <a:rPr lang="ja-JP" altLang="en-US" sz="4000" dirty="0" smtClean="0">
                <a:latin typeface="Constantia"/>
                <a:cs typeface="Constantia"/>
              </a:rPr>
              <a:t> </a:t>
            </a:r>
            <a:r>
              <a:rPr lang="en-US" altLang="ja-JP" sz="4000" dirty="0" smtClean="0">
                <a:latin typeface="Constantia"/>
                <a:cs typeface="Constantia"/>
              </a:rPr>
              <a:t>Reheating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ja-JP" altLang="en-US" sz="4000" dirty="0" smtClean="0">
                <a:latin typeface="Constantia"/>
                <a:cs typeface="Constantia"/>
              </a:rPr>
              <a:t> </a:t>
            </a:r>
            <a:r>
              <a:rPr lang="en-US" altLang="ja-JP" sz="4000" dirty="0" smtClean="0">
                <a:latin typeface="Constantia"/>
                <a:cs typeface="Constanti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2100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270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2.5</a:t>
            </a:r>
            <a:r>
              <a:rPr lang="en-US" altLang="ja-JP" dirty="0"/>
              <a:t>	</a:t>
            </a:r>
            <a:r>
              <a:rPr lang="en-US" altLang="ja-JP" dirty="0" smtClean="0"/>
              <a:t>Acoustic</a:t>
            </a:r>
            <a:r>
              <a:rPr lang="ja-JP" altLang="en-US" dirty="0" smtClean="0"/>
              <a:t> </a:t>
            </a:r>
            <a:r>
              <a:rPr lang="en-US" altLang="ja-JP" dirty="0" smtClean="0"/>
              <a:t>Reheating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8489" y="1804050"/>
            <a:ext cx="851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This limit can be rewritten in the amplitude of the primordial power spectrum:</a:t>
            </a:r>
            <a:endParaRPr lang="en-US" altLang="ja-JP" sz="24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31" y="1036980"/>
            <a:ext cx="2349938" cy="678170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89" y="977672"/>
            <a:ext cx="3627423" cy="7459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8488" y="2852936"/>
            <a:ext cx="888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Scale</a:t>
            </a:r>
            <a:r>
              <a:rPr lang="en-US" altLang="ja-JP" sz="2400" dirty="0"/>
              <a:t>-invariant power </a:t>
            </a:r>
            <a:r>
              <a:rPr lang="en-US" altLang="ja-JP" sz="2400" dirty="0" smtClean="0"/>
              <a:t>spectrum gives </a:t>
            </a:r>
            <a:r>
              <a:rPr lang="en-US" altLang="ja-JP" sz="2400" b="1" dirty="0" smtClean="0"/>
              <a:t>negligible reheating</a:t>
            </a:r>
            <a:r>
              <a:rPr lang="en-US" altLang="ja-JP" sz="2400" dirty="0" smtClean="0"/>
              <a:t>.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/>
          <a:srcRect t="30988" b="25739"/>
          <a:stretch/>
        </p:blipFill>
        <p:spPr>
          <a:xfrm>
            <a:off x="586588" y="3305842"/>
            <a:ext cx="7543800" cy="3264429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634342" y="6385605"/>
            <a:ext cx="331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008000"/>
                </a:solidFill>
              </a:rPr>
              <a:t>T.Bringmann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 et al.[1110.2484]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4770015" y="3861976"/>
            <a:ext cx="761033" cy="2370910"/>
          </a:xfrm>
          <a:custGeom>
            <a:avLst/>
            <a:gdLst>
              <a:gd name="connsiteX0" fmla="*/ 0 w 628953"/>
              <a:gd name="connsiteY0" fmla="*/ 1959430 h 1959430"/>
              <a:gd name="connsiteX1" fmla="*/ 314477 w 628953"/>
              <a:gd name="connsiteY1" fmla="*/ 1 h 1959430"/>
              <a:gd name="connsiteX2" fmla="*/ 628953 w 628953"/>
              <a:gd name="connsiteY2" fmla="*/ 1947335 h 195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953" h="1959430">
                <a:moveTo>
                  <a:pt x="0" y="1959430"/>
                </a:moveTo>
                <a:cubicBezTo>
                  <a:pt x="104826" y="980723"/>
                  <a:pt x="209652" y="2017"/>
                  <a:pt x="314477" y="1"/>
                </a:cubicBezTo>
                <a:cubicBezTo>
                  <a:pt x="419302" y="-2015"/>
                  <a:pt x="628953" y="1947335"/>
                  <a:pt x="628953" y="1947335"/>
                </a:cubicBezTo>
              </a:path>
            </a:pathLst>
          </a:cu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74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2.6</a:t>
            </a:r>
            <a:r>
              <a:rPr lang="en-US" altLang="ja-JP" dirty="0"/>
              <a:t>	</a:t>
            </a:r>
            <a:r>
              <a:rPr lang="en-US" altLang="ja-JP" dirty="0" smtClean="0"/>
              <a:t>Acoustic</a:t>
            </a:r>
            <a:r>
              <a:rPr lang="ja-JP" altLang="en-US" dirty="0" smtClean="0"/>
              <a:t> </a:t>
            </a:r>
            <a:r>
              <a:rPr lang="en-US" altLang="ja-JP" dirty="0" smtClean="0"/>
              <a:t>Reheating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8489" y="1804050"/>
            <a:ext cx="851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Silk damping case:</a:t>
            </a:r>
            <a:endParaRPr lang="en-US" altLang="ja-JP" sz="24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31" y="1036980"/>
            <a:ext cx="2349938" cy="67817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472996" y="4573370"/>
            <a:ext cx="555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dirty="0" err="1" smtClean="0">
                <a:solidFill>
                  <a:srgbClr val="008000"/>
                </a:solidFill>
                <a:latin typeface="Constantia"/>
                <a:cs typeface="Constantia"/>
              </a:rPr>
              <a:t>T.Nakama</a:t>
            </a:r>
            <a:r>
              <a:rPr kumimoji="1" lang="en-US" altLang="ja-JP" b="1" dirty="0" smtClean="0">
                <a:solidFill>
                  <a:srgbClr val="008000"/>
                </a:solidFill>
                <a:latin typeface="Constantia"/>
                <a:cs typeface="Constantia"/>
              </a:rPr>
              <a:t>, </a:t>
            </a:r>
            <a:r>
              <a:rPr kumimoji="1" lang="en-US" altLang="ja-JP" b="1" dirty="0" err="1" smtClean="0">
                <a:solidFill>
                  <a:srgbClr val="008000"/>
                </a:solidFill>
                <a:latin typeface="Constantia"/>
                <a:cs typeface="Constantia"/>
              </a:rPr>
              <a:t>T.Suyama</a:t>
            </a:r>
            <a:r>
              <a:rPr kumimoji="1" lang="en-US" altLang="ja-JP" b="1" dirty="0" smtClean="0">
                <a:solidFill>
                  <a:srgbClr val="008000"/>
                </a:solidFill>
                <a:latin typeface="Constantia"/>
                <a:cs typeface="Constantia"/>
              </a:rPr>
              <a:t>, and </a:t>
            </a:r>
            <a:r>
              <a:rPr kumimoji="1" lang="en-US" altLang="ja-JP" b="1" dirty="0" err="1" smtClean="0">
                <a:solidFill>
                  <a:srgbClr val="008000"/>
                </a:solidFill>
                <a:latin typeface="Constantia"/>
                <a:cs typeface="Constantia"/>
              </a:rPr>
              <a:t>J.Yokoyama</a:t>
            </a:r>
            <a:r>
              <a:rPr kumimoji="1" lang="en-US" altLang="ja-JP" b="1" dirty="0" smtClean="0">
                <a:solidFill>
                  <a:srgbClr val="008000"/>
                </a:solidFill>
                <a:latin typeface="Constantia"/>
                <a:cs typeface="Constantia"/>
              </a:rPr>
              <a:t> [1403.5407]</a:t>
            </a:r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89" y="977672"/>
            <a:ext cx="3627423" cy="74598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58488" y="3628870"/>
            <a:ext cx="888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ym typeface="Wingdings"/>
              </a:rPr>
              <a:t> Large amplitude on small scales</a:t>
            </a:r>
            <a:endParaRPr lang="en-US" altLang="ja-JP" sz="2400" dirty="0" smtClean="0"/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2" y="4163075"/>
            <a:ext cx="4809015" cy="410295"/>
          </a:xfrm>
          <a:prstGeom prst="rect">
            <a:avLst/>
          </a:prstGeom>
        </p:spPr>
      </p:pic>
      <p:pic>
        <p:nvPicPr>
          <p:cNvPr id="20" name="図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46" y="5071301"/>
            <a:ext cx="4875807" cy="410295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2171700" y="548433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b="1" dirty="0" err="1">
                <a:solidFill>
                  <a:srgbClr val="008000"/>
                </a:solidFill>
                <a:cs typeface="Constantia"/>
              </a:rPr>
              <a:t>D.jeong</a:t>
            </a:r>
            <a:r>
              <a:rPr lang="en-US" altLang="ja-JP" b="1" dirty="0">
                <a:solidFill>
                  <a:srgbClr val="008000"/>
                </a:solidFill>
                <a:cs typeface="Constantia"/>
              </a:rPr>
              <a:t>,</a:t>
            </a:r>
            <a:r>
              <a:rPr lang="ja-JP" altLang="en-US" b="1" dirty="0">
                <a:solidFill>
                  <a:srgbClr val="008000"/>
                </a:solidFill>
                <a:cs typeface="Constantia"/>
              </a:rPr>
              <a:t> </a:t>
            </a:r>
            <a:r>
              <a:rPr lang="en-US" altLang="ja-JP" b="1" dirty="0" err="1">
                <a:solidFill>
                  <a:srgbClr val="008000"/>
                </a:solidFill>
                <a:cs typeface="Constantia"/>
              </a:rPr>
              <a:t>J.Pradler</a:t>
            </a:r>
            <a:r>
              <a:rPr lang="en-US" altLang="ja-JP" b="1" dirty="0">
                <a:solidFill>
                  <a:srgbClr val="008000"/>
                </a:solidFill>
                <a:cs typeface="Constantia"/>
              </a:rPr>
              <a:t>, </a:t>
            </a:r>
            <a:r>
              <a:rPr lang="en-US" altLang="ja-JP" b="1" dirty="0" err="1">
                <a:solidFill>
                  <a:srgbClr val="008000"/>
                </a:solidFill>
                <a:cs typeface="Constantia"/>
              </a:rPr>
              <a:t>J.Chluba</a:t>
            </a:r>
            <a:r>
              <a:rPr lang="en-US" altLang="ja-JP" b="1" dirty="0">
                <a:solidFill>
                  <a:srgbClr val="008000"/>
                </a:solidFill>
                <a:cs typeface="Constantia"/>
              </a:rPr>
              <a:t>, and </a:t>
            </a:r>
            <a:r>
              <a:rPr lang="en-US" altLang="ja-JP" b="1" dirty="0" err="1">
                <a:solidFill>
                  <a:srgbClr val="008000"/>
                </a:solidFill>
                <a:cs typeface="Constantia"/>
              </a:rPr>
              <a:t>M.Kamionkowski</a:t>
            </a:r>
            <a:r>
              <a:rPr lang="en-US" altLang="ja-JP" b="1" dirty="0">
                <a:solidFill>
                  <a:srgbClr val="008000"/>
                </a:solidFill>
                <a:cs typeface="Constantia"/>
              </a:rPr>
              <a:t> [1403.3697]</a:t>
            </a:r>
            <a:endParaRPr lang="ja-JP" altLang="en-US" b="1" dirty="0">
              <a:solidFill>
                <a:srgbClr val="008000"/>
              </a:solidFill>
              <a:cs typeface="Constanti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84299" y="6213201"/>
            <a:ext cx="739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i="1" dirty="0" smtClean="0"/>
              <a:t>Q</a:t>
            </a:r>
            <a:r>
              <a:rPr lang="en-US" altLang="ja-JP" sz="2400" baseline="-25000" dirty="0" smtClean="0">
                <a:latin typeface="Times"/>
                <a:cs typeface="Times"/>
              </a:rPr>
              <a:t>in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Times"/>
                <a:cs typeface="Times"/>
              </a:rPr>
              <a:t>=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Diffusion of PMFs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ym typeface="Wingdings"/>
              </a:rPr>
              <a:t> 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/>
              </a:rPr>
              <a:t>Magnetic Reheating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pic>
        <p:nvPicPr>
          <p:cNvPr id="16" name="図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2566345"/>
            <a:ext cx="7557025" cy="734711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09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3.2	Diffusion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PMFs</a:t>
            </a:r>
            <a:endParaRPr kumimoji="1" lang="ja-JP" altLang="en-US" dirty="0"/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25" y="1562264"/>
            <a:ext cx="5161550" cy="62522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58489" y="1026853"/>
            <a:ext cx="869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tantia"/>
                <a:cs typeface="Constantia"/>
              </a:rPr>
              <a:t>In the damping PMF case, </a:t>
            </a:r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8" y="3000910"/>
            <a:ext cx="4229604" cy="60218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8489" y="2410128"/>
            <a:ext cx="869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tantia"/>
                <a:cs typeface="Constantia"/>
              </a:rPr>
              <a:t>Injection energy due to PMFs is given as</a:t>
            </a:r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10" y="3920787"/>
            <a:ext cx="5677705" cy="57739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8489" y="3980300"/>
            <a:ext cx="869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tantia"/>
                <a:cs typeface="Constantia"/>
              </a:rPr>
              <a:t>Power spectrum: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5087" y="5068034"/>
            <a:ext cx="263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tantia"/>
                <a:cs typeface="Constantia"/>
              </a:rPr>
              <a:t>c.f.) Silk damping</a:t>
            </a:r>
          </a:p>
        </p:txBody>
      </p:sp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50" y="5046407"/>
            <a:ext cx="5677705" cy="551999"/>
          </a:xfrm>
          <a:prstGeom prst="rect">
            <a:avLst/>
          </a:prstGeom>
        </p:spPr>
      </p:pic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356289" y="1474712"/>
            <a:ext cx="1725609" cy="81704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924641" y="5665264"/>
            <a:ext cx="6858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D.jeong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,</a:t>
            </a:r>
            <a:r>
              <a:rPr lang="ja-JP" altLang="en-US" sz="1600" b="1" dirty="0">
                <a:solidFill>
                  <a:srgbClr val="008000"/>
                </a:solidFill>
                <a:cs typeface="Constantia"/>
              </a:rPr>
              <a:t> </a:t>
            </a:r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J.Pradler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, </a:t>
            </a:r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J.Chluba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, and </a:t>
            </a:r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M.Kamionkowski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 [1403.3697</a:t>
            </a:r>
            <a:r>
              <a:rPr lang="en-US" altLang="ja-JP" sz="1600" b="1" dirty="0" smtClean="0">
                <a:solidFill>
                  <a:srgbClr val="008000"/>
                </a:solidFill>
                <a:cs typeface="Constantia"/>
              </a:rPr>
              <a:t>]</a:t>
            </a:r>
          </a:p>
          <a:p>
            <a:pPr algn="r"/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T.Nakama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, </a:t>
            </a:r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T.Suyama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, and </a:t>
            </a:r>
            <a:r>
              <a:rPr lang="en-US" altLang="ja-JP" sz="1600" b="1" dirty="0" err="1">
                <a:solidFill>
                  <a:srgbClr val="008000"/>
                </a:solidFill>
                <a:cs typeface="Constantia"/>
              </a:rPr>
              <a:t>J.Yokoyama</a:t>
            </a:r>
            <a:r>
              <a:rPr lang="en-US" altLang="ja-JP" sz="1600" b="1" dirty="0">
                <a:solidFill>
                  <a:srgbClr val="008000"/>
                </a:solidFill>
                <a:cs typeface="Constantia"/>
              </a:rPr>
              <a:t> [1403.5407</a:t>
            </a:r>
            <a:r>
              <a:rPr lang="en-US" altLang="ja-JP" sz="1600" b="1" dirty="0" smtClean="0">
                <a:solidFill>
                  <a:srgbClr val="008000"/>
                </a:solidFill>
                <a:cs typeface="Constantia"/>
              </a:rPr>
              <a:t>]</a:t>
            </a:r>
            <a:endParaRPr lang="en-US" altLang="ja-JP" sz="1600" b="1" dirty="0">
              <a:solidFill>
                <a:srgbClr val="008000"/>
              </a:solidFill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471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</a:t>
            </a:r>
            <a:r>
              <a:rPr lang="en-US" altLang="ja-JP" dirty="0" smtClean="0"/>
              <a:t>	Magnetic</a:t>
            </a:r>
            <a:r>
              <a:rPr lang="ja-JP" altLang="en-US" dirty="0" smtClean="0"/>
              <a:t> </a:t>
            </a:r>
            <a:r>
              <a:rPr lang="en-US" altLang="ja-JP" dirty="0" smtClean="0"/>
              <a:t>Reheating</a:t>
            </a:r>
            <a:endParaRPr kumimoji="1"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6698488" y="2210070"/>
            <a:ext cx="1220803" cy="1220803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5139956" y="2210070"/>
            <a:ext cx="1220803" cy="1220803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8489" y="1026853"/>
            <a:ext cx="869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onstantia"/>
                <a:cs typeface="Constantia"/>
              </a:rPr>
              <a:t>PMFs lose their amplitude on small scales </a:t>
            </a:r>
            <a:r>
              <a:rPr lang="en-US" altLang="ja-JP" sz="2400" dirty="0" smtClean="0">
                <a:latin typeface="Constantia"/>
                <a:cs typeface="Constantia"/>
              </a:rPr>
              <a:t>through the dissipation process due to the photon viscosity.</a:t>
            </a:r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70" y="2387324"/>
            <a:ext cx="3330921" cy="82405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8489" y="2558051"/>
            <a:ext cx="390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onstantia"/>
                <a:cs typeface="Constantia"/>
              </a:rPr>
              <a:t>Solution of the </a:t>
            </a:r>
            <a:r>
              <a:rPr kumimoji="1" lang="en-US" altLang="ja-JP" sz="2400" dirty="0" smtClean="0">
                <a:latin typeface="Constantia"/>
                <a:cs typeface="Constantia"/>
              </a:rPr>
              <a:t>MHD mode:</a:t>
            </a:r>
            <a:endParaRPr kumimoji="1" lang="ja-JP" altLang="en-US" sz="2400" dirty="0" smtClean="0">
              <a:latin typeface="Constantia"/>
              <a:cs typeface="Constanti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01856" y="343087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  <a:latin typeface="Constantia"/>
                <a:cs typeface="Constantia"/>
              </a:rPr>
              <a:t>Oscillation</a:t>
            </a:r>
            <a:endParaRPr kumimoji="1" lang="ja-JP" altLang="en-US" dirty="0" smtClean="0">
              <a:solidFill>
                <a:srgbClr val="FF6600"/>
              </a:solidFill>
              <a:latin typeface="Constantia"/>
              <a:cs typeface="Constanti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98471" y="343087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Constantia"/>
                <a:cs typeface="Constantia"/>
              </a:rPr>
              <a:t>Diffusion</a:t>
            </a:r>
            <a:endParaRPr kumimoji="1" lang="ja-JP" altLang="en-US" dirty="0" smtClean="0">
              <a:solidFill>
                <a:srgbClr val="0000FF"/>
              </a:solidFill>
              <a:latin typeface="Constantia"/>
              <a:cs typeface="Constanti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8489" y="4578975"/>
            <a:ext cx="869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tantia"/>
                <a:cs typeface="Constantia"/>
              </a:rPr>
              <a:t>Diffusion of PMFs:</a:t>
            </a:r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19" y="4399417"/>
            <a:ext cx="4493272" cy="945496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>
            <a:off x="6175043" y="3842346"/>
            <a:ext cx="1619915" cy="324273"/>
          </a:xfrm>
          <a:prstGeom prst="downArrow">
            <a:avLst/>
          </a:prstGeom>
          <a:noFill/>
          <a:ln w="28575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8489" y="5745229"/>
            <a:ext cx="869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tantia"/>
                <a:cs typeface="Constantia"/>
              </a:rPr>
              <a:t>Diffusion scale is very small (~Silk scale)</a:t>
            </a:r>
            <a:r>
              <a:rPr lang="en-US" altLang="ja-JP" sz="2400" dirty="0">
                <a:latin typeface="Constantia"/>
                <a:cs typeface="Constantia"/>
              </a:rPr>
              <a:t> </a:t>
            </a:r>
            <a:r>
              <a:rPr lang="en-US" altLang="ja-JP" sz="2400" dirty="0" smtClean="0">
                <a:latin typeface="Constantia"/>
                <a:cs typeface="Constantia"/>
                <a:sym typeface="Wingdings"/>
              </a:rPr>
              <a:t> Small-scale PMFs</a:t>
            </a:r>
            <a:endParaRPr lang="en-US" altLang="ja-JP" sz="2400" dirty="0" smtClean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3704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Blazer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observation</a:t>
            </a:r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1260991" y="2393824"/>
            <a:ext cx="1772128" cy="595128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292934"/>
                </a:solidFill>
              </a:rPr>
              <a:t>TeV </a:t>
            </a:r>
            <a:r>
              <a:rPr kumimoji="1" lang="en-US" altLang="ja-JP" sz="1600" i="1" dirty="0" err="1" smtClean="0">
                <a:solidFill>
                  <a:srgbClr val="292934"/>
                </a:solidFill>
                <a:latin typeface="Times Roman"/>
                <a:cs typeface="Times Roman"/>
              </a:rPr>
              <a:t>γ</a:t>
            </a:r>
            <a:endParaRPr kumimoji="1" lang="ja-JP" altLang="en-US" sz="1600" i="1" dirty="0">
              <a:solidFill>
                <a:srgbClr val="292934"/>
              </a:solidFill>
              <a:latin typeface="Times Roman"/>
              <a:cs typeface="Times Roman"/>
            </a:endParaRPr>
          </a:p>
        </p:txBody>
      </p:sp>
      <p:sp>
        <p:nvSpPr>
          <p:cNvPr id="4" name="星 5 3"/>
          <p:cNvSpPr/>
          <p:nvPr/>
        </p:nvSpPr>
        <p:spPr>
          <a:xfrm>
            <a:off x="397078" y="2527387"/>
            <a:ext cx="642396" cy="642396"/>
          </a:xfrm>
          <a:prstGeom prst="star5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0552" y="3194067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 smtClean="0"/>
              <a:t>TeV</a:t>
            </a:r>
            <a:r>
              <a:rPr kumimoji="1" lang="en-US" altLang="ja-JP" sz="1100" dirty="0" smtClean="0"/>
              <a:t> Blazer</a:t>
            </a:r>
            <a:endParaRPr kumimoji="1" lang="ja-JP" altLang="en-US" sz="1100" dirty="0"/>
          </a:p>
        </p:txBody>
      </p:sp>
      <p:sp>
        <p:nvSpPr>
          <p:cNvPr id="21" name="爆発 2 20"/>
          <p:cNvSpPr/>
          <p:nvPr/>
        </p:nvSpPr>
        <p:spPr>
          <a:xfrm>
            <a:off x="3143877" y="2492016"/>
            <a:ext cx="287971" cy="332285"/>
          </a:xfrm>
          <a:prstGeom prst="irregularSeal2">
            <a:avLst/>
          </a:prstGeom>
          <a:solidFill>
            <a:srgbClr val="FFFFFF"/>
          </a:solidFill>
          <a:ln>
            <a:solidFill>
              <a:srgbClr val="FF66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3542607" y="2393824"/>
            <a:ext cx="1018974" cy="595128"/>
          </a:xfrm>
          <a:prstGeom prst="rightArrow">
            <a:avLst/>
          </a:prstGeom>
          <a:noFill/>
          <a:ln>
            <a:solidFill>
              <a:srgbClr val="FF66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rgbClr val="292934"/>
                </a:solidFill>
                <a:latin typeface="Times"/>
                <a:cs typeface="Times"/>
              </a:rPr>
              <a:t>e</a:t>
            </a:r>
            <a:r>
              <a:rPr lang="en-US" altLang="ja-JP" sz="1600" baseline="30000" dirty="0">
                <a:solidFill>
                  <a:srgbClr val="292934"/>
                </a:solidFill>
                <a:latin typeface="Times"/>
                <a:cs typeface="Times"/>
              </a:rPr>
              <a:t>-</a:t>
            </a:r>
            <a:r>
              <a:rPr lang="en-US" altLang="ja-JP" sz="1600" dirty="0">
                <a:solidFill>
                  <a:srgbClr val="292934"/>
                </a:solidFill>
                <a:latin typeface="Times"/>
                <a:cs typeface="Times"/>
              </a:rPr>
              <a:t>e</a:t>
            </a:r>
            <a:r>
              <a:rPr lang="en-US" altLang="ja-JP" sz="1600" baseline="30000" dirty="0">
                <a:solidFill>
                  <a:srgbClr val="292934"/>
                </a:solidFill>
                <a:latin typeface="Times"/>
                <a:cs typeface="Times"/>
              </a:rPr>
              <a:t>+</a:t>
            </a:r>
            <a:endParaRPr lang="ja-JP" altLang="en-US" sz="1600" dirty="0">
              <a:solidFill>
                <a:srgbClr val="292934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2750501" y="1967497"/>
            <a:ext cx="393376" cy="52451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254627" y="1599187"/>
            <a:ext cx="49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EBL</a:t>
            </a:r>
            <a:endParaRPr kumimoji="1" lang="ja-JP" altLang="en-US" sz="1400" dirty="0"/>
          </a:p>
        </p:txBody>
      </p:sp>
      <p:cxnSp>
        <p:nvCxnSpPr>
          <p:cNvPr id="34" name="直線矢印コネクタ 33"/>
          <p:cNvCxnSpPr/>
          <p:nvPr/>
        </p:nvCxnSpPr>
        <p:spPr>
          <a:xfrm flipH="1">
            <a:off x="4863920" y="1931831"/>
            <a:ext cx="460188" cy="52451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561581" y="1560158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CMB inverse Compton</a:t>
            </a:r>
            <a:endParaRPr kumimoji="1" lang="ja-JP" altLang="en-US" sz="1400" dirty="0"/>
          </a:p>
        </p:txBody>
      </p:sp>
      <p:sp>
        <p:nvSpPr>
          <p:cNvPr id="37" name="爆発 2 36"/>
          <p:cNvSpPr/>
          <p:nvPr/>
        </p:nvSpPr>
        <p:spPr>
          <a:xfrm>
            <a:off x="4633390" y="2492016"/>
            <a:ext cx="287971" cy="332285"/>
          </a:xfrm>
          <a:prstGeom prst="irregularSeal2">
            <a:avLst/>
          </a:prstGeom>
          <a:solidFill>
            <a:srgbClr val="FFFFFF"/>
          </a:solidFill>
          <a:ln>
            <a:solidFill>
              <a:srgbClr val="FF66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>
            <a:off x="5056299" y="2393824"/>
            <a:ext cx="1772128" cy="595128"/>
          </a:xfrm>
          <a:prstGeom prst="rightArrow">
            <a:avLst/>
          </a:prstGeom>
          <a:noFill/>
          <a:ln w="19050" cmpd="sng">
            <a:solidFill>
              <a:srgbClr val="FFFF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292934"/>
                </a:solidFill>
              </a:rPr>
              <a:t>GeV </a:t>
            </a:r>
            <a:r>
              <a:rPr kumimoji="1" lang="en-US" altLang="ja-JP" sz="1600" i="1" dirty="0" err="1" smtClean="0">
                <a:solidFill>
                  <a:srgbClr val="292934"/>
                </a:solidFill>
                <a:latin typeface="Times Roman"/>
                <a:cs typeface="Times Roman"/>
              </a:rPr>
              <a:t>γ</a:t>
            </a:r>
            <a:endParaRPr kumimoji="1" lang="ja-JP" altLang="en-US" sz="1600" i="1" dirty="0">
              <a:solidFill>
                <a:srgbClr val="292934"/>
              </a:solidFill>
              <a:latin typeface="Times Roman"/>
              <a:cs typeface="Times Roman"/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1260991" y="3040596"/>
            <a:ext cx="5567436" cy="491841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292934"/>
                </a:solidFill>
              </a:rPr>
              <a:t>TeV </a:t>
            </a:r>
            <a:r>
              <a:rPr kumimoji="1" lang="en-US" altLang="ja-JP" sz="1600" i="1" dirty="0" err="1" smtClean="0">
                <a:solidFill>
                  <a:srgbClr val="292934"/>
                </a:solidFill>
                <a:latin typeface="Times Roman"/>
                <a:cs typeface="Times Roman"/>
              </a:rPr>
              <a:t>γ</a:t>
            </a:r>
            <a:endParaRPr kumimoji="1" lang="ja-JP" altLang="en-US" sz="1600" i="1" dirty="0">
              <a:solidFill>
                <a:srgbClr val="292934"/>
              </a:solidFill>
              <a:latin typeface="Times Roman"/>
              <a:cs typeface="Times Roman"/>
            </a:endParaRPr>
          </a:p>
        </p:txBody>
      </p:sp>
      <p:sp>
        <p:nvSpPr>
          <p:cNvPr id="41" name="フリーフォーム 40"/>
          <p:cNvSpPr/>
          <p:nvPr/>
        </p:nvSpPr>
        <p:spPr>
          <a:xfrm>
            <a:off x="7025313" y="2533922"/>
            <a:ext cx="1760092" cy="865666"/>
          </a:xfrm>
          <a:custGeom>
            <a:avLst/>
            <a:gdLst>
              <a:gd name="connsiteX0" fmla="*/ 1454622 w 1454622"/>
              <a:gd name="connsiteY0" fmla="*/ 650387 h 650387"/>
              <a:gd name="connsiteX1" fmla="*/ 1092812 w 1454622"/>
              <a:gd name="connsiteY1" fmla="*/ 7969 h 650387"/>
              <a:gd name="connsiteX2" fmla="*/ 0 w 1454622"/>
              <a:gd name="connsiteY2" fmla="*/ 273797 h 65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4622" h="650387">
                <a:moveTo>
                  <a:pt x="1454622" y="650387"/>
                </a:moveTo>
                <a:cubicBezTo>
                  <a:pt x="1394935" y="360560"/>
                  <a:pt x="1335249" y="70734"/>
                  <a:pt x="1092812" y="7969"/>
                </a:cubicBezTo>
                <a:cubicBezTo>
                  <a:pt x="850375" y="-54796"/>
                  <a:pt x="0" y="273797"/>
                  <a:pt x="0" y="273797"/>
                </a:cubicBezTo>
              </a:path>
            </a:pathLst>
          </a:custGeom>
          <a:ln w="38100" cmpd="sng">
            <a:gradFill flip="none"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1260991" y="4981627"/>
            <a:ext cx="1772128" cy="595128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292934"/>
                </a:solidFill>
              </a:rPr>
              <a:t>TeV </a:t>
            </a:r>
            <a:r>
              <a:rPr kumimoji="1" lang="en-US" altLang="ja-JP" sz="1600" i="1" dirty="0" err="1" smtClean="0">
                <a:solidFill>
                  <a:srgbClr val="292934"/>
                </a:solidFill>
                <a:latin typeface="Times Roman"/>
                <a:cs typeface="Times Roman"/>
              </a:rPr>
              <a:t>γ</a:t>
            </a:r>
            <a:endParaRPr kumimoji="1" lang="ja-JP" altLang="en-US" sz="1600" i="1" dirty="0">
              <a:solidFill>
                <a:srgbClr val="292934"/>
              </a:solidFill>
              <a:latin typeface="Times Roman"/>
              <a:cs typeface="Times Roman"/>
            </a:endParaRPr>
          </a:p>
        </p:txBody>
      </p:sp>
      <p:sp>
        <p:nvSpPr>
          <p:cNvPr id="23" name="星 5 22"/>
          <p:cNvSpPr/>
          <p:nvPr/>
        </p:nvSpPr>
        <p:spPr>
          <a:xfrm>
            <a:off x="397078" y="5115190"/>
            <a:ext cx="642396" cy="642396"/>
          </a:xfrm>
          <a:prstGeom prst="star5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0552" y="5781870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 smtClean="0"/>
              <a:t>TeV</a:t>
            </a:r>
            <a:r>
              <a:rPr kumimoji="1" lang="en-US" altLang="ja-JP" sz="1100" dirty="0" smtClean="0"/>
              <a:t> Blazer</a:t>
            </a:r>
            <a:endParaRPr kumimoji="1" lang="ja-JP" altLang="en-US" sz="1100" dirty="0"/>
          </a:p>
        </p:txBody>
      </p:sp>
      <p:sp>
        <p:nvSpPr>
          <p:cNvPr id="26" name="爆発 2 25"/>
          <p:cNvSpPr/>
          <p:nvPr/>
        </p:nvSpPr>
        <p:spPr>
          <a:xfrm>
            <a:off x="3143877" y="5079819"/>
            <a:ext cx="287971" cy="332285"/>
          </a:xfrm>
          <a:prstGeom prst="irregularSeal2">
            <a:avLst/>
          </a:prstGeom>
          <a:solidFill>
            <a:srgbClr val="FFFFFF"/>
          </a:solidFill>
          <a:ln>
            <a:solidFill>
              <a:srgbClr val="FF66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2750501" y="4555300"/>
            <a:ext cx="393376" cy="52451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2254627" y="4186990"/>
            <a:ext cx="49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EBL</a:t>
            </a:r>
            <a:endParaRPr kumimoji="1" lang="ja-JP" altLang="en-US" sz="1400" dirty="0"/>
          </a:p>
        </p:txBody>
      </p:sp>
      <p:cxnSp>
        <p:nvCxnSpPr>
          <p:cNvPr id="42" name="直線矢印コネクタ 41"/>
          <p:cNvCxnSpPr/>
          <p:nvPr/>
        </p:nvCxnSpPr>
        <p:spPr>
          <a:xfrm flipH="1">
            <a:off x="4863920" y="4519634"/>
            <a:ext cx="460188" cy="52451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4561581" y="4147961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CMB inverse Compton</a:t>
            </a:r>
            <a:endParaRPr kumimoji="1" lang="ja-JP" altLang="en-US" sz="1400" dirty="0"/>
          </a:p>
        </p:txBody>
      </p:sp>
      <p:sp>
        <p:nvSpPr>
          <p:cNvPr id="44" name="爆発 2 43"/>
          <p:cNvSpPr/>
          <p:nvPr/>
        </p:nvSpPr>
        <p:spPr>
          <a:xfrm>
            <a:off x="4633390" y="5079819"/>
            <a:ext cx="287971" cy="332285"/>
          </a:xfrm>
          <a:prstGeom prst="irregularSeal2">
            <a:avLst/>
          </a:prstGeom>
          <a:solidFill>
            <a:srgbClr val="FFFFFF"/>
          </a:solidFill>
          <a:ln>
            <a:solidFill>
              <a:srgbClr val="FF66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右矢印 44"/>
          <p:cNvSpPr/>
          <p:nvPr/>
        </p:nvSpPr>
        <p:spPr>
          <a:xfrm>
            <a:off x="5056299" y="5126494"/>
            <a:ext cx="1772128" cy="305395"/>
          </a:xfrm>
          <a:prstGeom prst="rightArrow">
            <a:avLst/>
          </a:prstGeom>
          <a:noFill/>
          <a:ln w="19050" cmpd="sng">
            <a:solidFill>
              <a:srgbClr val="FFFF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292934"/>
                </a:solidFill>
              </a:rPr>
              <a:t>GeV </a:t>
            </a:r>
            <a:r>
              <a:rPr kumimoji="1" lang="en-US" altLang="ja-JP" sz="1600" i="1" dirty="0" err="1" smtClean="0">
                <a:solidFill>
                  <a:srgbClr val="292934"/>
                </a:solidFill>
                <a:latin typeface="Times Roman"/>
                <a:cs typeface="Times Roman"/>
              </a:rPr>
              <a:t>γ</a:t>
            </a:r>
            <a:endParaRPr kumimoji="1" lang="ja-JP" altLang="en-US" sz="1600" i="1" dirty="0">
              <a:solidFill>
                <a:srgbClr val="292934"/>
              </a:solidFill>
              <a:latin typeface="Times Roman"/>
              <a:cs typeface="Times Roman"/>
            </a:endParaRPr>
          </a:p>
        </p:txBody>
      </p:sp>
      <p:sp>
        <p:nvSpPr>
          <p:cNvPr id="46" name="右矢印 45"/>
          <p:cNvSpPr/>
          <p:nvPr/>
        </p:nvSpPr>
        <p:spPr>
          <a:xfrm>
            <a:off x="1260991" y="5628399"/>
            <a:ext cx="5567436" cy="491841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292934"/>
                </a:solidFill>
              </a:rPr>
              <a:t>TeV </a:t>
            </a:r>
            <a:r>
              <a:rPr kumimoji="1" lang="en-US" altLang="ja-JP" sz="1600" i="1" dirty="0" err="1" smtClean="0">
                <a:solidFill>
                  <a:srgbClr val="292934"/>
                </a:solidFill>
                <a:latin typeface="Times Roman"/>
                <a:cs typeface="Times Roman"/>
              </a:rPr>
              <a:t>γ</a:t>
            </a:r>
            <a:endParaRPr kumimoji="1" lang="ja-JP" altLang="en-US" sz="1600" i="1" dirty="0">
              <a:solidFill>
                <a:srgbClr val="292934"/>
              </a:solidFill>
              <a:latin typeface="Times Roman"/>
              <a:cs typeface="Times Roman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588111" y="4519634"/>
            <a:ext cx="760988" cy="1108765"/>
          </a:xfrm>
          <a:prstGeom prst="roundRect">
            <a:avLst/>
          </a:prstGeom>
          <a:solidFill>
            <a:srgbClr val="008000">
              <a:alpha val="43000"/>
            </a:srgbClr>
          </a:solidFill>
          <a:ln>
            <a:noFill/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81433" y="4555300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</a:rPr>
              <a:t>MFs</a:t>
            </a:r>
            <a:endParaRPr kumimoji="1" lang="ja-JP" altLang="en-US" sz="1400" dirty="0">
              <a:solidFill>
                <a:srgbClr val="008000"/>
              </a:solidFill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529490" y="4914499"/>
            <a:ext cx="893448" cy="248653"/>
          </a:xfrm>
          <a:custGeom>
            <a:avLst/>
            <a:gdLst>
              <a:gd name="connsiteX0" fmla="*/ 0 w 893448"/>
              <a:gd name="connsiteY0" fmla="*/ 221523 h 248653"/>
              <a:gd name="connsiteX1" fmla="*/ 457800 w 893448"/>
              <a:gd name="connsiteY1" fmla="*/ 228907 h 248653"/>
              <a:gd name="connsiteX2" fmla="*/ 893448 w 893448"/>
              <a:gd name="connsiteY2" fmla="*/ 0 h 2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448" h="248653">
                <a:moveTo>
                  <a:pt x="0" y="221523"/>
                </a:moveTo>
                <a:cubicBezTo>
                  <a:pt x="154446" y="243675"/>
                  <a:pt x="308892" y="265827"/>
                  <a:pt x="457800" y="228907"/>
                </a:cubicBezTo>
                <a:cubicBezTo>
                  <a:pt x="606708" y="191987"/>
                  <a:pt x="893448" y="0"/>
                  <a:pt x="893448" y="0"/>
                </a:cubicBezTo>
              </a:path>
            </a:pathLst>
          </a:custGeom>
          <a:ln w="127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3536874" y="4759432"/>
            <a:ext cx="826993" cy="315996"/>
          </a:xfrm>
          <a:custGeom>
            <a:avLst/>
            <a:gdLst>
              <a:gd name="connsiteX0" fmla="*/ 0 w 826993"/>
              <a:gd name="connsiteY0" fmla="*/ 302749 h 315996"/>
              <a:gd name="connsiteX1" fmla="*/ 413496 w 826993"/>
              <a:gd name="connsiteY1" fmla="*/ 280597 h 315996"/>
              <a:gd name="connsiteX2" fmla="*/ 826993 w 826993"/>
              <a:gd name="connsiteY2" fmla="*/ 0 h 31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6993" h="315996">
                <a:moveTo>
                  <a:pt x="0" y="302749"/>
                </a:moveTo>
                <a:cubicBezTo>
                  <a:pt x="137832" y="316902"/>
                  <a:pt x="275664" y="331055"/>
                  <a:pt x="413496" y="280597"/>
                </a:cubicBezTo>
                <a:cubicBezTo>
                  <a:pt x="551328" y="230139"/>
                  <a:pt x="751923" y="40613"/>
                  <a:pt x="826993" y="0"/>
                </a:cubicBezTo>
              </a:path>
            </a:pathLst>
          </a:custGeom>
          <a:ln w="127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3529490" y="5224632"/>
            <a:ext cx="893448" cy="0"/>
          </a:xfrm>
          <a:prstGeom prst="line">
            <a:avLst/>
          </a:prstGeom>
          <a:ln w="127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フリーフォーム 48"/>
          <p:cNvSpPr/>
          <p:nvPr/>
        </p:nvSpPr>
        <p:spPr>
          <a:xfrm flipV="1">
            <a:off x="3514722" y="5285785"/>
            <a:ext cx="893448" cy="248653"/>
          </a:xfrm>
          <a:custGeom>
            <a:avLst/>
            <a:gdLst>
              <a:gd name="connsiteX0" fmla="*/ 0 w 893448"/>
              <a:gd name="connsiteY0" fmla="*/ 221523 h 248653"/>
              <a:gd name="connsiteX1" fmla="*/ 457800 w 893448"/>
              <a:gd name="connsiteY1" fmla="*/ 228907 h 248653"/>
              <a:gd name="connsiteX2" fmla="*/ 893448 w 893448"/>
              <a:gd name="connsiteY2" fmla="*/ 0 h 2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448" h="248653">
                <a:moveTo>
                  <a:pt x="0" y="221523"/>
                </a:moveTo>
                <a:cubicBezTo>
                  <a:pt x="154446" y="243675"/>
                  <a:pt x="308892" y="265827"/>
                  <a:pt x="457800" y="228907"/>
                </a:cubicBezTo>
                <a:cubicBezTo>
                  <a:pt x="606708" y="191987"/>
                  <a:pt x="893448" y="0"/>
                  <a:pt x="893448" y="0"/>
                </a:cubicBezTo>
              </a:path>
            </a:pathLst>
          </a:custGeom>
          <a:ln w="127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/>
          <p:cNvSpPr/>
          <p:nvPr/>
        </p:nvSpPr>
        <p:spPr>
          <a:xfrm flipV="1">
            <a:off x="3522106" y="5376440"/>
            <a:ext cx="826993" cy="315996"/>
          </a:xfrm>
          <a:custGeom>
            <a:avLst/>
            <a:gdLst>
              <a:gd name="connsiteX0" fmla="*/ 0 w 826993"/>
              <a:gd name="connsiteY0" fmla="*/ 302749 h 315996"/>
              <a:gd name="connsiteX1" fmla="*/ 413496 w 826993"/>
              <a:gd name="connsiteY1" fmla="*/ 280597 h 315996"/>
              <a:gd name="connsiteX2" fmla="*/ 826993 w 826993"/>
              <a:gd name="connsiteY2" fmla="*/ 0 h 31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6993" h="315996">
                <a:moveTo>
                  <a:pt x="0" y="302749"/>
                </a:moveTo>
                <a:cubicBezTo>
                  <a:pt x="137832" y="316902"/>
                  <a:pt x="275664" y="331055"/>
                  <a:pt x="413496" y="280597"/>
                </a:cubicBezTo>
                <a:cubicBezTo>
                  <a:pt x="551328" y="230139"/>
                  <a:pt x="751923" y="40613"/>
                  <a:pt x="826993" y="0"/>
                </a:cubicBezTo>
              </a:path>
            </a:pathLst>
          </a:custGeom>
          <a:ln w="127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7132525" y="5071938"/>
            <a:ext cx="1652880" cy="924999"/>
          </a:xfrm>
          <a:custGeom>
            <a:avLst/>
            <a:gdLst>
              <a:gd name="connsiteX0" fmla="*/ 1366016 w 1366016"/>
              <a:gd name="connsiteY0" fmla="*/ 694965 h 694965"/>
              <a:gd name="connsiteX1" fmla="*/ 1078045 w 1366016"/>
              <a:gd name="connsiteY1" fmla="*/ 52547 h 694965"/>
              <a:gd name="connsiteX2" fmla="*/ 472568 w 1366016"/>
              <a:gd name="connsiteY2" fmla="*/ 104235 h 694965"/>
              <a:gd name="connsiteX3" fmla="*/ 0 w 1366016"/>
              <a:gd name="connsiteY3" fmla="*/ 635892 h 6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016" h="694965">
                <a:moveTo>
                  <a:pt x="1366016" y="694965"/>
                </a:moveTo>
                <a:cubicBezTo>
                  <a:pt x="1296484" y="422983"/>
                  <a:pt x="1226953" y="151002"/>
                  <a:pt x="1078045" y="52547"/>
                </a:cubicBezTo>
                <a:cubicBezTo>
                  <a:pt x="929137" y="-45908"/>
                  <a:pt x="652242" y="7011"/>
                  <a:pt x="472568" y="104235"/>
                </a:cubicBezTo>
                <a:cubicBezTo>
                  <a:pt x="292894" y="201459"/>
                  <a:pt x="0" y="635892"/>
                  <a:pt x="0" y="635892"/>
                </a:cubicBezTo>
              </a:path>
            </a:pathLst>
          </a:custGeom>
          <a:ln>
            <a:gradFill flip="none"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7025313" y="4981627"/>
            <a:ext cx="498851" cy="450262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3374" y="1299775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Without MFs</a:t>
            </a:r>
            <a:endParaRPr kumimoji="1" lang="ja-JP" altLang="en-US" sz="2400" b="1" u="sng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03374" y="373837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With MFs</a:t>
            </a:r>
            <a:endParaRPr kumimoji="1" lang="ja-JP" alt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33383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46100" y="546100"/>
            <a:ext cx="8128000" cy="498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5400" b="1" dirty="0">
                <a:solidFill>
                  <a:srgbClr val="0000FF"/>
                </a:solidFill>
                <a:latin typeface="Constantia"/>
                <a:cs typeface="Constantia"/>
              </a:rPr>
              <a:t>Outline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kumimoji="1" lang="en-US" altLang="ja-JP" sz="4000" dirty="0" smtClean="0">
                <a:latin typeface="Constantia"/>
                <a:cs typeface="Constantia"/>
              </a:rPr>
              <a:t> I</a:t>
            </a:r>
            <a:r>
              <a:rPr kumimoji="1" lang="en-US" altLang="ja-JP" sz="4000" dirty="0" smtClean="0">
                <a:solidFill>
                  <a:srgbClr val="000000"/>
                </a:solidFill>
                <a:latin typeface="Constantia"/>
                <a:cs typeface="Constantia"/>
              </a:rPr>
              <a:t>ntroduction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kumimoji="1" lang="en-US" altLang="ja-JP" sz="4000" dirty="0" smtClean="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kumimoji="1" lang="en-US" altLang="ja-JP" sz="4000" dirty="0" smtClean="0">
                <a:solidFill>
                  <a:srgbClr val="000000"/>
                </a:solidFill>
                <a:latin typeface="Constantia"/>
                <a:cs typeface="Constantia"/>
              </a:rPr>
              <a:t>PMFs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kumimoji="1" lang="en-US" altLang="ja-JP" sz="4000" dirty="0" smtClean="0">
                <a:solidFill>
                  <a:srgbClr val="BFBFBF"/>
                </a:solidFill>
                <a:latin typeface="Constantia"/>
                <a:cs typeface="Constantia"/>
              </a:rPr>
              <a:t> 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</a:rPr>
              <a:t>Reheating of the CMB photon</a:t>
            </a:r>
            <a:endParaRPr lang="en-US" altLang="ja-JP" sz="4000" dirty="0" smtClean="0">
              <a:solidFill>
                <a:schemeClr val="bg1">
                  <a:lumMod val="75000"/>
                </a:schemeClr>
              </a:solidFill>
              <a:latin typeface="Constantia"/>
              <a:cs typeface="Constantia"/>
            </a:endParaRP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US" altLang="ja-JP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 Magnetic</a:t>
            </a:r>
            <a:r>
              <a:rPr lang="ja-JP" altLang="en-US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 </a:t>
            </a:r>
            <a:r>
              <a:rPr lang="en-US" altLang="ja-JP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Reheating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ja-JP" altLang="en-US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 </a:t>
            </a:r>
            <a:r>
              <a:rPr lang="en-US" altLang="ja-JP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Summary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381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1.	</a:t>
            </a:r>
            <a:r>
              <a:rPr lang="en-US" altLang="ja-JP" dirty="0"/>
              <a:t>Introduction to PMFs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8489" y="1027475"/>
            <a:ext cx="8607322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 smtClean="0">
                <a:solidFill>
                  <a:srgbClr val="660066"/>
                </a:solidFill>
                <a:latin typeface="Constantia"/>
                <a:cs typeface="Constantia"/>
              </a:rPr>
              <a:t>Primordial</a:t>
            </a:r>
            <a:r>
              <a:rPr lang="ja-JP" altLang="en-US" sz="2400" b="1" u="sng" dirty="0" smtClean="0">
                <a:solidFill>
                  <a:srgbClr val="660066"/>
                </a:solidFill>
                <a:latin typeface="Constantia"/>
                <a:cs typeface="Constantia"/>
              </a:rPr>
              <a:t> </a:t>
            </a:r>
            <a:r>
              <a:rPr lang="en-US" altLang="ja-JP" sz="2400" b="1" u="sng" dirty="0" smtClean="0">
                <a:solidFill>
                  <a:srgbClr val="660066"/>
                </a:solidFill>
                <a:latin typeface="Constantia"/>
                <a:cs typeface="Constantia"/>
              </a:rPr>
              <a:t>Magnetic</a:t>
            </a:r>
            <a:r>
              <a:rPr lang="ja-JP" altLang="en-US" sz="2400" b="1" u="sng" dirty="0" smtClean="0">
                <a:solidFill>
                  <a:srgbClr val="660066"/>
                </a:solidFill>
                <a:latin typeface="Constantia"/>
                <a:cs typeface="Constantia"/>
              </a:rPr>
              <a:t> </a:t>
            </a:r>
            <a:r>
              <a:rPr lang="en-US" altLang="ja-JP" sz="2400" b="1" u="sng" dirty="0" smtClean="0">
                <a:solidFill>
                  <a:srgbClr val="660066"/>
                </a:solidFill>
                <a:latin typeface="Constantia"/>
                <a:cs typeface="Constantia"/>
              </a:rPr>
              <a:t>Fields</a:t>
            </a:r>
            <a:r>
              <a:rPr lang="ja-JP" altLang="en-US" sz="2400" b="1" u="sng" dirty="0" smtClean="0">
                <a:solidFill>
                  <a:srgbClr val="660066"/>
                </a:solidFill>
                <a:latin typeface="Constantia"/>
                <a:cs typeface="Constantia"/>
              </a:rPr>
              <a:t>(</a:t>
            </a:r>
            <a:r>
              <a:rPr lang="en-US" altLang="ja-JP" sz="2400" b="1" u="sng" dirty="0" smtClean="0">
                <a:solidFill>
                  <a:srgbClr val="660066"/>
                </a:solidFill>
                <a:latin typeface="Constantia"/>
                <a:cs typeface="Constantia"/>
              </a:rPr>
              <a:t>PMFs)</a:t>
            </a:r>
            <a:endParaRPr lang="en-US" altLang="en-US" sz="2400" b="1" u="sng" dirty="0" smtClean="0">
              <a:solidFill>
                <a:srgbClr val="660066"/>
              </a:solidFill>
              <a:latin typeface="Constantia"/>
              <a:cs typeface="Constantia"/>
            </a:endParaRPr>
          </a:p>
          <a:p>
            <a:pPr lvl="1"/>
            <a:r>
              <a:rPr lang="en-US" altLang="ja-JP" sz="2400" dirty="0" smtClean="0">
                <a:cs typeface="Constantia"/>
              </a:rPr>
              <a:t>generated </a:t>
            </a:r>
            <a:r>
              <a:rPr lang="en-US" altLang="ja-JP" sz="2400" dirty="0">
                <a:cs typeface="Constantia"/>
              </a:rPr>
              <a:t>by</a:t>
            </a:r>
            <a:r>
              <a:rPr lang="ja-JP" altLang="en-US" sz="2400" dirty="0">
                <a:cs typeface="Constantia"/>
              </a:rPr>
              <a:t> </a:t>
            </a:r>
            <a:r>
              <a:rPr lang="en-US" altLang="ja-JP" sz="2400" dirty="0">
                <a:cs typeface="Constantia"/>
              </a:rPr>
              <a:t>cosmological</a:t>
            </a:r>
            <a:r>
              <a:rPr lang="ja-JP" altLang="en-US" sz="2400" dirty="0">
                <a:cs typeface="Constantia"/>
              </a:rPr>
              <a:t> </a:t>
            </a:r>
            <a:r>
              <a:rPr lang="en-US" altLang="ja-JP" sz="2400" dirty="0" smtClean="0">
                <a:cs typeface="Constantia"/>
              </a:rPr>
              <a:t>phenomena in </a:t>
            </a:r>
            <a:r>
              <a:rPr lang="en-US" altLang="ja-JP" sz="2400" dirty="0">
                <a:cs typeface="Constantia"/>
              </a:rPr>
              <a:t>the early </a:t>
            </a:r>
            <a:r>
              <a:rPr lang="en-US" altLang="ja-JP" sz="2400" dirty="0" smtClean="0">
                <a:cs typeface="Constantia"/>
              </a:rPr>
              <a:t>universe</a:t>
            </a:r>
            <a:r>
              <a:rPr lang="en-US" altLang="ja-JP" sz="2400" dirty="0">
                <a:cs typeface="Constantia"/>
              </a:rPr>
              <a:t> </a:t>
            </a:r>
            <a:r>
              <a:rPr lang="en-US" altLang="ja-JP" sz="2400" dirty="0" smtClean="0">
                <a:cs typeface="Constantia"/>
              </a:rPr>
              <a:t>(before recombination)</a:t>
            </a:r>
            <a:endParaRPr lang="en-US" altLang="ja-JP" sz="2400" dirty="0">
              <a:cs typeface="Constantia"/>
            </a:endParaRPr>
          </a:p>
          <a:p>
            <a:endParaRPr lang="en-US" altLang="ja-JP" sz="2400" dirty="0">
              <a:latin typeface="Constantia"/>
              <a:cs typeface="Constantia"/>
            </a:endParaRPr>
          </a:p>
          <a:p>
            <a:r>
              <a:rPr lang="en-US" altLang="ja-JP" sz="2400" b="1" u="sng" dirty="0" smtClean="0">
                <a:solidFill>
                  <a:srgbClr val="660066"/>
                </a:solidFill>
                <a:latin typeface="Constantia"/>
                <a:cs typeface="Constantia"/>
              </a:rPr>
              <a:t>Why we consider PMFs?</a:t>
            </a:r>
          </a:p>
          <a:p>
            <a:pPr lvl="1"/>
            <a:r>
              <a:rPr lang="en-US" altLang="ja-JP" sz="2400" dirty="0" smtClean="0">
                <a:latin typeface="Constantia"/>
                <a:cs typeface="Constantia"/>
              </a:rPr>
              <a:t>Observed</a:t>
            </a:r>
            <a:r>
              <a:rPr lang="ja-JP" altLang="en-US" sz="2400" dirty="0" smtClean="0">
                <a:latin typeface="Constantia"/>
                <a:cs typeface="Constantia"/>
              </a:rPr>
              <a:t> </a:t>
            </a:r>
            <a:r>
              <a:rPr lang="en-US" altLang="ja-JP" sz="2400" dirty="0" smtClean="0">
                <a:latin typeface="Constantia"/>
                <a:cs typeface="Constantia"/>
              </a:rPr>
              <a:t>(large-scale)</a:t>
            </a:r>
            <a:r>
              <a:rPr lang="ja-JP" altLang="en-US" sz="2400" dirty="0" smtClean="0">
                <a:latin typeface="Constantia"/>
                <a:cs typeface="Constantia"/>
              </a:rPr>
              <a:t> </a:t>
            </a:r>
            <a:r>
              <a:rPr lang="en-US" altLang="ja-JP" sz="2400" dirty="0" smtClean="0">
                <a:latin typeface="Constantia"/>
                <a:cs typeface="Constantia"/>
              </a:rPr>
              <a:t>magnetic</a:t>
            </a:r>
            <a:r>
              <a:rPr lang="ja-JP" altLang="en-US" sz="2400" dirty="0" smtClean="0">
                <a:latin typeface="Constantia"/>
                <a:cs typeface="Constantia"/>
              </a:rPr>
              <a:t> </a:t>
            </a:r>
            <a:r>
              <a:rPr lang="en-US" altLang="ja-JP" sz="2400" dirty="0" smtClean="0">
                <a:latin typeface="Constantia"/>
                <a:cs typeface="Constantia"/>
              </a:rPr>
              <a:t>fields</a:t>
            </a:r>
            <a:endParaRPr lang="en-US" altLang="ja-JP" sz="2400" dirty="0">
              <a:latin typeface="Constantia"/>
              <a:cs typeface="Constantia"/>
            </a:endParaRPr>
          </a:p>
          <a:p>
            <a:pPr marL="1257300" lvl="2" indent="-342900">
              <a:buFont typeface="Arial"/>
              <a:buChar char="•"/>
            </a:pPr>
            <a:r>
              <a:rPr lang="en-US" altLang="ja-JP" sz="2400" dirty="0" smtClean="0">
                <a:latin typeface="Constantia"/>
                <a:cs typeface="Constantia"/>
              </a:rPr>
              <a:t>Galaxy(~ </a:t>
            </a:r>
            <a:r>
              <a:rPr lang="en-US" altLang="ja-JP" sz="2400" dirty="0" err="1" smtClean="0">
                <a:latin typeface="Constantia"/>
                <a:cs typeface="Constantia"/>
              </a:rPr>
              <a:t>kpc</a:t>
            </a:r>
            <a:r>
              <a:rPr lang="en-US" altLang="ja-JP" sz="2400" dirty="0" smtClean="0">
                <a:latin typeface="Constantia"/>
                <a:cs typeface="Constantia"/>
              </a:rPr>
              <a:t>)			~</a:t>
            </a:r>
            <a:r>
              <a:rPr lang="ja-JP" altLang="en-US" sz="2400" dirty="0" smtClean="0">
                <a:latin typeface="Constantia"/>
                <a:cs typeface="Constantia"/>
              </a:rPr>
              <a:t> </a:t>
            </a:r>
            <a:r>
              <a:rPr lang="en-US" altLang="ja-JP" sz="2400" dirty="0" smtClean="0">
                <a:latin typeface="Times"/>
                <a:cs typeface="Times"/>
              </a:rPr>
              <a:t>10</a:t>
            </a:r>
            <a:r>
              <a:rPr lang="en-US" altLang="ja-JP" sz="2400" baseline="30000" dirty="0" smtClean="0">
                <a:latin typeface="Times"/>
                <a:cs typeface="Times"/>
              </a:rPr>
              <a:t>-5</a:t>
            </a:r>
            <a:r>
              <a:rPr lang="ja-JP" altLang="en-US" sz="2400" dirty="0" smtClean="0">
                <a:latin typeface="Times"/>
                <a:cs typeface="Times"/>
              </a:rPr>
              <a:t> </a:t>
            </a:r>
            <a:r>
              <a:rPr lang="en-US" altLang="ja-JP" sz="2400" dirty="0" smtClean="0">
                <a:latin typeface="Times"/>
                <a:cs typeface="Times"/>
              </a:rPr>
              <a:t>-</a:t>
            </a:r>
            <a:r>
              <a:rPr lang="ja-JP" altLang="en-US" sz="2400" dirty="0" smtClean="0">
                <a:latin typeface="Times"/>
                <a:cs typeface="Times"/>
              </a:rPr>
              <a:t> </a:t>
            </a:r>
            <a:r>
              <a:rPr lang="en-US" altLang="ja-JP" sz="2400" dirty="0" smtClean="0">
                <a:latin typeface="Times"/>
                <a:cs typeface="Times"/>
              </a:rPr>
              <a:t>10</a:t>
            </a:r>
            <a:r>
              <a:rPr lang="en-US" altLang="ja-JP" sz="2400" baseline="30000" dirty="0" smtClean="0">
                <a:latin typeface="Times"/>
                <a:cs typeface="Times"/>
              </a:rPr>
              <a:t>-6</a:t>
            </a:r>
            <a:r>
              <a:rPr lang="ja-JP" altLang="en-US" sz="2400" dirty="0" smtClean="0">
                <a:latin typeface="Times"/>
                <a:cs typeface="Times"/>
              </a:rPr>
              <a:t> </a:t>
            </a:r>
            <a:r>
              <a:rPr lang="en-US" altLang="ja-JP" sz="2400" dirty="0" smtClean="0">
                <a:latin typeface="Times"/>
                <a:cs typeface="Times"/>
              </a:rPr>
              <a:t>Gauss</a:t>
            </a:r>
          </a:p>
          <a:p>
            <a:pPr marL="1257300" lvl="2" indent="-342900">
              <a:buFont typeface="Arial"/>
              <a:buChar char="•"/>
            </a:pPr>
            <a:r>
              <a:rPr lang="en-US" altLang="ja-JP" sz="2400" dirty="0" smtClean="0">
                <a:latin typeface="Constantia"/>
                <a:cs typeface="Constantia"/>
              </a:rPr>
              <a:t>Cluster(~ </a:t>
            </a:r>
            <a:r>
              <a:rPr lang="en-US" altLang="ja-JP" sz="2400" dirty="0" err="1" smtClean="0">
                <a:latin typeface="Constantia"/>
                <a:cs typeface="Constantia"/>
              </a:rPr>
              <a:t>Mpc</a:t>
            </a:r>
            <a:r>
              <a:rPr lang="en-US" altLang="ja-JP" sz="2400" dirty="0" smtClean="0">
                <a:latin typeface="Constantia"/>
                <a:cs typeface="Constantia"/>
              </a:rPr>
              <a:t>)		~ </a:t>
            </a:r>
            <a:r>
              <a:rPr lang="en-US" altLang="ja-JP" sz="2400" dirty="0" smtClean="0">
                <a:latin typeface="Times"/>
                <a:cs typeface="Times"/>
              </a:rPr>
              <a:t>10</a:t>
            </a:r>
            <a:r>
              <a:rPr lang="en-US" altLang="ja-JP" sz="2400" baseline="30000" dirty="0" smtClean="0">
                <a:latin typeface="Times"/>
                <a:cs typeface="Times"/>
              </a:rPr>
              <a:t>-6</a:t>
            </a:r>
            <a:r>
              <a:rPr lang="en-US" altLang="ja-JP" sz="2400" dirty="0" smtClean="0">
                <a:latin typeface="Times"/>
                <a:cs typeface="Times"/>
              </a:rPr>
              <a:t> Gauss</a:t>
            </a:r>
          </a:p>
          <a:p>
            <a:pPr marL="1257300" lvl="2" indent="-342900">
              <a:buFont typeface="Arial"/>
              <a:buChar char="•"/>
            </a:pPr>
            <a:r>
              <a:rPr lang="en-US" altLang="ja-JP" sz="2400" dirty="0" smtClean="0">
                <a:latin typeface="Constantia"/>
                <a:cs typeface="Constantia"/>
              </a:rPr>
              <a:t>Intergalactic(void)	&gt; </a:t>
            </a:r>
            <a:r>
              <a:rPr lang="en-US" altLang="ja-JP" sz="2400" dirty="0" smtClean="0">
                <a:latin typeface="Times"/>
                <a:cs typeface="Times"/>
              </a:rPr>
              <a:t>10</a:t>
            </a:r>
            <a:r>
              <a:rPr lang="en-US" altLang="ja-JP" sz="2400" baseline="30000" dirty="0" smtClean="0">
                <a:latin typeface="Times"/>
                <a:cs typeface="Times"/>
              </a:rPr>
              <a:t>-16</a:t>
            </a:r>
            <a:r>
              <a:rPr lang="ja-JP" altLang="en-US" sz="2400" dirty="0" smtClean="0">
                <a:latin typeface="Times"/>
                <a:cs typeface="Times"/>
              </a:rPr>
              <a:t> </a:t>
            </a:r>
            <a:r>
              <a:rPr lang="mr-IN" altLang="ja-JP" sz="2400" dirty="0" smtClean="0">
                <a:latin typeface="Times"/>
                <a:cs typeface="Times"/>
              </a:rPr>
              <a:t>-</a:t>
            </a:r>
            <a:r>
              <a:rPr lang="ja-JP" altLang="en-US" sz="2400" dirty="0" smtClean="0">
                <a:latin typeface="Times"/>
                <a:cs typeface="Times"/>
              </a:rPr>
              <a:t> </a:t>
            </a:r>
            <a:r>
              <a:rPr lang="en-US" altLang="ja-JP" sz="2400" dirty="0" smtClean="0">
                <a:latin typeface="Times"/>
                <a:cs typeface="Times"/>
              </a:rPr>
              <a:t>10</a:t>
            </a:r>
            <a:r>
              <a:rPr lang="en-US" altLang="ja-JP" sz="2400" baseline="30000" dirty="0" smtClean="0">
                <a:latin typeface="Times"/>
                <a:cs typeface="Times"/>
              </a:rPr>
              <a:t>-21</a:t>
            </a:r>
            <a:r>
              <a:rPr lang="ja-JP" altLang="en-US" sz="2400" dirty="0" smtClean="0">
                <a:latin typeface="Times"/>
                <a:cs typeface="Times"/>
              </a:rPr>
              <a:t> </a:t>
            </a:r>
            <a:r>
              <a:rPr lang="en-US" altLang="ja-JP" sz="2400" dirty="0" smtClean="0">
                <a:latin typeface="Times"/>
                <a:cs typeface="Times"/>
              </a:rPr>
              <a:t>Gauss</a:t>
            </a:r>
            <a:endParaRPr lang="en-US" altLang="ja-JP" sz="2000" dirty="0" smtClean="0">
              <a:cs typeface="Times"/>
            </a:endParaRPr>
          </a:p>
          <a:p>
            <a:pPr lvl="1"/>
            <a:r>
              <a:rPr lang="en-US" altLang="ja-JP" sz="2400" b="1" dirty="0" smtClean="0">
                <a:cs typeface="Times"/>
              </a:rPr>
              <a:t>Setting seed fields in the early universe and amplifying</a:t>
            </a:r>
            <a:endParaRPr lang="en-US" altLang="ja-JP" sz="2400" b="1" dirty="0" smtClean="0">
              <a:latin typeface="+mj-lt"/>
              <a:cs typeface="Times"/>
            </a:endParaRPr>
          </a:p>
          <a:p>
            <a:endParaRPr lang="en-US" altLang="ja-JP" sz="2400" dirty="0" smtClean="0">
              <a:latin typeface="+mj-lt"/>
              <a:cs typeface="Times"/>
            </a:endParaRPr>
          </a:p>
          <a:p>
            <a:r>
              <a:rPr lang="en-US" altLang="ja-JP" sz="2400" b="1" u="sng" dirty="0" smtClean="0">
                <a:solidFill>
                  <a:srgbClr val="660066"/>
                </a:solidFill>
                <a:latin typeface="+mj-lt"/>
                <a:cs typeface="Times"/>
              </a:rPr>
              <a:t>Cosmological constraint on PMFs</a:t>
            </a:r>
            <a:endParaRPr lang="ja-JP" altLang="en-US" sz="2400" b="1" u="sng" dirty="0" smtClean="0">
              <a:solidFill>
                <a:srgbClr val="660066"/>
              </a:solidFill>
              <a:latin typeface="+mj-lt"/>
              <a:cs typeface="Times"/>
            </a:endParaRPr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</a:rPr>
              <a:t>CMB anisotropy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</a:rPr>
              <a:t>CMB distortion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</a:rPr>
              <a:t>Big</a:t>
            </a:r>
            <a:r>
              <a:rPr lang="ja-JP" altLang="en-US" sz="2400" dirty="0">
                <a:solidFill>
                  <a:srgbClr val="000000"/>
                </a:solidFill>
                <a:latin typeface="+mj-lt"/>
                <a:cs typeface="Times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</a:rPr>
              <a:t>Bang</a:t>
            </a:r>
            <a:r>
              <a:rPr lang="ja-JP" altLang="en-US" sz="2400" dirty="0" smtClean="0">
                <a:solidFill>
                  <a:srgbClr val="000000"/>
                </a:solidFill>
                <a:latin typeface="+mj-lt"/>
                <a:cs typeface="Times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latin typeface="+mj-lt"/>
                <a:cs typeface="Times"/>
              </a:rPr>
              <a:t>Nucleosynthesis</a:t>
            </a:r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</a:rPr>
              <a:t> (BBN)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76299" y="2331517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008000"/>
                </a:solidFill>
              </a:rPr>
              <a:t>Vachaspati’s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 talk</a:t>
            </a:r>
            <a:endParaRPr lang="en-US" altLang="ja-JP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5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1.1	Example(1) CMB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anisotropy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8489" y="1026853"/>
            <a:ext cx="860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</a:rPr>
              <a:t>PMFs generate CMB temperature and polarization anisotropies.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8003"/>
            <a:ext cx="4471797" cy="361124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60629" y="4074621"/>
            <a:ext cx="15814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i="1" dirty="0" err="1" smtClean="0">
                <a:latin typeface="Times Roman"/>
                <a:cs typeface="Times Roman"/>
              </a:rPr>
              <a:t>n</a:t>
            </a:r>
            <a:r>
              <a:rPr kumimoji="1" lang="en-US" altLang="ja-JP" sz="1400" baseline="-25000" dirty="0" err="1" smtClean="0">
                <a:latin typeface="Times Roman"/>
                <a:cs typeface="Times Roman"/>
              </a:rPr>
              <a:t>B</a:t>
            </a:r>
            <a:r>
              <a:rPr kumimoji="1" lang="en-US" altLang="ja-JP" sz="1400" dirty="0" smtClean="0">
                <a:latin typeface="Times Roman"/>
                <a:cs typeface="Times Roman"/>
              </a:rPr>
              <a:t> = -2.9</a:t>
            </a:r>
            <a:endParaRPr kumimoji="1" lang="en-US" altLang="ja-JP" sz="1400" dirty="0" smtClean="0">
              <a:latin typeface="+mj-ea"/>
              <a:ea typeface="+mj-ea"/>
            </a:endParaRPr>
          </a:p>
          <a:p>
            <a:r>
              <a:rPr lang="en-US" altLang="ja-JP" sz="1400" i="1" dirty="0" smtClean="0">
                <a:latin typeface="Times Roman"/>
                <a:cs typeface="Times Roman"/>
              </a:rPr>
              <a:t>B</a:t>
            </a:r>
            <a:r>
              <a:rPr lang="en-US" altLang="ja-JP" sz="1400" baseline="-25000" dirty="0" smtClean="0">
                <a:latin typeface="Times Roman"/>
                <a:cs typeface="Times Roman"/>
              </a:rPr>
              <a:t>1Mpc</a:t>
            </a:r>
            <a:r>
              <a:rPr lang="en-US" altLang="ja-JP" sz="1400" dirty="0" smtClean="0">
                <a:latin typeface="Times Roman"/>
                <a:cs typeface="Times Roman"/>
              </a:rPr>
              <a:t> = 4.5 </a:t>
            </a:r>
            <a:r>
              <a:rPr lang="en-US" altLang="ja-JP" sz="1400" dirty="0" err="1" smtClean="0">
                <a:latin typeface="Times Roman"/>
                <a:cs typeface="Times Roman"/>
              </a:rPr>
              <a:t>nGauss</a:t>
            </a:r>
            <a:endParaRPr kumimoji="1" lang="ja-JP" altLang="en-US" sz="1400" dirty="0">
              <a:latin typeface="Times Roman"/>
              <a:cs typeface="Times Roman"/>
            </a:endParaRPr>
          </a:p>
        </p:txBody>
      </p:sp>
      <p:pic>
        <p:nvPicPr>
          <p:cNvPr id="8" name="図 7" descr="B45nm29BBP_88m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96" y="1648003"/>
            <a:ext cx="4471797" cy="361124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332849" y="1917935"/>
            <a:ext cx="15814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i="1" dirty="0" err="1" smtClean="0">
                <a:latin typeface="Times Roman"/>
                <a:cs typeface="Times Roman"/>
              </a:rPr>
              <a:t>n</a:t>
            </a:r>
            <a:r>
              <a:rPr kumimoji="1" lang="en-US" altLang="ja-JP" sz="1400" baseline="-25000" dirty="0" err="1" smtClean="0">
                <a:latin typeface="Times Roman"/>
                <a:cs typeface="Times Roman"/>
              </a:rPr>
              <a:t>B</a:t>
            </a:r>
            <a:r>
              <a:rPr kumimoji="1" lang="en-US" altLang="ja-JP" sz="1400" dirty="0" smtClean="0">
                <a:latin typeface="Times Roman"/>
                <a:cs typeface="Times Roman"/>
              </a:rPr>
              <a:t> = -2.9</a:t>
            </a:r>
            <a:endParaRPr kumimoji="1" lang="en-US" altLang="ja-JP" sz="1400" dirty="0" smtClean="0">
              <a:latin typeface="+mj-ea"/>
              <a:ea typeface="+mj-ea"/>
            </a:endParaRPr>
          </a:p>
          <a:p>
            <a:r>
              <a:rPr lang="en-US" altLang="ja-JP" sz="1400" i="1" dirty="0" smtClean="0">
                <a:latin typeface="Times Roman"/>
                <a:cs typeface="Times Roman"/>
              </a:rPr>
              <a:t>B</a:t>
            </a:r>
            <a:r>
              <a:rPr lang="en-US" altLang="ja-JP" sz="1400" baseline="-25000" dirty="0" smtClean="0">
                <a:latin typeface="Times Roman"/>
                <a:cs typeface="Times Roman"/>
              </a:rPr>
              <a:t>1Mpc</a:t>
            </a:r>
            <a:r>
              <a:rPr lang="en-US" altLang="ja-JP" sz="1400" dirty="0" smtClean="0">
                <a:latin typeface="Times Roman"/>
                <a:cs typeface="Times Roman"/>
              </a:rPr>
              <a:t> = 4.5 </a:t>
            </a:r>
            <a:r>
              <a:rPr lang="en-US" altLang="ja-JP" sz="1400" dirty="0" err="1" smtClean="0">
                <a:latin typeface="Times Roman"/>
                <a:cs typeface="Times Roman"/>
              </a:rPr>
              <a:t>nGauss</a:t>
            </a:r>
            <a:endParaRPr kumimoji="1" lang="ja-JP" altLang="en-US" sz="1400" dirty="0">
              <a:latin typeface="Times Roman"/>
              <a:cs typeface="Times Roma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50807" y="6279252"/>
            <a:ext cx="271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8000"/>
                </a:solidFill>
                <a:latin typeface="Constantia"/>
                <a:cs typeface="Constantia"/>
              </a:rPr>
              <a:t>Planck 2015 [1502.01549]</a:t>
            </a:r>
            <a:endParaRPr kumimoji="1" lang="ja-JP" altLang="en-US" b="1" dirty="0" smtClean="0">
              <a:solidFill>
                <a:srgbClr val="008000"/>
              </a:solidFill>
              <a:latin typeface="Constantia"/>
              <a:cs typeface="Constantia"/>
            </a:endParaRPr>
          </a:p>
        </p:txBody>
      </p:sp>
      <p:pic>
        <p:nvPicPr>
          <p:cNvPr id="15" name="図 14" descr="スクリーンショット 2017-01-17 15.26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9" y="5259248"/>
            <a:ext cx="4692318" cy="142459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09286" y="1463337"/>
            <a:ext cx="322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8000"/>
                </a:solidFill>
              </a:rPr>
              <a:t>A. Lewis [</a:t>
            </a:r>
            <a:r>
              <a:rPr kumimoji="1" lang="en-US" altLang="ja-JP" b="1" dirty="0" err="1" smtClean="0">
                <a:solidFill>
                  <a:srgbClr val="008000"/>
                </a:solidFill>
              </a:rPr>
              <a:t>astro-ph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/0406096]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71" y="5665547"/>
            <a:ext cx="1717505" cy="3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4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1.2	Example(2) CMB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distortion</a:t>
            </a:r>
            <a:endParaRPr kumimoji="1" lang="ja-JP" altLang="en-US" sz="3200" dirty="0"/>
          </a:p>
        </p:txBody>
      </p:sp>
      <p:sp>
        <p:nvSpPr>
          <p:cNvPr id="23" name="正方形/長方形 22"/>
          <p:cNvSpPr/>
          <p:nvPr/>
        </p:nvSpPr>
        <p:spPr>
          <a:xfrm>
            <a:off x="649656" y="4904173"/>
            <a:ext cx="3210113" cy="834734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noFill/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49656" y="2841270"/>
            <a:ext cx="3210113" cy="1626660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noFill/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407223" y="1071904"/>
            <a:ext cx="0" cy="483108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52825" y="5769942"/>
            <a:ext cx="382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"/>
                <a:cs typeface="Times"/>
              </a:rPr>
              <a:t>z</a:t>
            </a:r>
            <a:endParaRPr kumimoji="1" lang="ja-JP" altLang="en-US" sz="2400" i="1" dirty="0">
              <a:latin typeface="Times"/>
              <a:cs typeface="Time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5596" y="2458339"/>
            <a:ext cx="120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~ 2.0 </a:t>
            </a:r>
            <a:r>
              <a:rPr lang="en-US" altLang="ja-JP" dirty="0" smtClean="0">
                <a:latin typeface="Times"/>
                <a:cs typeface="Times"/>
              </a:rPr>
              <a:t>× 10</a:t>
            </a:r>
            <a:r>
              <a:rPr lang="en-US" altLang="ja-JP" baseline="30000" dirty="0" smtClean="0">
                <a:latin typeface="Times"/>
                <a:cs typeface="Times"/>
              </a:rPr>
              <a:t>6</a:t>
            </a:r>
            <a:endParaRPr kumimoji="1" lang="ja-JP" altLang="en-US" baseline="30000" dirty="0">
              <a:latin typeface="Times"/>
              <a:cs typeface="Times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63431" y="2667195"/>
            <a:ext cx="28758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75596" y="446793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~ 4.0 </a:t>
            </a:r>
            <a:r>
              <a:rPr lang="en-US" altLang="ja-JP" dirty="0" smtClean="0">
                <a:latin typeface="Times"/>
                <a:cs typeface="Times"/>
              </a:rPr>
              <a:t>× 10</a:t>
            </a:r>
            <a:r>
              <a:rPr lang="en-US" altLang="ja-JP" baseline="30000" dirty="0" smtClean="0">
                <a:latin typeface="Times"/>
                <a:cs typeface="Times"/>
              </a:rPr>
              <a:t>4</a:t>
            </a:r>
            <a:endParaRPr kumimoji="1" lang="ja-JP" altLang="en-US" baseline="30000" dirty="0">
              <a:latin typeface="Times"/>
              <a:cs typeface="Times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263431" y="4676786"/>
            <a:ext cx="28758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79466" y="160277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Double Compton scattering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79466" y="3266890"/>
            <a:ext cx="2813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Compton scattering</a:t>
            </a:r>
            <a:endParaRPr lang="en-US" altLang="ja-JP" u="sng" dirty="0"/>
          </a:p>
          <a:p>
            <a:r>
              <a:rPr lang="en-US" altLang="en-US" dirty="0" smtClean="0">
                <a:sym typeface="Wingdings"/>
              </a:rPr>
              <a:t># of CMB photon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fix</a:t>
            </a:r>
          </a:p>
          <a:p>
            <a:r>
              <a:rPr lang="en-US" altLang="en-US" dirty="0" smtClean="0">
                <a:sym typeface="Wingdings"/>
              </a:rPr>
              <a:t>Bose-Einstein distribution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9466" y="526667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Non-</a:t>
            </a:r>
            <a:r>
              <a:rPr lang="en-US" altLang="ja-JP" dirty="0" smtClean="0"/>
              <a:t>equilibrium state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9656" y="2841270"/>
            <a:ext cx="76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u="sng" dirty="0" smtClean="0">
                <a:solidFill>
                  <a:srgbClr val="FF0000"/>
                </a:solidFill>
                <a:latin typeface="Times"/>
                <a:cs typeface="Times"/>
              </a:rPr>
              <a:t>μ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 era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9656" y="4885642"/>
            <a:ext cx="72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u="sng" dirty="0" smtClean="0">
                <a:solidFill>
                  <a:srgbClr val="FF0000"/>
                </a:solidFill>
                <a:latin typeface="Times"/>
                <a:cs typeface="Times"/>
              </a:rPr>
              <a:t>y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 era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49656" y="109922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FF0000"/>
                </a:solidFill>
              </a:rPr>
              <a:t>Double Compton era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539917" y="5794931"/>
            <a:ext cx="6332830" cy="89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</a:rPr>
              <a:t>Decaying of PMFs generates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"/>
                <a:cs typeface="Times"/>
              </a:rPr>
              <a:t>μ </a:t>
            </a:r>
            <a:r>
              <a:rPr lang="en-US" altLang="ja-JP" sz="2400" dirty="0" smtClean="0">
                <a:solidFill>
                  <a:srgbClr val="000000"/>
                </a:solidFill>
                <a:cs typeface="Times"/>
              </a:rPr>
              <a:t>and</a:t>
            </a:r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</a:rPr>
              <a:t>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"/>
                <a:cs typeface="Times"/>
              </a:rPr>
              <a:t>y</a:t>
            </a:r>
            <a:r>
              <a:rPr lang="en-US" altLang="ja-JP" sz="2400" dirty="0" smtClean="0">
                <a:solidFill>
                  <a:srgbClr val="000000"/>
                </a:solidFill>
                <a:cs typeface="Times"/>
              </a:rPr>
              <a:t> distortion</a:t>
            </a:r>
          </a:p>
          <a:p>
            <a:pPr algn="r">
              <a:lnSpc>
                <a:spcPct val="110000"/>
              </a:lnSpc>
            </a:pPr>
            <a:r>
              <a:rPr lang="ja-JP" altLang="en-US" sz="2400" dirty="0" smtClean="0">
                <a:solidFill>
                  <a:srgbClr val="000000"/>
                </a:solidFill>
                <a:latin typeface="+mj-lt"/>
                <a:cs typeface="Times"/>
                <a:sym typeface="Wingdings"/>
              </a:rPr>
              <a:t></a:t>
            </a:r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  <a:sym typeface="Wingdings"/>
              </a:rPr>
              <a:t> From the observation of COBE,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B</a:t>
            </a:r>
            <a:r>
              <a:rPr lang="en-US" altLang="ja-JP" sz="2400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 &lt;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O</a:t>
            </a:r>
            <a:r>
              <a:rPr lang="en-US" altLang="ja-JP" sz="2400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(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nG</a:t>
            </a:r>
            <a:r>
              <a:rPr lang="en-US" altLang="ja-JP" sz="2400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)</a:t>
            </a:r>
            <a:r>
              <a:rPr lang="en-US" altLang="ja-JP" sz="2400" dirty="0" smtClean="0">
                <a:solidFill>
                  <a:srgbClr val="000000"/>
                </a:solidFill>
                <a:cs typeface="Times"/>
                <a:sym typeface="Wingdings"/>
              </a:rPr>
              <a:t>.</a:t>
            </a:r>
            <a:endParaRPr lang="en-US" altLang="ja-JP" sz="2400" dirty="0" smtClean="0">
              <a:solidFill>
                <a:srgbClr val="000000"/>
              </a:solidFill>
              <a:cs typeface="Times"/>
            </a:endParaRPr>
          </a:p>
        </p:txBody>
      </p:sp>
      <p:pic>
        <p:nvPicPr>
          <p:cNvPr id="41" name="図 4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3524909" cy="749142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4465522" y="2997780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Chemical potential</a:t>
            </a:r>
            <a:endParaRPr kumimoji="1" lang="ja-JP" altLang="en-US" sz="2000" dirty="0"/>
          </a:p>
        </p:txBody>
      </p:sp>
      <p:pic>
        <p:nvPicPr>
          <p:cNvPr id="47" name="図 4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04" y="4992920"/>
            <a:ext cx="2558910" cy="745987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4465522" y="4504063"/>
            <a:ext cx="1557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y-parameter</a:t>
            </a:r>
            <a:endParaRPr kumimoji="1" lang="ja-JP" altLang="en-US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16" y="2045268"/>
            <a:ext cx="2339641" cy="202032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649656" y="1071904"/>
            <a:ext cx="3210113" cy="1344347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67886" y="909168"/>
            <a:ext cx="446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8000"/>
                </a:solidFill>
              </a:rPr>
              <a:t>J. </a:t>
            </a:r>
            <a:r>
              <a:rPr kumimoji="1" lang="en-US" altLang="ja-JP" b="1" dirty="0" err="1" smtClean="0">
                <a:solidFill>
                  <a:srgbClr val="008000"/>
                </a:solidFill>
              </a:rPr>
              <a:t>Ganc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 and M. S. Sloth [1404.5957]</a:t>
            </a:r>
          </a:p>
          <a:p>
            <a:r>
              <a:rPr kumimoji="1" lang="en-US" altLang="ja-JP" b="1" dirty="0" smtClean="0">
                <a:solidFill>
                  <a:srgbClr val="008000"/>
                </a:solidFill>
              </a:rPr>
              <a:t>K. K. </a:t>
            </a:r>
            <a:r>
              <a:rPr kumimoji="1" lang="en-US" altLang="ja-JP" b="1" dirty="0" err="1" smtClean="0">
                <a:solidFill>
                  <a:srgbClr val="008000"/>
                </a:solidFill>
              </a:rPr>
              <a:t>Kunze</a:t>
            </a:r>
            <a:r>
              <a:rPr lang="en-US" altLang="ja-JP" b="1" dirty="0">
                <a:solidFill>
                  <a:srgbClr val="008000"/>
                </a:solidFill>
              </a:rPr>
              <a:t> </a:t>
            </a:r>
            <a:r>
              <a:rPr lang="en-US" altLang="ja-JP" b="1" dirty="0" smtClean="0">
                <a:solidFill>
                  <a:srgbClr val="008000"/>
                </a:solidFill>
              </a:rPr>
              <a:t>and E. Komatsu [1309.7994]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0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1.3</a:t>
            </a:r>
            <a:r>
              <a:rPr lang="en-US" altLang="ja-JP" dirty="0"/>
              <a:t>	</a:t>
            </a:r>
            <a:r>
              <a:rPr lang="en-US" altLang="ja-JP" dirty="0" smtClean="0"/>
              <a:t>Constraint</a:t>
            </a:r>
            <a:r>
              <a:rPr lang="ja-JP" altLang="en-US" dirty="0" smtClean="0"/>
              <a:t> </a:t>
            </a:r>
            <a:r>
              <a:rPr lang="en-US" altLang="ja-JP" dirty="0" smtClean="0"/>
              <a:t>on</a:t>
            </a:r>
            <a:r>
              <a:rPr lang="ja-JP" altLang="en-US" dirty="0" smtClean="0"/>
              <a:t> </a:t>
            </a:r>
            <a:r>
              <a:rPr lang="en-US" altLang="ja-JP" dirty="0" smtClean="0"/>
              <a:t>PMFs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8489" y="1026853"/>
            <a:ext cx="86073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</a:rPr>
              <a:t>In</a:t>
            </a:r>
            <a:r>
              <a:rPr lang="ja-JP" altLang="en-US" sz="2400" dirty="0" smtClean="0">
                <a:solidFill>
                  <a:srgbClr val="000000"/>
                </a:solidFill>
                <a:latin typeface="+mj-lt"/>
                <a:cs typeface="Times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</a:rPr>
              <a:t>the</a:t>
            </a:r>
            <a:r>
              <a:rPr lang="ja-JP" altLang="en-US" sz="2400" dirty="0" smtClean="0">
                <a:solidFill>
                  <a:srgbClr val="000000"/>
                </a:solidFill>
                <a:latin typeface="+mj-lt"/>
                <a:cs typeface="Times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</a:rPr>
              <a:t>cosmological</a:t>
            </a:r>
            <a:r>
              <a:rPr lang="ja-JP" altLang="en-US" sz="2400" dirty="0" smtClean="0">
                <a:solidFill>
                  <a:srgbClr val="000000"/>
                </a:solidFill>
                <a:latin typeface="+mj-lt"/>
                <a:cs typeface="Times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j-lt"/>
                <a:cs typeface="Times"/>
              </a:rPr>
              <a:t>observations,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75474" y="5802421"/>
            <a:ext cx="7090337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ja-JP" sz="3600" dirty="0" smtClean="0">
                <a:solidFill>
                  <a:srgbClr val="000000"/>
                </a:solidFill>
                <a:latin typeface="+mj-lt"/>
                <a:cs typeface="Times"/>
              </a:rPr>
              <a:t>PMFs on </a:t>
            </a:r>
            <a:r>
              <a:rPr lang="en-US" altLang="ja-JP" sz="3600" b="1" dirty="0" smtClean="0">
                <a:solidFill>
                  <a:srgbClr val="FF0000"/>
                </a:solidFill>
                <a:latin typeface="+mj-lt"/>
                <a:cs typeface="Times"/>
              </a:rPr>
              <a:t>much smaller scales</a:t>
            </a:r>
            <a:r>
              <a:rPr lang="en-US" altLang="ja-JP" sz="3600" dirty="0" smtClean="0">
                <a:solidFill>
                  <a:srgbClr val="000000"/>
                </a:solidFill>
                <a:latin typeface="+mj-lt"/>
                <a:cs typeface="Times"/>
              </a:rPr>
              <a:t> ?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62984" y="3108262"/>
            <a:ext cx="88180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ja-JP" sz="3600" b="1" u="sng" dirty="0" smtClean="0">
                <a:solidFill>
                  <a:srgbClr val="FF0000"/>
                </a:solidFill>
                <a:latin typeface="Times"/>
                <a:cs typeface="Times"/>
              </a:rPr>
              <a:t>n Gauss</a:t>
            </a:r>
            <a:r>
              <a:rPr lang="en-US" altLang="ja-JP" sz="3600" b="1" dirty="0" smtClean="0">
                <a:latin typeface="+mj-lt"/>
                <a:cs typeface="Times"/>
              </a:rPr>
              <a:t> PMFs on</a:t>
            </a:r>
            <a:r>
              <a:rPr lang="en-US" altLang="ja-JP" sz="3600" b="1" dirty="0" smtClean="0">
                <a:solidFill>
                  <a:srgbClr val="000000"/>
                </a:solidFill>
                <a:cs typeface="Times"/>
              </a:rPr>
              <a:t> </a:t>
            </a:r>
            <a:r>
              <a:rPr lang="en-US" altLang="ja-JP" sz="3600" b="1" u="sng" dirty="0" smtClean="0">
                <a:solidFill>
                  <a:srgbClr val="FF0000"/>
                </a:solidFill>
                <a:cs typeface="Times"/>
              </a:rPr>
              <a:t>Large Scale</a:t>
            </a:r>
            <a:r>
              <a:rPr lang="ja-JP" altLang="en-US" sz="3600" dirty="0" smtClean="0">
                <a:solidFill>
                  <a:srgbClr val="FF0000"/>
                </a:solidFill>
                <a:cs typeface="Times"/>
              </a:rPr>
              <a:t> </a:t>
            </a:r>
            <a:r>
              <a:rPr lang="en-US" altLang="ja-JP" sz="3600" b="1" dirty="0" smtClean="0">
                <a:solidFill>
                  <a:srgbClr val="000000"/>
                </a:solidFill>
                <a:cs typeface="Times"/>
              </a:rPr>
              <a:t>( </a:t>
            </a:r>
            <a:r>
              <a:rPr lang="en-US" altLang="ja-JP" sz="3600" b="1" dirty="0">
                <a:solidFill>
                  <a:srgbClr val="000000"/>
                </a:solidFill>
                <a:cs typeface="Times"/>
              </a:rPr>
              <a:t>&gt; </a:t>
            </a:r>
            <a:r>
              <a:rPr lang="en-US" altLang="ja-JP" sz="3600" b="1" dirty="0" err="1">
                <a:solidFill>
                  <a:srgbClr val="000000"/>
                </a:solidFill>
                <a:cs typeface="Times"/>
              </a:rPr>
              <a:t>Mpc</a:t>
            </a:r>
            <a:r>
              <a:rPr lang="en-US" altLang="ja-JP" sz="3600" b="1" dirty="0" smtClean="0">
                <a:solidFill>
                  <a:srgbClr val="000000"/>
                </a:solidFill>
                <a:cs typeface="Times"/>
              </a:rPr>
              <a:t>)</a:t>
            </a:r>
            <a:endParaRPr lang="en-US" altLang="ja-JP" sz="3600" b="1" dirty="0">
              <a:solidFill>
                <a:srgbClr val="000000"/>
              </a:solidFill>
              <a:cs typeface="Time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633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46100" y="546100"/>
            <a:ext cx="8128000" cy="498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5400" b="1" dirty="0">
                <a:solidFill>
                  <a:srgbClr val="0000FF"/>
                </a:solidFill>
                <a:latin typeface="Constantia"/>
                <a:cs typeface="Constantia"/>
              </a:rPr>
              <a:t>Outline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kumimoji="1" lang="en-US" altLang="ja-JP" sz="4000" dirty="0" smtClean="0">
                <a:solidFill>
                  <a:srgbClr val="BFBFBF"/>
                </a:solidFill>
                <a:latin typeface="Constantia"/>
                <a:cs typeface="Constantia"/>
              </a:rPr>
              <a:t> Introduction</a:t>
            </a:r>
            <a:r>
              <a:rPr kumimoji="1" lang="ja-JP" altLang="en-US" sz="4000" dirty="0" smtClean="0">
                <a:solidFill>
                  <a:srgbClr val="BFBFBF"/>
                </a:solidFill>
                <a:latin typeface="Constantia"/>
                <a:cs typeface="Constantia"/>
              </a:rPr>
              <a:t> </a:t>
            </a:r>
            <a:r>
              <a:rPr kumimoji="1" lang="en-US" altLang="ja-JP" sz="4000" dirty="0" smtClean="0">
                <a:solidFill>
                  <a:srgbClr val="BFBFBF"/>
                </a:solidFill>
                <a:latin typeface="Constantia"/>
                <a:cs typeface="Constantia"/>
              </a:rPr>
              <a:t>to</a:t>
            </a:r>
            <a:r>
              <a:rPr kumimoji="1" lang="ja-JP" altLang="en-US" sz="4000" dirty="0" smtClean="0">
                <a:solidFill>
                  <a:srgbClr val="BFBFBF"/>
                </a:solidFill>
                <a:latin typeface="Constantia"/>
                <a:cs typeface="Constantia"/>
              </a:rPr>
              <a:t> </a:t>
            </a:r>
            <a:r>
              <a:rPr kumimoji="1" lang="en-US" altLang="ja-JP" sz="4000" dirty="0" smtClean="0">
                <a:solidFill>
                  <a:srgbClr val="BFBFBF"/>
                </a:solidFill>
                <a:latin typeface="Constantia"/>
                <a:cs typeface="Constantia"/>
              </a:rPr>
              <a:t>PMFs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kumimoji="1" lang="en-US" altLang="ja-JP" sz="4000" dirty="0" smtClean="0">
                <a:latin typeface="Constantia"/>
                <a:cs typeface="Constantia"/>
              </a:rPr>
              <a:t> </a:t>
            </a:r>
            <a:r>
              <a:rPr lang="en-US" altLang="ja-JP" sz="4000" dirty="0"/>
              <a:t>Reheating of the CMB photon</a:t>
            </a:r>
            <a:endParaRPr lang="en-US" altLang="ja-JP" sz="4000" dirty="0" smtClean="0">
              <a:latin typeface="Constantia"/>
              <a:cs typeface="Constantia"/>
            </a:endParaRP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US" altLang="ja-JP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 Magnetic</a:t>
            </a:r>
            <a:r>
              <a:rPr lang="ja-JP" altLang="en-US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 </a:t>
            </a:r>
            <a:r>
              <a:rPr lang="en-US" altLang="ja-JP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Reheating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ja-JP" altLang="en-US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 </a:t>
            </a:r>
            <a:r>
              <a:rPr lang="en-US" altLang="ja-JP" sz="4000" dirty="0" smtClean="0">
                <a:solidFill>
                  <a:schemeClr val="bg1">
                    <a:lumMod val="75000"/>
                  </a:schemeClr>
                </a:solidFill>
                <a:latin typeface="Constantia"/>
                <a:cs typeface="Constantia"/>
              </a:rPr>
              <a:t>Summary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673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	Reheating of the CMB photon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41519" y="1026853"/>
            <a:ext cx="4604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onstantia"/>
                <a:cs typeface="Constantia"/>
              </a:rPr>
              <a:t>During</a:t>
            </a:r>
            <a:r>
              <a:rPr kumimoji="1" lang="ja-JP" altLang="en-US" sz="2400" dirty="0" smtClean="0">
                <a:latin typeface="Constantia"/>
                <a:cs typeface="Constantia"/>
              </a:rPr>
              <a:t> </a:t>
            </a:r>
            <a:r>
              <a:rPr kumimoji="1" lang="en-US" altLang="ja-JP" sz="2400" dirty="0" smtClean="0">
                <a:latin typeface="Constantia"/>
                <a:cs typeface="Constantia"/>
              </a:rPr>
              <a:t>the</a:t>
            </a:r>
            <a:r>
              <a:rPr kumimoji="1" lang="ja-JP" altLang="en-US" sz="2400" dirty="0" smtClean="0">
                <a:latin typeface="Constantia"/>
                <a:cs typeface="Constantia"/>
              </a:rPr>
              <a:t> </a:t>
            </a:r>
            <a:r>
              <a:rPr kumimoji="1" lang="en-US" altLang="ja-JP" sz="2400" dirty="0" smtClean="0">
                <a:latin typeface="Constantia"/>
                <a:cs typeface="Constantia"/>
              </a:rPr>
              <a:t>Double</a:t>
            </a:r>
            <a:r>
              <a:rPr kumimoji="1" lang="ja-JP" altLang="en-US" sz="2400" dirty="0" smtClean="0">
                <a:latin typeface="Constantia"/>
                <a:cs typeface="Constantia"/>
              </a:rPr>
              <a:t> </a:t>
            </a:r>
            <a:r>
              <a:rPr kumimoji="1" lang="en-US" altLang="ja-JP" sz="2400" dirty="0" smtClean="0">
                <a:latin typeface="Constantia"/>
                <a:cs typeface="Constantia"/>
              </a:rPr>
              <a:t>Compton</a:t>
            </a:r>
            <a:r>
              <a:rPr kumimoji="1" lang="ja-JP" altLang="en-US" sz="2400" dirty="0" smtClean="0">
                <a:latin typeface="Constantia"/>
                <a:cs typeface="Constantia"/>
              </a:rPr>
              <a:t> </a:t>
            </a:r>
            <a:r>
              <a:rPr kumimoji="1" lang="en-US" altLang="ja-JP" sz="2400" dirty="0" smtClean="0">
                <a:latin typeface="Constantia"/>
                <a:cs typeface="Constantia"/>
              </a:rPr>
              <a:t>era,</a:t>
            </a:r>
          </a:p>
          <a:p>
            <a:r>
              <a:rPr kumimoji="1" lang="en-US" altLang="ja-JP" sz="2400" dirty="0" smtClean="0">
                <a:latin typeface="Constantia"/>
                <a:cs typeface="Constantia"/>
              </a:rPr>
              <a:t>i.e., </a:t>
            </a:r>
            <a:r>
              <a:rPr kumimoji="1" lang="en-US" altLang="ja-JP" sz="2400" b="1" dirty="0" smtClean="0">
                <a:latin typeface="Times"/>
                <a:cs typeface="Times"/>
              </a:rPr>
              <a:t>2.0 × 10</a:t>
            </a:r>
            <a:r>
              <a:rPr kumimoji="1" lang="en-US" altLang="ja-JP" sz="2400" b="1" baseline="30000" dirty="0" smtClean="0">
                <a:latin typeface="Times"/>
                <a:cs typeface="Times"/>
              </a:rPr>
              <a:t>6</a:t>
            </a:r>
            <a:r>
              <a:rPr kumimoji="1" lang="en-US" altLang="ja-JP" sz="2400" b="1" dirty="0" smtClean="0">
                <a:latin typeface="Times"/>
                <a:cs typeface="Times"/>
              </a:rPr>
              <a:t> &lt; 1</a:t>
            </a:r>
            <a:r>
              <a:rPr lang="ja-JP" altLang="en-US" sz="2400" b="1" dirty="0">
                <a:latin typeface="Times"/>
                <a:cs typeface="Times"/>
              </a:rPr>
              <a:t> </a:t>
            </a:r>
            <a:r>
              <a:rPr kumimoji="1" lang="en-US" altLang="ja-JP" sz="2400" b="1" dirty="0" smtClean="0">
                <a:latin typeface="Times"/>
                <a:cs typeface="Times"/>
              </a:rPr>
              <a:t>+</a:t>
            </a:r>
            <a:r>
              <a:rPr kumimoji="1" lang="ja-JP" altLang="en-US" sz="2400" b="1" dirty="0" smtClean="0">
                <a:latin typeface="Times"/>
                <a:cs typeface="Times"/>
              </a:rPr>
              <a:t> </a:t>
            </a:r>
            <a:r>
              <a:rPr kumimoji="1" lang="en-US" altLang="ja-JP" sz="2400" b="1" i="1" dirty="0" smtClean="0">
                <a:latin typeface="Times"/>
                <a:cs typeface="Times"/>
              </a:rPr>
              <a:t>z</a:t>
            </a:r>
            <a:r>
              <a:rPr lang="en-US" altLang="ja-JP" sz="2400" dirty="0" smtClean="0">
                <a:cs typeface="Constantia"/>
              </a:rPr>
              <a:t>,</a:t>
            </a:r>
            <a:endParaRPr kumimoji="1" lang="ja-JP" altLang="en-US" sz="2400" dirty="0">
              <a:latin typeface="Times"/>
              <a:cs typeface="Time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41520" y="2116918"/>
            <a:ext cx="5104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Constantia"/>
                <a:cs typeface="Constantia"/>
              </a:rPr>
              <a:t>Double Compton scattering</a:t>
            </a:r>
            <a:r>
              <a:rPr lang="en-US" altLang="ja-JP" sz="2400" dirty="0" smtClean="0">
                <a:latin typeface="Constantia"/>
                <a:cs typeface="Constantia"/>
              </a:rPr>
              <a:t> is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kumimoji="1" lang="en-US" altLang="ja-JP" sz="2400" dirty="0" smtClean="0">
                <a:latin typeface="Constantia"/>
                <a:cs typeface="Constantia"/>
              </a:rPr>
              <a:t>efficient.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>
                <a:latin typeface="Constantia"/>
                <a:cs typeface="Constantia"/>
              </a:rPr>
              <a:t>Thermal equilibrium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>
                <a:latin typeface="Constantia"/>
                <a:cs typeface="Constantia"/>
              </a:rPr>
              <a:t>Planck distribution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41518" y="4116679"/>
            <a:ext cx="51049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An energy injection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increases # of CMB photons</a:t>
            </a:r>
          </a:p>
          <a:p>
            <a:r>
              <a:rPr lang="en-US" altLang="ja-JP" sz="2400" dirty="0" smtClean="0"/>
              <a:t>while # of baryons </a:t>
            </a:r>
            <a:r>
              <a:rPr lang="en-US" altLang="ja-JP" sz="2400" dirty="0"/>
              <a:t>does not </a:t>
            </a:r>
            <a:r>
              <a:rPr lang="en-US" altLang="ja-JP" sz="2400" dirty="0" smtClean="0"/>
              <a:t>change.</a:t>
            </a:r>
            <a:endParaRPr lang="en-US" altLang="ja-JP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96406" y="5916818"/>
            <a:ext cx="649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ym typeface="Wingdings"/>
              </a:rPr>
              <a:t>The baryon-photon number ratio </a:t>
            </a:r>
            <a:r>
              <a:rPr lang="en-US" altLang="ja-JP" sz="2400" i="1" dirty="0" err="1" smtClean="0">
                <a:latin typeface="Times"/>
                <a:cs typeface="Times"/>
                <a:sym typeface="Wingdings"/>
              </a:rPr>
              <a:t>η</a:t>
            </a:r>
            <a:r>
              <a:rPr lang="en-US" altLang="ja-JP" sz="2400" dirty="0" smtClean="0">
                <a:sym typeface="Wingdings"/>
              </a:rPr>
              <a:t> decreases.</a:t>
            </a:r>
            <a:endParaRPr lang="en-US" altLang="ja-JP" sz="24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137" y="5836258"/>
            <a:ext cx="1059128" cy="73471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60412" y="5769942"/>
            <a:ext cx="382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"/>
                <a:cs typeface="Times"/>
              </a:rPr>
              <a:t>z</a:t>
            </a:r>
            <a:endParaRPr kumimoji="1" lang="ja-JP" altLang="en-US" sz="2400" i="1" dirty="0">
              <a:latin typeface="Times"/>
              <a:cs typeface="Time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F7A-B30E-5443-BED6-7AE667369DAB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52477" y="1071904"/>
            <a:ext cx="3210113" cy="1344347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noFill/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410044" y="1071904"/>
            <a:ext cx="0" cy="483108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78417" y="2458339"/>
            <a:ext cx="120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~ 2.0 </a:t>
            </a:r>
            <a:r>
              <a:rPr lang="en-US" altLang="ja-JP" dirty="0" smtClean="0">
                <a:latin typeface="Times"/>
                <a:cs typeface="Times"/>
              </a:rPr>
              <a:t>× 10</a:t>
            </a:r>
            <a:r>
              <a:rPr lang="en-US" altLang="ja-JP" baseline="30000" dirty="0" smtClean="0">
                <a:latin typeface="Times"/>
                <a:cs typeface="Times"/>
              </a:rPr>
              <a:t>6</a:t>
            </a:r>
            <a:endParaRPr kumimoji="1" lang="ja-JP" altLang="en-US" baseline="30000" dirty="0">
              <a:latin typeface="Times"/>
              <a:cs typeface="Times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66252" y="2667195"/>
            <a:ext cx="28758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78417" y="446793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~ 4.0 </a:t>
            </a:r>
            <a:r>
              <a:rPr lang="en-US" altLang="ja-JP" dirty="0" smtClean="0">
                <a:latin typeface="Times"/>
                <a:cs typeface="Times"/>
              </a:rPr>
              <a:t>× 10</a:t>
            </a:r>
            <a:r>
              <a:rPr lang="en-US" altLang="ja-JP" baseline="30000" dirty="0" smtClean="0">
                <a:latin typeface="Times"/>
                <a:cs typeface="Times"/>
              </a:rPr>
              <a:t>4</a:t>
            </a:r>
            <a:endParaRPr kumimoji="1" lang="ja-JP" altLang="en-US" baseline="30000" dirty="0">
              <a:latin typeface="Times"/>
              <a:cs typeface="Times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266252" y="4676786"/>
            <a:ext cx="28758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82287" y="1406911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Compton scattering</a:t>
            </a:r>
          </a:p>
          <a:p>
            <a:r>
              <a:rPr kumimoji="1" lang="en-US" altLang="ja-JP" u="sng" dirty="0" smtClean="0"/>
              <a:t>Double Compton scattering</a:t>
            </a:r>
          </a:p>
          <a:p>
            <a:r>
              <a:rPr kumimoji="1" lang="en-US" altLang="ja-JP" u="sng" dirty="0" smtClean="0"/>
              <a:t>Planck distribution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82287" y="3266890"/>
            <a:ext cx="2813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Compton scattering</a:t>
            </a:r>
            <a:endParaRPr lang="en-US" altLang="ja-JP" u="sng" dirty="0"/>
          </a:p>
          <a:p>
            <a:r>
              <a:rPr lang="en-US" altLang="en-US" dirty="0" smtClean="0">
                <a:sym typeface="Wingdings"/>
              </a:rPr>
              <a:t># of CMB photon fix</a:t>
            </a:r>
          </a:p>
          <a:p>
            <a:r>
              <a:rPr lang="en-US" altLang="en-US" dirty="0" smtClean="0">
                <a:sym typeface="Wingdings"/>
              </a:rPr>
              <a:t>Bose-Einstein distribution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82287" y="526667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Non-</a:t>
            </a:r>
            <a:r>
              <a:rPr lang="en-US" altLang="ja-JP" dirty="0" smtClean="0"/>
              <a:t>equilibrium state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52477" y="2841270"/>
            <a:ext cx="76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u="sng" dirty="0" smtClean="0">
                <a:solidFill>
                  <a:srgbClr val="FF0000"/>
                </a:solidFill>
                <a:latin typeface="Times"/>
                <a:cs typeface="Times"/>
              </a:rPr>
              <a:t>μ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 era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2477" y="4885642"/>
            <a:ext cx="72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u="sng" dirty="0" smtClean="0">
                <a:solidFill>
                  <a:srgbClr val="FF0000"/>
                </a:solidFill>
                <a:latin typeface="Times"/>
                <a:cs typeface="Times"/>
              </a:rPr>
              <a:t>y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 era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2477" y="109922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FF0000"/>
                </a:solidFill>
              </a:rPr>
              <a:t>Double Compton era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52477" y="4904173"/>
            <a:ext cx="3210113" cy="834734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52477" y="2841270"/>
            <a:ext cx="3210113" cy="162666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68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">
  <a:themeElements>
    <a:clrScheme name="革命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ペーパー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  <a:scene3d>
          <a:camera prst="orthographicFront"/>
          <a:lightRig rig="threePt" dir="tl"/>
        </a:scene3d>
        <a:sp3d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blue.thmx</Template>
  <TotalTime>1109</TotalTime>
  <Words>1415</Words>
  <Application>Microsoft Macintosh PowerPoint</Application>
  <PresentationFormat>画面に合わせる (4:3)</PresentationFormat>
  <Paragraphs>276</Paragraphs>
  <Slides>25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blue</vt:lpstr>
      <vt:lpstr>New constraints on small-scale primordial magnetic fields from Magnetic Reheating</vt:lpstr>
      <vt:lpstr>PowerPoint プレゼンテーション</vt:lpstr>
      <vt:lpstr>PowerPoint プレゼンテーション</vt:lpstr>
      <vt:lpstr>1. Introduction to PMFs</vt:lpstr>
      <vt:lpstr>1.1 Example(1) CMB anisotropy</vt:lpstr>
      <vt:lpstr>1.2 Example(2) CMB distortion</vt:lpstr>
      <vt:lpstr>1.3 Constraint on PMFs</vt:lpstr>
      <vt:lpstr>PowerPoint プレゼンテーション</vt:lpstr>
      <vt:lpstr>2.  Reheating of the CMB photon</vt:lpstr>
      <vt:lpstr>2.1 Baryon-photon ratio η</vt:lpstr>
      <vt:lpstr>2.2 Baryon-photon ratio η</vt:lpstr>
      <vt:lpstr>2.3 Baryon-photon ratio η</vt:lpstr>
      <vt:lpstr>2.4 Baryon-photon ratio η</vt:lpstr>
      <vt:lpstr>PowerPoint プレゼンテーション</vt:lpstr>
      <vt:lpstr>3 Results: Magnetic Reheating</vt:lpstr>
      <vt:lpstr>3.1 Delta-function type</vt:lpstr>
      <vt:lpstr>3.2 Power-law type</vt:lpstr>
      <vt:lpstr>PowerPoint プレゼンテーション</vt:lpstr>
      <vt:lpstr>4. Summary</vt:lpstr>
      <vt:lpstr>PowerPoint プレゼンテーション</vt:lpstr>
      <vt:lpstr>2.5 Acoustic Reheating</vt:lpstr>
      <vt:lpstr>2.6 Acoustic Reheating</vt:lpstr>
      <vt:lpstr>3.2 Diffusion of PMFs</vt:lpstr>
      <vt:lpstr>3. Magnetic Reheating</vt:lpstr>
      <vt:lpstr>Blazer observation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constraints on the primordial magnetic fields from magnetic reheating  </dc:title>
  <dc:creator>Saga Shohei</dc:creator>
  <cp:lastModifiedBy>Saga</cp:lastModifiedBy>
  <cp:revision>163</cp:revision>
  <cp:lastPrinted>2017-12-13T02:05:36Z</cp:lastPrinted>
  <dcterms:created xsi:type="dcterms:W3CDTF">2017-08-14T08:30:36Z</dcterms:created>
  <dcterms:modified xsi:type="dcterms:W3CDTF">2017-12-13T05:41:38Z</dcterms:modified>
</cp:coreProperties>
</file>