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6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4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FEF91-E2C2-DE41-8C91-F98116F7079C}" type="datetimeFigureOut">
              <a:rPr kumimoji="1" lang="ja-JP" altLang="en-US" smtClean="0"/>
              <a:t>17/12/11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27245-3FE6-594D-A5E3-88C8BF83ED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214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6516-1DEF-6D48-91D8-D460306E1AF6}" type="datetimeFigureOut">
              <a:rPr kumimoji="1" lang="ja-JP" altLang="en-US" smtClean="0"/>
              <a:t>17/12/11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33DCE-A490-F14D-B7A0-39FE769D3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73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A7BC-F92B-5641-B2D8-0A0C982C5809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5690957" y="6403191"/>
            <a:ext cx="316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CosPA</a:t>
            </a:r>
            <a:r>
              <a:rPr kumimoji="1" lang="en-US" altLang="ja-JP" dirty="0" smtClean="0"/>
              <a:t> 2017 @ Kyoto University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43E6-965B-FB41-9F20-5586FC8E46BE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D2B2-52E4-184C-8DBE-B93891C29C14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、図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E46D-B440-9643-8460-7CDD0B80B204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、図、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35FD-6091-EF42-823C-DA03BCDC30F0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 3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EE2E-8217-E04C-A36B-D9D9C52AEF2E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8822-50A0-9146-83F2-FA56C4BB2A7C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4B46-F1F9-1D41-A5F6-F8E3F5B34351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9047-9DB7-D246-A0AF-E6807CFF761C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01" y="167347"/>
            <a:ext cx="957679" cy="359760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r>
              <a:rPr lang="en-US" dirty="0" smtClean="0"/>
              <a:t>/10</a:t>
            </a:r>
            <a:endParaRPr lang="en-US" dirty="0"/>
          </a:p>
        </p:txBody>
      </p:sp>
      <p:sp>
        <p:nvSpPr>
          <p:cNvPr id="12" name="Rectangle 12"/>
          <p:cNvSpPr/>
          <p:nvPr userDrawn="1"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テキスト ボックス 12"/>
          <p:cNvSpPr txBox="1"/>
          <p:nvPr userDrawn="1"/>
        </p:nvSpPr>
        <p:spPr>
          <a:xfrm>
            <a:off x="5690957" y="6403191"/>
            <a:ext cx="316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CosPA</a:t>
            </a:r>
            <a:r>
              <a:rPr kumimoji="1" lang="en-US" altLang="ja-JP" dirty="0" smtClean="0"/>
              <a:t> 2017 @ Kyoto University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284163" y="6403191"/>
            <a:ext cx="13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Junpei Ooba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84F3-F523-3848-BB4C-34152D8601BB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FEC59-EA27-964C-B13A-DF5ED7FAB33F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0D8F-CCBD-0843-B2F3-4F9BA4772AAA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2EEB-CAAB-8847-B824-C95EEEE4EB19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1588-C430-9449-A7CA-6354991ABE9E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06E2-1EB7-2B41-8DC3-933EE3D5873C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6EA0-9DEC-B14F-8132-94ED829D03CC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0ADAF45-0F0F-C340-B984-B9616DC5FB22}" type="datetime1">
              <a:rPr lang="ja-JP" altLang="en-US" smtClean="0"/>
              <a:t>17/12/11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kumimoji="1"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kumimoji="1"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kumimoji="1"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1341" y="681014"/>
            <a:ext cx="7808976" cy="108813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Planck constraints on the non-flat ΛCDM inflation model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5891" y="3838574"/>
            <a:ext cx="48656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baseline="30000" dirty="0" smtClean="0"/>
              <a:t>1</a:t>
            </a:r>
            <a:r>
              <a:rPr lang="en-US" altLang="en-US" dirty="0" smtClean="0"/>
              <a:t>Nagoya University, </a:t>
            </a:r>
            <a:r>
              <a:rPr lang="en-US" altLang="en-US" baseline="30000" dirty="0" smtClean="0"/>
              <a:t>2</a:t>
            </a:r>
            <a:r>
              <a:rPr lang="en-US" altLang="ja-JP" dirty="0"/>
              <a:t>Kansas </a:t>
            </a:r>
            <a:r>
              <a:rPr lang="en-US" altLang="ja-JP" dirty="0" smtClean="0"/>
              <a:t>State</a:t>
            </a:r>
            <a:r>
              <a:rPr lang="en-US" altLang="en-US" dirty="0" smtClean="0"/>
              <a:t> University</a:t>
            </a:r>
            <a:r>
              <a:rPr lang="ja-JP" altLang="en-US" dirty="0" smtClean="0"/>
              <a:t> 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9081" y="3111177"/>
            <a:ext cx="272292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en-US" sz="3600" b="1" u="sng" dirty="0" smtClean="0"/>
              <a:t>Junpei Ooba</a:t>
            </a:r>
            <a:r>
              <a:rPr lang="en-US" altLang="en-US" sz="3600" baseline="30000" dirty="0" smtClean="0"/>
              <a:t>1</a:t>
            </a:r>
            <a:endParaRPr kumimoji="1" lang="ja-JP" altLang="en-US" sz="36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0853" y="3303875"/>
            <a:ext cx="605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/>
              <a:t>, </a:t>
            </a:r>
            <a:r>
              <a:rPr lang="en-US" altLang="ja-JP" sz="2400" dirty="0" smtClean="0"/>
              <a:t>Bharat Ratra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Naoshi</a:t>
            </a:r>
            <a:r>
              <a:rPr lang="en-US" altLang="en-US" sz="2400" dirty="0" smtClean="0"/>
              <a:t> Sugiyama</a:t>
            </a:r>
            <a:r>
              <a:rPr lang="en-US" altLang="en-US" sz="2400" baseline="30000" dirty="0" smtClean="0"/>
              <a:t>1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9081" y="4603545"/>
            <a:ext cx="200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arXiv:1707.03452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529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1504" y="2133600"/>
            <a:ext cx="5732422" cy="3992563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We study the non-flat inflation model which </a:t>
            </a:r>
            <a:r>
              <a:rPr kumimoji="1" lang="en-US" altLang="ja-JP" sz="2000" dirty="0" smtClean="0"/>
              <a:t>realize a </a:t>
            </a:r>
            <a:r>
              <a:rPr lang="en-US" altLang="ja-JP" sz="2000" dirty="0" smtClean="0"/>
              <a:t>reduced</a:t>
            </a:r>
            <a:r>
              <a:rPr kumimoji="1" lang="en-US" altLang="ja-JP" sz="2000" dirty="0" smtClean="0"/>
              <a:t> power in the large scale region of the density power spectrum.</a:t>
            </a:r>
          </a:p>
          <a:p>
            <a:r>
              <a:rPr lang="en-US" altLang="ja-JP" sz="2000" dirty="0"/>
              <a:t>T</a:t>
            </a:r>
            <a:r>
              <a:rPr kumimoji="1" lang="en-US" altLang="ja-JP" sz="2000" dirty="0" smtClean="0"/>
              <a:t>his model is interesting and </a:t>
            </a:r>
            <a:r>
              <a:rPr lang="en-US" altLang="ja-JP" sz="2000" dirty="0" smtClean="0"/>
              <a:t>might be</a:t>
            </a:r>
            <a:r>
              <a:rPr kumimoji="1" lang="en-US" altLang="ja-JP" sz="2000" dirty="0" smtClean="0"/>
              <a:t> useful for the tensions in the current CMB observation.</a:t>
            </a:r>
          </a:p>
          <a:p>
            <a:pPr lvl="1"/>
            <a:r>
              <a:rPr lang="en-US" altLang="ja-JP" sz="1800" dirty="0" smtClean="0"/>
              <a:t>low-</a:t>
            </a:r>
            <a:r>
              <a:rPr lang="en-US" altLang="ja-JP" sz="1800" dirty="0" smtClean="0">
                <a:latin typeface="MT Extra" charset="2"/>
                <a:cs typeface="MT Extra" charset="2"/>
              </a:rPr>
              <a:t>l</a:t>
            </a:r>
            <a:r>
              <a:rPr lang="en-US" altLang="ja-JP" sz="1800" dirty="0" smtClean="0"/>
              <a:t> </a:t>
            </a:r>
            <a:r>
              <a:rPr lang="en-US" altLang="ja-JP" sz="1800" i="1" dirty="0" err="1" smtClean="0"/>
              <a:t>C</a:t>
            </a:r>
            <a:r>
              <a:rPr lang="en-US" altLang="ja-JP" sz="1800" baseline="-25000" dirty="0" err="1" smtClean="0">
                <a:latin typeface="MT Extra" charset="2"/>
                <a:cs typeface="MT Extra" charset="2"/>
              </a:rPr>
              <a:t>l</a:t>
            </a:r>
            <a:r>
              <a:rPr lang="en-US" altLang="ja-JP" sz="1800" dirty="0">
                <a:cs typeface="MT Extra" charset="2"/>
              </a:rPr>
              <a:t> </a:t>
            </a:r>
            <a:r>
              <a:rPr lang="en-US" altLang="ja-JP" sz="1800" dirty="0" smtClean="0">
                <a:cs typeface="MT Extra" charset="2"/>
              </a:rPr>
              <a:t>deficit, weak lensing σ</a:t>
            </a:r>
            <a:r>
              <a:rPr lang="en-US" altLang="ja-JP" sz="1800" baseline="-25000" dirty="0" smtClean="0">
                <a:cs typeface="MT Extra" charset="2"/>
              </a:rPr>
              <a:t>8</a:t>
            </a:r>
            <a:endParaRPr kumimoji="1" lang="en-US" altLang="ja-JP" sz="1800" baseline="-25000" dirty="0" smtClean="0">
              <a:latin typeface="MT Extra" charset="2"/>
              <a:cs typeface="MT Extra" charset="2"/>
            </a:endParaRPr>
          </a:p>
          <a:p>
            <a:r>
              <a:rPr lang="en-US" altLang="ja-JP" sz="2000" dirty="0" smtClean="0"/>
              <a:t>Ongoing works</a:t>
            </a:r>
          </a:p>
          <a:p>
            <a:pPr lvl="1"/>
            <a:r>
              <a:rPr lang="en-US" altLang="ja-JP" sz="1800" dirty="0"/>
              <a:t>non-flat XCDM, </a:t>
            </a:r>
            <a:r>
              <a:rPr lang="en-US" altLang="ja-JP" sz="1800" dirty="0" err="1"/>
              <a:t>φCDM</a:t>
            </a:r>
            <a:r>
              <a:rPr lang="en-US" altLang="ja-JP" sz="1800" dirty="0"/>
              <a:t> </a:t>
            </a:r>
            <a:r>
              <a:rPr lang="en-US" altLang="ja-JP" sz="1800" dirty="0" smtClean="0"/>
              <a:t>models</a:t>
            </a: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10</a:t>
            </a:fld>
            <a:r>
              <a:rPr lang="en-US" smtClean="0"/>
              <a:t>/10</a:t>
            </a:r>
            <a:endParaRPr 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05351" y="967742"/>
            <a:ext cx="200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arXiv:1707.03452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0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7392" y="2133600"/>
            <a:ext cx="3874519" cy="3992563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</a:p>
          <a:p>
            <a:r>
              <a:rPr lang="en-US" altLang="ja-JP" dirty="0"/>
              <a:t>N</a:t>
            </a:r>
            <a:r>
              <a:rPr kumimoji="1" lang="en-US" altLang="ja-JP" dirty="0" smtClean="0"/>
              <a:t>on-flat inflation model</a:t>
            </a:r>
          </a:p>
          <a:p>
            <a:r>
              <a:rPr lang="en-US" altLang="ja-JP" dirty="0" smtClean="0"/>
              <a:t>Result</a:t>
            </a:r>
          </a:p>
          <a:p>
            <a:r>
              <a:rPr kumimoji="1" lang="en-US" altLang="ja-JP" dirty="0" smtClean="0"/>
              <a:t>Summary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2</a:t>
            </a:fld>
            <a:r>
              <a:rPr lang="en-U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1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4164" y="2133600"/>
            <a:ext cx="5516704" cy="3992563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Planck mission put strong constraint on the </a:t>
            </a:r>
            <a:r>
              <a:rPr lang="en-US" altLang="ja-JP" sz="2000" dirty="0" smtClean="0"/>
              <a:t>cosmological parameters.</a:t>
            </a:r>
          </a:p>
          <a:p>
            <a:r>
              <a:rPr lang="en-US" altLang="ja-JP" sz="2000" dirty="0"/>
              <a:t>F</a:t>
            </a:r>
            <a:r>
              <a:rPr lang="en-US" altLang="ja-JP" sz="2000" dirty="0" smtClean="0"/>
              <a:t>lat ΛCDM model is very consistent.</a:t>
            </a:r>
          </a:p>
          <a:p>
            <a:r>
              <a:rPr lang="en-US" altLang="ja-JP" sz="2000" dirty="0" smtClean="0"/>
              <a:t>However there are some deviations.</a:t>
            </a:r>
          </a:p>
          <a:p>
            <a:pPr lvl="1"/>
            <a:r>
              <a:rPr lang="en-US" altLang="ja-JP" sz="1800" dirty="0" smtClean="0"/>
              <a:t>low-</a:t>
            </a:r>
            <a:r>
              <a:rPr lang="en-US" altLang="ja-JP" sz="1800" dirty="0" smtClean="0">
                <a:latin typeface="MT Extra" charset="2"/>
                <a:cs typeface="MT Extra" charset="2"/>
              </a:rPr>
              <a:t>l</a:t>
            </a:r>
            <a:r>
              <a:rPr lang="en-US" altLang="ja-JP" sz="1800" dirty="0" smtClean="0"/>
              <a:t> power of </a:t>
            </a:r>
            <a:r>
              <a:rPr lang="en-US" altLang="ja-JP" sz="1800" i="1" dirty="0" err="1" smtClean="0"/>
              <a:t>C</a:t>
            </a:r>
            <a:r>
              <a:rPr lang="en-US" altLang="ja-JP" sz="1800" baseline="-25000" dirty="0" err="1">
                <a:latin typeface="MT Extra" charset="2"/>
                <a:cs typeface="MT Extra" charset="2"/>
              </a:rPr>
              <a:t>l</a:t>
            </a:r>
            <a:endParaRPr lang="en-US" altLang="ja-JP" sz="1800" dirty="0" smtClean="0">
              <a:latin typeface="MT Extra" charset="2"/>
              <a:cs typeface="MT Extra" charset="2"/>
            </a:endParaRPr>
          </a:p>
          <a:p>
            <a:pPr lvl="1"/>
            <a:r>
              <a:rPr lang="en-US" altLang="ja-JP" sz="1800" dirty="0" smtClean="0"/>
              <a:t>higher σ</a:t>
            </a:r>
            <a:r>
              <a:rPr lang="en-US" altLang="ja-JP" sz="1800" baseline="-25000" dirty="0" smtClean="0"/>
              <a:t>8</a:t>
            </a:r>
            <a:r>
              <a:rPr lang="en-US" altLang="ja-JP" sz="1800" dirty="0" smtClean="0"/>
              <a:t> value than weak lensing observation</a:t>
            </a:r>
          </a:p>
          <a:p>
            <a:r>
              <a:rPr lang="en-US" altLang="ja-JP" sz="2000" dirty="0" smtClean="0"/>
              <a:t>These deviations might be a possibility of extended theory.</a:t>
            </a:r>
          </a:p>
          <a:p>
            <a:pPr lvl="1"/>
            <a:endParaRPr lang="en-US" altLang="ja-JP" sz="1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3</a:t>
            </a:fld>
            <a:r>
              <a:rPr lang="en-US" smtClean="0"/>
              <a:t>/10</a:t>
            </a:r>
            <a:endParaRPr lang="en-US" dirty="0"/>
          </a:p>
        </p:txBody>
      </p:sp>
      <p:pic>
        <p:nvPicPr>
          <p:cNvPr id="5" name="図 4" descr="NivG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48" y="1746173"/>
            <a:ext cx="3339708" cy="19903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536923" y="3545460"/>
            <a:ext cx="419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>
                    <a:lumMod val="65000"/>
                  </a:schemeClr>
                </a:solidFill>
              </a:rPr>
              <a:t>ESA</a:t>
            </a:r>
            <a:endParaRPr kumimoji="1" lang="ja-JP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図 8" descr="aa25830-15-fig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92" y="3957280"/>
            <a:ext cx="2813575" cy="21664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1985" y="5936389"/>
            <a:ext cx="2018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i="1" dirty="0" smtClean="0">
                <a:solidFill>
                  <a:srgbClr val="7F7F7F"/>
                </a:solidFill>
              </a:rPr>
              <a:t>Planck</a:t>
            </a:r>
            <a:r>
              <a:rPr kumimoji="1" lang="en-US" altLang="ja-JP" sz="1200" dirty="0" smtClean="0">
                <a:solidFill>
                  <a:srgbClr val="7F7F7F"/>
                </a:solidFill>
              </a:rPr>
              <a:t> 2015 results. XIII.</a:t>
            </a:r>
            <a:endParaRPr kumimoji="1" lang="ja-JP" altLang="en-US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2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5"/>
          <p:cNvSpPr>
            <a:spLocks noGrp="1"/>
          </p:cNvSpPr>
          <p:nvPr>
            <p:ph idx="1"/>
          </p:nvPr>
        </p:nvSpPr>
        <p:spPr>
          <a:xfrm>
            <a:off x="886303" y="2056957"/>
            <a:ext cx="6853477" cy="3992563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Angular power spectra are written as</a:t>
            </a: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pPr lvl="1"/>
            <a:r>
              <a:rPr kumimoji="1" lang="en-US" altLang="ja-JP" sz="1800" dirty="0" smtClean="0">
                <a:solidFill>
                  <a:schemeClr val="tx1"/>
                </a:solidFill>
              </a:rPr>
              <a:t>Here,                           and                                   .</a:t>
            </a: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Using following equations,</a:t>
            </a:r>
          </a:p>
          <a:p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lvl="1"/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The density power spectrum in the slow-roll limit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Non-flat inflation model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4</a:t>
            </a:fld>
            <a:r>
              <a:rPr lang="en-US" smtClean="0"/>
              <a:t>/10</a:t>
            </a:r>
            <a:endParaRPr lang="en-US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56" y="5412491"/>
            <a:ext cx="2059153" cy="610119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15" y="3946302"/>
            <a:ext cx="2287603" cy="243855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55" y="3087657"/>
            <a:ext cx="1141672" cy="231902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25" y="3086909"/>
            <a:ext cx="1655928" cy="242475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15" y="4310956"/>
            <a:ext cx="3730066" cy="511287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15" y="2504534"/>
            <a:ext cx="3861442" cy="49647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689853" y="5251570"/>
            <a:ext cx="20998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7F7F7F"/>
                </a:solidFill>
              </a:rPr>
              <a:t>Lyth</a:t>
            </a:r>
            <a:r>
              <a:rPr kumimoji="1" lang="en-US" altLang="ja-JP" sz="1600" dirty="0" smtClean="0">
                <a:solidFill>
                  <a:srgbClr val="7F7F7F"/>
                </a:solidFill>
              </a:rPr>
              <a:t> &amp; Stewart (1990)</a:t>
            </a:r>
          </a:p>
          <a:p>
            <a:r>
              <a:rPr kumimoji="1" lang="en-US" altLang="ja-JP" sz="1600" dirty="0" err="1" smtClean="0">
                <a:solidFill>
                  <a:srgbClr val="7F7F7F"/>
                </a:solidFill>
              </a:rPr>
              <a:t>Ratra</a:t>
            </a:r>
            <a:r>
              <a:rPr kumimoji="1" lang="en-US" altLang="ja-JP" sz="1600" dirty="0" smtClean="0">
                <a:solidFill>
                  <a:srgbClr val="7F7F7F"/>
                </a:solidFill>
              </a:rPr>
              <a:t> &amp; Peebles (1995)</a:t>
            </a:r>
          </a:p>
          <a:p>
            <a:r>
              <a:rPr kumimoji="1" lang="en-US" altLang="ja-JP" sz="1600" dirty="0" err="1" smtClean="0">
                <a:solidFill>
                  <a:srgbClr val="7F7F7F"/>
                </a:solidFill>
              </a:rPr>
              <a:t>Ratra</a:t>
            </a:r>
            <a:r>
              <a:rPr kumimoji="1" lang="en-US" altLang="ja-JP" sz="1600" dirty="0" smtClean="0">
                <a:solidFill>
                  <a:srgbClr val="7F7F7F"/>
                </a:solidFill>
              </a:rPr>
              <a:t> (2017)</a:t>
            </a:r>
            <a:endParaRPr kumimoji="1" lang="ja-JP" altLang="en-US" sz="1600" dirty="0">
              <a:solidFill>
                <a:srgbClr val="7F7F7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89853" y="2795269"/>
            <a:ext cx="17480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Hu &amp; White (1997)</a:t>
            </a:r>
          </a:p>
          <a:p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Hu+ (1998)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4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Non-flat inflation model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5</a:t>
            </a:fld>
            <a:r>
              <a:rPr lang="en-US" smtClean="0"/>
              <a:t>/10</a:t>
            </a:r>
            <a:endParaRPr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84164" y="2133600"/>
            <a:ext cx="5014396" cy="3992563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This is a generalization of the flat-space scale invariant spectrum</a:t>
            </a:r>
            <a:r>
              <a:rPr lang="en-US" altLang="ja-JP" sz="1800" dirty="0" smtClean="0"/>
              <a:t>.</a:t>
            </a:r>
            <a:endParaRPr kumimoji="1" lang="en-US" altLang="ja-JP" sz="1800" dirty="0" smtClean="0"/>
          </a:p>
          <a:p>
            <a:r>
              <a:rPr kumimoji="1" lang="en-US" altLang="ja-JP" sz="1800" dirty="0" smtClean="0"/>
              <a:t>On large scales, the fractional energy density inhomogeneity power spectrum for the best-fit closed ΛCDM model is suppressed relative to that of flat ΛCDM model.</a:t>
            </a:r>
          </a:p>
          <a:p>
            <a:r>
              <a:rPr lang="en-US" altLang="ja-JP" sz="1800" dirty="0" smtClean="0"/>
              <a:t>Open case, </a:t>
            </a:r>
            <a:r>
              <a:rPr lang="en-US" altLang="ja-JP" sz="1800" i="1" dirty="0" smtClean="0"/>
              <a:t>q</a:t>
            </a:r>
            <a:r>
              <a:rPr lang="en-US" altLang="ja-JP" sz="1800" dirty="0" smtClean="0"/>
              <a:t> runs from 0 to ∞.</a:t>
            </a:r>
          </a:p>
          <a:p>
            <a:r>
              <a:rPr kumimoji="1" lang="en-US" altLang="ja-JP" sz="1800" dirty="0" smtClean="0"/>
              <a:t>Closed case, </a:t>
            </a:r>
            <a:r>
              <a:rPr kumimoji="1" lang="en-US" altLang="ja-JP" sz="1800" i="1" dirty="0" smtClean="0"/>
              <a:t>q</a:t>
            </a:r>
            <a:r>
              <a:rPr kumimoji="1" lang="en-US" altLang="ja-JP" sz="1800" dirty="0" smtClean="0"/>
              <a:t>/</a:t>
            </a:r>
            <a:r>
              <a:rPr kumimoji="1" lang="en-US" altLang="ja-JP" sz="1800" dirty="0" err="1" smtClean="0"/>
              <a:t>sqrt</a:t>
            </a:r>
            <a:r>
              <a:rPr kumimoji="1" lang="en-US" altLang="ja-JP" sz="1800" dirty="0" smtClean="0"/>
              <a:t>(</a:t>
            </a:r>
            <a:r>
              <a:rPr kumimoji="1" lang="en-US" altLang="ja-JP" sz="1800" i="1" dirty="0" smtClean="0"/>
              <a:t>K</a:t>
            </a:r>
            <a:r>
              <a:rPr kumimoji="1" lang="en-US" altLang="ja-JP" sz="1800" dirty="0" smtClean="0"/>
              <a:t>) runs 3, 4, 5, </a:t>
            </a:r>
            <a:r>
              <a:rPr kumimoji="1" lang="mr-IN" altLang="ja-JP" sz="1800" dirty="0" smtClean="0"/>
              <a:t>…</a:t>
            </a:r>
            <a:r>
              <a:rPr kumimoji="1" lang="en-US" altLang="ja-JP" sz="1800" dirty="0" smtClean="0"/>
              <a:t> .</a:t>
            </a:r>
          </a:p>
          <a:p>
            <a:pPr lvl="1"/>
            <a:r>
              <a:rPr lang="en-US" altLang="ja-JP" sz="1600" dirty="0" smtClean="0"/>
              <a:t>It takes discrete values because the universe is spatially closed.</a:t>
            </a:r>
            <a:endParaRPr kumimoji="1" lang="ja-JP" altLang="en-US" sz="1600" dirty="0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14" y="4629883"/>
            <a:ext cx="1941564" cy="575278"/>
          </a:xfrm>
          <a:prstGeom prst="rect">
            <a:avLst/>
          </a:prstGeom>
        </p:spPr>
      </p:pic>
      <p:pic>
        <p:nvPicPr>
          <p:cNvPr id="3" name="図 2" descr="p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83" y="2014737"/>
            <a:ext cx="3835517" cy="25982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5313" y="4291762"/>
            <a:ext cx="2278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7F7F7F"/>
                </a:solidFill>
              </a:rPr>
              <a:t>Lyth</a:t>
            </a:r>
            <a:r>
              <a:rPr kumimoji="1" lang="en-US" altLang="ja-JP" sz="1600" dirty="0" smtClean="0">
                <a:solidFill>
                  <a:srgbClr val="7F7F7F"/>
                </a:solidFill>
              </a:rPr>
              <a:t> &amp; </a:t>
            </a:r>
            <a:r>
              <a:rPr kumimoji="1" lang="en-US" altLang="ja-JP" sz="1600" dirty="0" err="1" smtClean="0">
                <a:solidFill>
                  <a:srgbClr val="7F7F7F"/>
                </a:solidFill>
              </a:rPr>
              <a:t>Woszczyna</a:t>
            </a:r>
            <a:r>
              <a:rPr kumimoji="1" lang="en-US" altLang="ja-JP" sz="1600" dirty="0" smtClean="0">
                <a:solidFill>
                  <a:srgbClr val="7F7F7F"/>
                </a:solidFill>
              </a:rPr>
              <a:t> (1995)</a:t>
            </a:r>
            <a:endParaRPr kumimoji="1" lang="ja-JP" altLang="en-US" sz="1600" dirty="0">
              <a:solidFill>
                <a:srgbClr val="7F7F7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1291" y="4824634"/>
            <a:ext cx="1804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7F7F7F"/>
                </a:solidFill>
              </a:rPr>
              <a:t>Zaldarriaga</a:t>
            </a:r>
            <a:r>
              <a:rPr lang="en-US" altLang="ja-JP" sz="1600" dirty="0" smtClean="0">
                <a:solidFill>
                  <a:srgbClr val="7F7F7F"/>
                </a:solidFill>
              </a:rPr>
              <a:t>+ (1998)</a:t>
            </a:r>
            <a:endParaRPr lang="en-US" altLang="ja-JP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0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CLASS (class-</a:t>
            </a:r>
            <a:r>
              <a:rPr lang="en-US" altLang="ja-JP" dirty="0" err="1"/>
              <a:t>code.net</a:t>
            </a:r>
            <a:r>
              <a:rPr lang="en-US" altLang="ja-JP" dirty="0"/>
              <a:t>)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>
                <a:cs typeface="Century Gothic"/>
              </a:rPr>
              <a:t>To compute the fluctuations in the CMB.</a:t>
            </a:r>
            <a:endParaRPr lang="en-US" altLang="ja-JP" sz="800" dirty="0">
              <a:cs typeface="Century Gothic"/>
            </a:endParaRPr>
          </a:p>
          <a:p>
            <a:r>
              <a:rPr lang="en-US" altLang="ja-JP" dirty="0" smtClean="0"/>
              <a:t>Monte </a:t>
            </a:r>
            <a:r>
              <a:rPr lang="en-US" altLang="ja-JP" dirty="0"/>
              <a:t>python (</a:t>
            </a:r>
            <a:r>
              <a:rPr lang="en-US" altLang="ja-JP" dirty="0" err="1"/>
              <a:t>montepython.net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en-US" altLang="ja-JP" dirty="0"/>
              <a:t>To analyze data by using the Markov chain Monte </a:t>
            </a:r>
            <a:r>
              <a:rPr lang="en-US" altLang="ja-JP" dirty="0" smtClean="0"/>
              <a:t>Carlo (MCMC) </a:t>
            </a:r>
            <a:r>
              <a:rPr lang="en-US" altLang="ja-JP" dirty="0"/>
              <a:t>method. </a:t>
            </a:r>
            <a:endParaRPr kumimoji="1" lang="en-US" altLang="ja-JP" dirty="0" smtClean="0"/>
          </a:p>
          <a:p>
            <a:r>
              <a:rPr lang="en-US" altLang="ja-JP" dirty="0" smtClean="0"/>
              <a:t>Data</a:t>
            </a:r>
          </a:p>
          <a:p>
            <a:pPr lvl="1"/>
            <a:r>
              <a:rPr kumimoji="1" lang="en-US" altLang="ja-JP" dirty="0" smtClean="0"/>
              <a:t>Planck 2015: </a:t>
            </a:r>
            <a:r>
              <a:rPr lang="en-US" altLang="ja-JP" i="1" dirty="0" smtClean="0"/>
              <a:t>TT, </a:t>
            </a:r>
            <a:r>
              <a:rPr lang="en-US" altLang="ja-JP" i="1" dirty="0" err="1" smtClean="0"/>
              <a:t>lowP</a:t>
            </a:r>
            <a:r>
              <a:rPr lang="en-US" altLang="ja-JP" dirty="0" smtClean="0"/>
              <a:t>, lensing </a:t>
            </a:r>
            <a:endParaRPr kumimoji="1" lang="en-US" altLang="ja-JP" i="1" dirty="0" smtClean="0"/>
          </a:p>
          <a:p>
            <a:pPr lvl="1"/>
            <a:r>
              <a:rPr kumimoji="1" lang="en-US" altLang="ja-JP" dirty="0" smtClean="0"/>
              <a:t>BAO: 6dF, BOSS (LOWZ and CMASS), SDSS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6</a:t>
            </a:fld>
            <a:r>
              <a:rPr lang="en-US" smtClean="0"/>
              <a:t>/10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8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4163" y="2133600"/>
            <a:ext cx="5027119" cy="3992563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/>
              <a:t>We found that non-flat </a:t>
            </a:r>
            <a:r>
              <a:rPr kumimoji="1" lang="en-US" altLang="ja-JP" sz="1800" dirty="0" smtClean="0"/>
              <a:t>models </a:t>
            </a:r>
            <a:r>
              <a:rPr kumimoji="1" lang="en-US" altLang="ja-JP" sz="1800" dirty="0" smtClean="0"/>
              <a:t>fit the low-</a:t>
            </a:r>
            <a:r>
              <a:rPr kumimoji="1" lang="en-US" altLang="ja-JP" sz="1800" dirty="0" smtClean="0">
                <a:latin typeface="MT Extra" charset="2"/>
                <a:cs typeface="MT Extra" charset="2"/>
              </a:rPr>
              <a:t>l</a:t>
            </a:r>
            <a:r>
              <a:rPr kumimoji="1" lang="en-US" altLang="ja-JP" sz="1800" dirty="0" smtClean="0">
                <a:cs typeface="MT Extra" charset="2"/>
              </a:rPr>
              <a:t> </a:t>
            </a:r>
            <a:r>
              <a:rPr kumimoji="1" lang="en-US" altLang="ja-JP" sz="1800" i="1" dirty="0" err="1" smtClean="0">
                <a:cs typeface="MT Extra" charset="2"/>
              </a:rPr>
              <a:t>C</a:t>
            </a:r>
            <a:r>
              <a:rPr kumimoji="1" lang="en-US" altLang="ja-JP" sz="1800" baseline="-25000" dirty="0" err="1" smtClean="0">
                <a:latin typeface="MT Extra" charset="2"/>
                <a:cs typeface="MT Extra" charset="2"/>
              </a:rPr>
              <a:t>l</a:t>
            </a:r>
            <a:r>
              <a:rPr kumimoji="1" lang="en-US" altLang="ja-JP" sz="1800" dirty="0" smtClean="0">
                <a:cs typeface="MT Extra" charset="2"/>
              </a:rPr>
              <a:t> measurements better than the flat case.</a:t>
            </a:r>
          </a:p>
          <a:p>
            <a:r>
              <a:rPr lang="en-US" altLang="ja-JP" sz="1800" dirty="0" smtClean="0">
                <a:cs typeface="MT Extra" charset="2"/>
              </a:rPr>
              <a:t>When CMB lensing is included, we found that our non-flat model weakens the tension in the σ</a:t>
            </a:r>
            <a:r>
              <a:rPr lang="en-US" altLang="ja-JP" sz="1800" baseline="-25000" dirty="0" smtClean="0">
                <a:cs typeface="MT Extra" charset="2"/>
              </a:rPr>
              <a:t>8</a:t>
            </a:r>
            <a:r>
              <a:rPr lang="mr-IN" altLang="ja-JP" sz="1800" dirty="0" smtClean="0">
                <a:cs typeface="MT Extra" charset="2"/>
              </a:rPr>
              <a:t>–</a:t>
            </a:r>
            <a:r>
              <a:rPr lang="en-US" altLang="ja-JP" sz="1800" dirty="0" err="1" smtClean="0">
                <a:cs typeface="MT Extra" charset="2"/>
              </a:rPr>
              <a:t>Ω</a:t>
            </a:r>
            <a:r>
              <a:rPr lang="en-US" altLang="ja-JP" sz="1800" baseline="-25000" dirty="0" err="1" smtClean="0">
                <a:cs typeface="MT Extra" charset="2"/>
              </a:rPr>
              <a:t>m</a:t>
            </a:r>
            <a:r>
              <a:rPr lang="en-US" altLang="ja-JP" sz="1800" dirty="0">
                <a:cs typeface="MT Extra" charset="2"/>
              </a:rPr>
              <a:t> </a:t>
            </a:r>
            <a:r>
              <a:rPr lang="en-US" altLang="ja-JP" sz="1800" dirty="0" smtClean="0">
                <a:cs typeface="MT Extra" charset="2"/>
              </a:rPr>
              <a:t>constraint.</a:t>
            </a:r>
          </a:p>
          <a:p>
            <a:pPr lvl="1"/>
            <a:r>
              <a:rPr kumimoji="1" lang="en-US" altLang="ja-JP" sz="1600" dirty="0" smtClean="0">
                <a:cs typeface="MT Extra" charset="2"/>
              </a:rPr>
              <a:t>lower σ</a:t>
            </a:r>
            <a:r>
              <a:rPr kumimoji="1" lang="en-US" altLang="ja-JP" sz="1600" baseline="-25000" dirty="0" smtClean="0">
                <a:cs typeface="MT Extra" charset="2"/>
              </a:rPr>
              <a:t>8</a:t>
            </a:r>
            <a:r>
              <a:rPr kumimoji="1" lang="en-US" altLang="ja-JP" sz="1600" dirty="0" smtClean="0">
                <a:cs typeface="MT Extra" charset="2"/>
              </a:rPr>
              <a:t> values are preferred.</a:t>
            </a:r>
          </a:p>
          <a:p>
            <a:r>
              <a:rPr lang="en-US" altLang="ja-JP" sz="1800" dirty="0" smtClean="0">
                <a:cs typeface="MT Extra" charset="2"/>
              </a:rPr>
              <a:t>The spatial curvature density parameter is constrained as,</a:t>
            </a:r>
            <a:endParaRPr kumimoji="1" lang="ja-JP" altLang="en-US" sz="1800" dirty="0">
              <a:cs typeface="MT Extra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7</a:t>
            </a:fld>
            <a:r>
              <a:rPr lang="en-US" smtClean="0"/>
              <a:t>/10</a:t>
            </a:r>
            <a:endParaRPr lang="en-US" dirty="0"/>
          </a:p>
        </p:txBody>
      </p:sp>
      <p:pic>
        <p:nvPicPr>
          <p:cNvPr id="6" name="図 5" descr="sigma_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15" y="3323455"/>
            <a:ext cx="2830389" cy="2802708"/>
          </a:xfrm>
          <a:prstGeom prst="rect">
            <a:avLst/>
          </a:prstGeom>
        </p:spPr>
      </p:pic>
      <p:pic>
        <p:nvPicPr>
          <p:cNvPr id="8" name="図 7" descr="Cl_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82" y="870938"/>
            <a:ext cx="3572511" cy="2454775"/>
          </a:xfrm>
          <a:prstGeom prst="rect">
            <a:avLst/>
          </a:prstGeom>
        </p:spPr>
      </p:pic>
      <p:pic>
        <p:nvPicPr>
          <p:cNvPr id="9" name="図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2" y="5074563"/>
            <a:ext cx="4402101" cy="3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4163" y="2133600"/>
            <a:ext cx="5027119" cy="3992563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/>
              <a:t>Including the BAO data does somewhat degrade the fit in the low-</a:t>
            </a:r>
            <a:r>
              <a:rPr kumimoji="1" lang="en-US" altLang="ja-JP" sz="1800" dirty="0" smtClean="0">
                <a:latin typeface="MT Extra" charset="2"/>
                <a:cs typeface="MT Extra" charset="2"/>
              </a:rPr>
              <a:t>l</a:t>
            </a:r>
            <a:r>
              <a:rPr kumimoji="1" lang="en-US" altLang="ja-JP" sz="1800" dirty="0" smtClean="0"/>
              <a:t> region.</a:t>
            </a:r>
          </a:p>
          <a:p>
            <a:r>
              <a:rPr lang="en-US" altLang="ja-JP" sz="1800" dirty="0" smtClean="0"/>
              <a:t>Including the BAO data also worsen the tension in the </a:t>
            </a:r>
            <a:r>
              <a:rPr lang="en-US" altLang="ja-JP" sz="1800" dirty="0">
                <a:cs typeface="MT Extra" charset="2"/>
              </a:rPr>
              <a:t>σ</a:t>
            </a:r>
            <a:r>
              <a:rPr lang="en-US" altLang="ja-JP" sz="1800" baseline="-25000" dirty="0">
                <a:cs typeface="MT Extra" charset="2"/>
              </a:rPr>
              <a:t>8</a:t>
            </a:r>
            <a:r>
              <a:rPr lang="mr-IN" altLang="ja-JP" sz="1800" dirty="0">
                <a:cs typeface="MT Extra" charset="2"/>
              </a:rPr>
              <a:t>–</a:t>
            </a:r>
            <a:r>
              <a:rPr lang="en-US" altLang="ja-JP" sz="1800" dirty="0" err="1" smtClean="0">
                <a:cs typeface="MT Extra" charset="2"/>
              </a:rPr>
              <a:t>Ω</a:t>
            </a:r>
            <a:r>
              <a:rPr lang="en-US" altLang="ja-JP" sz="1800" baseline="-25000" dirty="0" err="1" smtClean="0">
                <a:cs typeface="MT Extra" charset="2"/>
              </a:rPr>
              <a:t>m</a:t>
            </a:r>
            <a:r>
              <a:rPr lang="en-US" altLang="ja-JP" sz="1800" baseline="-25000" dirty="0" smtClean="0">
                <a:cs typeface="MT Extra" charset="2"/>
              </a:rPr>
              <a:t> </a:t>
            </a:r>
            <a:r>
              <a:rPr lang="en-US" altLang="ja-JP" sz="1800" dirty="0" smtClean="0">
                <a:cs typeface="MT Extra" charset="2"/>
              </a:rPr>
              <a:t>constraint.</a:t>
            </a:r>
          </a:p>
          <a:p>
            <a:r>
              <a:rPr lang="en-US" altLang="ja-JP" sz="1800" dirty="0">
                <a:cs typeface="MT Extra" charset="2"/>
              </a:rPr>
              <a:t>The spatial curvature density parameter is constrained as</a:t>
            </a:r>
            <a:r>
              <a:rPr lang="en-US" altLang="ja-JP" sz="1800" dirty="0" smtClean="0">
                <a:cs typeface="MT Extra" charset="2"/>
              </a:rPr>
              <a:t>,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8</a:t>
            </a:fld>
            <a:r>
              <a:rPr lang="en-US" smtClean="0"/>
              <a:t>/10</a:t>
            </a:r>
            <a:endParaRPr lang="en-US" dirty="0"/>
          </a:p>
        </p:txBody>
      </p:sp>
      <p:pic>
        <p:nvPicPr>
          <p:cNvPr id="7" name="図 6" descr="sigma_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82" y="3321521"/>
            <a:ext cx="2867022" cy="2838983"/>
          </a:xfrm>
          <a:prstGeom prst="rect">
            <a:avLst/>
          </a:prstGeom>
        </p:spPr>
      </p:pic>
      <p:pic>
        <p:nvPicPr>
          <p:cNvPr id="8" name="図 7" descr="Cl_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82" y="853414"/>
            <a:ext cx="3574482" cy="2456129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6" y="4457062"/>
            <a:ext cx="5397328" cy="20566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52569" y="4726818"/>
            <a:ext cx="364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case is about 4 </a:t>
            </a:r>
            <a:r>
              <a:rPr kumimoji="1" lang="en-US" altLang="ja-JP" dirty="0" err="1" smtClean="0"/>
              <a:t>σ</a:t>
            </a:r>
            <a:r>
              <a:rPr kumimoji="1" lang="en-US" altLang="ja-JP" dirty="0" smtClean="0"/>
              <a:t> away from flat.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212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9</a:t>
            </a:fld>
            <a:r>
              <a:rPr lang="en-US" smtClean="0"/>
              <a:t>/10</a:t>
            </a:r>
            <a:endParaRPr lang="en-US" dirty="0"/>
          </a:p>
        </p:txBody>
      </p:sp>
      <p:pic>
        <p:nvPicPr>
          <p:cNvPr id="5" name="図 4" descr="tab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0" y="1363957"/>
            <a:ext cx="7004924" cy="51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2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スペクトル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スペクトル.thmx</Template>
  <TotalTime>1263</TotalTime>
  <Words>501</Words>
  <Application>Microsoft Macintosh PowerPoint</Application>
  <PresentationFormat>画面に合わせる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スペクトル</vt:lpstr>
      <vt:lpstr>Planck constraints on the non-flat ΛCDM inflation model </vt:lpstr>
      <vt:lpstr>Contents</vt:lpstr>
      <vt:lpstr>Introduction</vt:lpstr>
      <vt:lpstr>Non-flat inflation model</vt:lpstr>
      <vt:lpstr>Non-flat inflation model</vt:lpstr>
      <vt:lpstr>Result</vt:lpstr>
      <vt:lpstr>Result</vt:lpstr>
      <vt:lpstr>Result</vt:lpstr>
      <vt:lpstr>Result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Planck constraints on the non-flat ΛCDM inflation model </dc:title>
  <dc:creator>oba junpei</dc:creator>
  <cp:lastModifiedBy>oba junpei</cp:lastModifiedBy>
  <cp:revision>93</cp:revision>
  <dcterms:created xsi:type="dcterms:W3CDTF">2017-12-05T00:44:12Z</dcterms:created>
  <dcterms:modified xsi:type="dcterms:W3CDTF">2017-12-10T21:32:06Z</dcterms:modified>
</cp:coreProperties>
</file>