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9" r:id="rId4"/>
    <p:sldId id="262" r:id="rId5"/>
    <p:sldId id="265" r:id="rId6"/>
    <p:sldId id="266" r:id="rId7"/>
    <p:sldId id="272" r:id="rId8"/>
    <p:sldId id="268" r:id="rId9"/>
    <p:sldId id="269" r:id="rId10"/>
    <p:sldId id="271" r:id="rId11"/>
    <p:sldId id="274" r:id="rId12"/>
    <p:sldId id="275" r:id="rId13"/>
    <p:sldId id="278" r:id="rId14"/>
    <p:sldId id="279" r:id="rId15"/>
    <p:sldId id="281" r:id="rId16"/>
    <p:sldId id="283" r:id="rId17"/>
    <p:sldId id="285" r:id="rId18"/>
    <p:sldId id="287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8084" autoAdjust="0"/>
  </p:normalViewPr>
  <p:slideViewPr>
    <p:cSldViewPr snapToGrid="0" snapToObjects="1">
      <p:cViewPr>
        <p:scale>
          <a:sx n="90" d="100"/>
          <a:sy n="90" d="100"/>
        </p:scale>
        <p:origin x="-1616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CBA84-4D06-6445-A0F9-25FD73011243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5646-44ED-204A-813D-C3DFF6A3DA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964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D35BB-DC60-134C-9D0F-C46CB4D1A3A3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B2A7E-55AB-544A-A835-D8D755C5D1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554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96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form of action like this</a:t>
            </a:r>
          </a:p>
          <a:p>
            <a:r>
              <a:rPr kumimoji="1" lang="en-US" altLang="ja-JP" dirty="0" smtClean="0"/>
              <a:t>non canonical kinetic terms make a attractor of the time evolution.</a:t>
            </a:r>
          </a:p>
          <a:p>
            <a:r>
              <a:rPr kumimoji="1" lang="en-US" altLang="ja-JP" dirty="0" smtClean="0"/>
              <a:t>this kinetic energy plays a role of vacuum energy.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854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talk, I’d like to consider the whole kinetically driven class of inflation.</a:t>
            </a:r>
          </a:p>
          <a:p>
            <a:r>
              <a:rPr kumimoji="1" lang="en-US" altLang="ja-JP" dirty="0" smtClean="0"/>
              <a:t>But, so far, as long as I know, there’s no unified…</a:t>
            </a:r>
          </a:p>
          <a:p>
            <a:r>
              <a:rPr kumimoji="1" lang="en-US" altLang="ja-JP" dirty="0" smtClean="0"/>
              <a:t>Thus, I will construct a unified formulation…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77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 generic </a:t>
            </a:r>
            <a:r>
              <a:rPr kumimoji="1" lang="en-US" altLang="ja-JP" dirty="0" err="1" smtClean="0"/>
              <a:t>EoMs</a:t>
            </a:r>
            <a:r>
              <a:rPr kumimoji="1" lang="en-US" altLang="ja-JP" dirty="0" smtClean="0"/>
              <a:t> include</a:t>
            </a:r>
            <a:r>
              <a:rPr kumimoji="1" lang="en-US" altLang="ja-JP" baseline="0" dirty="0" smtClean="0"/>
              <a:t> those of previous models, for example, </a:t>
            </a:r>
            <a:r>
              <a:rPr kumimoji="1" lang="en-US" altLang="ja-JP" baseline="0" dirty="0" err="1" smtClean="0"/>
              <a:t>Horndeski</a:t>
            </a:r>
            <a:r>
              <a:rPr kumimoji="1" lang="en-US" altLang="ja-JP" baseline="0" dirty="0" smtClean="0"/>
              <a:t> theory and Ghost inflation.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429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ANSATZ</a:t>
            </a:r>
            <a:r>
              <a:rPr kumimoji="1" lang="ja-JP" altLang="en-US" dirty="0" smtClean="0"/>
              <a:t>と摂動展開をしっかり説明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90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field velocity </a:t>
            </a:r>
            <a:r>
              <a:rPr kumimoji="1" lang="ja-JP" altLang="en-US" dirty="0" smtClean="0"/>
              <a:t>が　</a:t>
            </a:r>
            <a:r>
              <a:rPr kumimoji="1" lang="en-US" altLang="ja-JP" dirty="0" smtClean="0"/>
              <a:t>leading</a:t>
            </a:r>
            <a:r>
              <a:rPr kumimoji="1" lang="ja-JP" altLang="en-US" dirty="0" smtClean="0"/>
              <a:t>から大きくずれると、摂動解が使えんクなる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field value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initial condition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leading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sub</a:t>
            </a:r>
            <a:r>
              <a:rPr kumimoji="1" lang="ja-JP" altLang="en-US" dirty="0" smtClean="0"/>
              <a:t>で適当に定義しとけば、いつでも</a:t>
            </a:r>
            <a:r>
              <a:rPr kumimoji="1" lang="en-US" altLang="ja-JP" dirty="0" err="1" smtClean="0"/>
              <a:t>Φ</a:t>
            </a:r>
            <a:r>
              <a:rPr kumimoji="1" lang="ja-JP" altLang="en-US" dirty="0" smtClean="0"/>
              <a:t>１を小さくできる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2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τ</a:t>
            </a:r>
            <a:r>
              <a:rPr kumimoji="1" lang="ja-JP" altLang="en-US" dirty="0" smtClean="0"/>
              <a:t>の近似をちゃんと明言しておく。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050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τ</a:t>
            </a:r>
            <a:r>
              <a:rPr kumimoji="1" lang="ja-JP" altLang="en-US" dirty="0" smtClean="0"/>
              <a:t>の近似から得られる帰結をきちんと述べる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2A7E-55AB-544A-A835-D8D755C5D1C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96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1417-BE64-AB44-915C-50938A200FC4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EAED-6310-D547-8D6F-44B0538843A3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6E9-F956-DB46-865C-4FED27AAB226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3222-23E9-C144-B896-B4DFA05BB316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r>
              <a:rPr lang="en-US" altLang="ja-JP" dirty="0" smtClean="0"/>
              <a:t>31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CCD6-4905-7F4D-8E33-D920C60F8138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6715-4770-9A40-8B8C-DF27C337F164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231B-830D-E442-80E4-FC8F2918ECA6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B782-DE6B-5949-9BF4-C800B3BBBFED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r>
              <a:rPr lang="en-US" altLang="ja-JP" dirty="0" smtClean="0"/>
              <a:t>/38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712F-F7A0-6F4D-97BF-D267A01CBAC5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D7A10-16D3-6F48-A280-316EF3FAE96C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0E7E4-92B5-244C-8FF9-EA808DCBA1BC}" type="datetime2">
              <a:rPr lang="ja-JP" altLang="en-US" smtClean="0"/>
              <a:t>2017年 11月 29日 水曜日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AF0CB2-5365-AB4F-8680-900777956F9C}" type="datetime2">
              <a:rPr lang="ja-JP" altLang="en-US" smtClean="0"/>
              <a:t>2017年 11月 29日 水曜日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r>
              <a:rPr lang="en-US" altLang="ja-JP" dirty="0" smtClean="0"/>
              <a:t>/31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6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5.png"/><Relationship Id="rId7" Type="http://schemas.openxmlformats.org/officeDocument/2006/relationships/image" Target="../media/image65.png"/><Relationship Id="rId8" Type="http://schemas.openxmlformats.org/officeDocument/2006/relationships/image" Target="../media/image10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45.png"/><Relationship Id="rId5" Type="http://schemas.openxmlformats.org/officeDocument/2006/relationships/image" Target="../media/image76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8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82.png"/><Relationship Id="rId7" Type="http://schemas.openxmlformats.org/officeDocument/2006/relationships/image" Target="../media/image84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5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7184" y="870896"/>
            <a:ext cx="7813031" cy="2452674"/>
          </a:xfrm>
        </p:spPr>
        <p:txBody>
          <a:bodyPr/>
          <a:lstStyle/>
          <a:p>
            <a:r>
              <a:rPr lang="en-US" altLang="ja-JP" dirty="0" smtClean="0"/>
              <a:t>Generic features</a:t>
            </a:r>
            <a:br>
              <a:rPr lang="en-US" altLang="ja-JP" dirty="0" smtClean="0"/>
            </a:br>
            <a:r>
              <a:rPr kumimoji="1" lang="en-US" altLang="ja-JP" dirty="0" smtClean="0"/>
              <a:t>of</a:t>
            </a:r>
            <a:r>
              <a:rPr lang="en-US" altLang="ja-JP" dirty="0" smtClean="0"/>
              <a:t> </a:t>
            </a:r>
            <a:r>
              <a:rPr kumimoji="1" lang="en-US" altLang="ja-JP" i="1" dirty="0" smtClean="0"/>
              <a:t>Kinetically</a:t>
            </a:r>
            <a:r>
              <a:rPr kumimoji="1" lang="en-US" altLang="ja-JP" dirty="0" smtClean="0"/>
              <a:t> Driven </a:t>
            </a:r>
            <a:r>
              <a:rPr kumimoji="1" lang="en-US" altLang="ja-JP" dirty="0" err="1" smtClean="0"/>
              <a:t>INflation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413296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Rio Saitou (HUST, China </a:t>
            </a:r>
            <a:r>
              <a:rPr lang="en-US" altLang="ja-JP" dirty="0" smtClean="0"/>
              <a:t>→ </a:t>
            </a:r>
            <a:r>
              <a:rPr kumimoji="1" lang="en-US" altLang="ja-JP" dirty="0" err="1" smtClean="0"/>
              <a:t>LeCosPA</a:t>
            </a:r>
            <a:r>
              <a:rPr kumimoji="1" lang="en-US" altLang="ja-JP" dirty="0" smtClean="0"/>
              <a:t>, NTU)</a:t>
            </a:r>
          </a:p>
          <a:p>
            <a:r>
              <a:rPr lang="en-US" altLang="ja-JP" dirty="0" err="1" smtClean="0"/>
              <a:t>CosPA</a:t>
            </a:r>
            <a:r>
              <a:rPr lang="en-US" altLang="ja-JP" dirty="0" smtClean="0"/>
              <a:t> 2017 @ </a:t>
            </a:r>
            <a:r>
              <a:rPr lang="ja-JP" altLang="ja-JP" dirty="0" smtClean="0"/>
              <a:t>Y</a:t>
            </a:r>
            <a:r>
              <a:rPr lang="en-US" altLang="ja-JP" dirty="0" smtClean="0"/>
              <a:t>ITP, Kyoto University</a:t>
            </a:r>
          </a:p>
          <a:p>
            <a:r>
              <a:rPr lang="en-US" altLang="ja-JP" dirty="0" smtClean="0"/>
              <a:t>2017/12/12</a:t>
            </a:r>
          </a:p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ased on arXiv:1710.04941</a:t>
            </a:r>
          </a:p>
          <a:p>
            <a:endParaRPr kumimoji="1" lang="ja-JP" altLang="en-US" dirty="0"/>
          </a:p>
        </p:txBody>
      </p:sp>
      <p:pic>
        <p:nvPicPr>
          <p:cNvPr id="4" name="図 3" descr="build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38" y="4598809"/>
            <a:ext cx="2012244" cy="2126271"/>
          </a:xfrm>
          <a:prstGeom prst="rect">
            <a:avLst/>
          </a:prstGeom>
        </p:spPr>
      </p:pic>
      <p:pic>
        <p:nvPicPr>
          <p:cNvPr id="6" name="図 5" descr="lecospa-header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31" y="3735739"/>
            <a:ext cx="1551916" cy="7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2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スクリーンショット 2017-10-07 17.5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988" y="4756358"/>
            <a:ext cx="2627224" cy="12831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094"/>
            <a:ext cx="8229600" cy="89182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Next-to-leading solution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an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Ansatz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65916"/>
            <a:ext cx="8229600" cy="5311083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onsider perturbations of background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Split motions to the KDI attractor and the perturbations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err="1" smtClean="0"/>
              <a:t>Ansatz</a:t>
            </a:r>
            <a:r>
              <a:rPr kumimoji="1" lang="en-US" altLang="ja-JP" dirty="0" smtClean="0"/>
              <a:t> for </a:t>
            </a:r>
            <a:r>
              <a:rPr kumimoji="1" lang="en-US" altLang="ja-JP" b="1" i="1" dirty="0" smtClean="0"/>
              <a:t>all</a:t>
            </a:r>
            <a:r>
              <a:rPr kumimoji="1" lang="en-US" altLang="ja-JP" dirty="0" smtClean="0"/>
              <a:t> of the derivative </a:t>
            </a:r>
            <a:r>
              <a:rPr kumimoji="1" lang="en-US" altLang="ja-JP" dirty="0" err="1" smtClean="0"/>
              <a:t>w.r.t</a:t>
            </a:r>
            <a:r>
              <a:rPr kumimoji="1" lang="en-US" altLang="ja-JP" dirty="0" smtClean="0"/>
              <a:t>. </a:t>
            </a:r>
            <a:r>
              <a:rPr kumimoji="1" lang="en-US" altLang="ja-JP" dirty="0" err="1" smtClean="0"/>
              <a:t>Φ</a:t>
            </a:r>
            <a:r>
              <a:rPr kumimoji="1" lang="en-US" altLang="ja-JP" dirty="0" smtClean="0"/>
              <a:t> (not only</a:t>
            </a:r>
            <a:r>
              <a:rPr lang="en-US" altLang="en-US" dirty="0"/>
              <a:t> </a:t>
            </a:r>
            <a:r>
              <a:rPr lang="en-US" altLang="en-US" dirty="0" smtClean="0"/>
              <a:t>for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P,</a:t>
            </a:r>
            <a:r>
              <a:rPr kumimoji="1" lang="en-US" altLang="ja-JP" sz="1400" i="1" dirty="0" smtClean="0"/>
              <a:t>Φ</a:t>
            </a:r>
            <a:r>
              <a:rPr kumimoji="1" lang="en-US" altLang="ja-JP" dirty="0" smtClean="0"/>
              <a:t>)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ja-JP" dirty="0" smtClean="0"/>
              <a:t> </a:t>
            </a:r>
            <a:r>
              <a:rPr kumimoji="1" lang="ja-JP" altLang="en-US" dirty="0" smtClean="0"/>
              <a:t>   </a:t>
            </a:r>
            <a:r>
              <a:rPr lang="en-US" altLang="ja-JP" dirty="0"/>
              <a:t>{A</a:t>
            </a:r>
            <a:r>
              <a:rPr lang="en-US" altLang="ja-JP" sz="1800" dirty="0"/>
              <a:t>n</a:t>
            </a:r>
            <a:r>
              <a:rPr lang="en-US" altLang="ja-JP" dirty="0"/>
              <a:t>} 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ja-JP" altLang="ja-JP" i="1" dirty="0" smtClean="0"/>
              <a:t>A</a:t>
            </a:r>
            <a:r>
              <a:rPr lang="en-US" altLang="ja-JP" i="1" dirty="0" err="1" smtClean="0"/>
              <a:t>rbitrary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backgrounds w/o </a:t>
            </a:r>
            <a:r>
              <a:rPr lang="ja-JP" altLang="en-US" dirty="0" smtClean="0"/>
              <a:t> </a:t>
            </a:r>
            <a:endParaRPr kumimoji="1" lang="ja-JP" altLang="en-US" dirty="0"/>
          </a:p>
        </p:txBody>
      </p:sp>
      <p:pic>
        <p:nvPicPr>
          <p:cNvPr id="4" name="図 3" descr="スクリーンショット 2017-10-07 15.4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05" y="1761649"/>
            <a:ext cx="5190628" cy="474852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5023556" y="3174209"/>
            <a:ext cx="2125342" cy="765123"/>
            <a:chOff x="2898214" y="2170257"/>
            <a:chExt cx="2125342" cy="765123"/>
          </a:xfrm>
        </p:grpSpPr>
        <p:pic>
          <p:nvPicPr>
            <p:cNvPr id="8" name="図 7" descr="texclip2017101001392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325" y="2170257"/>
              <a:ext cx="827120" cy="258925"/>
            </a:xfrm>
            <a:prstGeom prst="rect">
              <a:avLst/>
            </a:prstGeom>
          </p:spPr>
        </p:pic>
        <p:pic>
          <p:nvPicPr>
            <p:cNvPr id="9" name="図 8" descr="texclip2017101001403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214" y="2593448"/>
              <a:ext cx="2125342" cy="341932"/>
            </a:xfrm>
            <a:prstGeom prst="rect">
              <a:avLst/>
            </a:prstGeom>
          </p:spPr>
        </p:pic>
      </p:grpSp>
      <p:pic>
        <p:nvPicPr>
          <p:cNvPr id="10" name="図 9" descr="スクリーンショット 2017-10-06 19.40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92" y="3174209"/>
            <a:ext cx="1780931" cy="423191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3767665" y="3263802"/>
            <a:ext cx="719667" cy="26397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702777" y="3499550"/>
            <a:ext cx="502565" cy="53622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289778" y="5145676"/>
            <a:ext cx="47977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スクリーンショット 2017-10-07 17.54.4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85" y="4808190"/>
            <a:ext cx="789677" cy="278710"/>
          </a:xfrm>
          <a:prstGeom prst="rect">
            <a:avLst/>
          </a:prstGeom>
        </p:spPr>
      </p:pic>
      <p:pic>
        <p:nvPicPr>
          <p:cNvPr id="25" name="図 24" descr="texclip2017112420083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39" y="6104564"/>
            <a:ext cx="782461" cy="30429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581692" y="5145676"/>
            <a:ext cx="1028864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4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/>
        </p:nvSpPr>
        <p:spPr>
          <a:xfrm>
            <a:off x="496077" y="5273890"/>
            <a:ext cx="2069751" cy="60902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1282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Equations of motion up to O(</a:t>
            </a:r>
            <a:r>
              <a:rPr kumimoji="1" lang="en-US" altLang="ja-JP" dirty="0" err="1" smtClean="0"/>
              <a:t>ξ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86502"/>
            <a:ext cx="8229600" cy="5090498"/>
          </a:xfrm>
        </p:spPr>
        <p:txBody>
          <a:bodyPr/>
          <a:lstStyle/>
          <a:p>
            <a:r>
              <a:rPr lang="en-US" altLang="ja-JP" dirty="0" smtClean="0"/>
              <a:t>The c</a:t>
            </a:r>
            <a:r>
              <a:rPr kumimoji="1" lang="en-US" altLang="ja-JP" dirty="0" smtClean="0"/>
              <a:t>onstraint equation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The field equation for Φ</a:t>
            </a:r>
            <a:r>
              <a:rPr lang="en-US" altLang="ja-JP" sz="1800" dirty="0" smtClean="0"/>
              <a:t>1</a:t>
            </a:r>
            <a:endParaRPr kumimoji="1" lang="ja-JP" altLang="en-US" sz="1800" dirty="0"/>
          </a:p>
        </p:txBody>
      </p:sp>
      <p:pic>
        <p:nvPicPr>
          <p:cNvPr id="5" name="図 4" descr="スクリーンショット 2017-10-07 18.1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1" y="1913258"/>
            <a:ext cx="4811015" cy="650138"/>
          </a:xfrm>
          <a:prstGeom prst="rect">
            <a:avLst/>
          </a:prstGeom>
        </p:spPr>
      </p:pic>
      <p:pic>
        <p:nvPicPr>
          <p:cNvPr id="6" name="図 5" descr="スクリーンショット 2017-10-07 18.14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30" y="2641143"/>
            <a:ext cx="2238491" cy="831589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2734290" y="2073273"/>
            <a:ext cx="279353" cy="276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 descr="スクリーンショット 2017-10-07 18.15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07" y="3904073"/>
            <a:ext cx="3692605" cy="838540"/>
          </a:xfrm>
          <a:prstGeom prst="rect">
            <a:avLst/>
          </a:prstGeom>
        </p:spPr>
      </p:pic>
      <p:pic>
        <p:nvPicPr>
          <p:cNvPr id="11" name="図 10" descr="スクリーンショット 2017-10-07 18.21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0" y="4040802"/>
            <a:ext cx="3459979" cy="579546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1577863" y="4196831"/>
            <a:ext cx="119734" cy="234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スクリーンショット 2017-10-07 18.15.3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04" y="4835650"/>
            <a:ext cx="4224544" cy="1914166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3110113" y="4755571"/>
            <a:ext cx="4704019" cy="195537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スクリーンショット 2017-10-06 19.40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7" y="5397142"/>
            <a:ext cx="1553213" cy="369080"/>
          </a:xfrm>
          <a:prstGeom prst="rect">
            <a:avLst/>
          </a:prstGeom>
        </p:spPr>
      </p:pic>
      <p:cxnSp>
        <p:nvCxnSpPr>
          <p:cNvPr id="22" name="直線矢印コネクタ 21"/>
          <p:cNvCxnSpPr>
            <a:stCxn id="19" idx="6"/>
          </p:cNvCxnSpPr>
          <p:nvPr/>
        </p:nvCxnSpPr>
        <p:spPr>
          <a:xfrm flipV="1">
            <a:off x="2565828" y="5571923"/>
            <a:ext cx="531302" cy="6479"/>
          </a:xfrm>
          <a:prstGeom prst="straightConnector1">
            <a:avLst/>
          </a:prstGeom>
          <a:ln w="57150" cmpd="sng">
            <a:solidFill>
              <a:srgbClr val="ACA7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3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958946" y="5801432"/>
            <a:ext cx="2915713" cy="53127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7069"/>
            <a:ext cx="8229600" cy="990600"/>
          </a:xfrm>
        </p:spPr>
        <p:txBody>
          <a:bodyPr/>
          <a:lstStyle/>
          <a:p>
            <a:r>
              <a:rPr lang="en-US" altLang="ja-JP" dirty="0" smtClean="0"/>
              <a:t>Validity of the 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solution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68778"/>
            <a:ext cx="8229600" cy="5108222"/>
          </a:xfrm>
        </p:spPr>
        <p:txBody>
          <a:bodyPr/>
          <a:lstStyle/>
          <a:p>
            <a:r>
              <a:rPr lang="en-US" altLang="ja-JP" dirty="0"/>
              <a:t>The evolution of KDI attractor is characterized by not the field value but </a:t>
            </a:r>
            <a:r>
              <a:rPr lang="en-US" altLang="ja-JP" dirty="0">
                <a:solidFill>
                  <a:srgbClr val="3366FF"/>
                </a:solidFill>
              </a:rPr>
              <a:t>the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rgbClr val="3366FF"/>
                </a:solidFill>
              </a:rPr>
              <a:t>field velocity </a:t>
            </a:r>
            <a:r>
              <a:rPr lang="en-US" altLang="ja-JP" dirty="0"/>
              <a:t>(or the functional form of </a:t>
            </a:r>
            <a:r>
              <a:rPr lang="en-US" altLang="ja-JP" i="1" dirty="0"/>
              <a:t>f</a:t>
            </a:r>
            <a:r>
              <a:rPr lang="en-US" altLang="ja-JP" dirty="0"/>
              <a:t>)</a:t>
            </a:r>
            <a:r>
              <a:rPr lang="en-US" altLang="ja-JP" dirty="0" smtClean="0"/>
              <a:t>:                             .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/>
          </a:p>
        </p:txBody>
      </p:sp>
      <p:pic>
        <p:nvPicPr>
          <p:cNvPr id="4" name="図 3" descr="スクリーンショット 2017-10-07 19.20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54" y="2102769"/>
            <a:ext cx="2299607" cy="470374"/>
          </a:xfrm>
          <a:prstGeom prst="rect">
            <a:avLst/>
          </a:prstGeom>
        </p:spPr>
      </p:pic>
      <p:grpSp>
        <p:nvGrpSpPr>
          <p:cNvPr id="7" name="図形グループ 6"/>
          <p:cNvGrpSpPr/>
          <p:nvPr/>
        </p:nvGrpSpPr>
        <p:grpSpPr>
          <a:xfrm>
            <a:off x="4696397" y="5561009"/>
            <a:ext cx="2669497" cy="967222"/>
            <a:chOff x="3045296" y="5317388"/>
            <a:chExt cx="2669497" cy="967222"/>
          </a:xfrm>
        </p:grpSpPr>
        <p:pic>
          <p:nvPicPr>
            <p:cNvPr id="5" name="図 4" descr="スクリーンショット 2017-10-07 19.34.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238" y="5434010"/>
              <a:ext cx="1889152" cy="643273"/>
            </a:xfrm>
            <a:prstGeom prst="rect">
              <a:avLst/>
            </a:prstGeom>
          </p:spPr>
        </p:pic>
        <p:sp>
          <p:nvSpPr>
            <p:cNvPr id="6" name="角丸四角形 5"/>
            <p:cNvSpPr/>
            <p:nvPr/>
          </p:nvSpPr>
          <p:spPr>
            <a:xfrm>
              <a:off x="3045296" y="5317388"/>
              <a:ext cx="2669497" cy="967222"/>
            </a:xfrm>
            <a:prstGeom prst="round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193282" y="5848186"/>
            <a:ext cx="32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Perturbative</a:t>
            </a:r>
            <a:r>
              <a:rPr kumimoji="1" lang="en-US" altLang="ja-JP" dirty="0" smtClean="0"/>
              <a:t> expansion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874659" y="6067072"/>
            <a:ext cx="829358" cy="1"/>
          </a:xfrm>
          <a:prstGeom prst="straightConnector1">
            <a:avLst/>
          </a:prstGeom>
          <a:ln w="57150" cmpd="sng">
            <a:solidFill>
              <a:srgbClr val="ACA73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854938" y="2654723"/>
            <a:ext cx="5257065" cy="2348750"/>
            <a:chOff x="5204654" y="1759408"/>
            <a:chExt cx="3482146" cy="1970466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5204654" y="1941192"/>
              <a:ext cx="3482146" cy="1782538"/>
              <a:chOff x="4890177" y="1843364"/>
              <a:chExt cx="6992974" cy="3516774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7156971" y="1843364"/>
                <a:ext cx="1898101" cy="3514951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>
                <a:off x="4890177" y="4237729"/>
                <a:ext cx="67048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フリーフォーム 16"/>
              <p:cNvSpPr/>
              <p:nvPr/>
            </p:nvSpPr>
            <p:spPr>
              <a:xfrm>
                <a:off x="5887020" y="2067568"/>
                <a:ext cx="4560905" cy="3292570"/>
              </a:xfrm>
              <a:custGeom>
                <a:avLst/>
                <a:gdLst>
                  <a:gd name="connsiteX0" fmla="*/ 0 w 4560905"/>
                  <a:gd name="connsiteY0" fmla="*/ 245782 h 3292570"/>
                  <a:gd name="connsiteX1" fmla="*/ 1256297 w 4560905"/>
                  <a:gd name="connsiteY1" fmla="*/ 3236129 h 3292570"/>
                  <a:gd name="connsiteX2" fmla="*/ 2212175 w 4560905"/>
                  <a:gd name="connsiteY2" fmla="*/ 505218 h 3292570"/>
                  <a:gd name="connsiteX3" fmla="*/ 3195365 w 4560905"/>
                  <a:gd name="connsiteY3" fmla="*/ 3290747 h 3292570"/>
                  <a:gd name="connsiteX4" fmla="*/ 4560905 w 4560905"/>
                  <a:gd name="connsiteY4" fmla="*/ 0 h 32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0905" h="3292570">
                    <a:moveTo>
                      <a:pt x="0" y="245782"/>
                    </a:moveTo>
                    <a:cubicBezTo>
                      <a:pt x="443800" y="1719336"/>
                      <a:pt x="887601" y="3192890"/>
                      <a:pt x="1256297" y="3236129"/>
                    </a:cubicBezTo>
                    <a:cubicBezTo>
                      <a:pt x="1624993" y="3279368"/>
                      <a:pt x="1888997" y="496115"/>
                      <a:pt x="2212175" y="505218"/>
                    </a:cubicBezTo>
                    <a:cubicBezTo>
                      <a:pt x="2535353" y="514321"/>
                      <a:pt x="2803910" y="3374950"/>
                      <a:pt x="3195365" y="3290747"/>
                    </a:cubicBezTo>
                    <a:cubicBezTo>
                      <a:pt x="3586820" y="3206544"/>
                      <a:pt x="4560905" y="0"/>
                      <a:pt x="4560905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" name="図 17" descr="スクリーンショット 2017-10-05 16.38.4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82023" y="4056317"/>
                <a:ext cx="301128" cy="530801"/>
              </a:xfrm>
              <a:prstGeom prst="rect">
                <a:avLst/>
              </a:prstGeom>
            </p:spPr>
          </p:pic>
          <p:sp>
            <p:nvSpPr>
              <p:cNvPr id="19" name="円/楕円 18"/>
              <p:cNvSpPr/>
              <p:nvPr/>
            </p:nvSpPr>
            <p:spPr>
              <a:xfrm>
                <a:off x="8939001" y="5119877"/>
                <a:ext cx="232142" cy="204819"/>
              </a:xfrm>
              <a:prstGeom prst="ellipse">
                <a:avLst/>
              </a:prstGeom>
              <a:solidFill>
                <a:srgbClr val="E498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9298395" y="4569021"/>
                <a:ext cx="232142" cy="204819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 flipH="1">
                <a:off x="9146192" y="4748305"/>
                <a:ext cx="219850" cy="450831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線矢印コネクタ 13"/>
            <p:cNvCxnSpPr/>
            <p:nvPr/>
          </p:nvCxnSpPr>
          <p:spPr>
            <a:xfrm flipV="1">
              <a:off x="6799479" y="1759408"/>
              <a:ext cx="0" cy="19704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/>
        </p:nvSpPr>
        <p:spPr>
          <a:xfrm>
            <a:off x="6702778" y="4049889"/>
            <a:ext cx="663116" cy="59203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スクリーンショット 2017-10-10 18.47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30" y="3958979"/>
            <a:ext cx="566566" cy="310802"/>
          </a:xfrm>
          <a:prstGeom prst="rect">
            <a:avLst/>
          </a:prstGeom>
        </p:spPr>
      </p:pic>
      <p:pic>
        <p:nvPicPr>
          <p:cNvPr id="30" name="図 29" descr="スクリーンショット 2017-10-10 18.48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19" y="5036265"/>
            <a:ext cx="369711" cy="369711"/>
          </a:xfrm>
          <a:prstGeom prst="rect">
            <a:avLst/>
          </a:prstGeom>
        </p:spPr>
      </p:pic>
      <p:pic>
        <p:nvPicPr>
          <p:cNvPr id="31" name="図 30" descr="スクリーンショット 2017-10-10 18.48.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50" y="4416198"/>
            <a:ext cx="338952" cy="4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8847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order action of the scalar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</a:t>
            </a:r>
            <a:r>
              <a:rPr lang="en-US" altLang="ja-JP" dirty="0" smtClean="0"/>
              <a:t>luctuation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199447"/>
            <a:ext cx="8229600" cy="527755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We assume the form of the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order action of scalar mode of quantum fluctuation as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 err="1" smtClean="0"/>
              <a:t>ζ</a:t>
            </a:r>
            <a:r>
              <a:rPr lang="en-US" altLang="ja-JP" dirty="0" smtClean="0"/>
              <a:t> may be regarded as the curvature perturbation, for example.</a:t>
            </a:r>
            <a:endParaRPr kumimoji="1" lang="en-US" altLang="ja-JP" dirty="0"/>
          </a:p>
        </p:txBody>
      </p:sp>
      <p:pic>
        <p:nvPicPr>
          <p:cNvPr id="3" name="図 2" descr="スクリーンショット 2017-10-07 19.47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95" y="2176860"/>
            <a:ext cx="6518238" cy="2148604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7062504" y="2358349"/>
            <a:ext cx="622019" cy="6478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835729" y="3346408"/>
            <a:ext cx="16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Ghost inflation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7334638" y="3006247"/>
            <a:ext cx="12959" cy="340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852058" y="3463030"/>
            <a:ext cx="1480402" cy="204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393764" y="4583189"/>
            <a:ext cx="6418605" cy="369332"/>
          </a:xfrm>
          <a:prstGeom prst="rect">
            <a:avLst/>
          </a:prstGeom>
          <a:noFill/>
          <a:ln w="1905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Scalar fluctuation with a usual scaling.   ex.) </a:t>
            </a:r>
            <a:r>
              <a:rPr kumimoji="1" lang="en-US" altLang="ja-JP" dirty="0" err="1" smtClean="0"/>
              <a:t>Horndeski</a:t>
            </a:r>
            <a:r>
              <a:rPr kumimoji="1" lang="en-US" altLang="ja-JP" dirty="0" smtClean="0"/>
              <a:t> theory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1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5686"/>
            <a:ext cx="8229600" cy="99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Approximation to 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conformal time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76286"/>
            <a:ext cx="8229600" cy="5300714"/>
          </a:xfrm>
        </p:spPr>
        <p:txBody>
          <a:bodyPr/>
          <a:lstStyle/>
          <a:p>
            <a:r>
              <a:rPr kumimoji="1" lang="en-US" altLang="ja-JP" dirty="0" smtClean="0"/>
              <a:t>Def.) </a:t>
            </a:r>
            <a:r>
              <a:rPr lang="en-US" altLang="ja-JP" dirty="0"/>
              <a:t>s</a:t>
            </a:r>
            <a:r>
              <a:rPr kumimoji="1" lang="en-US" altLang="ja-JP" dirty="0" smtClean="0"/>
              <a:t>low-roll parameters and the conformal time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Integration of </a:t>
            </a:r>
            <a:r>
              <a:rPr lang="en-US" altLang="ja-JP" dirty="0" err="1" smtClean="0"/>
              <a:t>dτ</a:t>
            </a:r>
            <a:r>
              <a:rPr lang="en-US" altLang="ja-JP" sz="1800" dirty="0" err="1" smtClean="0"/>
              <a:t>s</a:t>
            </a:r>
            <a:r>
              <a:rPr lang="en-US" altLang="ja-JP" dirty="0" smtClean="0"/>
              <a:t> and the approximation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we</a:t>
            </a:r>
            <a:r>
              <a:rPr lang="ja-JP" altLang="en-US" dirty="0" smtClean="0"/>
              <a:t> </a:t>
            </a:r>
            <a:r>
              <a:rPr lang="en-US" altLang="ja-JP" dirty="0" smtClean="0"/>
              <a:t>employ:</a:t>
            </a:r>
            <a:endParaRPr lang="en-US" altLang="ja-JP" dirty="0"/>
          </a:p>
        </p:txBody>
      </p:sp>
      <p:pic>
        <p:nvPicPr>
          <p:cNvPr id="4" name="図 3" descr="スクリーンショット 2017-10-09 17.32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91" y="1720537"/>
            <a:ext cx="2827497" cy="1790748"/>
          </a:xfrm>
          <a:prstGeom prst="rect">
            <a:avLst/>
          </a:prstGeom>
        </p:spPr>
      </p:pic>
      <p:pic>
        <p:nvPicPr>
          <p:cNvPr id="5" name="図 4" descr="スクリーンショット 2017-10-09 17.32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41" y="2402400"/>
            <a:ext cx="1643508" cy="656199"/>
          </a:xfrm>
          <a:prstGeom prst="rect">
            <a:avLst/>
          </a:prstGeom>
        </p:spPr>
      </p:pic>
      <p:pic>
        <p:nvPicPr>
          <p:cNvPr id="6" name="図 5" descr="スクリーンショット 2017-10-09 17.33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06" y="4331724"/>
            <a:ext cx="4028293" cy="2145276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2963578" y="5887391"/>
            <a:ext cx="3175263" cy="4989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2273390" y="4487207"/>
            <a:ext cx="3774728" cy="1318187"/>
          </a:xfrm>
          <a:custGeom>
            <a:avLst/>
            <a:gdLst>
              <a:gd name="connsiteX0" fmla="*/ 24894 w 4092254"/>
              <a:gd name="connsiteY0" fmla="*/ 2903 h 1318187"/>
              <a:gd name="connsiteX1" fmla="*/ 493623 w 4092254"/>
              <a:gd name="connsiteY1" fmla="*/ 622749 h 1318187"/>
              <a:gd name="connsiteX2" fmla="*/ 584345 w 4092254"/>
              <a:gd name="connsiteY2" fmla="*/ 607631 h 1318187"/>
              <a:gd name="connsiteX3" fmla="*/ 750668 w 4092254"/>
              <a:gd name="connsiteY3" fmla="*/ 592513 h 1318187"/>
              <a:gd name="connsiteX4" fmla="*/ 1053074 w 4092254"/>
              <a:gd name="connsiteY4" fmla="*/ 562277 h 1318187"/>
              <a:gd name="connsiteX5" fmla="*/ 1733488 w 4092254"/>
              <a:gd name="connsiteY5" fmla="*/ 577395 h 1318187"/>
              <a:gd name="connsiteX6" fmla="*/ 2716307 w 4092254"/>
              <a:gd name="connsiteY6" fmla="*/ 547158 h 1318187"/>
              <a:gd name="connsiteX7" fmla="*/ 2973352 w 4092254"/>
              <a:gd name="connsiteY7" fmla="*/ 547158 h 1318187"/>
              <a:gd name="connsiteX8" fmla="*/ 3835209 w 4092254"/>
              <a:gd name="connsiteY8" fmla="*/ 562277 h 1318187"/>
              <a:gd name="connsiteX9" fmla="*/ 3895690 w 4092254"/>
              <a:gd name="connsiteY9" fmla="*/ 577395 h 1318187"/>
              <a:gd name="connsiteX10" fmla="*/ 3986412 w 4092254"/>
              <a:gd name="connsiteY10" fmla="*/ 607631 h 1318187"/>
              <a:gd name="connsiteX11" fmla="*/ 4031773 w 4092254"/>
              <a:gd name="connsiteY11" fmla="*/ 668104 h 1318187"/>
              <a:gd name="connsiteX12" fmla="*/ 4077134 w 4092254"/>
              <a:gd name="connsiteY12" fmla="*/ 713459 h 1318187"/>
              <a:gd name="connsiteX13" fmla="*/ 4092254 w 4092254"/>
              <a:gd name="connsiteY13" fmla="*/ 819286 h 1318187"/>
              <a:gd name="connsiteX14" fmla="*/ 4077134 w 4092254"/>
              <a:gd name="connsiteY14" fmla="*/ 909996 h 1318187"/>
              <a:gd name="connsiteX15" fmla="*/ 4062014 w 4092254"/>
              <a:gd name="connsiteY15" fmla="*/ 955350 h 1318187"/>
              <a:gd name="connsiteX16" fmla="*/ 4046893 w 4092254"/>
              <a:gd name="connsiteY16" fmla="*/ 1076296 h 1318187"/>
              <a:gd name="connsiteX17" fmla="*/ 3986412 w 4092254"/>
              <a:gd name="connsiteY17" fmla="*/ 1151887 h 1318187"/>
              <a:gd name="connsiteX18" fmla="*/ 3956171 w 4092254"/>
              <a:gd name="connsiteY18" fmla="*/ 1227478 h 1318187"/>
              <a:gd name="connsiteX19" fmla="*/ 3895690 w 4092254"/>
              <a:gd name="connsiteY19" fmla="*/ 1303069 h 1318187"/>
              <a:gd name="connsiteX20" fmla="*/ 3426961 w 4092254"/>
              <a:gd name="connsiteY20" fmla="*/ 1318187 h 1318187"/>
              <a:gd name="connsiteX21" fmla="*/ 3200157 w 4092254"/>
              <a:gd name="connsiteY21" fmla="*/ 1303069 h 1318187"/>
              <a:gd name="connsiteX22" fmla="*/ 2549984 w 4092254"/>
              <a:gd name="connsiteY22" fmla="*/ 1272833 h 1318187"/>
              <a:gd name="connsiteX23" fmla="*/ 1657886 w 4092254"/>
              <a:gd name="connsiteY23" fmla="*/ 1287951 h 1318187"/>
              <a:gd name="connsiteX24" fmla="*/ 705307 w 4092254"/>
              <a:gd name="connsiteY24" fmla="*/ 1257714 h 1318187"/>
              <a:gd name="connsiteX25" fmla="*/ 554104 w 4092254"/>
              <a:gd name="connsiteY25" fmla="*/ 1212360 h 1318187"/>
              <a:gd name="connsiteX26" fmla="*/ 508744 w 4092254"/>
              <a:gd name="connsiteY26" fmla="*/ 1197242 h 1318187"/>
              <a:gd name="connsiteX27" fmla="*/ 266819 w 4092254"/>
              <a:gd name="connsiteY27" fmla="*/ 1167005 h 1318187"/>
              <a:gd name="connsiteX28" fmla="*/ 251699 w 4092254"/>
              <a:gd name="connsiteY28" fmla="*/ 1106532 h 1318187"/>
              <a:gd name="connsiteX29" fmla="*/ 266819 w 4092254"/>
              <a:gd name="connsiteY29" fmla="*/ 1030941 h 1318187"/>
              <a:gd name="connsiteX30" fmla="*/ 281939 w 4092254"/>
              <a:gd name="connsiteY30" fmla="*/ 985587 h 1318187"/>
              <a:gd name="connsiteX31" fmla="*/ 266819 w 4092254"/>
              <a:gd name="connsiteY31" fmla="*/ 668104 h 1318187"/>
              <a:gd name="connsiteX32" fmla="*/ 251699 w 4092254"/>
              <a:gd name="connsiteY32" fmla="*/ 622749 h 1318187"/>
              <a:gd name="connsiteX33" fmla="*/ 206338 w 4092254"/>
              <a:gd name="connsiteY33" fmla="*/ 607631 h 1318187"/>
              <a:gd name="connsiteX34" fmla="*/ 100496 w 4092254"/>
              <a:gd name="connsiteY34" fmla="*/ 577395 h 1318187"/>
              <a:gd name="connsiteX35" fmla="*/ 70255 w 4092254"/>
              <a:gd name="connsiteY35" fmla="*/ 441331 h 1318187"/>
              <a:gd name="connsiteX36" fmla="*/ 24894 w 4092254"/>
              <a:gd name="connsiteY36" fmla="*/ 2903 h 131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92254" h="1318187">
                <a:moveTo>
                  <a:pt x="24894" y="2903"/>
                </a:moveTo>
                <a:cubicBezTo>
                  <a:pt x="95455" y="33139"/>
                  <a:pt x="357215" y="-137135"/>
                  <a:pt x="493623" y="622749"/>
                </a:cubicBezTo>
                <a:cubicBezTo>
                  <a:pt x="499040" y="652924"/>
                  <a:pt x="553897" y="611213"/>
                  <a:pt x="584345" y="607631"/>
                </a:cubicBezTo>
                <a:cubicBezTo>
                  <a:pt x="639633" y="601127"/>
                  <a:pt x="695304" y="598340"/>
                  <a:pt x="750668" y="592513"/>
                </a:cubicBezTo>
                <a:cubicBezTo>
                  <a:pt x="1094918" y="556282"/>
                  <a:pt x="587588" y="601062"/>
                  <a:pt x="1053074" y="562277"/>
                </a:cubicBezTo>
                <a:cubicBezTo>
                  <a:pt x="1279879" y="567316"/>
                  <a:pt x="1506627" y="577395"/>
                  <a:pt x="1733488" y="577395"/>
                </a:cubicBezTo>
                <a:cubicBezTo>
                  <a:pt x="2040745" y="577395"/>
                  <a:pt x="2400915" y="560298"/>
                  <a:pt x="2716307" y="547158"/>
                </a:cubicBezTo>
                <a:cubicBezTo>
                  <a:pt x="2925637" y="517258"/>
                  <a:pt x="2710870" y="539324"/>
                  <a:pt x="2973352" y="547158"/>
                </a:cubicBezTo>
                <a:cubicBezTo>
                  <a:pt x="3260554" y="555730"/>
                  <a:pt x="3547923" y="557237"/>
                  <a:pt x="3835209" y="562277"/>
                </a:cubicBezTo>
                <a:cubicBezTo>
                  <a:pt x="3855369" y="567316"/>
                  <a:pt x="3875786" y="571425"/>
                  <a:pt x="3895690" y="577395"/>
                </a:cubicBezTo>
                <a:cubicBezTo>
                  <a:pt x="3926222" y="586553"/>
                  <a:pt x="3986412" y="607631"/>
                  <a:pt x="3986412" y="607631"/>
                </a:cubicBezTo>
                <a:cubicBezTo>
                  <a:pt x="4001532" y="627789"/>
                  <a:pt x="4015373" y="648973"/>
                  <a:pt x="4031773" y="668104"/>
                </a:cubicBezTo>
                <a:cubicBezTo>
                  <a:pt x="4045689" y="684337"/>
                  <a:pt x="4069192" y="693607"/>
                  <a:pt x="4077134" y="713459"/>
                </a:cubicBezTo>
                <a:cubicBezTo>
                  <a:pt x="4090370" y="746544"/>
                  <a:pt x="4087214" y="784010"/>
                  <a:pt x="4092254" y="819286"/>
                </a:cubicBezTo>
                <a:cubicBezTo>
                  <a:pt x="4087214" y="849523"/>
                  <a:pt x="4083784" y="880072"/>
                  <a:pt x="4077134" y="909996"/>
                </a:cubicBezTo>
                <a:cubicBezTo>
                  <a:pt x="4073677" y="925552"/>
                  <a:pt x="4064865" y="939671"/>
                  <a:pt x="4062014" y="955350"/>
                </a:cubicBezTo>
                <a:cubicBezTo>
                  <a:pt x="4054745" y="995324"/>
                  <a:pt x="4061480" y="1038376"/>
                  <a:pt x="4046893" y="1076296"/>
                </a:cubicBezTo>
                <a:cubicBezTo>
                  <a:pt x="4035307" y="1106414"/>
                  <a:pt x="4003016" y="1124217"/>
                  <a:pt x="3986412" y="1151887"/>
                </a:cubicBezTo>
                <a:cubicBezTo>
                  <a:pt x="3972448" y="1175157"/>
                  <a:pt x="3965701" y="1202068"/>
                  <a:pt x="3956171" y="1227478"/>
                </a:cubicBezTo>
                <a:cubicBezTo>
                  <a:pt x="3944139" y="1259560"/>
                  <a:pt x="3944238" y="1298786"/>
                  <a:pt x="3895690" y="1303069"/>
                </a:cubicBezTo>
                <a:cubicBezTo>
                  <a:pt x="3739971" y="1316807"/>
                  <a:pt x="3583204" y="1313148"/>
                  <a:pt x="3426961" y="1318187"/>
                </a:cubicBezTo>
                <a:cubicBezTo>
                  <a:pt x="3351360" y="1313148"/>
                  <a:pt x="3275870" y="1305981"/>
                  <a:pt x="3200157" y="1303069"/>
                </a:cubicBezTo>
                <a:lnTo>
                  <a:pt x="2549984" y="1272833"/>
                </a:lnTo>
                <a:cubicBezTo>
                  <a:pt x="2252618" y="1277872"/>
                  <a:pt x="1955285" y="1290388"/>
                  <a:pt x="1657886" y="1287951"/>
                </a:cubicBezTo>
                <a:cubicBezTo>
                  <a:pt x="1340210" y="1285347"/>
                  <a:pt x="1022675" y="1271923"/>
                  <a:pt x="705307" y="1257714"/>
                </a:cubicBezTo>
                <a:cubicBezTo>
                  <a:pt x="678910" y="1256532"/>
                  <a:pt x="564822" y="1215932"/>
                  <a:pt x="554104" y="1212360"/>
                </a:cubicBezTo>
                <a:lnTo>
                  <a:pt x="508744" y="1197242"/>
                </a:lnTo>
                <a:cubicBezTo>
                  <a:pt x="372676" y="1206960"/>
                  <a:pt x="312224" y="1272938"/>
                  <a:pt x="266819" y="1167005"/>
                </a:cubicBezTo>
                <a:cubicBezTo>
                  <a:pt x="258633" y="1147907"/>
                  <a:pt x="256739" y="1126690"/>
                  <a:pt x="251699" y="1106532"/>
                </a:cubicBezTo>
                <a:cubicBezTo>
                  <a:pt x="256739" y="1081335"/>
                  <a:pt x="260586" y="1055870"/>
                  <a:pt x="266819" y="1030941"/>
                </a:cubicBezTo>
                <a:cubicBezTo>
                  <a:pt x="270684" y="1015481"/>
                  <a:pt x="281939" y="1001523"/>
                  <a:pt x="281939" y="985587"/>
                </a:cubicBezTo>
                <a:cubicBezTo>
                  <a:pt x="281939" y="879639"/>
                  <a:pt x="275618" y="773686"/>
                  <a:pt x="266819" y="668104"/>
                </a:cubicBezTo>
                <a:cubicBezTo>
                  <a:pt x="265495" y="652223"/>
                  <a:pt x="262968" y="634017"/>
                  <a:pt x="251699" y="622749"/>
                </a:cubicBezTo>
                <a:cubicBezTo>
                  <a:pt x="240428" y="611480"/>
                  <a:pt x="221663" y="612009"/>
                  <a:pt x="206338" y="607631"/>
                </a:cubicBezTo>
                <a:cubicBezTo>
                  <a:pt x="73445" y="569668"/>
                  <a:pt x="209247" y="613640"/>
                  <a:pt x="100496" y="577395"/>
                </a:cubicBezTo>
                <a:cubicBezTo>
                  <a:pt x="82853" y="524476"/>
                  <a:pt x="74197" y="506373"/>
                  <a:pt x="70255" y="441331"/>
                </a:cubicBezTo>
                <a:cubicBezTo>
                  <a:pt x="54575" y="182648"/>
                  <a:pt x="-45667" y="-27333"/>
                  <a:pt x="24894" y="290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635053" y="2252619"/>
            <a:ext cx="8021507" cy="634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97338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Spectrum and spectral index for</a:t>
            </a:r>
            <a:r>
              <a:rPr lang="en-US" altLang="en-US" dirty="0"/>
              <a:t> </a:t>
            </a:r>
            <a:r>
              <a:rPr lang="en-US" altLang="en-US" dirty="0" smtClean="0"/>
              <a:t>the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superhorizon</a:t>
            </a:r>
            <a:r>
              <a:rPr kumimoji="1" lang="en-US" altLang="ja-JP" dirty="0" smtClean="0"/>
              <a:t> modes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46050"/>
            <a:ext cx="8229600" cy="533095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 </a:t>
            </a:r>
            <a:endParaRPr kumimoji="1" lang="ja-JP" altLang="en-US" sz="1800" dirty="0"/>
          </a:p>
        </p:txBody>
      </p:sp>
      <p:pic>
        <p:nvPicPr>
          <p:cNvPr id="4" name="図 3" descr="スクリーンショット 2017-10-09 18.1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0" y="1496223"/>
            <a:ext cx="1619984" cy="650570"/>
          </a:xfrm>
          <a:prstGeom prst="rect">
            <a:avLst/>
          </a:prstGeom>
        </p:spPr>
      </p:pic>
      <p:pic>
        <p:nvPicPr>
          <p:cNvPr id="5" name="図 4" descr="スクリーンショット 2017-10-09 18.15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562" y="1516178"/>
            <a:ext cx="1685742" cy="63061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35053" y="2252619"/>
            <a:ext cx="8021507" cy="4384277"/>
          </a:xfrm>
          <a:prstGeom prst="rect">
            <a:avLst/>
          </a:prstGeom>
          <a:noFill/>
          <a:ln>
            <a:solidFill>
              <a:srgbClr val="4753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635053" y="2872461"/>
            <a:ext cx="8051747" cy="1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1632992" y="2252619"/>
            <a:ext cx="15120" cy="438427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635053" y="3901720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635053" y="5233339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7531105" y="2252619"/>
            <a:ext cx="15120" cy="4384277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6064436" y="2252619"/>
            <a:ext cx="15120" cy="4384277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図 16" descr="スクリーンショット 2017-10-09 18.36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56" y="2366517"/>
            <a:ext cx="580924" cy="460590"/>
          </a:xfrm>
          <a:prstGeom prst="rect">
            <a:avLst/>
          </a:prstGeom>
        </p:spPr>
      </p:pic>
      <p:pic>
        <p:nvPicPr>
          <p:cNvPr id="18" name="図 17" descr="スクリーンショット 2017-10-09 18.36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45" y="2366517"/>
            <a:ext cx="1237680" cy="406471"/>
          </a:xfrm>
          <a:prstGeom prst="rect">
            <a:avLst/>
          </a:prstGeom>
        </p:spPr>
      </p:pic>
      <p:pic>
        <p:nvPicPr>
          <p:cNvPr id="19" name="図 18" descr="スクリーンショット 2017-10-09 18.43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35" y="2328118"/>
            <a:ext cx="366904" cy="49898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741596" y="328065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const.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05516" y="4444759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growing</a:t>
            </a:r>
            <a:endParaRPr kumimoji="1" lang="ja-JP" altLang="en-US" dirty="0"/>
          </a:p>
        </p:txBody>
      </p:sp>
      <p:pic>
        <p:nvPicPr>
          <p:cNvPr id="23" name="図 22" descr="スクリーンショット 2017-10-09 18.45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2" y="3249520"/>
            <a:ext cx="739219" cy="280689"/>
          </a:xfrm>
          <a:prstGeom prst="rect">
            <a:avLst/>
          </a:prstGeom>
        </p:spPr>
      </p:pic>
      <p:pic>
        <p:nvPicPr>
          <p:cNvPr id="24" name="図 23" descr="スクリーンショット 2017-10-09 18.45.1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7" y="4459877"/>
            <a:ext cx="807739" cy="268513"/>
          </a:xfrm>
          <a:prstGeom prst="rect">
            <a:avLst/>
          </a:prstGeom>
        </p:spPr>
      </p:pic>
      <p:pic>
        <p:nvPicPr>
          <p:cNvPr id="25" name="図 24" descr="スクリーンショット 2017-10-09 18.45.3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0" y="5835632"/>
            <a:ext cx="767589" cy="252144"/>
          </a:xfrm>
          <a:prstGeom prst="rect">
            <a:avLst/>
          </a:prstGeom>
        </p:spPr>
      </p:pic>
      <p:pic>
        <p:nvPicPr>
          <p:cNvPr id="26" name="図 25" descr="スクリーンショット 2017-10-09 18.47.4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39" y="3240757"/>
            <a:ext cx="1030186" cy="381979"/>
          </a:xfrm>
          <a:prstGeom prst="rect">
            <a:avLst/>
          </a:prstGeom>
        </p:spPr>
      </p:pic>
      <p:pic>
        <p:nvPicPr>
          <p:cNvPr id="27" name="図 26" descr="スクリーンショット 2017-10-09 18.47.5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80" y="4444748"/>
            <a:ext cx="1026945" cy="358099"/>
          </a:xfrm>
          <a:prstGeom prst="rect">
            <a:avLst/>
          </a:prstGeom>
        </p:spPr>
      </p:pic>
      <p:pic>
        <p:nvPicPr>
          <p:cNvPr id="29" name="図 28" descr="スクリーンショット 2017-10-09 18.50.5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6" y="2979611"/>
            <a:ext cx="2646052" cy="791313"/>
          </a:xfrm>
          <a:prstGeom prst="rect">
            <a:avLst/>
          </a:prstGeom>
        </p:spPr>
      </p:pic>
      <p:pic>
        <p:nvPicPr>
          <p:cNvPr id="30" name="図 29" descr="スクリーンショット 2017-10-09 18.52.55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81" y="5316129"/>
            <a:ext cx="3719593" cy="1159949"/>
          </a:xfrm>
          <a:prstGeom prst="rect">
            <a:avLst/>
          </a:prstGeom>
        </p:spPr>
      </p:pic>
      <p:pic>
        <p:nvPicPr>
          <p:cNvPr id="31" name="図 30" descr="スクリーンショット 2017-10-09 18.55.3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15" y="5673415"/>
            <a:ext cx="585746" cy="41436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7633290" y="5718444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growing</a:t>
            </a:r>
            <a:endParaRPr kumimoji="1" lang="ja-JP" altLang="en-US" dirty="0"/>
          </a:p>
        </p:txBody>
      </p:sp>
      <p:pic>
        <p:nvPicPr>
          <p:cNvPr id="34" name="図 33" descr="スクリーンショット 2017-10-09 19.28.39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23" y="4034669"/>
            <a:ext cx="3298030" cy="1138111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  <p:pic>
        <p:nvPicPr>
          <p:cNvPr id="8" name="図 7" descr="スクリーンショット 2017-11-25 20.53.0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49" y="1516178"/>
            <a:ext cx="2950633" cy="6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1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25544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ja-JP" dirty="0"/>
              <a:t>3</a:t>
            </a:r>
            <a:r>
              <a:rPr kumimoji="1" lang="en-US" altLang="ja-JP" dirty="0" smtClean="0"/>
              <a:t>. </a:t>
            </a:r>
            <a:r>
              <a:rPr lang="en-US" altLang="ja-JP" dirty="0"/>
              <a:t>Case I: Shift symmetric </a:t>
            </a:r>
            <a:r>
              <a:rPr lang="en-US" altLang="ja-JP" dirty="0" smtClean="0"/>
              <a:t>KDI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r>
              <a:rPr lang="en-US" altLang="ja-JP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3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7817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Background evolution of shift symmetric syste</a:t>
            </a:r>
            <a:r>
              <a:rPr lang="en-US" altLang="ja-JP" dirty="0"/>
              <a:t>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1667"/>
            <a:ext cx="8229600" cy="5051777"/>
          </a:xfrm>
        </p:spPr>
        <p:txBody>
          <a:bodyPr/>
          <a:lstStyle/>
          <a:p>
            <a:r>
              <a:rPr lang="en-US" altLang="ja-JP" dirty="0" smtClean="0"/>
              <a:t>Shift symmetry of the scalar field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r>
              <a:rPr kumimoji="1" lang="en-US" altLang="ja-JP" dirty="0" smtClean="0"/>
              <a:t>KDI attractor of shift symmetric system</a:t>
            </a:r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en-US" altLang="ja-JP" dirty="0" smtClean="0"/>
              <a:t>Perturbation of background</a:t>
            </a:r>
            <a:endParaRPr kumimoji="1" lang="ja-JP" altLang="en-US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1816101" y="2051758"/>
            <a:ext cx="4914900" cy="402828"/>
            <a:chOff x="1816100" y="2108201"/>
            <a:chExt cx="5190067" cy="429683"/>
          </a:xfrm>
        </p:grpSpPr>
        <p:pic>
          <p:nvPicPr>
            <p:cNvPr id="4" name="図 3" descr="スクリーンショット 2017-10-09 22.39.0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6100" y="2108201"/>
              <a:ext cx="1895122" cy="402828"/>
            </a:xfrm>
            <a:prstGeom prst="rect">
              <a:avLst/>
            </a:prstGeom>
          </p:spPr>
        </p:pic>
        <p:pic>
          <p:nvPicPr>
            <p:cNvPr id="6" name="図 5" descr="texclip2017100922405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167" y="2118784"/>
              <a:ext cx="1905000" cy="419100"/>
            </a:xfrm>
            <a:prstGeom prst="rect">
              <a:avLst/>
            </a:prstGeom>
          </p:spPr>
        </p:pic>
        <p:sp>
          <p:nvSpPr>
            <p:cNvPr id="7" name="右矢印 6"/>
            <p:cNvSpPr/>
            <p:nvPr/>
          </p:nvSpPr>
          <p:spPr>
            <a:xfrm>
              <a:off x="4078111" y="2201334"/>
              <a:ext cx="677333" cy="225029"/>
            </a:xfrm>
            <a:prstGeom prst="right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図 8" descr="スクリーンショット 2017-10-09 22.43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67" y="3294945"/>
            <a:ext cx="5846231" cy="573964"/>
          </a:xfrm>
          <a:prstGeom prst="rect">
            <a:avLst/>
          </a:prstGeom>
        </p:spPr>
      </p:pic>
      <p:pic>
        <p:nvPicPr>
          <p:cNvPr id="11" name="図 10" descr="スクリーンショット 2017-10-09 22.45.5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49" y="5369706"/>
            <a:ext cx="1326445" cy="795867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4599608" y="4137019"/>
            <a:ext cx="4233948" cy="2382314"/>
            <a:chOff x="5204654" y="1759408"/>
            <a:chExt cx="3482146" cy="1970466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5204654" y="1941192"/>
              <a:ext cx="3482146" cy="1782538"/>
              <a:chOff x="4890177" y="1843364"/>
              <a:chExt cx="6992974" cy="3516774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7156971" y="1843364"/>
                <a:ext cx="1898101" cy="3514951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矢印コネクタ 15"/>
              <p:cNvCxnSpPr/>
              <p:nvPr/>
            </p:nvCxnSpPr>
            <p:spPr>
              <a:xfrm>
                <a:off x="4890177" y="4237729"/>
                <a:ext cx="67048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フリーフォーム 16"/>
              <p:cNvSpPr/>
              <p:nvPr/>
            </p:nvSpPr>
            <p:spPr>
              <a:xfrm>
                <a:off x="5887020" y="2067568"/>
                <a:ext cx="4560905" cy="3292570"/>
              </a:xfrm>
              <a:custGeom>
                <a:avLst/>
                <a:gdLst>
                  <a:gd name="connsiteX0" fmla="*/ 0 w 4560905"/>
                  <a:gd name="connsiteY0" fmla="*/ 245782 h 3292570"/>
                  <a:gd name="connsiteX1" fmla="*/ 1256297 w 4560905"/>
                  <a:gd name="connsiteY1" fmla="*/ 3236129 h 3292570"/>
                  <a:gd name="connsiteX2" fmla="*/ 2212175 w 4560905"/>
                  <a:gd name="connsiteY2" fmla="*/ 505218 h 3292570"/>
                  <a:gd name="connsiteX3" fmla="*/ 3195365 w 4560905"/>
                  <a:gd name="connsiteY3" fmla="*/ 3290747 h 3292570"/>
                  <a:gd name="connsiteX4" fmla="*/ 4560905 w 4560905"/>
                  <a:gd name="connsiteY4" fmla="*/ 0 h 32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0905" h="3292570">
                    <a:moveTo>
                      <a:pt x="0" y="245782"/>
                    </a:moveTo>
                    <a:cubicBezTo>
                      <a:pt x="443800" y="1719336"/>
                      <a:pt x="887601" y="3192890"/>
                      <a:pt x="1256297" y="3236129"/>
                    </a:cubicBezTo>
                    <a:cubicBezTo>
                      <a:pt x="1624993" y="3279368"/>
                      <a:pt x="1888997" y="496115"/>
                      <a:pt x="2212175" y="505218"/>
                    </a:cubicBezTo>
                    <a:cubicBezTo>
                      <a:pt x="2535353" y="514321"/>
                      <a:pt x="2803910" y="3374950"/>
                      <a:pt x="3195365" y="3290747"/>
                    </a:cubicBezTo>
                    <a:cubicBezTo>
                      <a:pt x="3586820" y="3206544"/>
                      <a:pt x="4560905" y="0"/>
                      <a:pt x="4560905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" name="図 17" descr="スクリーンショット 2017-10-05 16.38.49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82023" y="4056317"/>
                <a:ext cx="301128" cy="530801"/>
              </a:xfrm>
              <a:prstGeom prst="rect">
                <a:avLst/>
              </a:prstGeom>
            </p:spPr>
          </p:pic>
          <p:sp>
            <p:nvSpPr>
              <p:cNvPr id="19" name="円/楕円 18"/>
              <p:cNvSpPr/>
              <p:nvPr/>
            </p:nvSpPr>
            <p:spPr>
              <a:xfrm>
                <a:off x="8939001" y="5119877"/>
                <a:ext cx="232142" cy="204819"/>
              </a:xfrm>
              <a:prstGeom prst="ellipse">
                <a:avLst/>
              </a:prstGeom>
              <a:solidFill>
                <a:srgbClr val="E498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9298395" y="4569021"/>
                <a:ext cx="232142" cy="204819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矢印コネクタ 20"/>
              <p:cNvCxnSpPr/>
              <p:nvPr/>
            </p:nvCxnSpPr>
            <p:spPr>
              <a:xfrm flipH="1">
                <a:off x="9146192" y="4748305"/>
                <a:ext cx="219850" cy="450831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線矢印コネクタ 13"/>
            <p:cNvCxnSpPr/>
            <p:nvPr/>
          </p:nvCxnSpPr>
          <p:spPr>
            <a:xfrm flipV="1">
              <a:off x="6799479" y="1759408"/>
              <a:ext cx="0" cy="19704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図 21" descr="スクリーンショット 2017-10-09 22.49.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6" y="4544296"/>
            <a:ext cx="2795936" cy="603956"/>
          </a:xfrm>
          <a:prstGeom prst="rect">
            <a:avLst/>
          </a:prstGeom>
        </p:spPr>
      </p:pic>
      <p:pic>
        <p:nvPicPr>
          <p:cNvPr id="24" name="図 23" descr="texclip2017100517194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07" y="5580149"/>
            <a:ext cx="304800" cy="228600"/>
          </a:xfrm>
          <a:prstGeom prst="rect">
            <a:avLst/>
          </a:prstGeom>
        </p:spPr>
      </p:pic>
      <p:pic>
        <p:nvPicPr>
          <p:cNvPr id="25" name="図 24" descr="texclip201710092253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22" y="5909733"/>
            <a:ext cx="262473" cy="340506"/>
          </a:xfrm>
          <a:prstGeom prst="rect">
            <a:avLst/>
          </a:prstGeom>
        </p:spPr>
      </p:pic>
      <p:pic>
        <p:nvPicPr>
          <p:cNvPr id="26" name="図 25" descr="texclip2017100922533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803" y="6541910"/>
            <a:ext cx="250237" cy="316089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536929" y="6250239"/>
            <a:ext cx="4811182" cy="366329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~ Ultra slow-roll motion around KDI attractor</a:t>
            </a:r>
            <a:endParaRPr kumimoji="1" lang="ja-JP" altLang="en-US" dirty="0"/>
          </a:p>
        </p:txBody>
      </p:sp>
      <p:sp>
        <p:nvSpPr>
          <p:cNvPr id="28" name="角丸四角形 27"/>
          <p:cNvSpPr/>
          <p:nvPr/>
        </p:nvSpPr>
        <p:spPr>
          <a:xfrm>
            <a:off x="959556" y="5369706"/>
            <a:ext cx="1735666" cy="79586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70826" y="4600223"/>
            <a:ext cx="140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= 0  exactly.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3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37069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Classification by speed of sound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2444"/>
            <a:ext cx="8229600" cy="5475111"/>
          </a:xfrm>
        </p:spPr>
        <p:txBody>
          <a:bodyPr/>
          <a:lstStyle/>
          <a:p>
            <a:r>
              <a:rPr kumimoji="1" lang="en-US" altLang="ja-JP" dirty="0" smtClean="0"/>
              <a:t>Speed of sound for the shift symmetric system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3 types satisfied with the stability condition</a:t>
            </a:r>
            <a:endParaRPr kumimoji="1" lang="ja-JP" altLang="en-US" dirty="0"/>
          </a:p>
        </p:txBody>
      </p:sp>
      <p:pic>
        <p:nvPicPr>
          <p:cNvPr id="5" name="図 4" descr="スクリーンショット 2017-10-10 16.28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78" y="2187223"/>
            <a:ext cx="3482622" cy="618900"/>
          </a:xfrm>
          <a:prstGeom prst="rect">
            <a:avLst/>
          </a:prstGeom>
        </p:spPr>
      </p:pic>
      <p:grpSp>
        <p:nvGrpSpPr>
          <p:cNvPr id="12" name="図形グループ 11"/>
          <p:cNvGrpSpPr/>
          <p:nvPr/>
        </p:nvGrpSpPr>
        <p:grpSpPr>
          <a:xfrm>
            <a:off x="1101372" y="5117116"/>
            <a:ext cx="2623961" cy="1490135"/>
            <a:chOff x="1101372" y="4281309"/>
            <a:chExt cx="3666122" cy="2069282"/>
          </a:xfrm>
        </p:grpSpPr>
        <p:pic>
          <p:nvPicPr>
            <p:cNvPr id="6" name="図 5" descr="スクリーンショット 2017-10-10 16.31.1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11" y="4281309"/>
              <a:ext cx="2887133" cy="442999"/>
            </a:xfrm>
            <a:prstGeom prst="rect">
              <a:avLst/>
            </a:prstGeom>
          </p:spPr>
        </p:pic>
        <p:pic>
          <p:nvPicPr>
            <p:cNvPr id="7" name="図 6" descr="スクリーンショット 2017-10-10 16.31.2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311" y="5929883"/>
              <a:ext cx="3056467" cy="420708"/>
            </a:xfrm>
            <a:prstGeom prst="rect">
              <a:avLst/>
            </a:prstGeom>
          </p:spPr>
        </p:pic>
        <p:pic>
          <p:nvPicPr>
            <p:cNvPr id="8" name="図 7" descr="スクリーンショット 2017-10-10 16.31.3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372" y="5123982"/>
              <a:ext cx="1838677" cy="408048"/>
            </a:xfrm>
            <a:prstGeom prst="rect">
              <a:avLst/>
            </a:prstGeom>
          </p:spPr>
        </p:pic>
        <p:pic>
          <p:nvPicPr>
            <p:cNvPr id="9" name="図 8" descr="スクリーンショット 2017-10-10 16.31.4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493" y="5138092"/>
              <a:ext cx="1771001" cy="379827"/>
            </a:xfrm>
            <a:prstGeom prst="rect">
              <a:avLst/>
            </a:prstGeom>
          </p:spPr>
        </p:pic>
      </p:grpSp>
      <p:pic>
        <p:nvPicPr>
          <p:cNvPr id="10" name="図 9" descr="スクリーンショット 2017-10-10 16.21.2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2" y="4442171"/>
            <a:ext cx="3117171" cy="460023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  <p:pic>
        <p:nvPicPr>
          <p:cNvPr id="11" name="図 10" descr="スクリーンショット 2017-10-10 16.21.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9" y="1806222"/>
            <a:ext cx="3962951" cy="145344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874889" y="4413949"/>
            <a:ext cx="3626555" cy="56727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34623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Second order products of slow-roll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For the type 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 theories,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/>
              <a:t>T</a:t>
            </a:r>
            <a:r>
              <a:rPr kumimoji="1" lang="en-US" altLang="ja-JP" dirty="0" smtClean="0"/>
              <a:t>he conformal time</a:t>
            </a:r>
            <a:endParaRPr kumimoji="1" lang="ja-JP" altLang="en-US" dirty="0"/>
          </a:p>
        </p:txBody>
      </p:sp>
      <p:pic>
        <p:nvPicPr>
          <p:cNvPr id="5" name="図 4" descr="スクリーンショット 2017-10-10 16.4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8" y="2084212"/>
            <a:ext cx="6378222" cy="63978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4699000" y="2625216"/>
            <a:ext cx="290688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図 7" descr="スクリーンショット 2017-10-09 17.33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5" y="3795888"/>
            <a:ext cx="4451521" cy="2370667"/>
          </a:xfrm>
          <a:prstGeom prst="rect">
            <a:avLst/>
          </a:prstGeom>
        </p:spPr>
      </p:pic>
      <p:pic>
        <p:nvPicPr>
          <p:cNvPr id="9" name="図 8" descr="スクリーンショット 2017-10-10 16.51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57" y="5381926"/>
            <a:ext cx="3366911" cy="798740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241778" y="5339593"/>
            <a:ext cx="7478890" cy="9116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1397001" y="5396037"/>
            <a:ext cx="3745255" cy="784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279444" y="5396037"/>
            <a:ext cx="2407356" cy="7705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25889" y="5037667"/>
            <a:ext cx="1961444" cy="1975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 16"/>
          <p:cNvSpPr/>
          <p:nvPr/>
        </p:nvSpPr>
        <p:spPr>
          <a:xfrm>
            <a:off x="805846" y="4035655"/>
            <a:ext cx="3921376" cy="1318187"/>
          </a:xfrm>
          <a:custGeom>
            <a:avLst/>
            <a:gdLst>
              <a:gd name="connsiteX0" fmla="*/ 24894 w 4092254"/>
              <a:gd name="connsiteY0" fmla="*/ 2903 h 1318187"/>
              <a:gd name="connsiteX1" fmla="*/ 493623 w 4092254"/>
              <a:gd name="connsiteY1" fmla="*/ 622749 h 1318187"/>
              <a:gd name="connsiteX2" fmla="*/ 584345 w 4092254"/>
              <a:gd name="connsiteY2" fmla="*/ 607631 h 1318187"/>
              <a:gd name="connsiteX3" fmla="*/ 750668 w 4092254"/>
              <a:gd name="connsiteY3" fmla="*/ 592513 h 1318187"/>
              <a:gd name="connsiteX4" fmla="*/ 1053074 w 4092254"/>
              <a:gd name="connsiteY4" fmla="*/ 562277 h 1318187"/>
              <a:gd name="connsiteX5" fmla="*/ 1733488 w 4092254"/>
              <a:gd name="connsiteY5" fmla="*/ 577395 h 1318187"/>
              <a:gd name="connsiteX6" fmla="*/ 2716307 w 4092254"/>
              <a:gd name="connsiteY6" fmla="*/ 547158 h 1318187"/>
              <a:gd name="connsiteX7" fmla="*/ 2973352 w 4092254"/>
              <a:gd name="connsiteY7" fmla="*/ 547158 h 1318187"/>
              <a:gd name="connsiteX8" fmla="*/ 3835209 w 4092254"/>
              <a:gd name="connsiteY8" fmla="*/ 562277 h 1318187"/>
              <a:gd name="connsiteX9" fmla="*/ 3895690 w 4092254"/>
              <a:gd name="connsiteY9" fmla="*/ 577395 h 1318187"/>
              <a:gd name="connsiteX10" fmla="*/ 3986412 w 4092254"/>
              <a:gd name="connsiteY10" fmla="*/ 607631 h 1318187"/>
              <a:gd name="connsiteX11" fmla="*/ 4031773 w 4092254"/>
              <a:gd name="connsiteY11" fmla="*/ 668104 h 1318187"/>
              <a:gd name="connsiteX12" fmla="*/ 4077134 w 4092254"/>
              <a:gd name="connsiteY12" fmla="*/ 713459 h 1318187"/>
              <a:gd name="connsiteX13" fmla="*/ 4092254 w 4092254"/>
              <a:gd name="connsiteY13" fmla="*/ 819286 h 1318187"/>
              <a:gd name="connsiteX14" fmla="*/ 4077134 w 4092254"/>
              <a:gd name="connsiteY14" fmla="*/ 909996 h 1318187"/>
              <a:gd name="connsiteX15" fmla="*/ 4062014 w 4092254"/>
              <a:gd name="connsiteY15" fmla="*/ 955350 h 1318187"/>
              <a:gd name="connsiteX16" fmla="*/ 4046893 w 4092254"/>
              <a:gd name="connsiteY16" fmla="*/ 1076296 h 1318187"/>
              <a:gd name="connsiteX17" fmla="*/ 3986412 w 4092254"/>
              <a:gd name="connsiteY17" fmla="*/ 1151887 h 1318187"/>
              <a:gd name="connsiteX18" fmla="*/ 3956171 w 4092254"/>
              <a:gd name="connsiteY18" fmla="*/ 1227478 h 1318187"/>
              <a:gd name="connsiteX19" fmla="*/ 3895690 w 4092254"/>
              <a:gd name="connsiteY19" fmla="*/ 1303069 h 1318187"/>
              <a:gd name="connsiteX20" fmla="*/ 3426961 w 4092254"/>
              <a:gd name="connsiteY20" fmla="*/ 1318187 h 1318187"/>
              <a:gd name="connsiteX21" fmla="*/ 3200157 w 4092254"/>
              <a:gd name="connsiteY21" fmla="*/ 1303069 h 1318187"/>
              <a:gd name="connsiteX22" fmla="*/ 2549984 w 4092254"/>
              <a:gd name="connsiteY22" fmla="*/ 1272833 h 1318187"/>
              <a:gd name="connsiteX23" fmla="*/ 1657886 w 4092254"/>
              <a:gd name="connsiteY23" fmla="*/ 1287951 h 1318187"/>
              <a:gd name="connsiteX24" fmla="*/ 705307 w 4092254"/>
              <a:gd name="connsiteY24" fmla="*/ 1257714 h 1318187"/>
              <a:gd name="connsiteX25" fmla="*/ 554104 w 4092254"/>
              <a:gd name="connsiteY25" fmla="*/ 1212360 h 1318187"/>
              <a:gd name="connsiteX26" fmla="*/ 508744 w 4092254"/>
              <a:gd name="connsiteY26" fmla="*/ 1197242 h 1318187"/>
              <a:gd name="connsiteX27" fmla="*/ 266819 w 4092254"/>
              <a:gd name="connsiteY27" fmla="*/ 1167005 h 1318187"/>
              <a:gd name="connsiteX28" fmla="*/ 251699 w 4092254"/>
              <a:gd name="connsiteY28" fmla="*/ 1106532 h 1318187"/>
              <a:gd name="connsiteX29" fmla="*/ 266819 w 4092254"/>
              <a:gd name="connsiteY29" fmla="*/ 1030941 h 1318187"/>
              <a:gd name="connsiteX30" fmla="*/ 281939 w 4092254"/>
              <a:gd name="connsiteY30" fmla="*/ 985587 h 1318187"/>
              <a:gd name="connsiteX31" fmla="*/ 266819 w 4092254"/>
              <a:gd name="connsiteY31" fmla="*/ 668104 h 1318187"/>
              <a:gd name="connsiteX32" fmla="*/ 251699 w 4092254"/>
              <a:gd name="connsiteY32" fmla="*/ 622749 h 1318187"/>
              <a:gd name="connsiteX33" fmla="*/ 206338 w 4092254"/>
              <a:gd name="connsiteY33" fmla="*/ 607631 h 1318187"/>
              <a:gd name="connsiteX34" fmla="*/ 100496 w 4092254"/>
              <a:gd name="connsiteY34" fmla="*/ 577395 h 1318187"/>
              <a:gd name="connsiteX35" fmla="*/ 70255 w 4092254"/>
              <a:gd name="connsiteY35" fmla="*/ 441331 h 1318187"/>
              <a:gd name="connsiteX36" fmla="*/ 24894 w 4092254"/>
              <a:gd name="connsiteY36" fmla="*/ 2903 h 131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92254" h="1318187">
                <a:moveTo>
                  <a:pt x="24894" y="2903"/>
                </a:moveTo>
                <a:cubicBezTo>
                  <a:pt x="95455" y="33139"/>
                  <a:pt x="357215" y="-137135"/>
                  <a:pt x="493623" y="622749"/>
                </a:cubicBezTo>
                <a:cubicBezTo>
                  <a:pt x="499040" y="652924"/>
                  <a:pt x="553897" y="611213"/>
                  <a:pt x="584345" y="607631"/>
                </a:cubicBezTo>
                <a:cubicBezTo>
                  <a:pt x="639633" y="601127"/>
                  <a:pt x="695304" y="598340"/>
                  <a:pt x="750668" y="592513"/>
                </a:cubicBezTo>
                <a:cubicBezTo>
                  <a:pt x="1094918" y="556282"/>
                  <a:pt x="587588" y="601062"/>
                  <a:pt x="1053074" y="562277"/>
                </a:cubicBezTo>
                <a:cubicBezTo>
                  <a:pt x="1279879" y="567316"/>
                  <a:pt x="1506627" y="577395"/>
                  <a:pt x="1733488" y="577395"/>
                </a:cubicBezTo>
                <a:cubicBezTo>
                  <a:pt x="2040745" y="577395"/>
                  <a:pt x="2400915" y="560298"/>
                  <a:pt x="2716307" y="547158"/>
                </a:cubicBezTo>
                <a:cubicBezTo>
                  <a:pt x="2925637" y="517258"/>
                  <a:pt x="2710870" y="539324"/>
                  <a:pt x="2973352" y="547158"/>
                </a:cubicBezTo>
                <a:cubicBezTo>
                  <a:pt x="3260554" y="555730"/>
                  <a:pt x="3547923" y="557237"/>
                  <a:pt x="3835209" y="562277"/>
                </a:cubicBezTo>
                <a:cubicBezTo>
                  <a:pt x="3855369" y="567316"/>
                  <a:pt x="3875786" y="571425"/>
                  <a:pt x="3895690" y="577395"/>
                </a:cubicBezTo>
                <a:cubicBezTo>
                  <a:pt x="3926222" y="586553"/>
                  <a:pt x="3986412" y="607631"/>
                  <a:pt x="3986412" y="607631"/>
                </a:cubicBezTo>
                <a:cubicBezTo>
                  <a:pt x="4001532" y="627789"/>
                  <a:pt x="4015373" y="648973"/>
                  <a:pt x="4031773" y="668104"/>
                </a:cubicBezTo>
                <a:cubicBezTo>
                  <a:pt x="4045689" y="684337"/>
                  <a:pt x="4069192" y="693607"/>
                  <a:pt x="4077134" y="713459"/>
                </a:cubicBezTo>
                <a:cubicBezTo>
                  <a:pt x="4090370" y="746544"/>
                  <a:pt x="4087214" y="784010"/>
                  <a:pt x="4092254" y="819286"/>
                </a:cubicBezTo>
                <a:cubicBezTo>
                  <a:pt x="4087214" y="849523"/>
                  <a:pt x="4083784" y="880072"/>
                  <a:pt x="4077134" y="909996"/>
                </a:cubicBezTo>
                <a:cubicBezTo>
                  <a:pt x="4073677" y="925552"/>
                  <a:pt x="4064865" y="939671"/>
                  <a:pt x="4062014" y="955350"/>
                </a:cubicBezTo>
                <a:cubicBezTo>
                  <a:pt x="4054745" y="995324"/>
                  <a:pt x="4061480" y="1038376"/>
                  <a:pt x="4046893" y="1076296"/>
                </a:cubicBezTo>
                <a:cubicBezTo>
                  <a:pt x="4035307" y="1106414"/>
                  <a:pt x="4003016" y="1124217"/>
                  <a:pt x="3986412" y="1151887"/>
                </a:cubicBezTo>
                <a:cubicBezTo>
                  <a:pt x="3972448" y="1175157"/>
                  <a:pt x="3965701" y="1202068"/>
                  <a:pt x="3956171" y="1227478"/>
                </a:cubicBezTo>
                <a:cubicBezTo>
                  <a:pt x="3944139" y="1259560"/>
                  <a:pt x="3944238" y="1298786"/>
                  <a:pt x="3895690" y="1303069"/>
                </a:cubicBezTo>
                <a:cubicBezTo>
                  <a:pt x="3739971" y="1316807"/>
                  <a:pt x="3583204" y="1313148"/>
                  <a:pt x="3426961" y="1318187"/>
                </a:cubicBezTo>
                <a:cubicBezTo>
                  <a:pt x="3351360" y="1313148"/>
                  <a:pt x="3275870" y="1305981"/>
                  <a:pt x="3200157" y="1303069"/>
                </a:cubicBezTo>
                <a:lnTo>
                  <a:pt x="2549984" y="1272833"/>
                </a:lnTo>
                <a:cubicBezTo>
                  <a:pt x="2252618" y="1277872"/>
                  <a:pt x="1955285" y="1290388"/>
                  <a:pt x="1657886" y="1287951"/>
                </a:cubicBezTo>
                <a:cubicBezTo>
                  <a:pt x="1340210" y="1285347"/>
                  <a:pt x="1022675" y="1271923"/>
                  <a:pt x="705307" y="1257714"/>
                </a:cubicBezTo>
                <a:cubicBezTo>
                  <a:pt x="678910" y="1256532"/>
                  <a:pt x="564822" y="1215932"/>
                  <a:pt x="554104" y="1212360"/>
                </a:cubicBezTo>
                <a:lnTo>
                  <a:pt x="508744" y="1197242"/>
                </a:lnTo>
                <a:cubicBezTo>
                  <a:pt x="372676" y="1206960"/>
                  <a:pt x="312224" y="1272938"/>
                  <a:pt x="266819" y="1167005"/>
                </a:cubicBezTo>
                <a:cubicBezTo>
                  <a:pt x="258633" y="1147907"/>
                  <a:pt x="256739" y="1126690"/>
                  <a:pt x="251699" y="1106532"/>
                </a:cubicBezTo>
                <a:cubicBezTo>
                  <a:pt x="256739" y="1081335"/>
                  <a:pt x="260586" y="1055870"/>
                  <a:pt x="266819" y="1030941"/>
                </a:cubicBezTo>
                <a:cubicBezTo>
                  <a:pt x="270684" y="1015481"/>
                  <a:pt x="281939" y="1001523"/>
                  <a:pt x="281939" y="985587"/>
                </a:cubicBezTo>
                <a:cubicBezTo>
                  <a:pt x="281939" y="879639"/>
                  <a:pt x="275618" y="773686"/>
                  <a:pt x="266819" y="668104"/>
                </a:cubicBezTo>
                <a:cubicBezTo>
                  <a:pt x="265495" y="652223"/>
                  <a:pt x="262968" y="634017"/>
                  <a:pt x="251699" y="622749"/>
                </a:cubicBezTo>
                <a:cubicBezTo>
                  <a:pt x="240428" y="611480"/>
                  <a:pt x="221663" y="612009"/>
                  <a:pt x="206338" y="607631"/>
                </a:cubicBezTo>
                <a:cubicBezTo>
                  <a:pt x="73445" y="569668"/>
                  <a:pt x="209247" y="613640"/>
                  <a:pt x="100496" y="577395"/>
                </a:cubicBezTo>
                <a:cubicBezTo>
                  <a:pt x="82853" y="524476"/>
                  <a:pt x="74197" y="506373"/>
                  <a:pt x="70255" y="441331"/>
                </a:cubicBezTo>
                <a:cubicBezTo>
                  <a:pt x="54575" y="182648"/>
                  <a:pt x="-45667" y="-27333"/>
                  <a:pt x="24894" y="2903"/>
                </a:cubicBez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スクリーンショット 2017-10-10 16.31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56" y="1660881"/>
            <a:ext cx="2207169" cy="33866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7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Inflation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ü"/>
            </a:pPr>
            <a:r>
              <a:rPr kumimoji="1" lang="en-US" altLang="ja-JP" dirty="0" smtClean="0"/>
              <a:t>A solution for the 3 problems of Big Bang by accelerating the early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universe</a:t>
            </a:r>
          </a:p>
          <a:p>
            <a:pPr>
              <a:buFont typeface="Wingdings" charset="2"/>
              <a:buChar char="ü"/>
            </a:pPr>
            <a:endParaRPr lang="en-US" altLang="ja-JP" dirty="0"/>
          </a:p>
          <a:p>
            <a:pPr>
              <a:buFont typeface="Wingdings" charset="2"/>
              <a:buChar char="ü"/>
            </a:pPr>
            <a:r>
              <a:rPr kumimoji="1" lang="en-US" altLang="ja-JP" dirty="0" smtClean="0"/>
              <a:t>The quantum fluctuation created in the inflationary </a:t>
            </a:r>
            <a:r>
              <a:rPr lang="en-US" altLang="ja-JP" dirty="0" smtClean="0"/>
              <a:t>era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provides the seed of</a:t>
            </a:r>
            <a:r>
              <a:rPr kumimoji="1" lang="en-US" altLang="ja-JP" dirty="0" smtClean="0"/>
              <a:t> the large scale structure</a:t>
            </a:r>
          </a:p>
          <a:p>
            <a:pPr>
              <a:buFont typeface="Wingdings" charset="2"/>
              <a:buChar char="ü"/>
            </a:pPr>
            <a:endParaRPr lang="en-US" altLang="ja-JP" dirty="0"/>
          </a:p>
          <a:p>
            <a:pPr>
              <a:buFont typeface="Wingdings" charset="2"/>
              <a:buChar char="ü"/>
            </a:pPr>
            <a:r>
              <a:rPr lang="en-US" altLang="ja-JP" dirty="0" smtClean="0"/>
              <a:t>Graceful exit + reheating</a:t>
            </a:r>
            <a:endParaRPr kumimoji="1" lang="ja-JP" altLang="en-US" dirty="0"/>
          </a:p>
        </p:txBody>
      </p:sp>
      <p:pic>
        <p:nvPicPr>
          <p:cNvPr id="4" name="図 3" descr="060915_CMB_Timeline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23" y="4074633"/>
            <a:ext cx="3837168" cy="2619507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正方形/長方形 47"/>
          <p:cNvSpPr/>
          <p:nvPr/>
        </p:nvSpPr>
        <p:spPr>
          <a:xfrm>
            <a:off x="592720" y="5442183"/>
            <a:ext cx="8023525" cy="9814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タイトル 58"/>
          <p:cNvSpPr>
            <a:spLocks noGrp="1"/>
          </p:cNvSpPr>
          <p:nvPr>
            <p:ph type="title"/>
          </p:nvPr>
        </p:nvSpPr>
        <p:spPr>
          <a:xfrm>
            <a:off x="457200" y="208847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Sum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 shift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symmetric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KDI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92720" y="1377737"/>
            <a:ext cx="8021507" cy="634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94738" y="2039319"/>
            <a:ext cx="8021507" cy="4384277"/>
          </a:xfrm>
          <a:prstGeom prst="rect">
            <a:avLst/>
          </a:prstGeom>
          <a:noFill/>
          <a:ln>
            <a:solidFill>
              <a:srgbClr val="4753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92720" y="1997579"/>
            <a:ext cx="8051747" cy="151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1915215" y="1377737"/>
            <a:ext cx="15120" cy="504585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592720" y="3125615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592720" y="4330235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7150106" y="1377737"/>
            <a:ext cx="15120" cy="5045859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511334" y="1377737"/>
            <a:ext cx="0" cy="5045859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スクリーンショット 2017-10-09 18.3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51" y="1491635"/>
            <a:ext cx="1237680" cy="406471"/>
          </a:xfrm>
          <a:prstGeom prst="rect">
            <a:avLst/>
          </a:prstGeom>
        </p:spPr>
      </p:pic>
      <p:pic>
        <p:nvPicPr>
          <p:cNvPr id="15" name="図 14" descr="スクリーンショット 2017-10-09 18.43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81" y="1453236"/>
            <a:ext cx="366904" cy="49898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544042" y="2405771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const.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63183" y="3569877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const.</a:t>
            </a:r>
            <a:endParaRPr kumimoji="1" lang="ja-JP" altLang="en-US" dirty="0"/>
          </a:p>
        </p:txBody>
      </p:sp>
      <p:pic>
        <p:nvPicPr>
          <p:cNvPr id="25" name="図 24" descr="スクリーンショット 2017-10-09 18.55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68" y="4657423"/>
            <a:ext cx="585746" cy="414361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7435736" y="4688341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growing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18445" y="2405771"/>
            <a:ext cx="102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Type 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87402" y="3475386"/>
            <a:ext cx="102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Type (ii)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15624" y="4759487"/>
            <a:ext cx="127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Type (iii)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233353" y="239888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cxnSp>
        <p:nvCxnSpPr>
          <p:cNvPr id="41" name="直線コネクタ 40"/>
          <p:cNvCxnSpPr/>
          <p:nvPr/>
        </p:nvCxnSpPr>
        <p:spPr>
          <a:xfrm flipV="1">
            <a:off x="589899" y="5442183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874892" y="5785552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Others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417722" y="5810076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Unstable</a:t>
            </a:r>
            <a:endParaRPr kumimoji="1" lang="ja-JP" altLang="en-US" dirty="0"/>
          </a:p>
        </p:txBody>
      </p:sp>
      <p:cxnSp>
        <p:nvCxnSpPr>
          <p:cNvPr id="45" name="直線コネクタ 44"/>
          <p:cNvCxnSpPr/>
          <p:nvPr/>
        </p:nvCxnSpPr>
        <p:spPr>
          <a:xfrm>
            <a:off x="4035968" y="6011329"/>
            <a:ext cx="585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2297154" y="6002866"/>
            <a:ext cx="585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120465" y="3541886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9/5</a:t>
            </a:r>
            <a:endParaRPr kumimoji="1" lang="ja-JP" altLang="en-US" sz="2400" dirty="0"/>
          </a:p>
        </p:txBody>
      </p:sp>
      <p:pic>
        <p:nvPicPr>
          <p:cNvPr id="49" name="図 48" descr="スクリーンショット 2017-10-10 17.22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33" y="1491635"/>
            <a:ext cx="414867" cy="460963"/>
          </a:xfrm>
          <a:prstGeom prst="rect">
            <a:avLst/>
          </a:prstGeom>
        </p:spPr>
      </p:pic>
      <p:cxnSp>
        <p:nvCxnSpPr>
          <p:cNvPr id="50" name="直線コネクタ 49"/>
          <p:cNvCxnSpPr/>
          <p:nvPr/>
        </p:nvCxnSpPr>
        <p:spPr>
          <a:xfrm flipH="1">
            <a:off x="5397521" y="1374916"/>
            <a:ext cx="15120" cy="5045859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図 50" descr="スクリーンショット 2017-10-10 17.25.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533968"/>
            <a:ext cx="1256296" cy="300011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5440863" y="2405771"/>
            <a:ext cx="167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</a:t>
            </a:r>
            <a:r>
              <a:rPr kumimoji="1" lang="en-US" altLang="ja-JP" dirty="0" smtClean="0"/>
              <a:t>cale-invariant</a:t>
            </a:r>
            <a:endParaRPr kumimoji="1"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54888" y="3570108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Blue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69001" y="4713108"/>
            <a:ext cx="64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Blue</a:t>
            </a:r>
            <a:endParaRPr kumimoji="1" lang="ja-JP" altLang="en-US" dirty="0"/>
          </a:p>
        </p:txBody>
      </p:sp>
      <p:cxnSp>
        <p:nvCxnSpPr>
          <p:cNvPr id="55" name="直線コネクタ 54"/>
          <p:cNvCxnSpPr/>
          <p:nvPr/>
        </p:nvCxnSpPr>
        <p:spPr>
          <a:xfrm>
            <a:off x="6005866" y="6005687"/>
            <a:ext cx="5857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2424324" y="2381963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</a:t>
            </a:r>
            <a:r>
              <a:rPr kumimoji="1" lang="en-US" altLang="ja-JP" sz="2400" dirty="0" smtClean="0"/>
              <a:t>/2</a:t>
            </a:r>
            <a:endParaRPr kumimoji="1" lang="ja-JP" altLang="en-US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407392" y="347980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3</a:t>
            </a:r>
            <a:r>
              <a:rPr kumimoji="1" lang="en-US" altLang="ja-JP" sz="2400" dirty="0" smtClean="0"/>
              <a:t>/5</a:t>
            </a:r>
            <a:endParaRPr kumimoji="1" lang="ja-JP" altLang="en-US" sz="2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545681" y="4648192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</a:t>
            </a:r>
            <a:endParaRPr kumimoji="1" lang="ja-JP" altLang="en-US" sz="2400" dirty="0"/>
          </a:p>
        </p:txBody>
      </p:sp>
      <p:sp>
        <p:nvSpPr>
          <p:cNvPr id="60" name="角丸四角形 59"/>
          <p:cNvSpPr/>
          <p:nvPr/>
        </p:nvSpPr>
        <p:spPr>
          <a:xfrm>
            <a:off x="346047" y="2159806"/>
            <a:ext cx="8551333" cy="37462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600" baseline="30000" dirty="0" smtClean="0"/>
              <a:t>The shift symmetric system within our generic framework  </a:t>
            </a:r>
            <a:r>
              <a:rPr lang="en-US" altLang="ja-JP" sz="3600" b="1" i="1" baseline="30000" dirty="0" smtClean="0"/>
              <a:t>cannot</a:t>
            </a:r>
            <a:r>
              <a:rPr lang="en-US" altLang="ja-JP" sz="3600" baseline="30000" dirty="0" smtClean="0"/>
              <a:t> create the red spectrum.</a:t>
            </a:r>
          </a:p>
          <a:p>
            <a:endParaRPr lang="en-US" altLang="ja-JP" sz="3600" baseline="30000" dirty="0"/>
          </a:p>
          <a:p>
            <a:r>
              <a:rPr lang="en-US" altLang="ja-JP" sz="3600" baseline="30000" dirty="0" smtClean="0"/>
              <a:t>→ We </a:t>
            </a:r>
            <a:r>
              <a:rPr lang="en-US" altLang="ja-JP" sz="3600" baseline="30000" dirty="0"/>
              <a:t>need to introduce other sources for the scalar </a:t>
            </a:r>
            <a:endParaRPr lang="en-US" altLang="ja-JP" sz="3600" baseline="30000" dirty="0" smtClean="0"/>
          </a:p>
          <a:p>
            <a:r>
              <a:rPr lang="en-US" altLang="ja-JP" sz="3600" baseline="30000" dirty="0"/>
              <a:t> </a:t>
            </a:r>
            <a:r>
              <a:rPr lang="en-US" altLang="ja-JP" sz="3600" baseline="30000" dirty="0" smtClean="0"/>
              <a:t>    fluctuation</a:t>
            </a:r>
            <a:r>
              <a:rPr lang="en-US" altLang="ja-JP" sz="3600" baseline="30000" dirty="0"/>
              <a:t>, or, </a:t>
            </a:r>
            <a:r>
              <a:rPr lang="en-US" altLang="ja-JP" sz="3600" b="1" i="1" baseline="30000" dirty="0">
                <a:solidFill>
                  <a:schemeClr val="bg1"/>
                </a:solidFill>
              </a:rPr>
              <a:t>break the shift </a:t>
            </a:r>
            <a:r>
              <a:rPr lang="en-US" altLang="ja-JP" sz="3600" b="1" i="1" baseline="30000" dirty="0" smtClean="0">
                <a:solidFill>
                  <a:schemeClr val="bg1"/>
                </a:solidFill>
              </a:rPr>
              <a:t>symmetry</a:t>
            </a:r>
            <a:r>
              <a:rPr lang="en-US" altLang="ja-JP" sz="3600" baseline="30000" dirty="0" smtClean="0"/>
              <a:t> to create the </a:t>
            </a:r>
          </a:p>
          <a:p>
            <a:r>
              <a:rPr lang="en-US" altLang="ja-JP" sz="3600" baseline="30000" dirty="0"/>
              <a:t> </a:t>
            </a:r>
            <a:r>
              <a:rPr lang="en-US" altLang="ja-JP" sz="3600" baseline="30000" dirty="0" smtClean="0"/>
              <a:t>    spectral tilt consistent to the observational value </a:t>
            </a:r>
          </a:p>
          <a:p>
            <a:r>
              <a:rPr lang="en-US" altLang="ja-JP" sz="3600" baseline="30000" dirty="0"/>
              <a:t> </a:t>
            </a:r>
            <a:r>
              <a:rPr lang="en-US" altLang="ja-JP" sz="3600" baseline="30000" dirty="0" smtClean="0"/>
              <a:t>    n</a:t>
            </a:r>
            <a:r>
              <a:rPr lang="en-US" altLang="ja-JP" sz="2800" baseline="30000" dirty="0" smtClean="0"/>
              <a:t>s</a:t>
            </a:r>
            <a:r>
              <a:rPr lang="ja-JP" altLang="ja-JP" sz="3600" baseline="30000" dirty="0" smtClean="0"/>
              <a:t>-</a:t>
            </a:r>
            <a:r>
              <a:rPr lang="en-US" altLang="ja-JP" sz="3600" baseline="30000" dirty="0" smtClean="0"/>
              <a:t>1~</a:t>
            </a:r>
            <a:r>
              <a:rPr lang="ja-JP" altLang="en-US" sz="3600" baseline="30000" dirty="0" smtClean="0"/>
              <a:t> </a:t>
            </a:r>
            <a:r>
              <a:rPr lang="en-US" altLang="ja-JP" sz="3600" baseline="30000" dirty="0" smtClean="0"/>
              <a:t>-0.04.</a:t>
            </a:r>
            <a:endParaRPr kumimoji="1" lang="ja-JP" altLang="en-US" sz="36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r>
              <a:rPr lang="en-US" altLang="ja-JP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77068"/>
            <a:ext cx="8229600" cy="990600"/>
          </a:xfrm>
        </p:spPr>
        <p:txBody>
          <a:bodyPr/>
          <a:lstStyle/>
          <a:p>
            <a:r>
              <a:rPr lang="ja-JP" altLang="ja-JP" dirty="0"/>
              <a:t>4</a:t>
            </a:r>
            <a:r>
              <a:rPr kumimoji="1" lang="en-US" altLang="ja-JP" dirty="0" smtClean="0"/>
              <a:t>. Case II: </a:t>
            </a:r>
            <a:r>
              <a:rPr kumimoji="1" lang="en-US" altLang="ja-JP" dirty="0" err="1" smtClean="0"/>
              <a:t>Φ</a:t>
            </a:r>
            <a:r>
              <a:rPr kumimoji="1" lang="en-US" altLang="ja-JP" dirty="0" smtClean="0"/>
              <a:t>-dependent KDI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r>
              <a:rPr lang="en-US" altLang="ja-JP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7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Background evolution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Φ</a:t>
            </a:r>
            <a:r>
              <a:rPr lang="en-US" altLang="ja-JP" dirty="0" smtClean="0"/>
              <a:t>-dependent </a:t>
            </a:r>
            <a:r>
              <a:rPr lang="en-US" altLang="ja-JP" dirty="0"/>
              <a:t>system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KDI attractor and </a:t>
            </a:r>
            <a:r>
              <a:rPr lang="ja-JP" altLang="ja-JP" dirty="0" smtClean="0"/>
              <a:t>E</a:t>
            </a:r>
            <a:r>
              <a:rPr lang="en-US" altLang="ja-JP" dirty="0" err="1" smtClean="0"/>
              <a:t>oM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If                     , </a:t>
            </a:r>
            <a:endParaRPr kumimoji="1" lang="ja-JP" altLang="en-US" dirty="0"/>
          </a:p>
        </p:txBody>
      </p:sp>
      <p:pic>
        <p:nvPicPr>
          <p:cNvPr id="6" name="図 5" descr="スクリーンショット 2017-10-10 18.42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9" y="2132805"/>
            <a:ext cx="3554659" cy="957528"/>
          </a:xfrm>
          <a:prstGeom prst="rect">
            <a:avLst/>
          </a:prstGeom>
        </p:spPr>
      </p:pic>
      <p:pic>
        <p:nvPicPr>
          <p:cNvPr id="7" name="図 6" descr="スクリーンショット 2017-10-10 18.42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55" y="3790244"/>
            <a:ext cx="1555044" cy="407139"/>
          </a:xfrm>
          <a:prstGeom prst="rect">
            <a:avLst/>
          </a:prstGeom>
        </p:spPr>
      </p:pic>
      <p:pic>
        <p:nvPicPr>
          <p:cNvPr id="8" name="図 7" descr="スクリーンショット 2017-10-10 18.42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79" y="4514143"/>
            <a:ext cx="1803398" cy="1061259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1216379" y="2709334"/>
            <a:ext cx="364065" cy="3527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536929" y="5770465"/>
            <a:ext cx="4387849" cy="366329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~Slow-roll motion around KDI attractor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1073855" y="4556476"/>
            <a:ext cx="1945922" cy="1061259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図形グループ 13"/>
          <p:cNvGrpSpPr/>
          <p:nvPr/>
        </p:nvGrpSpPr>
        <p:grpSpPr>
          <a:xfrm>
            <a:off x="4162778" y="3499556"/>
            <a:ext cx="4756128" cy="2776080"/>
            <a:chOff x="5204654" y="1759408"/>
            <a:chExt cx="3482146" cy="1970466"/>
          </a:xfrm>
        </p:grpSpPr>
        <p:grpSp>
          <p:nvGrpSpPr>
            <p:cNvPr id="15" name="図形グループ 14"/>
            <p:cNvGrpSpPr/>
            <p:nvPr/>
          </p:nvGrpSpPr>
          <p:grpSpPr>
            <a:xfrm>
              <a:off x="5204654" y="1941192"/>
              <a:ext cx="3482146" cy="1782538"/>
              <a:chOff x="4890177" y="1843364"/>
              <a:chExt cx="6992974" cy="3516774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7156971" y="1843364"/>
                <a:ext cx="1898101" cy="3514951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矢印コネクタ 17"/>
              <p:cNvCxnSpPr/>
              <p:nvPr/>
            </p:nvCxnSpPr>
            <p:spPr>
              <a:xfrm>
                <a:off x="4890177" y="4237729"/>
                <a:ext cx="67048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フリーフォーム 18"/>
              <p:cNvSpPr/>
              <p:nvPr/>
            </p:nvSpPr>
            <p:spPr>
              <a:xfrm>
                <a:off x="5887020" y="2067568"/>
                <a:ext cx="4560905" cy="3292570"/>
              </a:xfrm>
              <a:custGeom>
                <a:avLst/>
                <a:gdLst>
                  <a:gd name="connsiteX0" fmla="*/ 0 w 4560905"/>
                  <a:gd name="connsiteY0" fmla="*/ 245782 h 3292570"/>
                  <a:gd name="connsiteX1" fmla="*/ 1256297 w 4560905"/>
                  <a:gd name="connsiteY1" fmla="*/ 3236129 h 3292570"/>
                  <a:gd name="connsiteX2" fmla="*/ 2212175 w 4560905"/>
                  <a:gd name="connsiteY2" fmla="*/ 505218 h 3292570"/>
                  <a:gd name="connsiteX3" fmla="*/ 3195365 w 4560905"/>
                  <a:gd name="connsiteY3" fmla="*/ 3290747 h 3292570"/>
                  <a:gd name="connsiteX4" fmla="*/ 4560905 w 4560905"/>
                  <a:gd name="connsiteY4" fmla="*/ 0 h 32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0905" h="3292570">
                    <a:moveTo>
                      <a:pt x="0" y="245782"/>
                    </a:moveTo>
                    <a:cubicBezTo>
                      <a:pt x="443800" y="1719336"/>
                      <a:pt x="887601" y="3192890"/>
                      <a:pt x="1256297" y="3236129"/>
                    </a:cubicBezTo>
                    <a:cubicBezTo>
                      <a:pt x="1624993" y="3279368"/>
                      <a:pt x="1888997" y="496115"/>
                      <a:pt x="2212175" y="505218"/>
                    </a:cubicBezTo>
                    <a:cubicBezTo>
                      <a:pt x="2535353" y="514321"/>
                      <a:pt x="2803910" y="3374950"/>
                      <a:pt x="3195365" y="3290747"/>
                    </a:cubicBezTo>
                    <a:cubicBezTo>
                      <a:pt x="3586820" y="3206544"/>
                      <a:pt x="4560905" y="0"/>
                      <a:pt x="4560905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0" name="図 19" descr="スクリーンショット 2017-10-05 16.38.49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82023" y="4056317"/>
                <a:ext cx="301128" cy="530801"/>
              </a:xfrm>
              <a:prstGeom prst="rect">
                <a:avLst/>
              </a:prstGeom>
            </p:spPr>
          </p:pic>
          <p:sp>
            <p:nvSpPr>
              <p:cNvPr id="21" name="円/楕円 20"/>
              <p:cNvSpPr/>
              <p:nvPr/>
            </p:nvSpPr>
            <p:spPr>
              <a:xfrm>
                <a:off x="8939001" y="5119877"/>
                <a:ext cx="232142" cy="204819"/>
              </a:xfrm>
              <a:prstGeom prst="ellipse">
                <a:avLst/>
              </a:prstGeom>
              <a:solidFill>
                <a:srgbClr val="E498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9298395" y="4569021"/>
                <a:ext cx="232142" cy="204819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" name="直線矢印コネクタ 22"/>
              <p:cNvCxnSpPr/>
              <p:nvPr/>
            </p:nvCxnSpPr>
            <p:spPr>
              <a:xfrm flipH="1">
                <a:off x="9146192" y="4748305"/>
                <a:ext cx="219850" cy="450831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線矢印コネクタ 15"/>
            <p:cNvCxnSpPr/>
            <p:nvPr/>
          </p:nvCxnSpPr>
          <p:spPr>
            <a:xfrm flipV="1">
              <a:off x="6799479" y="1759408"/>
              <a:ext cx="0" cy="19704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図 24" descr="スクリーンショット 2017-10-10 18.47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70" y="5130192"/>
            <a:ext cx="566566" cy="310802"/>
          </a:xfrm>
          <a:prstGeom prst="rect">
            <a:avLst/>
          </a:prstGeom>
        </p:spPr>
      </p:pic>
      <p:pic>
        <p:nvPicPr>
          <p:cNvPr id="26" name="図 25" descr="スクリーンショット 2017-10-10 18.48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26" y="6292144"/>
            <a:ext cx="369711" cy="369711"/>
          </a:xfrm>
          <a:prstGeom prst="rect">
            <a:avLst/>
          </a:prstGeom>
        </p:spPr>
      </p:pic>
      <p:pic>
        <p:nvPicPr>
          <p:cNvPr id="27" name="図 26" descr="スクリーンショット 2017-10-10 18.48.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4" y="5728521"/>
            <a:ext cx="338952" cy="40922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2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8847"/>
            <a:ext cx="8229600" cy="990600"/>
          </a:xfrm>
        </p:spPr>
        <p:txBody>
          <a:bodyPr/>
          <a:lstStyle/>
          <a:p>
            <a:r>
              <a:rPr lang="en-US" altLang="ja-JP" dirty="0"/>
              <a:t>3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conditions for slow-roll like motion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9447"/>
            <a:ext cx="8229600" cy="527755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“S</a:t>
            </a:r>
            <a:r>
              <a:rPr kumimoji="1" lang="en-US" altLang="ja-JP" dirty="0" smtClean="0"/>
              <a:t>low-roll” condition for Φ</a:t>
            </a:r>
            <a:r>
              <a:rPr kumimoji="1" lang="en-US" altLang="ja-JP" sz="1800" dirty="0" smtClean="0"/>
              <a:t>1</a:t>
            </a:r>
            <a:r>
              <a:rPr kumimoji="1" lang="en-US" altLang="ja-JP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Leading &gt;&gt; sub-leading:</a:t>
            </a:r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Q</a:t>
            </a:r>
            <a:r>
              <a:rPr kumimoji="1" lang="en-US" altLang="ja-JP" dirty="0" smtClean="0"/>
              <a:t>uasi-de Sitter attractor</a:t>
            </a:r>
            <a:endParaRPr kumimoji="1" lang="ja-JP" altLang="en-US" dirty="0"/>
          </a:p>
        </p:txBody>
      </p:sp>
      <p:pic>
        <p:nvPicPr>
          <p:cNvPr id="5" name="図 4" descr="スクリーンショット 2017-10-10 18.4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065" y="1100667"/>
            <a:ext cx="1972114" cy="516335"/>
          </a:xfrm>
          <a:prstGeom prst="rect">
            <a:avLst/>
          </a:prstGeom>
        </p:spPr>
      </p:pic>
      <p:pic>
        <p:nvPicPr>
          <p:cNvPr id="6" name="図 5" descr="スクリーンショット 2017-10-10 18.52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2" y="1741311"/>
            <a:ext cx="3385715" cy="770901"/>
          </a:xfrm>
          <a:prstGeom prst="rect">
            <a:avLst/>
          </a:prstGeom>
        </p:spPr>
      </p:pic>
      <p:pic>
        <p:nvPicPr>
          <p:cNvPr id="7" name="図 6" descr="スクリーンショット 2017-10-10 18.56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8" y="2902420"/>
            <a:ext cx="1566335" cy="472273"/>
          </a:xfrm>
          <a:prstGeom prst="rect">
            <a:avLst/>
          </a:prstGeom>
        </p:spPr>
      </p:pic>
      <p:pic>
        <p:nvPicPr>
          <p:cNvPr id="8" name="図 7" descr="スクリーンショット 2017-10-10 18.52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2" y="3583761"/>
            <a:ext cx="5108222" cy="884306"/>
          </a:xfrm>
          <a:prstGeom prst="rect">
            <a:avLst/>
          </a:prstGeom>
        </p:spPr>
      </p:pic>
      <p:pic>
        <p:nvPicPr>
          <p:cNvPr id="9" name="図 8" descr="スクリーンショット 2017-10-10 18.53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11" y="5228167"/>
            <a:ext cx="4438595" cy="1406193"/>
          </a:xfrm>
          <a:prstGeom prst="rect">
            <a:avLst/>
          </a:prstGeom>
        </p:spPr>
      </p:pic>
      <p:pic>
        <p:nvPicPr>
          <p:cNvPr id="10" name="図 9" descr="スクリーンショット 2017-10-10 18.53.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5" y="6089672"/>
            <a:ext cx="1078089" cy="474133"/>
          </a:xfrm>
          <a:prstGeom prst="rect">
            <a:avLst/>
          </a:prstGeom>
        </p:spPr>
      </p:pic>
      <p:pic>
        <p:nvPicPr>
          <p:cNvPr id="14" name="図 13" descr="スクリーンショット 2017-10-07 17.54.5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54" y="2031711"/>
            <a:ext cx="1782692" cy="870709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5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1180"/>
            <a:ext cx="8229600" cy="990600"/>
          </a:xfrm>
        </p:spPr>
        <p:txBody>
          <a:bodyPr>
            <a:normAutofit/>
          </a:bodyPr>
          <a:lstStyle/>
          <a:p>
            <a:r>
              <a:rPr lang="ja-JP" altLang="ja-JP" dirty="0"/>
              <a:t>A</a:t>
            </a:r>
            <a:r>
              <a:rPr kumimoji="1" lang="en-US" altLang="ja-JP" dirty="0" smtClean="0"/>
              <a:t> condition for the graceful exit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82889"/>
            <a:ext cx="8229600" cy="5094111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kumimoji="1" lang="en-US" altLang="ja-JP" dirty="0" smtClean="0">
                <a:latin typeface="HGP明朝E"/>
                <a:ea typeface="HGP明朝E"/>
                <a:cs typeface="HGP明朝E"/>
              </a:rPr>
              <a:t>THE END OF INFLATION:</a:t>
            </a: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endParaRPr kumimoji="1"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endParaRPr kumimoji="1" lang="en-US" altLang="ja-JP" dirty="0" smtClean="0">
              <a:latin typeface="HGP明朝E"/>
              <a:ea typeface="HGP明朝E"/>
              <a:cs typeface="HGP明朝E"/>
            </a:endParaRPr>
          </a:p>
          <a:p>
            <a:endParaRPr lang="en-US" altLang="ja-JP" dirty="0">
              <a:latin typeface="HGP明朝E"/>
              <a:ea typeface="HGP明朝E"/>
              <a:cs typeface="HGP明朝E"/>
            </a:endParaRPr>
          </a:p>
          <a:p>
            <a:endParaRPr kumimoji="1" lang="en-US" altLang="ja-JP" dirty="0" smtClean="0">
              <a:latin typeface="HGP明朝E"/>
              <a:ea typeface="HGP明朝E"/>
              <a:cs typeface="HGP明朝E"/>
            </a:endParaRPr>
          </a:p>
          <a:p>
            <a:r>
              <a:rPr lang="en-US" altLang="ja-JP" dirty="0" smtClean="0">
                <a:ea typeface="HGP明朝E"/>
                <a:cs typeface="HGP明朝E"/>
              </a:rPr>
              <a:t>To end up with the graceful exit, we have to tune H</a:t>
            </a:r>
            <a:r>
              <a:rPr lang="en-US" altLang="ja-JP" sz="1800" dirty="0" smtClean="0">
                <a:ea typeface="HGP明朝E"/>
                <a:cs typeface="HGP明朝E"/>
              </a:rPr>
              <a:t>0</a:t>
            </a:r>
            <a:r>
              <a:rPr lang="en-US" altLang="ja-JP" dirty="0" smtClean="0">
                <a:ea typeface="HGP明朝E"/>
                <a:cs typeface="HGP明朝E"/>
              </a:rPr>
              <a:t> as</a:t>
            </a:r>
          </a:p>
          <a:p>
            <a:pPr>
              <a:buFont typeface="Wingdings" charset="2"/>
              <a:buChar char="ü"/>
            </a:pPr>
            <a:r>
              <a:rPr lang="en-US" altLang="ja-JP" dirty="0">
                <a:ea typeface="HGP明朝E"/>
                <a:cs typeface="HGP明朝E"/>
              </a:rPr>
              <a:t>i</a:t>
            </a:r>
            <a:r>
              <a:rPr kumimoji="1" lang="en-US" altLang="ja-JP" dirty="0" smtClean="0">
                <a:ea typeface="HGP明朝E"/>
                <a:cs typeface="HGP明朝E"/>
              </a:rPr>
              <a:t>nflating the universe enough</a:t>
            </a:r>
          </a:p>
          <a:p>
            <a:pPr>
              <a:buFont typeface="Wingdings" charset="2"/>
              <a:buChar char="ü"/>
            </a:pPr>
            <a:r>
              <a:rPr lang="en-US" altLang="ja-JP" dirty="0">
                <a:ea typeface="HGP明朝E"/>
                <a:cs typeface="HGP明朝E"/>
              </a:rPr>
              <a:t>c</a:t>
            </a:r>
            <a:r>
              <a:rPr lang="en-US" altLang="ja-JP" dirty="0" smtClean="0">
                <a:ea typeface="HGP明朝E"/>
                <a:cs typeface="HGP明朝E"/>
              </a:rPr>
              <a:t>hanging its value rapidly and stopping the acceleration</a:t>
            </a:r>
          </a:p>
          <a:p>
            <a:pPr>
              <a:buFont typeface="Wingdings" charset="2"/>
              <a:buChar char="ü"/>
            </a:pPr>
            <a:r>
              <a:rPr lang="en-US" altLang="ja-JP" dirty="0"/>
              <a:t>e</a:t>
            </a:r>
            <a:r>
              <a:rPr kumimoji="1" lang="en-US" altLang="ja-JP" dirty="0" smtClean="0"/>
              <a:t>scaping from the KDI attractor </a:t>
            </a:r>
            <a:endParaRPr kumimoji="1" lang="ja-JP" altLang="en-US" dirty="0"/>
          </a:p>
        </p:txBody>
      </p:sp>
      <p:pic>
        <p:nvPicPr>
          <p:cNvPr id="5" name="図 4" descr="texclip201710101910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83" y="1459972"/>
            <a:ext cx="1004710" cy="329670"/>
          </a:xfrm>
          <a:prstGeom prst="rect">
            <a:avLst/>
          </a:prstGeom>
        </p:spPr>
      </p:pic>
      <p:pic>
        <p:nvPicPr>
          <p:cNvPr id="6" name="図 5" descr="スクリーンショット 2017-10-10 18.5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46" y="2359376"/>
            <a:ext cx="2427111" cy="821023"/>
          </a:xfrm>
          <a:prstGeom prst="rect">
            <a:avLst/>
          </a:prstGeom>
        </p:spPr>
      </p:pic>
      <p:pic>
        <p:nvPicPr>
          <p:cNvPr id="7" name="図 6" descr="texclip201710101921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5" y="2455333"/>
            <a:ext cx="2267136" cy="649572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3033891" y="2638776"/>
            <a:ext cx="296333" cy="2681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61668" y="2429931"/>
            <a:ext cx="230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Continuation of the condition </a:t>
            </a:r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13644" y="2359376"/>
            <a:ext cx="2427651" cy="821023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414891" y="2345265"/>
            <a:ext cx="5271909" cy="82102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87778" y="3372554"/>
            <a:ext cx="993143" cy="369332"/>
          </a:xfrm>
          <a:prstGeom prst="rect">
            <a:avLst/>
          </a:prstGeom>
          <a:noFill/>
          <a:ln>
            <a:solidFill>
              <a:srgbClr val="ACA73B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Inflation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34050" y="3386665"/>
            <a:ext cx="148039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Graceful exit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81890" y="2540000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&amp;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5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9402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Other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constraints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50800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kumimoji="1" lang="en-US" altLang="ja-JP" dirty="0" smtClean="0"/>
              <a:t>Stability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condition</a:t>
            </a:r>
          </a:p>
          <a:p>
            <a:pPr>
              <a:buFont typeface="Wingdings" charset="2"/>
              <a:buChar char="ü"/>
            </a:pPr>
            <a:r>
              <a:rPr lang="en-US" altLang="ja-JP" dirty="0" smtClean="0"/>
              <a:t>Conditions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ignoring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second</a:t>
            </a:r>
            <a:r>
              <a:rPr lang="ja-JP" altLang="en-US" dirty="0" smtClean="0"/>
              <a:t> </a:t>
            </a:r>
            <a:r>
              <a:rPr lang="en-US" altLang="ja-JP" dirty="0" smtClean="0"/>
              <a:t>order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products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slow-roll</a:t>
            </a:r>
            <a:r>
              <a:rPr lang="ja-JP" altLang="en-US" dirty="0" smtClean="0"/>
              <a:t> </a:t>
            </a:r>
            <a:r>
              <a:rPr lang="en-US" altLang="ja-JP" dirty="0" smtClean="0"/>
              <a:t>parameters</a:t>
            </a:r>
          </a:p>
          <a:p>
            <a:pPr>
              <a:buFont typeface="Wingdings" charset="2"/>
              <a:buChar char="ü"/>
            </a:pPr>
            <a:r>
              <a:rPr kumimoji="1" lang="en-US" altLang="ja-JP" dirty="0" smtClean="0"/>
              <a:t>Observational constraints to </a:t>
            </a:r>
            <a:r>
              <a:rPr kumimoji="1" lang="en-US" altLang="ja-JP" i="1" dirty="0" smtClean="0"/>
              <a:t>n</a:t>
            </a:r>
            <a:r>
              <a:rPr kumimoji="1" lang="en-US" altLang="ja-JP" sz="1800" i="1" dirty="0" smtClean="0"/>
              <a:t>s</a:t>
            </a:r>
            <a:r>
              <a:rPr kumimoji="1" lang="en-US" altLang="ja-JP" i="1" dirty="0" smtClean="0"/>
              <a:t>, r, </a:t>
            </a:r>
            <a:r>
              <a:rPr kumimoji="1" lang="en-US" altLang="ja-JP" b="1" i="1" dirty="0" err="1" smtClean="0">
                <a:solidFill>
                  <a:srgbClr val="0000FF"/>
                </a:solidFill>
              </a:rPr>
              <a:t>f</a:t>
            </a:r>
            <a:r>
              <a:rPr kumimoji="1" lang="en-US" altLang="ja-JP" sz="1800" b="1" i="1" dirty="0" err="1" smtClean="0">
                <a:solidFill>
                  <a:srgbClr val="0000FF"/>
                </a:solidFill>
              </a:rPr>
              <a:t>NL</a:t>
            </a:r>
            <a:r>
              <a:rPr kumimoji="1" lang="en-US" altLang="ja-JP" dirty="0" smtClean="0"/>
              <a:t> etc.</a:t>
            </a:r>
            <a:endParaRPr kumimoji="1" lang="en-US" altLang="ja-JP" dirty="0"/>
          </a:p>
        </p:txBody>
      </p:sp>
      <p:sp>
        <p:nvSpPr>
          <p:cNvPr id="7" name="上矢印 6"/>
          <p:cNvSpPr/>
          <p:nvPr/>
        </p:nvSpPr>
        <p:spPr>
          <a:xfrm>
            <a:off x="1975556" y="3245557"/>
            <a:ext cx="493889" cy="508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84859" y="4005115"/>
            <a:ext cx="2686966" cy="369332"/>
          </a:xfrm>
          <a:prstGeom prst="rect">
            <a:avLst/>
          </a:prstGeom>
          <a:noFill/>
          <a:ln>
            <a:solidFill>
              <a:srgbClr val="ACA73B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Highly model-dependent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7780" y="4529667"/>
            <a:ext cx="776843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could satisfy all of the constraints by tuning the </a:t>
            </a:r>
            <a:r>
              <a:rPr kumimoji="1" lang="en-US" altLang="ja-JP" dirty="0" err="1" smtClean="0"/>
              <a:t>Φ</a:t>
            </a:r>
            <a:r>
              <a:rPr kumimoji="1" lang="en-US" altLang="ja-JP" dirty="0" smtClean="0"/>
              <a:t>-dependent functions</a:t>
            </a:r>
          </a:p>
          <a:p>
            <a:r>
              <a:rPr kumimoji="1" lang="en-US" altLang="ja-JP" dirty="0" smtClean="0"/>
              <a:t>in the action</a:t>
            </a:r>
            <a:endParaRPr kumimoji="1" lang="ja-JP" altLang="en-US" dirty="0"/>
          </a:p>
        </p:txBody>
      </p:sp>
      <p:pic>
        <p:nvPicPr>
          <p:cNvPr id="10" name="図 9" descr="スクリーンショット 2017-10-07 15.27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0" y="5372968"/>
            <a:ext cx="4879856" cy="802097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4092221" y="5446890"/>
            <a:ext cx="762000" cy="62939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1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正方形/長方形 53"/>
          <p:cNvSpPr/>
          <p:nvPr/>
        </p:nvSpPr>
        <p:spPr>
          <a:xfrm>
            <a:off x="606831" y="5765728"/>
            <a:ext cx="8009414" cy="6550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564498" y="1377737"/>
            <a:ext cx="8051747" cy="554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     Requirements              Equations            </a:t>
            </a:r>
            <a:r>
              <a:rPr kumimoji="1" lang="ja-JP" altLang="en-US" dirty="0" smtClean="0"/>
              <a:t>　　</a:t>
            </a:r>
            <a:r>
              <a:rPr kumimoji="1" lang="en-US" altLang="en-US" dirty="0"/>
              <a:t> </a:t>
            </a:r>
            <a:r>
              <a:rPr kumimoji="1" lang="en-US" altLang="en-US" dirty="0" smtClean="0"/>
              <a:t> </a:t>
            </a:r>
            <a:r>
              <a:rPr kumimoji="1" lang="en-US" altLang="ja-JP" dirty="0" smtClean="0"/>
              <a:t>Conditions up to O(</a:t>
            </a:r>
            <a:r>
              <a:rPr kumimoji="1" lang="en-US" altLang="ja-JP" dirty="0" err="1" smtClean="0"/>
              <a:t>ξ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5291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Sum of </a:t>
            </a:r>
            <a:r>
              <a:rPr kumimoji="1" lang="en-US" altLang="ja-JP" dirty="0" err="1" smtClean="0"/>
              <a:t>Φ</a:t>
            </a:r>
            <a:r>
              <a:rPr kumimoji="1" lang="en-US" altLang="ja-JP" dirty="0" smtClean="0"/>
              <a:t>-dependent KDI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94738" y="1377737"/>
            <a:ext cx="8021507" cy="5045859"/>
          </a:xfrm>
          <a:prstGeom prst="rect">
            <a:avLst/>
          </a:prstGeom>
          <a:noFill/>
          <a:ln>
            <a:solidFill>
              <a:srgbClr val="4753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592720" y="2815962"/>
            <a:ext cx="8051747" cy="1511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2790176" y="1374916"/>
            <a:ext cx="15120" cy="504585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592720" y="3746503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606831" y="4739458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569664" y="1374916"/>
            <a:ext cx="0" cy="4390812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32232" y="2893724"/>
            <a:ext cx="183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 KDI attractor</a:t>
            </a:r>
          </a:p>
          <a:p>
            <a:r>
              <a:rPr kumimoji="1" lang="en-US" altLang="ja-JP" dirty="0" smtClean="0"/>
              <a:t>&gt;&gt; perturbation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6292" y="3926938"/>
            <a:ext cx="186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3. Quasi-de Sitter expansion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4514" y="5084040"/>
            <a:ext cx="17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4. Graceful exit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592720" y="5765728"/>
            <a:ext cx="8051747" cy="15118"/>
          </a:xfrm>
          <a:prstGeom prst="line">
            <a:avLst/>
          </a:prstGeom>
          <a:ln>
            <a:solidFill>
              <a:srgbClr val="4753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199445" y="5898440"/>
            <a:ext cx="87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Others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84103" y="5926662"/>
            <a:ext cx="268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Highly model-dependent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20893" y="2087218"/>
            <a:ext cx="2314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1.Slow-roll condition</a:t>
            </a:r>
          </a:p>
          <a:p>
            <a:r>
              <a:rPr kumimoji="1" lang="en-US" altLang="ja-JP" dirty="0" smtClean="0"/>
              <a:t>for Φ</a:t>
            </a:r>
            <a:r>
              <a:rPr kumimoji="1" lang="en-US" altLang="ja-JP" sz="1400" dirty="0" smtClean="0"/>
              <a:t>1</a:t>
            </a:r>
            <a:endParaRPr kumimoji="1" lang="ja-JP" altLang="en-US" sz="1400" dirty="0"/>
          </a:p>
        </p:txBody>
      </p:sp>
      <p:pic>
        <p:nvPicPr>
          <p:cNvPr id="45" name="図 44" descr="スクリーンショット 2017-10-10 18.42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9" y="2167466"/>
            <a:ext cx="1476765" cy="386644"/>
          </a:xfrm>
          <a:prstGeom prst="rect">
            <a:avLst/>
          </a:prstGeom>
        </p:spPr>
      </p:pic>
      <p:pic>
        <p:nvPicPr>
          <p:cNvPr id="46" name="図 45" descr="スクリーンショット 2017-10-10 18.56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3" y="3062111"/>
            <a:ext cx="1123214" cy="338666"/>
          </a:xfrm>
          <a:prstGeom prst="rect">
            <a:avLst/>
          </a:prstGeom>
        </p:spPr>
      </p:pic>
      <p:pic>
        <p:nvPicPr>
          <p:cNvPr id="48" name="図 47" descr="texclip201710102042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54" y="3997493"/>
            <a:ext cx="934410" cy="503951"/>
          </a:xfrm>
          <a:prstGeom prst="rect">
            <a:avLst/>
          </a:prstGeom>
        </p:spPr>
      </p:pic>
      <p:pic>
        <p:nvPicPr>
          <p:cNvPr id="49" name="図 48" descr="texclip201710102042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76" y="4836025"/>
            <a:ext cx="877437" cy="498426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3075166" y="5368706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late time</a:t>
            </a:r>
            <a:endParaRPr kumimoji="1" lang="ja-JP" altLang="en-US" dirty="0"/>
          </a:p>
        </p:txBody>
      </p:sp>
      <p:pic>
        <p:nvPicPr>
          <p:cNvPr id="51" name="図 50" descr="スクリーンショット 2017-10-10 18.52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8" y="2087218"/>
            <a:ext cx="2771776" cy="631112"/>
          </a:xfrm>
          <a:prstGeom prst="rect">
            <a:avLst/>
          </a:prstGeom>
        </p:spPr>
      </p:pic>
      <p:pic>
        <p:nvPicPr>
          <p:cNvPr id="52" name="図 51" descr="スクリーンショット 2017-10-10 18.52.5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2" y="2965731"/>
            <a:ext cx="3745580" cy="648413"/>
          </a:xfrm>
          <a:prstGeom prst="rect">
            <a:avLst/>
          </a:prstGeom>
        </p:spPr>
      </p:pic>
      <p:pic>
        <p:nvPicPr>
          <p:cNvPr id="53" name="図 52" descr="texclip2017101020502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11" y="3976001"/>
            <a:ext cx="2806878" cy="605405"/>
          </a:xfrm>
          <a:prstGeom prst="rect">
            <a:avLst/>
          </a:prstGeom>
        </p:spPr>
      </p:pic>
      <p:pic>
        <p:nvPicPr>
          <p:cNvPr id="55" name="図 54" descr="texclip2017101020523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31" y="4980796"/>
            <a:ext cx="1170692" cy="516929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6194780" y="5041707"/>
            <a:ext cx="194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&amp; its continuation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r>
              <a:rPr lang="en-US" altLang="ja-JP" smtClean="0"/>
              <a:t>/38</a:t>
            </a:r>
            <a:endParaRPr lang="en-US" dirty="0"/>
          </a:p>
        </p:txBody>
      </p:sp>
      <p:sp>
        <p:nvSpPr>
          <p:cNvPr id="29" name="正方形/長方形 28"/>
          <p:cNvSpPr/>
          <p:nvPr/>
        </p:nvSpPr>
        <p:spPr>
          <a:xfrm rot="20585022">
            <a:off x="310444" y="2779892"/>
            <a:ext cx="8593667" cy="1001889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Eventually, all of the conditions become the constraints to the </a:t>
            </a:r>
            <a:r>
              <a:rPr kumimoji="1" lang="en-US" altLang="ja-JP" sz="2400" dirty="0" err="1" smtClean="0"/>
              <a:t>Φ</a:t>
            </a:r>
            <a:r>
              <a:rPr kumimoji="1" lang="en-US" altLang="ja-JP" sz="2400" dirty="0" smtClean="0"/>
              <a:t>-dependent functions in the models </a:t>
            </a:r>
            <a:r>
              <a:rPr kumimoji="1" lang="en-US" altLang="ja-JP" sz="2400" dirty="0" smtClean="0">
                <a:sym typeface="Wingdings"/>
              </a:rPr>
              <a:t>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272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2958"/>
            <a:ext cx="8229600" cy="990600"/>
          </a:xfrm>
        </p:spPr>
        <p:txBody>
          <a:bodyPr/>
          <a:lstStyle/>
          <a:p>
            <a:r>
              <a:rPr lang="ja-JP" altLang="ja-JP" dirty="0"/>
              <a:t>5</a:t>
            </a:r>
            <a:r>
              <a:rPr lang="en-US" altLang="ja-JP" dirty="0" smtClean="0"/>
              <a:t>.</a:t>
            </a:r>
            <a:r>
              <a:rPr lang="ja-JP" altLang="en-US" dirty="0" smtClean="0"/>
              <a:t> </a:t>
            </a: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523522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We have performed a model-independent analysis of KDI within a generic framework, which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includes many of previous models.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en-US" altLang="ja-JP" dirty="0" smtClean="0"/>
              <a:t>The shift symmetric KDI is described as the perturbation behaves as ultra slow-roll inflation around the exact de Sitter attractor, but </a:t>
            </a:r>
            <a:r>
              <a:rPr lang="en-US" altLang="ja-JP" dirty="0" smtClean="0">
                <a:solidFill>
                  <a:srgbClr val="FF0000"/>
                </a:solidFill>
              </a:rPr>
              <a:t>the shift symmetric models cannot create the observed quantum fluctuation.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Φ</a:t>
            </a:r>
            <a:r>
              <a:rPr lang="en-US" altLang="ja-JP" dirty="0" smtClean="0"/>
              <a:t>-dependent KDI </a:t>
            </a:r>
            <a:r>
              <a:rPr lang="en-US" altLang="en-US" dirty="0" smtClean="0"/>
              <a:t>is described as the perturbation “slow-rolls” around the quasi-de Sitter attractor. They take 4 essential conditions to inflate the universe and end in the graceful exit. </a:t>
            </a:r>
            <a:r>
              <a:rPr lang="en-US" altLang="en-US" dirty="0" smtClean="0">
                <a:solidFill>
                  <a:srgbClr val="3366FF"/>
                </a:solidFill>
              </a:rPr>
              <a:t>We could construct viable models by tuning the </a:t>
            </a:r>
            <a:r>
              <a:rPr lang="en-US" altLang="ja-JP" dirty="0" err="1" smtClean="0">
                <a:solidFill>
                  <a:srgbClr val="3366FF"/>
                </a:solidFill>
              </a:rPr>
              <a:t>Φ</a:t>
            </a:r>
            <a:r>
              <a:rPr lang="en-US" altLang="ja-JP" dirty="0" smtClean="0">
                <a:solidFill>
                  <a:srgbClr val="3366FF"/>
                </a:solidFill>
              </a:rPr>
              <a:t>-dependent functions in the models.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5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4736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  Classes of inflation</a:t>
            </a:r>
            <a:endParaRPr kumimoji="1" lang="ja-JP" altLang="en-US" dirty="0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r>
              <a:rPr lang="en-US" smtClean="0"/>
              <a:t>/</a:t>
            </a:r>
            <a:r>
              <a:rPr lang="en-US" altLang="ja-JP" smtClean="0"/>
              <a:t>38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0" y="879475"/>
            <a:ext cx="8229600" cy="5943600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835780" y="2012722"/>
            <a:ext cx="4885439" cy="386651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366487" y="2012722"/>
            <a:ext cx="4842918" cy="3866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70436" y="1392307"/>
            <a:ext cx="120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V(</a:t>
            </a:r>
            <a:r>
              <a:rPr kumimoji="1" lang="en-US" altLang="ja-JP" sz="3600" dirty="0" err="1" smtClean="0">
                <a:solidFill>
                  <a:srgbClr val="FF0000"/>
                </a:solidFill>
              </a:rPr>
              <a:t>Φ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)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68122" y="1324058"/>
            <a:ext cx="3118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Kinetic terms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4557" y="2834113"/>
            <a:ext cx="2511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Slow-roll inflation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4408" y="3193841"/>
            <a:ext cx="319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Ultra slow-roll inflation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6495" y="3598635"/>
            <a:ext cx="245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Higgs G-inflation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6376" y="39484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57343" y="2924819"/>
            <a:ext cx="151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kumimoji="1" lang="en-US" altLang="ja-JP" sz="2400" dirty="0" smtClean="0"/>
              <a:t>-inflation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4270" y="3533843"/>
            <a:ext cx="158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G-inflation</a:t>
            </a:r>
            <a:endParaRPr kumimoji="1" lang="ja-JP" altLang="en-US" sz="24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4535555" y="4103993"/>
            <a:ext cx="25917" cy="1625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853046" y="3598635"/>
            <a:ext cx="13704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660066"/>
                </a:solidFill>
              </a:rPr>
              <a:t>Hybrid</a:t>
            </a:r>
            <a:endParaRPr kumimoji="1" lang="ja-JP" altLang="en-US" sz="3200" dirty="0">
              <a:solidFill>
                <a:srgbClr val="660066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95991" y="407807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15471" y="5724562"/>
            <a:ext cx="24602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Ghost inflation</a:t>
            </a:r>
          </a:p>
          <a:p>
            <a:r>
              <a:rPr kumimoji="1" lang="en-US" altLang="ja-JP" sz="2400" dirty="0" err="1" smtClean="0"/>
              <a:t>Galileon</a:t>
            </a:r>
            <a:r>
              <a:rPr kumimoji="1" lang="en-US" altLang="ja-JP" sz="2400" dirty="0" smtClean="0"/>
              <a:t> inflation</a:t>
            </a:r>
          </a:p>
          <a:p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9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3140739" y="1843364"/>
            <a:ext cx="1898101" cy="351495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60059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ch</a:t>
            </a:r>
            <a:r>
              <a:rPr kumimoji="1" lang="en-US" altLang="ja-JP" dirty="0" smtClean="0"/>
              <a:t>ematic of the </a:t>
            </a:r>
            <a:r>
              <a:rPr lang="en-US" altLang="ja-JP" dirty="0" smtClean="0"/>
              <a:t>typical</a:t>
            </a:r>
            <a:r>
              <a:rPr kumimoji="1" lang="en-US" altLang="ja-JP" dirty="0" smtClean="0"/>
              <a:t> </a:t>
            </a:r>
            <a:r>
              <a:rPr lang="ja-JP" altLang="ja-JP" dirty="0" smtClean="0"/>
              <a:t>K</a:t>
            </a:r>
            <a:r>
              <a:rPr lang="en-US" altLang="ja-JP" dirty="0" err="1" smtClean="0"/>
              <a:t>inetically</a:t>
            </a:r>
            <a:r>
              <a:rPr lang="ja-JP" altLang="en-US" dirty="0" smtClean="0"/>
              <a:t> </a:t>
            </a:r>
            <a:r>
              <a:rPr lang="en-US" altLang="ja-JP" dirty="0" smtClean="0"/>
              <a:t>driven</a:t>
            </a:r>
            <a:r>
              <a:rPr lang="ja-JP" altLang="en-US" dirty="0" smtClean="0"/>
              <a:t> </a:t>
            </a:r>
            <a:r>
              <a:rPr lang="en-US" altLang="ja-JP" dirty="0" smtClean="0"/>
              <a:t>inflation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4069312" y="1605931"/>
            <a:ext cx="27316" cy="4088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873945" y="4237729"/>
            <a:ext cx="67048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 17"/>
          <p:cNvSpPr/>
          <p:nvPr/>
        </p:nvSpPr>
        <p:spPr>
          <a:xfrm>
            <a:off x="1870788" y="2067568"/>
            <a:ext cx="4560905" cy="3292570"/>
          </a:xfrm>
          <a:custGeom>
            <a:avLst/>
            <a:gdLst>
              <a:gd name="connsiteX0" fmla="*/ 0 w 4560905"/>
              <a:gd name="connsiteY0" fmla="*/ 245782 h 3292570"/>
              <a:gd name="connsiteX1" fmla="*/ 1256297 w 4560905"/>
              <a:gd name="connsiteY1" fmla="*/ 3236129 h 3292570"/>
              <a:gd name="connsiteX2" fmla="*/ 2212175 w 4560905"/>
              <a:gd name="connsiteY2" fmla="*/ 505218 h 3292570"/>
              <a:gd name="connsiteX3" fmla="*/ 3195365 w 4560905"/>
              <a:gd name="connsiteY3" fmla="*/ 3290747 h 3292570"/>
              <a:gd name="connsiteX4" fmla="*/ 4560905 w 4560905"/>
              <a:gd name="connsiteY4" fmla="*/ 0 h 32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0905" h="3292570">
                <a:moveTo>
                  <a:pt x="0" y="245782"/>
                </a:moveTo>
                <a:cubicBezTo>
                  <a:pt x="443800" y="1719336"/>
                  <a:pt x="887601" y="3192890"/>
                  <a:pt x="1256297" y="3236129"/>
                </a:cubicBezTo>
                <a:cubicBezTo>
                  <a:pt x="1624993" y="3279368"/>
                  <a:pt x="1888997" y="496115"/>
                  <a:pt x="2212175" y="505218"/>
                </a:cubicBezTo>
                <a:cubicBezTo>
                  <a:pt x="2535353" y="514321"/>
                  <a:pt x="2803910" y="3374950"/>
                  <a:pt x="3195365" y="3290747"/>
                </a:cubicBezTo>
                <a:cubicBezTo>
                  <a:pt x="3586820" y="3206544"/>
                  <a:pt x="4560905" y="0"/>
                  <a:pt x="4560905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スクリーンショット 2017-10-05 16.3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91" y="4056317"/>
            <a:ext cx="301128" cy="530801"/>
          </a:xfrm>
          <a:prstGeom prst="rect">
            <a:avLst/>
          </a:prstGeom>
        </p:spPr>
      </p:pic>
      <p:sp>
        <p:nvSpPr>
          <p:cNvPr id="23" name="円/楕円 22"/>
          <p:cNvSpPr/>
          <p:nvPr/>
        </p:nvSpPr>
        <p:spPr>
          <a:xfrm>
            <a:off x="4922769" y="5119877"/>
            <a:ext cx="232142" cy="204819"/>
          </a:xfrm>
          <a:prstGeom prst="ellipse">
            <a:avLst/>
          </a:prstGeom>
          <a:solidFill>
            <a:srgbClr val="E498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771596" y="3224551"/>
            <a:ext cx="232142" cy="20481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5096187" y="3570480"/>
            <a:ext cx="721005" cy="16226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817192" y="5216040"/>
            <a:ext cx="238969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Inflationary attractor</a:t>
            </a:r>
          </a:p>
          <a:p>
            <a:r>
              <a:rPr kumimoji="1" lang="en-US" altLang="ja-JP" dirty="0" smtClean="0"/>
              <a:t>(critical </a:t>
            </a:r>
            <a:r>
              <a:rPr kumimoji="1" lang="en-US" altLang="ja-JP" dirty="0"/>
              <a:t>point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29" name="図 28" descr="スクリーンショット 2017-10-05 16.47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90" y="2346226"/>
            <a:ext cx="2653791" cy="356214"/>
          </a:xfrm>
          <a:prstGeom prst="rect">
            <a:avLst/>
          </a:prstGeom>
        </p:spPr>
      </p:pic>
      <p:cxnSp>
        <p:nvCxnSpPr>
          <p:cNvPr id="32" name="直線矢印コネクタ 31"/>
          <p:cNvCxnSpPr>
            <a:stCxn id="28" idx="1"/>
          </p:cNvCxnSpPr>
          <p:nvPr/>
        </p:nvCxnSpPr>
        <p:spPr>
          <a:xfrm flipH="1" flipV="1">
            <a:off x="5223186" y="5360139"/>
            <a:ext cx="594006" cy="179067"/>
          </a:xfrm>
          <a:prstGeom prst="straightConnector1">
            <a:avLst/>
          </a:prstGeom>
          <a:ln w="9525" cmpd="sng"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420161" y="6008004"/>
            <a:ext cx="2457973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Vacuum energy × (-1)</a:t>
            </a:r>
            <a:endParaRPr kumimoji="1" lang="ja-JP" altLang="en-US" dirty="0"/>
          </a:p>
        </p:txBody>
      </p:sp>
      <p:cxnSp>
        <p:nvCxnSpPr>
          <p:cNvPr id="38" name="直線矢印コネクタ 37"/>
          <p:cNvCxnSpPr/>
          <p:nvPr/>
        </p:nvCxnSpPr>
        <p:spPr>
          <a:xfrm flipV="1">
            <a:off x="2990534" y="4793265"/>
            <a:ext cx="887600" cy="1214740"/>
          </a:xfrm>
          <a:prstGeom prst="straightConnector1">
            <a:avLst/>
          </a:prstGeom>
          <a:ln w="9525" cmpd="sng"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3898145" y="4234932"/>
            <a:ext cx="204831" cy="1099918"/>
          </a:xfrm>
          <a:custGeom>
            <a:avLst/>
            <a:gdLst>
              <a:gd name="connsiteX0" fmla="*/ 191176 w 204831"/>
              <a:gd name="connsiteY0" fmla="*/ 0 h 1051401"/>
              <a:gd name="connsiteX1" fmla="*/ 122899 w 204831"/>
              <a:gd name="connsiteY1" fmla="*/ 27309 h 1051401"/>
              <a:gd name="connsiteX2" fmla="*/ 95588 w 204831"/>
              <a:gd name="connsiteY2" fmla="*/ 68273 h 1051401"/>
              <a:gd name="connsiteX3" fmla="*/ 54622 w 204831"/>
              <a:gd name="connsiteY3" fmla="*/ 122891 h 1051401"/>
              <a:gd name="connsiteX4" fmla="*/ 40967 w 204831"/>
              <a:gd name="connsiteY4" fmla="*/ 191164 h 1051401"/>
              <a:gd name="connsiteX5" fmla="*/ 0 w 204831"/>
              <a:gd name="connsiteY5" fmla="*/ 341364 h 1051401"/>
              <a:gd name="connsiteX6" fmla="*/ 13656 w 204831"/>
              <a:gd name="connsiteY6" fmla="*/ 655419 h 1051401"/>
              <a:gd name="connsiteX7" fmla="*/ 40967 w 204831"/>
              <a:gd name="connsiteY7" fmla="*/ 751001 h 1051401"/>
              <a:gd name="connsiteX8" fmla="*/ 81933 w 204831"/>
              <a:gd name="connsiteY8" fmla="*/ 846582 h 1051401"/>
              <a:gd name="connsiteX9" fmla="*/ 122899 w 204831"/>
              <a:gd name="connsiteY9" fmla="*/ 928510 h 1051401"/>
              <a:gd name="connsiteX10" fmla="*/ 136554 w 204831"/>
              <a:gd name="connsiteY10" fmla="*/ 969473 h 1051401"/>
              <a:gd name="connsiteX11" fmla="*/ 177521 w 204831"/>
              <a:gd name="connsiteY11" fmla="*/ 996782 h 1051401"/>
              <a:gd name="connsiteX12" fmla="*/ 204831 w 204831"/>
              <a:gd name="connsiteY12" fmla="*/ 1051401 h 10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831" h="1051401">
                <a:moveTo>
                  <a:pt x="191176" y="0"/>
                </a:moveTo>
                <a:cubicBezTo>
                  <a:pt x="168417" y="9103"/>
                  <a:pt x="142846" y="13062"/>
                  <a:pt x="122899" y="27309"/>
                </a:cubicBezTo>
                <a:cubicBezTo>
                  <a:pt x="109544" y="36847"/>
                  <a:pt x="105127" y="54919"/>
                  <a:pt x="95588" y="68273"/>
                </a:cubicBezTo>
                <a:cubicBezTo>
                  <a:pt x="82360" y="86792"/>
                  <a:pt x="68277" y="104685"/>
                  <a:pt x="54622" y="122891"/>
                </a:cubicBezTo>
                <a:cubicBezTo>
                  <a:pt x="50070" y="145649"/>
                  <a:pt x="47074" y="168773"/>
                  <a:pt x="40967" y="191164"/>
                </a:cubicBezTo>
                <a:cubicBezTo>
                  <a:pt x="-11013" y="381747"/>
                  <a:pt x="33274" y="175013"/>
                  <a:pt x="0" y="341364"/>
                </a:cubicBezTo>
                <a:cubicBezTo>
                  <a:pt x="4552" y="446049"/>
                  <a:pt x="5915" y="550921"/>
                  <a:pt x="13656" y="655419"/>
                </a:cubicBezTo>
                <a:cubicBezTo>
                  <a:pt x="15791" y="684238"/>
                  <a:pt x="32889" y="722731"/>
                  <a:pt x="40967" y="751001"/>
                </a:cubicBezTo>
                <a:cubicBezTo>
                  <a:pt x="63012" y="828154"/>
                  <a:pt x="40355" y="784221"/>
                  <a:pt x="81933" y="846582"/>
                </a:cubicBezTo>
                <a:cubicBezTo>
                  <a:pt x="116254" y="949542"/>
                  <a:pt x="69958" y="822634"/>
                  <a:pt x="122899" y="928510"/>
                </a:cubicBezTo>
                <a:cubicBezTo>
                  <a:pt x="129336" y="941383"/>
                  <a:pt x="127562" y="958234"/>
                  <a:pt x="136554" y="969473"/>
                </a:cubicBezTo>
                <a:cubicBezTo>
                  <a:pt x="146807" y="982288"/>
                  <a:pt x="163865" y="987679"/>
                  <a:pt x="177521" y="996782"/>
                </a:cubicBezTo>
                <a:cubicBezTo>
                  <a:pt x="193212" y="1043853"/>
                  <a:pt x="180998" y="1027568"/>
                  <a:pt x="204831" y="1051401"/>
                </a:cubicBezTo>
              </a:path>
            </a:pathLst>
          </a:cu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 descr="スクリーンショット 2017-10-05 17.12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5" y="4793265"/>
            <a:ext cx="1887955" cy="1111924"/>
          </a:xfrm>
          <a:prstGeom prst="rect">
            <a:avLst/>
          </a:prstGeom>
        </p:spPr>
      </p:pic>
      <p:pic>
        <p:nvPicPr>
          <p:cNvPr id="44" name="図 43" descr="スクリーンショット 2017-10-05 17.14.5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14" y="5375414"/>
            <a:ext cx="545332" cy="318535"/>
          </a:xfrm>
          <a:prstGeom prst="rect">
            <a:avLst/>
          </a:prstGeom>
        </p:spPr>
      </p:pic>
      <p:pic>
        <p:nvPicPr>
          <p:cNvPr id="45" name="図 44" descr="スクリーンショット 2017-10-05 17.18.0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495" y="1222103"/>
            <a:ext cx="823368" cy="378097"/>
          </a:xfrm>
          <a:prstGeom prst="rect">
            <a:avLst/>
          </a:prstGeom>
        </p:spPr>
      </p:pic>
      <p:pic>
        <p:nvPicPr>
          <p:cNvPr id="46" name="図 45" descr="texclip2017100517194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50" y="4006332"/>
            <a:ext cx="304800" cy="228600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873945" y="1485925"/>
            <a:ext cx="21165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Non unitary region</a:t>
            </a:r>
            <a:endParaRPr kumimoji="1" lang="ja-JP" altLang="en-US" dirty="0"/>
          </a:p>
        </p:txBody>
      </p:sp>
      <p:cxnSp>
        <p:nvCxnSpPr>
          <p:cNvPr id="51" name="直線コネクタ 50"/>
          <p:cNvCxnSpPr/>
          <p:nvPr/>
        </p:nvCxnSpPr>
        <p:spPr>
          <a:xfrm>
            <a:off x="2990534" y="1842139"/>
            <a:ext cx="150205" cy="225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texclip2017101419552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38" y="1350659"/>
            <a:ext cx="1349838" cy="317609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No unified formulation for KDI ever (as long as I know).</a:t>
            </a:r>
          </a:p>
          <a:p>
            <a:endParaRPr lang="en-US" altLang="ja-JP" dirty="0" smtClean="0"/>
          </a:p>
          <a:p>
            <a:r>
              <a:rPr lang="en-US" altLang="ja-JP" i="1" u="sng" dirty="0" smtClean="0">
                <a:solidFill>
                  <a:srgbClr val="0000FF"/>
                </a:solidFill>
              </a:rPr>
              <a:t>Research object</a:t>
            </a:r>
            <a:endParaRPr lang="en-US" altLang="ja-JP" i="1" u="sng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altLang="ja-JP" dirty="0" smtClean="0"/>
              <a:t>   To develop </a:t>
            </a:r>
            <a:r>
              <a:rPr lang="en-US" altLang="ja-JP" dirty="0"/>
              <a:t>a </a:t>
            </a:r>
            <a:r>
              <a:rPr lang="en-US" altLang="ja-JP" dirty="0" smtClean="0">
                <a:solidFill>
                  <a:srgbClr val="0000FF"/>
                </a:solidFill>
              </a:rPr>
              <a:t>model-independent </a:t>
            </a:r>
            <a:r>
              <a:rPr lang="en-US" altLang="ja-JP" dirty="0">
                <a:solidFill>
                  <a:srgbClr val="0000FF"/>
                </a:solidFill>
              </a:rPr>
              <a:t>formulation</a:t>
            </a:r>
            <a:r>
              <a:rPr lang="en-US" altLang="ja-JP" dirty="0"/>
              <a:t> for </a:t>
            </a:r>
            <a:r>
              <a:rPr lang="en-US" altLang="ja-JP" dirty="0" smtClean="0"/>
              <a:t>evaluating the whole behavior </a:t>
            </a:r>
            <a:r>
              <a:rPr lang="en-US" altLang="ja-JP" dirty="0"/>
              <a:t>of KDI </a:t>
            </a:r>
            <a:r>
              <a:rPr lang="en-US" altLang="ja-JP" dirty="0" smtClean="0"/>
              <a:t>systematically.</a:t>
            </a:r>
            <a:endParaRPr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</p:txBody>
      </p:sp>
      <p:sp>
        <p:nvSpPr>
          <p:cNvPr id="4" name="円/楕円 3"/>
          <p:cNvSpPr/>
          <p:nvPr/>
        </p:nvSpPr>
        <p:spPr>
          <a:xfrm>
            <a:off x="746635" y="850183"/>
            <a:ext cx="4885439" cy="2933541"/>
          </a:xfrm>
          <a:prstGeom prst="ellipse">
            <a:avLst/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2085" y="275024"/>
            <a:ext cx="156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FF"/>
                </a:solidFill>
              </a:rPr>
              <a:t>KDI</a:t>
            </a:r>
            <a:endParaRPr kumimoji="1" lang="ja-JP" altLang="en-US" sz="3600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68198" y="984800"/>
            <a:ext cx="151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kumimoji="1" lang="en-US" altLang="ja-JP" sz="2400" dirty="0" smtClean="0"/>
              <a:t>-inflation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05125" y="1593824"/>
            <a:ext cx="1587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G-inflation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06846" y="17752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2993" y="2280597"/>
            <a:ext cx="24602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Ghost inflation</a:t>
            </a:r>
          </a:p>
          <a:p>
            <a:r>
              <a:rPr kumimoji="1" lang="en-US" altLang="ja-JP" sz="2400" dirty="0" err="1" smtClean="0"/>
              <a:t>Galileon</a:t>
            </a:r>
            <a:r>
              <a:rPr kumimoji="1" lang="en-US" altLang="ja-JP" sz="2400" dirty="0" smtClean="0"/>
              <a:t> inflation</a:t>
            </a:r>
          </a:p>
          <a:p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12" name="角丸四角形 11"/>
          <p:cNvSpPr/>
          <p:nvPr/>
        </p:nvSpPr>
        <p:spPr>
          <a:xfrm>
            <a:off x="846667" y="5348111"/>
            <a:ext cx="7464778" cy="102720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43527" y="847087"/>
            <a:ext cx="4885439" cy="293354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32074" y="984800"/>
            <a:ext cx="351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Armendariz-Picon</a:t>
            </a:r>
            <a:r>
              <a:rPr kumimoji="1" lang="en-US" altLang="ja-JP" sz="1200" dirty="0" smtClean="0"/>
              <a:t> et al. PLB458 (1999) 209-218</a:t>
            </a:r>
            <a:endParaRPr kumimoji="1" lang="ja-JP" altLang="en-US" sz="1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1586" y="1673418"/>
            <a:ext cx="351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Kobayashi et al. PRL105 (2010) 231302 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96987" y="2347925"/>
            <a:ext cx="351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Arkani-Hamed</a:t>
            </a:r>
            <a:r>
              <a:rPr kumimoji="1" lang="en-US" altLang="ja-JP" sz="1200" dirty="0" smtClean="0"/>
              <a:t> et al. JCAP0404 (2004) 001  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94166" y="2669657"/>
            <a:ext cx="3511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err="1" smtClean="0"/>
              <a:t>Burrage</a:t>
            </a:r>
            <a:r>
              <a:rPr kumimoji="1" lang="en-US" altLang="ja-JP" sz="1200" dirty="0" smtClean="0"/>
              <a:t> et al. JCAP1101 (2011) 014  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6257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3366FF"/>
                </a:solidFill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ja-JP" dirty="0" smtClean="0"/>
              <a:t>M</a:t>
            </a:r>
            <a:r>
              <a:rPr lang="en-US" altLang="ja-JP" dirty="0" err="1" smtClean="0"/>
              <a:t>odel</a:t>
            </a:r>
            <a:r>
              <a:rPr lang="en-US" altLang="ja-JP" dirty="0" smtClean="0"/>
              <a:t>-independent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formulation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KDI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Case I: Shift symmetric KDI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Case II: </a:t>
            </a:r>
            <a:r>
              <a:rPr kumimoji="1" lang="en-US" altLang="ja-JP" dirty="0" err="1" smtClean="0"/>
              <a:t>Φ</a:t>
            </a:r>
            <a:r>
              <a:rPr kumimoji="1" lang="en-US" altLang="ja-JP" dirty="0" smtClean="0"/>
              <a:t>-dependent </a:t>
            </a:r>
            <a:r>
              <a:rPr lang="en-US" altLang="ja-JP" dirty="0" smtClean="0"/>
              <a:t>KDI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2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70159" y="2801043"/>
            <a:ext cx="8229600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2. Model-independent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formulation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KDI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r>
              <a:rPr lang="en-US" altLang="ja-JP" smtClean="0"/>
              <a:t>/38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4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4736"/>
            <a:ext cx="8229600" cy="990600"/>
          </a:xfrm>
        </p:spPr>
        <p:txBody>
          <a:bodyPr>
            <a:noAutofit/>
          </a:bodyPr>
          <a:lstStyle/>
          <a:p>
            <a:r>
              <a:rPr lang="en-US" altLang="ja-JP" sz="3000" dirty="0" smtClean="0"/>
              <a:t>A m</a:t>
            </a:r>
            <a:r>
              <a:rPr kumimoji="1" lang="en-US" altLang="ja-JP" sz="3000" dirty="0" smtClean="0"/>
              <a:t>odel-independent form of </a:t>
            </a:r>
            <a:r>
              <a:rPr lang="en-US" altLang="ja-JP" sz="3000" dirty="0" smtClean="0"/>
              <a:t>e</a:t>
            </a:r>
            <a:r>
              <a:rPr kumimoji="1" lang="en-US" altLang="ja-JP" sz="3000" dirty="0" smtClean="0"/>
              <a:t>quations of motion</a:t>
            </a:r>
            <a:endParaRPr kumimoji="1" lang="ja-JP" altLang="en-US" sz="3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85336"/>
            <a:ext cx="8229600" cy="5291664"/>
          </a:xfrm>
        </p:spPr>
        <p:txBody>
          <a:bodyPr/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+1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scalar-tensor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theory: </a:t>
            </a:r>
          </a:p>
          <a:p>
            <a:r>
              <a:rPr kumimoji="1" lang="en-US" altLang="ja-JP" dirty="0" smtClean="0"/>
              <a:t>flat FRW metric              : 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Equations of motion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texclip201710061937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79" y="1732939"/>
            <a:ext cx="3538142" cy="329946"/>
          </a:xfrm>
          <a:prstGeom prst="rect">
            <a:avLst/>
          </a:prstGeom>
        </p:spPr>
      </p:pic>
      <p:pic>
        <p:nvPicPr>
          <p:cNvPr id="8" name="図 7" descr="スクリーンショット 2017-10-06 19.40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37" y="3537523"/>
            <a:ext cx="2900921" cy="554520"/>
          </a:xfrm>
          <a:prstGeom prst="rect">
            <a:avLst/>
          </a:prstGeom>
        </p:spPr>
      </p:pic>
      <p:pic>
        <p:nvPicPr>
          <p:cNvPr id="9" name="図 8" descr="texclip201710061941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59" y="4598825"/>
            <a:ext cx="1218238" cy="636191"/>
          </a:xfrm>
          <a:prstGeom prst="rect">
            <a:avLst/>
          </a:prstGeom>
        </p:spPr>
      </p:pic>
      <p:pic>
        <p:nvPicPr>
          <p:cNvPr id="10" name="図 9" descr="texclip201710061942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" y="3529645"/>
            <a:ext cx="1242507" cy="562398"/>
          </a:xfrm>
          <a:prstGeom prst="rect">
            <a:avLst/>
          </a:prstGeom>
        </p:spPr>
      </p:pic>
      <p:pic>
        <p:nvPicPr>
          <p:cNvPr id="11" name="図 10" descr="スクリーンショット 2017-10-06 19.40.0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796" y="4598825"/>
            <a:ext cx="2356653" cy="559996"/>
          </a:xfrm>
          <a:prstGeom prst="rect">
            <a:avLst/>
          </a:prstGeom>
        </p:spPr>
      </p:pic>
      <p:pic>
        <p:nvPicPr>
          <p:cNvPr id="12" name="図 11" descr="スクリーンショット 2017-10-06 19.40.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37" y="5320077"/>
            <a:ext cx="3628443" cy="922914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526951" y="3291577"/>
            <a:ext cx="4589826" cy="3471170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3161929" y="4092043"/>
            <a:ext cx="3032341" cy="2132222"/>
            <a:chOff x="3161929" y="4092043"/>
            <a:chExt cx="3032341" cy="2132222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3161929" y="4092043"/>
              <a:ext cx="1697593" cy="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3729008" y="5721650"/>
              <a:ext cx="1697593" cy="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819720" y="6224265"/>
              <a:ext cx="2374550" cy="0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図形グループ 28"/>
          <p:cNvGrpSpPr/>
          <p:nvPr/>
        </p:nvGrpSpPr>
        <p:grpSpPr>
          <a:xfrm>
            <a:off x="5727758" y="3503729"/>
            <a:ext cx="3312570" cy="914936"/>
            <a:chOff x="5727758" y="3503729"/>
            <a:chExt cx="3312570" cy="914936"/>
          </a:xfrm>
        </p:grpSpPr>
        <p:cxnSp>
          <p:nvCxnSpPr>
            <p:cNvPr id="22" name="直線コネクタ 21"/>
            <p:cNvCxnSpPr>
              <a:stCxn id="8" idx="3"/>
            </p:cNvCxnSpPr>
            <p:nvPr/>
          </p:nvCxnSpPr>
          <p:spPr>
            <a:xfrm flipV="1">
              <a:off x="5727758" y="3809640"/>
              <a:ext cx="583141" cy="514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6207227" y="3503729"/>
              <a:ext cx="2833101" cy="914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~ </a:t>
              </a:r>
              <a:r>
                <a:rPr kumimoji="1" lang="en-US" altLang="ja-JP" dirty="0" err="1" smtClean="0"/>
                <a:t>Friedmann</a:t>
              </a:r>
              <a:r>
                <a:rPr kumimoji="1" lang="en-US" altLang="ja-JP" dirty="0" smtClean="0"/>
                <a:t> equation</a:t>
              </a:r>
              <a:endParaRPr kumimoji="1" lang="ja-JP" altLang="en-US" dirty="0"/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5196449" y="4777548"/>
            <a:ext cx="3843879" cy="914936"/>
            <a:chOff x="5196449" y="4777548"/>
            <a:chExt cx="3843879" cy="914936"/>
          </a:xfrm>
        </p:grpSpPr>
        <p:cxnSp>
          <p:nvCxnSpPr>
            <p:cNvPr id="26" name="直線コネクタ 25"/>
            <p:cNvCxnSpPr/>
            <p:nvPr/>
          </p:nvCxnSpPr>
          <p:spPr>
            <a:xfrm flipV="1">
              <a:off x="5196449" y="4882056"/>
              <a:ext cx="1114450" cy="514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正方形/長方形 24"/>
            <p:cNvSpPr/>
            <p:nvPr/>
          </p:nvSpPr>
          <p:spPr>
            <a:xfrm>
              <a:off x="6207227" y="4777548"/>
              <a:ext cx="2833101" cy="914936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~ Klein-Gordon equation</a:t>
              </a:r>
              <a:endParaRPr kumimoji="1" lang="ja-JP" altLang="en-US" dirty="0"/>
            </a:p>
          </p:txBody>
        </p:sp>
      </p:grpSp>
      <p:pic>
        <p:nvPicPr>
          <p:cNvPr id="30" name="図 29" descr="スクリーンショット 2017-10-06 20.03.4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52" y="6329740"/>
            <a:ext cx="1604882" cy="331675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  <p:pic>
        <p:nvPicPr>
          <p:cNvPr id="24" name="図 23" descr="スクリーンショット 2017-10-06 18.44.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79" y="1241420"/>
            <a:ext cx="1165486" cy="4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スクリーンショット 2017-10-06 19.4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24" y="2334748"/>
            <a:ext cx="2900921" cy="5545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2958"/>
            <a:ext cx="8229600" cy="990600"/>
          </a:xfrm>
        </p:spPr>
        <p:txBody>
          <a:bodyPr/>
          <a:lstStyle/>
          <a:p>
            <a:r>
              <a:rPr kumimoji="1" lang="en-US" altLang="ja-JP" dirty="0" smtClean="0"/>
              <a:t>Inflationary attractor of KDI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13558"/>
            <a:ext cx="8229600" cy="5263442"/>
          </a:xfrm>
        </p:spPr>
        <p:txBody>
          <a:bodyPr/>
          <a:lstStyle/>
          <a:p>
            <a:r>
              <a:rPr kumimoji="1" lang="en-US" altLang="ja-JP" dirty="0" smtClean="0"/>
              <a:t>If                ,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A</a:t>
            </a:r>
            <a:r>
              <a:rPr kumimoji="1" lang="en-US" altLang="ja-JP" dirty="0" smtClean="0"/>
              <a:t> root solution for                                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5" name="図 4" descr="texclip201710071505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1" y="1315317"/>
            <a:ext cx="1095782" cy="337798"/>
          </a:xfrm>
          <a:prstGeom prst="rect">
            <a:avLst/>
          </a:prstGeom>
        </p:spPr>
      </p:pic>
      <p:pic>
        <p:nvPicPr>
          <p:cNvPr id="6" name="図 5" descr="スクリーンショット 2017-10-06 19.40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1" y="1653115"/>
            <a:ext cx="2460322" cy="584630"/>
          </a:xfrm>
          <a:prstGeom prst="rect">
            <a:avLst/>
          </a:prstGeom>
        </p:spPr>
      </p:pic>
      <p:grpSp>
        <p:nvGrpSpPr>
          <p:cNvPr id="13" name="図形グループ 12"/>
          <p:cNvGrpSpPr/>
          <p:nvPr/>
        </p:nvGrpSpPr>
        <p:grpSpPr>
          <a:xfrm>
            <a:off x="1065659" y="2218383"/>
            <a:ext cx="2471794" cy="570150"/>
            <a:chOff x="2835650" y="2967373"/>
            <a:chExt cx="2471794" cy="570150"/>
          </a:xfrm>
        </p:grpSpPr>
        <p:pic>
          <p:nvPicPr>
            <p:cNvPr id="8" name="図 7" descr="スクリーンショット 2017-10-07 15.09.57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650" y="2967373"/>
              <a:ext cx="1821312" cy="570150"/>
            </a:xfrm>
            <a:prstGeom prst="rect">
              <a:avLst/>
            </a:prstGeom>
          </p:spPr>
        </p:pic>
        <p:pic>
          <p:nvPicPr>
            <p:cNvPr id="9" name="図 8" descr="texclip2017100715104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635" y="3226194"/>
              <a:ext cx="552809" cy="233581"/>
            </a:xfrm>
            <a:prstGeom prst="rect">
              <a:avLst/>
            </a:prstGeom>
          </p:spPr>
        </p:pic>
      </p:grpSp>
      <p:pic>
        <p:nvPicPr>
          <p:cNvPr id="11" name="図 10" descr="スクリーンショット 2017-10-07 15.15.1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88" y="4102339"/>
            <a:ext cx="4470760" cy="51465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776111" y="4023438"/>
            <a:ext cx="4995333" cy="667837"/>
          </a:xfrm>
          <a:prstGeom prst="round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94668" y="1025864"/>
            <a:ext cx="2863878" cy="26177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If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H</a:t>
            </a:r>
            <a:r>
              <a:rPr kumimoji="1" lang="en-US" altLang="ja-JP" dirty="0" smtClean="0">
                <a:solidFill>
                  <a:srgbClr val="0000FF"/>
                </a:solidFill>
              </a:rPr>
              <a:t>0</a:t>
            </a:r>
            <a:r>
              <a:rPr kumimoji="1" lang="en-US" altLang="ja-JP" sz="2400" dirty="0" smtClean="0"/>
              <a:t> varies sufficiently slowly with respect to Φ</a:t>
            </a:r>
            <a:r>
              <a:rPr kumimoji="1" lang="en-US" altLang="ja-JP" dirty="0" smtClean="0"/>
              <a:t>0</a:t>
            </a:r>
            <a:r>
              <a:rPr kumimoji="1" lang="en-US" altLang="ja-JP" sz="2400" dirty="0" smtClean="0"/>
              <a:t>, the root solution becomes 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a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3366FF"/>
                </a:solidFill>
              </a:rPr>
              <a:t>quasi-de Sitter attractor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フリーフォーム 16"/>
          <p:cNvSpPr/>
          <p:nvPr/>
        </p:nvSpPr>
        <p:spPr>
          <a:xfrm>
            <a:off x="5743223" y="3443113"/>
            <a:ext cx="1770496" cy="1009591"/>
          </a:xfrm>
          <a:custGeom>
            <a:avLst/>
            <a:gdLst>
              <a:gd name="connsiteX0" fmla="*/ 518349 w 518349"/>
              <a:gd name="connsiteY0" fmla="*/ 0 h 832333"/>
              <a:gd name="connsiteX1" fmla="*/ 440597 w 518349"/>
              <a:gd name="connsiteY1" fmla="*/ 285075 h 832333"/>
              <a:gd name="connsiteX2" fmla="*/ 414679 w 518349"/>
              <a:gd name="connsiteY2" fmla="*/ 349865 h 832333"/>
              <a:gd name="connsiteX3" fmla="*/ 401721 w 518349"/>
              <a:gd name="connsiteY3" fmla="*/ 427612 h 832333"/>
              <a:gd name="connsiteX4" fmla="*/ 375803 w 518349"/>
              <a:gd name="connsiteY4" fmla="*/ 466486 h 832333"/>
              <a:gd name="connsiteX5" fmla="*/ 349886 w 518349"/>
              <a:gd name="connsiteY5" fmla="*/ 518318 h 832333"/>
              <a:gd name="connsiteX6" fmla="*/ 311010 w 518349"/>
              <a:gd name="connsiteY6" fmla="*/ 570150 h 832333"/>
              <a:gd name="connsiteX7" fmla="*/ 246216 w 518349"/>
              <a:gd name="connsiteY7" fmla="*/ 673814 h 832333"/>
              <a:gd name="connsiteX8" fmla="*/ 155505 w 518349"/>
              <a:gd name="connsiteY8" fmla="*/ 738603 h 832333"/>
              <a:gd name="connsiteX9" fmla="*/ 129587 w 518349"/>
              <a:gd name="connsiteY9" fmla="*/ 764519 h 832333"/>
              <a:gd name="connsiteX10" fmla="*/ 90711 w 518349"/>
              <a:gd name="connsiteY10" fmla="*/ 790435 h 832333"/>
              <a:gd name="connsiteX11" fmla="*/ 51835 w 518349"/>
              <a:gd name="connsiteY11" fmla="*/ 829309 h 832333"/>
              <a:gd name="connsiteX12" fmla="*/ 0 w 518349"/>
              <a:gd name="connsiteY12" fmla="*/ 829309 h 83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349" h="832333">
                <a:moveTo>
                  <a:pt x="518349" y="0"/>
                </a:moveTo>
                <a:cubicBezTo>
                  <a:pt x="492432" y="95025"/>
                  <a:pt x="468580" y="190638"/>
                  <a:pt x="440597" y="285075"/>
                </a:cubicBezTo>
                <a:cubicBezTo>
                  <a:pt x="433989" y="307377"/>
                  <a:pt x="420800" y="327424"/>
                  <a:pt x="414679" y="349865"/>
                </a:cubicBezTo>
                <a:cubicBezTo>
                  <a:pt x="407766" y="375212"/>
                  <a:pt x="410030" y="402687"/>
                  <a:pt x="401721" y="427612"/>
                </a:cubicBezTo>
                <a:cubicBezTo>
                  <a:pt x="396796" y="442387"/>
                  <a:pt x="383530" y="452964"/>
                  <a:pt x="375803" y="466486"/>
                </a:cubicBezTo>
                <a:cubicBezTo>
                  <a:pt x="366219" y="483257"/>
                  <a:pt x="360124" y="501938"/>
                  <a:pt x="349886" y="518318"/>
                </a:cubicBezTo>
                <a:cubicBezTo>
                  <a:pt x="338439" y="536632"/>
                  <a:pt x="322457" y="551836"/>
                  <a:pt x="311010" y="570150"/>
                </a:cubicBezTo>
                <a:cubicBezTo>
                  <a:pt x="276794" y="624892"/>
                  <a:pt x="295161" y="624872"/>
                  <a:pt x="246216" y="673814"/>
                </a:cubicBezTo>
                <a:cubicBezTo>
                  <a:pt x="209731" y="710297"/>
                  <a:pt x="192298" y="709171"/>
                  <a:pt x="155505" y="738603"/>
                </a:cubicBezTo>
                <a:cubicBezTo>
                  <a:pt x="145965" y="746235"/>
                  <a:pt x="139127" y="756887"/>
                  <a:pt x="129587" y="764519"/>
                </a:cubicBezTo>
                <a:cubicBezTo>
                  <a:pt x="117425" y="774248"/>
                  <a:pt x="102676" y="780465"/>
                  <a:pt x="90711" y="790435"/>
                </a:cubicBezTo>
                <a:cubicBezTo>
                  <a:pt x="76632" y="802167"/>
                  <a:pt x="68679" y="822090"/>
                  <a:pt x="51835" y="829309"/>
                </a:cubicBezTo>
                <a:cubicBezTo>
                  <a:pt x="35954" y="836115"/>
                  <a:pt x="17278" y="829309"/>
                  <a:pt x="0" y="8293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r>
              <a:rPr lang="en-US" smtClean="0"/>
              <a:t>/</a:t>
            </a:r>
            <a:r>
              <a:rPr lang="en-US" altLang="ja-JP" smtClean="0"/>
              <a:t>31</a:t>
            </a:r>
            <a:endParaRPr lang="en-US" dirty="0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535058" y="4313181"/>
            <a:ext cx="3612444" cy="1965915"/>
            <a:chOff x="5204654" y="1759408"/>
            <a:chExt cx="3482146" cy="1970466"/>
          </a:xfrm>
        </p:grpSpPr>
        <p:grpSp>
          <p:nvGrpSpPr>
            <p:cNvPr id="23" name="図形グループ 22"/>
            <p:cNvGrpSpPr/>
            <p:nvPr/>
          </p:nvGrpSpPr>
          <p:grpSpPr>
            <a:xfrm>
              <a:off x="5204654" y="1941192"/>
              <a:ext cx="3482146" cy="1782538"/>
              <a:chOff x="4890177" y="1843364"/>
              <a:chExt cx="6992974" cy="3516774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7156971" y="1843364"/>
                <a:ext cx="1898101" cy="3514951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4890177" y="4237729"/>
                <a:ext cx="67048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フリーフォーム 26"/>
              <p:cNvSpPr/>
              <p:nvPr/>
            </p:nvSpPr>
            <p:spPr>
              <a:xfrm>
                <a:off x="5887020" y="2067568"/>
                <a:ext cx="4560905" cy="3292570"/>
              </a:xfrm>
              <a:custGeom>
                <a:avLst/>
                <a:gdLst>
                  <a:gd name="connsiteX0" fmla="*/ 0 w 4560905"/>
                  <a:gd name="connsiteY0" fmla="*/ 245782 h 3292570"/>
                  <a:gd name="connsiteX1" fmla="*/ 1256297 w 4560905"/>
                  <a:gd name="connsiteY1" fmla="*/ 3236129 h 3292570"/>
                  <a:gd name="connsiteX2" fmla="*/ 2212175 w 4560905"/>
                  <a:gd name="connsiteY2" fmla="*/ 505218 h 3292570"/>
                  <a:gd name="connsiteX3" fmla="*/ 3195365 w 4560905"/>
                  <a:gd name="connsiteY3" fmla="*/ 3290747 h 3292570"/>
                  <a:gd name="connsiteX4" fmla="*/ 4560905 w 4560905"/>
                  <a:gd name="connsiteY4" fmla="*/ 0 h 32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0905" h="3292570">
                    <a:moveTo>
                      <a:pt x="0" y="245782"/>
                    </a:moveTo>
                    <a:cubicBezTo>
                      <a:pt x="443800" y="1719336"/>
                      <a:pt x="887601" y="3192890"/>
                      <a:pt x="1256297" y="3236129"/>
                    </a:cubicBezTo>
                    <a:cubicBezTo>
                      <a:pt x="1624993" y="3279368"/>
                      <a:pt x="1888997" y="496115"/>
                      <a:pt x="2212175" y="505218"/>
                    </a:cubicBezTo>
                    <a:cubicBezTo>
                      <a:pt x="2535353" y="514321"/>
                      <a:pt x="2803910" y="3374950"/>
                      <a:pt x="3195365" y="3290747"/>
                    </a:cubicBezTo>
                    <a:cubicBezTo>
                      <a:pt x="3586820" y="3206544"/>
                      <a:pt x="4560905" y="0"/>
                      <a:pt x="4560905" y="0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8" name="図 27" descr="スクリーンショット 2017-10-05 16.38.49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82023" y="4056317"/>
                <a:ext cx="301128" cy="530801"/>
              </a:xfrm>
              <a:prstGeom prst="rect">
                <a:avLst/>
              </a:prstGeom>
            </p:spPr>
          </p:pic>
          <p:sp>
            <p:nvSpPr>
              <p:cNvPr id="29" name="円/楕円 28"/>
              <p:cNvSpPr/>
              <p:nvPr/>
            </p:nvSpPr>
            <p:spPr>
              <a:xfrm>
                <a:off x="8939001" y="5119877"/>
                <a:ext cx="232142" cy="204819"/>
              </a:xfrm>
              <a:prstGeom prst="ellipse">
                <a:avLst/>
              </a:prstGeom>
              <a:solidFill>
                <a:srgbClr val="E4988A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 flipH="1">
                <a:off x="9146192" y="4748305"/>
                <a:ext cx="219850" cy="450831"/>
              </a:xfrm>
              <a:prstGeom prst="straightConnector1">
                <a:avLst/>
              </a:prstGeom>
              <a:ln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直線矢印コネクタ 23"/>
            <p:cNvCxnSpPr/>
            <p:nvPr/>
          </p:nvCxnSpPr>
          <p:spPr>
            <a:xfrm flipV="1">
              <a:off x="6799479" y="1759408"/>
              <a:ext cx="0" cy="19704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図 31" descr="スクリーンショット 2017-10-10 18.47.1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44" y="5345159"/>
            <a:ext cx="566566" cy="310802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7392689" y="5994940"/>
            <a:ext cx="566566" cy="39704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2984644" y="1795111"/>
            <a:ext cx="387912" cy="366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図 19" descr="texclip2017112716474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93" y="1851555"/>
            <a:ext cx="666750" cy="276225"/>
          </a:xfrm>
          <a:prstGeom prst="rect">
            <a:avLst/>
          </a:prstGeom>
        </p:spPr>
      </p:pic>
      <p:pic>
        <p:nvPicPr>
          <p:cNvPr id="33" name="図 32" descr="texclip20171127165016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17" y="3541890"/>
            <a:ext cx="2329032" cy="243098"/>
          </a:xfrm>
          <a:prstGeom prst="rect">
            <a:avLst/>
          </a:prstGeom>
        </p:spPr>
      </p:pic>
      <p:grpSp>
        <p:nvGrpSpPr>
          <p:cNvPr id="37" name="図形グループ 36"/>
          <p:cNvGrpSpPr/>
          <p:nvPr/>
        </p:nvGrpSpPr>
        <p:grpSpPr>
          <a:xfrm>
            <a:off x="804334" y="4819098"/>
            <a:ext cx="4896555" cy="1415729"/>
            <a:chOff x="804334" y="4706210"/>
            <a:chExt cx="4896555" cy="1415729"/>
          </a:xfrm>
        </p:grpSpPr>
        <p:sp>
          <p:nvSpPr>
            <p:cNvPr id="34" name="上下矢印 33"/>
            <p:cNvSpPr/>
            <p:nvPr/>
          </p:nvSpPr>
          <p:spPr>
            <a:xfrm>
              <a:off x="1509889" y="4706210"/>
              <a:ext cx="324555" cy="613680"/>
            </a:xfrm>
            <a:prstGeom prst="up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804334" y="5390445"/>
              <a:ext cx="4896555" cy="731494"/>
            </a:xfrm>
            <a:prstGeom prst="roundRect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>
                  <a:solidFill>
                    <a:schemeClr val="tx1"/>
                  </a:solidFill>
                </a:rPr>
                <a:t>Inflationary attractor of KDI</a:t>
              </a:r>
              <a:endParaRPr kumimoji="1" lang="ja-JP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3499558" y="2427112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,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599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クラリティ.thmx</Template>
  <TotalTime>2819</TotalTime>
  <Words>1211</Words>
  <Application>Microsoft Macintosh PowerPoint</Application>
  <PresentationFormat>画面に合わせる (4:3)</PresentationFormat>
  <Paragraphs>291</Paragraphs>
  <Slides>27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クラリティ</vt:lpstr>
      <vt:lpstr>Generic features of Kinetically Driven INflation</vt:lpstr>
      <vt:lpstr>Inflation</vt:lpstr>
      <vt:lpstr>  Classes of inflation</vt:lpstr>
      <vt:lpstr>Schematic of the typical Kinetically driven inflation </vt:lpstr>
      <vt:lpstr>  </vt:lpstr>
      <vt:lpstr>  </vt:lpstr>
      <vt:lpstr>2. Model-independent formulation of KDI</vt:lpstr>
      <vt:lpstr>A model-independent form of equations of motion</vt:lpstr>
      <vt:lpstr>Inflationary attractor of KDI</vt:lpstr>
      <vt:lpstr>Next-to-leading solution and an Ansatz</vt:lpstr>
      <vt:lpstr>Equations of motion up to O(ξ)</vt:lpstr>
      <vt:lpstr>Validity of the perturbative solution</vt:lpstr>
      <vt:lpstr>2nd order action of the scalar fluctuation</vt:lpstr>
      <vt:lpstr>Approximation to the conformal time</vt:lpstr>
      <vt:lpstr>Spectrum and spectral index for the superhorizon modes</vt:lpstr>
      <vt:lpstr>3. Case I: Shift symmetric KDI</vt:lpstr>
      <vt:lpstr>Background evolution of shift symmetric system</vt:lpstr>
      <vt:lpstr>Classification by speed of sound</vt:lpstr>
      <vt:lpstr>Second order products of slow-roll parameters</vt:lpstr>
      <vt:lpstr>Sum of the shift symmetric KDI</vt:lpstr>
      <vt:lpstr>4. Case II: Φ-dependent KDI</vt:lpstr>
      <vt:lpstr>Background evolution of Φ-dependent system</vt:lpstr>
      <vt:lpstr>3 conditions for slow-roll like motion</vt:lpstr>
      <vt:lpstr>A condition for the graceful exit</vt:lpstr>
      <vt:lpstr>Other constraints</vt:lpstr>
      <vt:lpstr>Sum of Φ-dependent KDI</vt:lpstr>
      <vt:lpstr>5. Summary</vt:lpstr>
    </vt:vector>
  </TitlesOfParts>
  <Company>名古屋大学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Kinetically Driven INflation</dc:title>
  <dc:creator>齋藤 亮</dc:creator>
  <cp:lastModifiedBy>齋藤 亮</cp:lastModifiedBy>
  <cp:revision>139</cp:revision>
  <dcterms:created xsi:type="dcterms:W3CDTF">2017-10-04T10:21:53Z</dcterms:created>
  <dcterms:modified xsi:type="dcterms:W3CDTF">2017-11-29T06:48:52Z</dcterms:modified>
</cp:coreProperties>
</file>