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embeddings/Microsoft_Equation22.bin" ContentType="application/vnd.openxmlformats-officedocument.oleObject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embeddings/Microsoft_Equation29.bin" ContentType="application/vnd.openxmlformats-officedocument.oleObject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embeddings/Microsoft_Equation8.bin" ContentType="application/vnd.openxmlformats-officedocument.oleObject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embeddings/Microsoft_Equation20.bin" ContentType="application/vnd.openxmlformats-officedocument.oleObject"/>
  <Override PartName="/ppt/embeddings/Microsoft_Equation12.bin" ContentType="application/vnd.openxmlformats-officedocument.oleObject"/>
  <Override PartName="/ppt/notesSlides/notesSlide4.xml" ContentType="application/vnd.openxmlformats-officedocument.presentationml.notesSlide+xml"/>
  <Override PartName="/ppt/embeddings/Microsoft_Equation11.bin" ContentType="application/vnd.openxmlformats-officedocument.oleObject"/>
  <Override PartName="/ppt/embeddings/Microsoft_Equation19.bin" ContentType="application/vnd.openxmlformats-officedocument.oleObject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embeddings/Microsoft_Equation23.bin" ContentType="application/vnd.openxmlformats-officedocument.oleObject"/>
  <Override PartName="/ppt/embeddings/Microsoft_Equation5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Microsoft_Equation18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10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embeddings/Microsoft_Equation24.bin" ContentType="application/vnd.openxmlformats-officedocument.oleObject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embeddings/Microsoft_Equation3.bin" ContentType="application/vnd.openxmlformats-officedocument.oleObject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embeddings/Microsoft_Equation15.bin" ContentType="application/vnd.openxmlformats-officedocument.oleObject"/>
  <Override PartName="/ppt/slides/slide2.xml" ContentType="application/vnd.openxmlformats-officedocument.presentationml.slide+xml"/>
  <Override PartName="/ppt/embeddings/Microsoft_Equation28.bin" ContentType="application/vnd.openxmlformats-officedocument.oleObject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Microsoft_Equation25.bin" ContentType="application/vnd.openxmlformats-officedocument.oleObject"/>
  <Override PartName="/ppt/embeddings/Microsoft_Equation16.bin" ContentType="application/vnd.openxmlformats-officedocument.oleObject"/>
  <Override PartName="/ppt/notesSlides/notesSlide3.xml" ContentType="application/vnd.openxmlformats-officedocument.presentationml.notesSlide+xml"/>
  <Default Extension="xml" ContentType="application/xml"/>
  <Override PartName="/ppt/embeddings/Microsoft_Equation14.bin" ContentType="application/vnd.openxmlformats-officedocument.oleObject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embeddings/Microsoft_Equation26.bin" ContentType="application/vnd.openxmlformats-officedocument.oleObject"/>
  <Override PartName="/ppt/slides/slide14.xml" ContentType="application/vnd.openxmlformats-officedocument.presentationml.slide+xml"/>
  <Override PartName="/ppt/embeddings/Microsoft_Equation10.bin" ContentType="application/vnd.openxmlformats-officedocument.oleObject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embeddings/Microsoft_Equation13.bin" ContentType="application/vnd.openxmlformats-officedocument.oleObject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embeddings/Microsoft_Equation27.bin" ContentType="application/vnd.openxmlformats-officedocument.oleObject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embeddings/Microsoft_Equation17.bin" ContentType="application/vnd.openxmlformats-officedocument.oleObject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embeddings/Microsoft_Equation2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8" r:id="rId16"/>
    <p:sldId id="298" r:id="rId17"/>
    <p:sldId id="279" r:id="rId18"/>
    <p:sldId id="280" r:id="rId19"/>
    <p:sldId id="281" r:id="rId20"/>
    <p:sldId id="283" r:id="rId21"/>
    <p:sldId id="299" r:id="rId22"/>
    <p:sldId id="282" r:id="rId23"/>
    <p:sldId id="286" r:id="rId24"/>
    <p:sldId id="295" r:id="rId25"/>
    <p:sldId id="289" r:id="rId26"/>
    <p:sldId id="297" r:id="rId27"/>
    <p:sldId id="27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8" d="100"/>
          <a:sy n="88" d="100"/>
        </p:scale>
        <p:origin x="-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presProps" Target="presProps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printerSettings" Target="printerSettings/printerSettings1.bin"/><Relationship Id="rId11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ict"/><Relationship Id="rId3" Type="http://schemas.openxmlformats.org/officeDocument/2006/relationships/image" Target="../media/image43.pict"/><Relationship Id="rId1" Type="http://schemas.openxmlformats.org/officeDocument/2006/relationships/image" Target="../media/image41.pict"/></Relationships>
</file>

<file path=ppt/drawings/_rels/vmlDrawing11.v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ict"/><Relationship Id="rId1" Type="http://schemas.openxmlformats.org/officeDocument/2006/relationships/image" Target="../media/image44.pict"/><Relationship Id="rId2" Type="http://schemas.openxmlformats.org/officeDocument/2006/relationships/image" Target="../media/image45.pict"/><Relationship Id="rId3" Type="http://schemas.openxmlformats.org/officeDocument/2006/relationships/image" Target="../media/image46.pict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ict"/><Relationship Id="rId3" Type="http://schemas.openxmlformats.org/officeDocument/2006/relationships/image" Target="../media/image52.pict"/><Relationship Id="rId1" Type="http://schemas.openxmlformats.org/officeDocument/2006/relationships/image" Target="../media/image50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ict"/><Relationship Id="rId1" Type="http://schemas.openxmlformats.org/officeDocument/2006/relationships/image" Target="../media/image12.pict"/></Relationships>
</file>

<file path=ppt/drawings/_rels/vmlDrawing5.v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ict"/><Relationship Id="rId1" Type="http://schemas.openxmlformats.org/officeDocument/2006/relationships/image" Target="../media/image14.pict"/><Relationship Id="rId2" Type="http://schemas.openxmlformats.org/officeDocument/2006/relationships/image" Target="../media/image15.pict"/><Relationship Id="rId3" Type="http://schemas.openxmlformats.org/officeDocument/2006/relationships/image" Target="../media/image16.pict"/><Relationship Id="rId5" Type="http://schemas.openxmlformats.org/officeDocument/2006/relationships/image" Target="../media/image18.pict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ict"/><Relationship Id="rId1" Type="http://schemas.openxmlformats.org/officeDocument/2006/relationships/image" Target="../media/image15.pict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ict"/><Relationship Id="rId1" Type="http://schemas.openxmlformats.org/officeDocument/2006/relationships/image" Target="../media/image14.pict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ict"/><Relationship Id="rId1" Type="http://schemas.openxmlformats.org/officeDocument/2006/relationships/image" Target="../media/image27.pict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ict"/><Relationship Id="rId1" Type="http://schemas.openxmlformats.org/officeDocument/2006/relationships/image" Target="../media/image34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BA2F3-9D88-FA4E-9655-E59128E94832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6CA08-5240-F44B-8254-3E5B4CD70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O </a:t>
            </a:r>
            <a:r>
              <a:rPr lang="en-US" dirty="0" err="1" smtClean="0"/>
              <a:t>e</a:t>
            </a:r>
            <a:r>
              <a:rPr lang="en-US" dirty="0" smtClean="0"/>
              <a:t>` </a:t>
            </a:r>
            <a:r>
              <a:rPr lang="en-US" dirty="0" err="1" smtClean="0"/>
              <a:t>meglio</a:t>
            </a:r>
            <a:r>
              <a:rPr lang="en-US" dirty="0" smtClean="0"/>
              <a:t> </a:t>
            </a:r>
            <a:r>
              <a:rPr lang="en-US" dirty="0" err="1" smtClean="0"/>
              <a:t>stressare</a:t>
            </a:r>
            <a:r>
              <a:rPr lang="en-US" dirty="0" smtClean="0"/>
              <a:t>, </a:t>
            </a:r>
            <a:r>
              <a:rPr lang="en-US" dirty="0" err="1" smtClean="0"/>
              <a:t>anche</a:t>
            </a:r>
            <a:r>
              <a:rPr lang="en-US" dirty="0" smtClean="0"/>
              <a:t> </a:t>
            </a:r>
            <a:r>
              <a:rPr lang="en-US" dirty="0" err="1" smtClean="0"/>
              <a:t>altrove</a:t>
            </a:r>
            <a:r>
              <a:rPr lang="en-US" dirty="0" smtClean="0"/>
              <a:t>, come </a:t>
            </a:r>
            <a:r>
              <a:rPr lang="en-US" dirty="0" err="1" smtClean="0"/>
              <a:t>nelle</a:t>
            </a:r>
            <a:r>
              <a:rPr lang="en-US" dirty="0" smtClean="0"/>
              <a:t> </a:t>
            </a:r>
            <a:r>
              <a:rPr lang="en-US" dirty="0" err="1" smtClean="0"/>
              <a:t>conclusioni</a:t>
            </a:r>
            <a:r>
              <a:rPr lang="en-US" dirty="0" smtClean="0"/>
              <a:t>,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` in </a:t>
            </a:r>
            <a:r>
              <a:rPr lang="en-US" dirty="0" err="1" smtClean="0"/>
              <a:t>qualche</a:t>
            </a:r>
            <a:r>
              <a:rPr lang="en-US" dirty="0" smtClean="0"/>
              <a:t> </a:t>
            </a:r>
            <a:r>
              <a:rPr lang="en-US" dirty="0" err="1" smtClean="0"/>
              <a:t>modo</a:t>
            </a:r>
            <a:r>
              <a:rPr lang="en-US" dirty="0" smtClean="0"/>
              <a:t> </a:t>
            </a:r>
            <a:r>
              <a:rPr lang="en-US" dirty="0" err="1" smtClean="0"/>
              <a:t>l’analisi</a:t>
            </a:r>
            <a:r>
              <a:rPr lang="en-US" dirty="0" smtClean="0"/>
              <a:t> </a:t>
            </a:r>
            <a:r>
              <a:rPr lang="en-US" dirty="0" err="1" smtClean="0"/>
              <a:t>piou</a:t>
            </a:r>
            <a:r>
              <a:rPr lang="en-US" dirty="0" smtClean="0"/>
              <a:t>` </a:t>
            </a:r>
            <a:r>
              <a:rPr lang="en-US" dirty="0" err="1" smtClean="0"/>
              <a:t>generica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` </a:t>
            </a:r>
            <a:r>
              <a:rPr lang="en-US" baseline="0" dirty="0" err="1" smtClean="0"/>
              <a:t>stata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fatta</a:t>
            </a:r>
            <a:r>
              <a:rPr lang="en-US" baseline="0" dirty="0" smtClean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CB12B-AC8B-BF4E-819A-432052BBBF7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Qiuesta</a:t>
            </a:r>
            <a:r>
              <a:rPr lang="en-US" dirty="0" smtClean="0"/>
              <a:t> </a:t>
            </a:r>
            <a:r>
              <a:rPr lang="en-US" dirty="0" err="1" smtClean="0"/>
              <a:t>forse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nascondere</a:t>
            </a:r>
            <a:r>
              <a:rPr lang="en-US" dirty="0" smtClean="0"/>
              <a:t> </a:t>
            </a:r>
            <a:r>
              <a:rPr lang="en-US" dirty="0" err="1" smtClean="0"/>
              <a:t>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tralasciare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6CA08-5240-F44B-8254-3E5B4CD7016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dirty="0" smtClean="0"/>
              <a:t>- </a:t>
            </a:r>
            <a:r>
              <a:rPr lang="en-US" dirty="0" err="1" smtClean="0"/>
              <a:t>Togliere</a:t>
            </a:r>
            <a:r>
              <a:rPr lang="en-US" dirty="0" smtClean="0"/>
              <a:t> le </a:t>
            </a:r>
            <a:r>
              <a:rPr lang="en-US" dirty="0" err="1" smtClean="0"/>
              <a:t>permutazioni</a:t>
            </a:r>
            <a:r>
              <a:rPr lang="en-US" dirty="0" smtClean="0"/>
              <a:t>?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Cambiare</a:t>
            </a:r>
            <a:r>
              <a:rPr lang="en-US" dirty="0" smtClean="0"/>
              <a:t> </a:t>
            </a:r>
            <a:r>
              <a:rPr lang="en-US" dirty="0" err="1" smtClean="0"/>
              <a:t>titolo</a:t>
            </a:r>
            <a:r>
              <a:rPr lang="en-US" dirty="0" smtClean="0"/>
              <a:t>: Estimators for </a:t>
            </a:r>
            <a:r>
              <a:rPr lang="en-US" dirty="0" err="1" smtClean="0"/>
              <a:t>statistival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anisotorpy</a:t>
            </a:r>
            <a:r>
              <a:rPr lang="en-US" baseline="0" dirty="0" smtClean="0"/>
              <a:t> form the CMB </a:t>
            </a:r>
            <a:r>
              <a:rPr lang="en-US" baseline="0" dirty="0" err="1" smtClean="0"/>
              <a:t>bispectrum</a:t>
            </a:r>
            <a:endParaRPr lang="en-US" baseline="0" dirty="0" smtClean="0"/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CB12B-AC8B-BF4E-819A-432052BBBF7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Accennare</a:t>
            </a:r>
            <a:r>
              <a:rPr lang="en-US" dirty="0" smtClean="0"/>
              <a:t> a Fisher matrix? (</a:t>
            </a:r>
            <a:r>
              <a:rPr lang="en-US" dirty="0" err="1" smtClean="0"/>
              <a:t>almeno</a:t>
            </a:r>
            <a:r>
              <a:rPr lang="en-US" dirty="0" smtClean="0"/>
              <a:t> a parole)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Riscrivere</a:t>
            </a:r>
            <a:r>
              <a:rPr lang="en-US" dirty="0" smtClean="0"/>
              <a:t> la formula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modo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piu</a:t>
            </a:r>
            <a:r>
              <a:rPr lang="en-US" baseline="0" dirty="0" smtClean="0"/>
              <a:t>` </a:t>
            </a:r>
            <a:r>
              <a:rPr lang="en-US" baseline="0" dirty="0" err="1" smtClean="0"/>
              <a:t>chiaro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6CA08-5240-F44B-8254-3E5B4CD7016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Rifare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pounto</a:t>
            </a:r>
            <a:r>
              <a:rPr lang="en-US" baseline="0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interpolazione</a:t>
            </a:r>
            <a:r>
              <a:rPr lang="en-US" dirty="0" smtClean="0"/>
              <a:t>? </a:t>
            </a:r>
          </a:p>
          <a:p>
            <a:pPr>
              <a:buFontTx/>
              <a:buChar char="-"/>
            </a:pPr>
            <a:r>
              <a:rPr lang="en-US" baseline="0" dirty="0" smtClean="0"/>
              <a:t> </a:t>
            </a:r>
            <a:r>
              <a:rPr lang="en-US" baseline="0" dirty="0" err="1" smtClean="0"/>
              <a:t>mettere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articoli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preparazione</a:t>
            </a:r>
            <a:r>
              <a:rPr lang="en-US" baseline="0" dirty="0" smtClean="0"/>
              <a:t>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CB12B-AC8B-BF4E-819A-432052BBBF7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Su </a:t>
            </a:r>
            <a:r>
              <a:rPr lang="en-US" dirty="0" err="1" smtClean="0"/>
              <a:t>decouling</a:t>
            </a:r>
            <a:r>
              <a:rPr lang="en-US" dirty="0" smtClean="0"/>
              <a:t>: </a:t>
            </a:r>
            <a:r>
              <a:rPr lang="en-US" dirty="0" err="1" smtClean="0"/>
              <a:t>importante</a:t>
            </a:r>
            <a:r>
              <a:rPr lang="en-US" dirty="0" smtClean="0"/>
              <a:t> dire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CB12B-AC8B-BF4E-819A-432052BBBF7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Tenere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termine</a:t>
            </a:r>
            <a:r>
              <a:rPr lang="en-US" dirty="0" smtClean="0"/>
              <a:t> con M_PL; </a:t>
            </a:r>
            <a:r>
              <a:rPr lang="en-US" dirty="0" err="1" smtClean="0"/>
              <a:t>rimettere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background? </a:t>
            </a:r>
          </a:p>
          <a:p>
            <a:pPr>
              <a:buFontTx/>
              <a:buChar char="-"/>
            </a:pPr>
            <a:r>
              <a:rPr lang="en-US" baseline="0" dirty="0" smtClean="0"/>
              <a:t> </a:t>
            </a:r>
            <a:r>
              <a:rPr lang="en-US" baseline="0" dirty="0" err="1" smtClean="0"/>
              <a:t>forse</a:t>
            </a:r>
            <a:r>
              <a:rPr lang="en-US" baseline="0" dirty="0" smtClean="0"/>
              <a:t> dire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quelli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nuovi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tutti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quelli</a:t>
            </a:r>
            <a:r>
              <a:rPr lang="en-US" baseline="0" dirty="0" smtClean="0"/>
              <a:t> </a:t>
            </a:r>
            <a:r>
              <a:rPr lang="en-US" u="sng" baseline="0" dirty="0" smtClean="0"/>
              <a:t>M</a:t>
            </a:r>
            <a:r>
              <a:rPr lang="en-US" u="none" baseline="-25000" dirty="0" smtClean="0"/>
              <a:t>i</a:t>
            </a:r>
            <a:r>
              <a:rPr lang="en-US" u="none" baseline="0" dirty="0" smtClean="0"/>
              <a:t>, con </a:t>
            </a:r>
            <a:r>
              <a:rPr lang="en-US" u="none" baseline="0" dirty="0" err="1" smtClean="0"/>
              <a:t>i</a:t>
            </a:r>
            <a:r>
              <a:rPr lang="en-US" u="none" baseline="0" dirty="0" smtClean="0"/>
              <a:t>&gt;3?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CB12B-AC8B-BF4E-819A-432052BBBF7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Mettere</a:t>
            </a:r>
            <a:r>
              <a:rPr lang="en-US" dirty="0" smtClean="0"/>
              <a:t> Ref.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Senatore</a:t>
            </a:r>
            <a:r>
              <a:rPr lang="en-US" dirty="0" smtClean="0"/>
              <a:t>?</a:t>
            </a:r>
            <a:r>
              <a:rPr lang="en-US" baseline="0" dirty="0" smtClean="0"/>
              <a:t> </a:t>
            </a:r>
          </a:p>
          <a:p>
            <a:pPr>
              <a:buFontTx/>
              <a:buChar char="-"/>
            </a:pPr>
            <a:r>
              <a:rPr lang="en-US" baseline="0" dirty="0" smtClean="0"/>
              <a:t> per la prima </a:t>
            </a:r>
            <a:r>
              <a:rPr lang="en-US" baseline="0" dirty="0" err="1" smtClean="0"/>
              <a:t>frase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ricordarsi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dire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significa</a:t>
            </a:r>
            <a:r>
              <a:rPr lang="en-US" baseline="0" dirty="0" smtClean="0"/>
              <a:t> in termini </a:t>
            </a:r>
            <a:r>
              <a:rPr lang="en-US" baseline="0" dirty="0" err="1" smtClean="0"/>
              <a:t>dei</a:t>
            </a:r>
            <a:r>
              <a:rPr lang="en-US" baseline="0" dirty="0" smtClean="0"/>
              <a:t> termini </a:t>
            </a:r>
            <a:r>
              <a:rPr lang="en-US" baseline="0" dirty="0" err="1" smtClean="0"/>
              <a:t>cinetici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nella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precedente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e/o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eventualmente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accennare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relazione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dispersione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CB12B-AC8B-BF4E-819A-432052BBBF7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Togliere</a:t>
            </a:r>
            <a:r>
              <a:rPr lang="en-US" dirty="0" smtClean="0"/>
              <a:t> rather uncommon?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CB12B-AC8B-BF4E-819A-432052BBBF7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Accennare</a:t>
            </a:r>
            <a:r>
              <a:rPr lang="en-US" baseline="0" dirty="0" smtClean="0"/>
              <a:t> a effective horizon crossing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effective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6CA08-5240-F44B-8254-3E5B4CD7016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Mettere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anche</a:t>
            </a:r>
            <a:r>
              <a:rPr lang="en-US" baseline="0" dirty="0" smtClean="0"/>
              <a:t> </a:t>
            </a:r>
            <a:r>
              <a:rPr lang="en-US" dirty="0" smtClean="0"/>
              <a:t>slide </a:t>
            </a:r>
            <a:r>
              <a:rPr lang="en-US" dirty="0" err="1" smtClean="0"/>
              <a:t>su</a:t>
            </a:r>
            <a:r>
              <a:rPr lang="en-US" baseline="0" dirty="0" smtClean="0"/>
              <a:t> shape per </a:t>
            </a:r>
            <a:r>
              <a:rPr lang="en-US" u="sng" baseline="0" dirty="0" smtClean="0"/>
              <a:t>M</a:t>
            </a:r>
            <a:r>
              <a:rPr lang="en-US" u="none" baseline="-25000" dirty="0" smtClean="0"/>
              <a:t>9</a:t>
            </a:r>
            <a:r>
              <a:rPr lang="en-US" u="none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6CA08-5240-F44B-8254-3E5B4CD7016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aseline="0" dirty="0" smtClean="0"/>
              <a:t>  </a:t>
            </a:r>
            <a:r>
              <a:rPr lang="en-US" baseline="0" dirty="0" err="1" smtClean="0"/>
              <a:t>sostituire</a:t>
            </a:r>
            <a:r>
              <a:rPr lang="en-US" baseline="0" dirty="0" smtClean="0"/>
              <a:t> ad </a:t>
            </a:r>
            <a:r>
              <a:rPr lang="en-US" baseline="0" dirty="0" err="1" smtClean="0"/>
              <a:t>n</a:t>
            </a:r>
            <a:r>
              <a:rPr lang="en-US" baseline="0" dirty="0" smtClean="0"/>
              <a:t>, N_A??? Per </a:t>
            </a:r>
            <a:r>
              <a:rPr lang="en-US" baseline="0" dirty="0" err="1" smtClean="0"/>
              <a:t>notazioni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dopo</a:t>
            </a:r>
            <a:endParaRPr lang="en-US" baseline="0" dirty="0" smtClean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espressione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g</a:t>
            </a:r>
            <a:r>
              <a:rPr lang="en-US" dirty="0" smtClean="0"/>
              <a:t> in </a:t>
            </a:r>
            <a:r>
              <a:rPr lang="en-US" dirty="0" err="1" smtClean="0"/>
              <a:t>funzione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campi</a:t>
            </a:r>
            <a:r>
              <a:rPr lang="en-US" dirty="0" smtClean="0"/>
              <a:t> </a:t>
            </a:r>
            <a:r>
              <a:rPr lang="en-US" dirty="0" err="1" smtClean="0"/>
              <a:t>vettoriali</a:t>
            </a:r>
            <a:r>
              <a:rPr lang="en-US" dirty="0" smtClean="0"/>
              <a:t>?</a:t>
            </a:r>
            <a:r>
              <a:rPr lang="en-US" baseline="0" dirty="0" smtClean="0"/>
              <a:t> 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ottiene</a:t>
            </a:r>
            <a:r>
              <a:rPr lang="en-US" dirty="0" smtClean="0"/>
              <a:t> per CMB? 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Mettere</a:t>
            </a:r>
            <a:r>
              <a:rPr lang="en-US" dirty="0" smtClean="0"/>
              <a:t> Planck sensitivity to </a:t>
            </a:r>
            <a:r>
              <a:rPr lang="en-US" dirty="0" err="1" smtClean="0"/>
              <a:t>g</a:t>
            </a:r>
            <a:r>
              <a:rPr lang="en-US" dirty="0" smtClean="0"/>
              <a:t>? 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CB12B-AC8B-BF4E-819A-432052BBBF7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dicono</a:t>
            </a:r>
            <a:r>
              <a:rPr lang="en-US" dirty="0" smtClean="0"/>
              <a:t> </a:t>
            </a:r>
            <a:r>
              <a:rPr lang="en-US" dirty="0" err="1" smtClean="0"/>
              <a:t>articoli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eriksen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CB12B-AC8B-BF4E-819A-432052BBBF7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7829-51B7-8D40-B0AB-4FF9ECB00613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0784-8E78-A64F-AE5B-CD4F4919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7829-51B7-8D40-B0AB-4FF9ECB00613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0784-8E78-A64F-AE5B-CD4F4919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7829-51B7-8D40-B0AB-4FF9ECB00613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0784-8E78-A64F-AE5B-CD4F4919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7829-51B7-8D40-B0AB-4FF9ECB00613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0784-8E78-A64F-AE5B-CD4F4919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7829-51B7-8D40-B0AB-4FF9ECB00613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0784-8E78-A64F-AE5B-CD4F4919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7829-51B7-8D40-B0AB-4FF9ECB00613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0784-8E78-A64F-AE5B-CD4F4919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7829-51B7-8D40-B0AB-4FF9ECB00613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0784-8E78-A64F-AE5B-CD4F4919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7829-51B7-8D40-B0AB-4FF9ECB00613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0784-8E78-A64F-AE5B-CD4F4919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7829-51B7-8D40-B0AB-4FF9ECB00613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0784-8E78-A64F-AE5B-CD4F4919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7829-51B7-8D40-B0AB-4FF9ECB00613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0784-8E78-A64F-AE5B-CD4F4919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7829-51B7-8D40-B0AB-4FF9ECB00613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0784-8E78-A64F-AE5B-CD4F4919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87829-51B7-8D40-B0AB-4FF9ECB00613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90784-8E78-A64F-AE5B-CD4F4919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5" Type="http://schemas.openxmlformats.org/officeDocument/2006/relationships/oleObject" Target="../embeddings/Microsoft_Equation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9.bin"/><Relationship Id="rId4" Type="http://schemas.openxmlformats.org/officeDocument/2006/relationships/image" Target="../media/image19.png"/><Relationship Id="rId10" Type="http://schemas.openxmlformats.org/officeDocument/2006/relationships/oleObject" Target="../embeddings/Microsoft_Equation11.bin"/><Relationship Id="rId5" Type="http://schemas.openxmlformats.org/officeDocument/2006/relationships/image" Target="../media/image20.png"/><Relationship Id="rId7" Type="http://schemas.openxmlformats.org/officeDocument/2006/relationships/oleObject" Target="../embeddings/Microsoft_Equation8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Microsoft_Equation10.bin"/><Relationship Id="rId3" Type="http://schemas.openxmlformats.org/officeDocument/2006/relationships/oleObject" Target="../embeddings/Microsoft_Equation6.bin"/><Relationship Id="rId6" Type="http://schemas.openxmlformats.org/officeDocument/2006/relationships/oleObject" Target="../embeddings/Microsoft_Equation7.bin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12.bin"/><Relationship Id="rId6" Type="http://schemas.openxmlformats.org/officeDocument/2006/relationships/oleObject" Target="../embeddings/Microsoft_Equation13.bin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ng"/><Relationship Id="rId5" Type="http://schemas.openxmlformats.org/officeDocument/2006/relationships/oleObject" Target="../embeddings/Microsoft_Equation14.bin"/><Relationship Id="rId7" Type="http://schemas.openxmlformats.org/officeDocument/2006/relationships/image" Target="../media/image2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Relationship Id="rId6" Type="http://schemas.openxmlformats.org/officeDocument/2006/relationships/oleObject" Target="../embeddings/Microsoft_Equation15.bin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9.png"/><Relationship Id="rId4" Type="http://schemas.openxmlformats.org/officeDocument/2006/relationships/oleObject" Target="../embeddings/Microsoft_Equation16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5" Type="http://schemas.openxmlformats.org/officeDocument/2006/relationships/oleObject" Target="../embeddings/Microsoft_Equation17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5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19.bin"/><Relationship Id="rId4" Type="http://schemas.openxmlformats.org/officeDocument/2006/relationships/image" Target="../media/image36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5" Type="http://schemas.openxmlformats.org/officeDocument/2006/relationships/oleObject" Target="../embeddings/Microsoft_Equation18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1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20.bin"/><Relationship Id="rId5" Type="http://schemas.openxmlformats.org/officeDocument/2006/relationships/oleObject" Target="../embeddings/Microsoft_Equation2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26.bin"/><Relationship Id="rId4" Type="http://schemas.openxmlformats.org/officeDocument/2006/relationships/image" Target="../media/image49.png"/><Relationship Id="rId5" Type="http://schemas.openxmlformats.org/officeDocument/2006/relationships/oleObject" Target="../embeddings/Microsoft_Equation23.bin"/><Relationship Id="rId7" Type="http://schemas.openxmlformats.org/officeDocument/2006/relationships/oleObject" Target="../embeddings/Microsoft_Equation25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8.png"/><Relationship Id="rId6" Type="http://schemas.openxmlformats.org/officeDocument/2006/relationships/oleObject" Target="../embeddings/Microsoft_Equation2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27.bin"/><Relationship Id="rId4" Type="http://schemas.openxmlformats.org/officeDocument/2006/relationships/image" Target="../media/image53.png"/><Relationship Id="rId10" Type="http://schemas.openxmlformats.org/officeDocument/2006/relationships/oleObject" Target="../embeddings/Microsoft_Equation29.bin"/><Relationship Id="rId5" Type="http://schemas.openxmlformats.org/officeDocument/2006/relationships/image" Target="../media/image54.png"/><Relationship Id="rId7" Type="http://schemas.openxmlformats.org/officeDocument/2006/relationships/image" Target="../media/image56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Microsoft_Equation28.bin"/><Relationship Id="rId3" Type="http://schemas.openxmlformats.org/officeDocument/2006/relationships/notesSlide" Target="../notesSlides/notesSlide10.xml"/><Relationship Id="rId6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0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png"/><Relationship Id="rId5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4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1.png"/><Relationship Id="rId5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5" Type="http://schemas.openxmlformats.org/officeDocument/2006/relationships/oleObject" Target="../embeddings/Microsoft_Equation1.bin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.xml"/><Relationship Id="rId5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848" y="1019404"/>
            <a:ext cx="9048721" cy="1754327"/>
          </a:xfrm>
          <a:prstGeom prst="rect">
            <a:avLst/>
          </a:prstGeom>
          <a:noFill/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Some new results on NG in single-field Inflation </a:t>
            </a:r>
          </a:p>
          <a:p>
            <a:r>
              <a:rPr lang="en-US" sz="3600" dirty="0" smtClean="0"/>
              <a:t>                                    and </a:t>
            </a:r>
          </a:p>
          <a:p>
            <a:r>
              <a:rPr lang="en-US" sz="3600" dirty="0" smtClean="0"/>
              <a:t>                     on anisotropic features</a:t>
            </a:r>
            <a:endParaRPr lang="en-US" sz="36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black">
          <a:xfrm>
            <a:off x="304800" y="3505200"/>
            <a:ext cx="8458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Nicola </a:t>
            </a:r>
            <a:r>
              <a:rPr kumimoji="0" lang="en-GB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Bartolo</a:t>
            </a:r>
            <a:endParaRPr kumimoji="0" lang="en-GB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GB" sz="1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Dipartimento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1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di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1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Fisica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18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Galileo </a:t>
            </a:r>
            <a:r>
              <a:rPr kumimoji="0" lang="en-GB" sz="180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Galilei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</a:t>
            </a:r>
            <a:r>
              <a:rPr kumimoji="0" lang="en-GB" sz="1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Padova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Italy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None/>
              <a:tabLst/>
              <a:defRPr/>
            </a:pPr>
            <a:endParaRPr lang="en-GB" sz="2000" kern="0" dirty="0" smtClean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None/>
              <a:tabLst/>
              <a:defRPr/>
            </a:pPr>
            <a:r>
              <a:rPr lang="en-GB" sz="16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COSMO/COSPA 2010, Tokyo 27 September-1 October 2010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9087" y="90109"/>
            <a:ext cx="62550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origin of large non-</a:t>
            </a:r>
            <a:r>
              <a:rPr lang="en-US" sz="3200" dirty="0" err="1" smtClean="0"/>
              <a:t>Gaussianities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-54317" y="738808"/>
            <a:ext cx="9602108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smtClean="0">
                <a:latin typeface="Book Antiqua"/>
                <a:cs typeface="Book Antiqua"/>
              </a:rPr>
              <a:t> All the interactions are of derivative type; one expects that 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     the main contribution to the </a:t>
            </a:r>
            <a:r>
              <a:rPr lang="en-US" sz="2400" dirty="0" err="1" smtClean="0">
                <a:latin typeface="Book Antiqua"/>
                <a:cs typeface="Book Antiqua"/>
              </a:rPr>
              <a:t>bispectrum</a:t>
            </a:r>
            <a:r>
              <a:rPr lang="en-US" sz="2400" dirty="0" smtClean="0">
                <a:latin typeface="Book Antiqua"/>
                <a:cs typeface="Book Antiqua"/>
              </a:rPr>
              <a:t> arises when all the 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     perturbation modes are crossing the horizon (otherwise the 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     correlation between </a:t>
            </a:r>
            <a:r>
              <a:rPr lang="en-US" sz="2400" b="1" dirty="0" smtClean="0">
                <a:latin typeface="Book Antiqua"/>
                <a:cs typeface="Book Antiqua"/>
              </a:rPr>
              <a:t>k</a:t>
            </a:r>
            <a:r>
              <a:rPr lang="en-US" sz="2400" baseline="-25000" dirty="0" smtClean="0">
                <a:latin typeface="Book Antiqua"/>
                <a:cs typeface="Book Antiqua"/>
              </a:rPr>
              <a:t>1</a:t>
            </a:r>
            <a:r>
              <a:rPr lang="en-US" sz="2400" dirty="0" smtClean="0">
                <a:latin typeface="Book Antiqua"/>
                <a:cs typeface="Book Antiqua"/>
              </a:rPr>
              <a:t>,</a:t>
            </a:r>
            <a:r>
              <a:rPr lang="en-US" sz="2400" b="1" dirty="0" smtClean="0">
                <a:latin typeface="Book Antiqua"/>
                <a:cs typeface="Book Antiqua"/>
              </a:rPr>
              <a:t>k</a:t>
            </a:r>
            <a:r>
              <a:rPr lang="en-US" sz="2400" baseline="-25000" dirty="0" smtClean="0">
                <a:latin typeface="Book Antiqua"/>
                <a:cs typeface="Book Antiqua"/>
              </a:rPr>
              <a:t>2</a:t>
            </a:r>
            <a:r>
              <a:rPr lang="en-US" sz="2400" b="1" dirty="0" smtClean="0">
                <a:latin typeface="Book Antiqua"/>
                <a:cs typeface="Book Antiqua"/>
              </a:rPr>
              <a:t>,k</a:t>
            </a:r>
            <a:r>
              <a:rPr lang="en-US" sz="2400" baseline="-25000" dirty="0" smtClean="0">
                <a:latin typeface="Book Antiqua"/>
                <a:cs typeface="Book Antiqua"/>
              </a:rPr>
              <a:t>3</a:t>
            </a:r>
            <a:r>
              <a:rPr lang="en-US" sz="2400" dirty="0" smtClean="0">
                <a:latin typeface="Book Antiqua"/>
                <a:cs typeface="Book Antiqua"/>
              </a:rPr>
              <a:t>  will rapidly decay away)</a:t>
            </a:r>
          </a:p>
          <a:p>
            <a:pPr>
              <a:buFont typeface="Wingdings" charset="2"/>
              <a:buChar char="Ø"/>
            </a:pPr>
            <a:endParaRPr lang="en-US" sz="2400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sz="2400" dirty="0" smtClean="0">
                <a:latin typeface="Book Antiqua"/>
                <a:cs typeface="Book Antiqua"/>
              </a:rPr>
              <a:t> At horizon crossing:</a:t>
            </a:r>
          </a:p>
          <a:p>
            <a:pPr>
              <a:buFont typeface="Wingdings" charset="2"/>
              <a:buChar char="Ø"/>
            </a:pPr>
            <a:endParaRPr lang="en-US" sz="2400" dirty="0" smtClean="0">
              <a:latin typeface="Book Antiqua"/>
              <a:cs typeface="Book Antiqua"/>
            </a:endParaRPr>
          </a:p>
          <a:p>
            <a:r>
              <a:rPr lang="en-US" sz="2400" dirty="0" smtClean="0">
                <a:latin typeface="Book Antiqua"/>
                <a:cs typeface="Book Antiqua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Book Antiqua"/>
                <a:cs typeface="Book Antiqua"/>
              </a:rPr>
              <a:t>so that a high level of NG comes from space derivative interactions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Book Antiqua"/>
                <a:cs typeface="Book Antiqua"/>
              </a:rPr>
              <a:t> rather time-like derivatives whenever </a:t>
            </a:r>
            <a:r>
              <a:rPr lang="en-US" sz="2400" dirty="0" smtClean="0">
                <a:solidFill>
                  <a:srgbClr val="FF0000"/>
                </a:solidFill>
                <a:latin typeface="Book Antiqua"/>
                <a:ea typeface="Lucida Grande"/>
                <a:cs typeface="Book Antiqua"/>
              </a:rPr>
              <a:t>α</a:t>
            </a:r>
            <a:r>
              <a:rPr lang="en-US" sz="2400" baseline="-25000" dirty="0" smtClean="0">
                <a:solidFill>
                  <a:srgbClr val="FF0000"/>
                </a:solidFill>
                <a:latin typeface="Book Antiqua"/>
                <a:ea typeface="Lucida Grande"/>
                <a:cs typeface="Book Antiqua"/>
              </a:rPr>
              <a:t>0</a:t>
            </a:r>
            <a:r>
              <a:rPr lang="en-US" sz="2400" dirty="0" smtClean="0">
                <a:solidFill>
                  <a:srgbClr val="FF0000"/>
                </a:solidFill>
                <a:latin typeface="Book Antiqua"/>
                <a:ea typeface="Lucida Grande"/>
                <a:cs typeface="Book Antiqua"/>
              </a:rPr>
              <a:t>, β</a:t>
            </a:r>
            <a:r>
              <a:rPr lang="en-US" sz="2400" baseline="-25000" dirty="0" smtClean="0">
                <a:solidFill>
                  <a:srgbClr val="FF0000"/>
                </a:solidFill>
                <a:latin typeface="Book Antiqua"/>
                <a:ea typeface="Lucida Grande"/>
                <a:cs typeface="Book Antiqua"/>
              </a:rPr>
              <a:t>0</a:t>
            </a:r>
            <a:r>
              <a:rPr lang="en-US" sz="2400" dirty="0" smtClean="0">
                <a:solidFill>
                  <a:srgbClr val="FF0000"/>
                </a:solidFill>
                <a:latin typeface="Book Antiqua"/>
                <a:ea typeface="Lucida Grande"/>
                <a:cs typeface="Book Antiqua"/>
              </a:rPr>
              <a:t> &lt;&lt;1 </a:t>
            </a:r>
            <a:endParaRPr lang="en-US" sz="1600" dirty="0" smtClean="0">
              <a:latin typeface="Book Antiqua"/>
              <a:ea typeface="Lucida Grande"/>
              <a:cs typeface="Book Antiqua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Book Antiqua"/>
                <a:ea typeface="Lucida Grande"/>
                <a:cs typeface="Book Antiqua"/>
              </a:rPr>
              <a:t>  (at least for interactions proportional to the same M;</a:t>
            </a:r>
            <a:r>
              <a:rPr lang="en-US" sz="1600" dirty="0" smtClean="0">
                <a:latin typeface="Book Antiqua"/>
                <a:cs typeface="Book Antiqua"/>
              </a:rPr>
              <a:t> </a:t>
            </a:r>
            <a:r>
              <a:rPr lang="en-US" sz="1600" u="sng" dirty="0" smtClean="0">
                <a:solidFill>
                  <a:srgbClr val="FF0000"/>
                </a:solidFill>
                <a:latin typeface="Book Antiqua"/>
                <a:cs typeface="Book Antiqua"/>
              </a:rPr>
              <a:t>we allow the Ms coefficient to be different</a:t>
            </a:r>
            <a:r>
              <a:rPr lang="en-US" sz="1600" dirty="0" smtClean="0">
                <a:solidFill>
                  <a:srgbClr val="FF0000"/>
                </a:solidFill>
                <a:latin typeface="Book Antiqua"/>
                <a:ea typeface="Lucida Grande"/>
                <a:cs typeface="Book Antiqua"/>
              </a:rPr>
              <a:t>)    </a:t>
            </a:r>
            <a:endParaRPr lang="en-US" sz="2400" dirty="0" smtClean="0">
              <a:solidFill>
                <a:srgbClr val="FF0000"/>
              </a:solidFill>
              <a:latin typeface="Book Antiqua"/>
              <a:ea typeface="Lucida Grande"/>
              <a:cs typeface="Book Antiqua"/>
            </a:endParaRPr>
          </a:p>
          <a:p>
            <a:endParaRPr lang="en-US" sz="2400" dirty="0" smtClean="0">
              <a:latin typeface="Book Antiqua"/>
              <a:ea typeface="Lucida Grande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sz="2400" dirty="0" smtClean="0">
                <a:latin typeface="Book Antiqua"/>
                <a:cs typeface="Book Antiqua"/>
              </a:rPr>
              <a:t> </a:t>
            </a:r>
            <a:r>
              <a:rPr lang="en-US" sz="2400" dirty="0">
                <a:latin typeface="Book Antiqua"/>
                <a:cs typeface="Book Antiqua"/>
              </a:rPr>
              <a:t>O</a:t>
            </a:r>
            <a:r>
              <a:rPr lang="en-US" sz="2400" dirty="0" smtClean="0">
                <a:latin typeface="Book Antiqua"/>
                <a:cs typeface="Book Antiqua"/>
              </a:rPr>
              <a:t>ne gets</a:t>
            </a:r>
          </a:p>
          <a:p>
            <a:pPr>
              <a:buFont typeface="Wingdings" charset="2"/>
              <a:buChar char="Ø"/>
            </a:pPr>
            <a:endParaRPr lang="en-US" sz="2400" dirty="0" smtClean="0">
              <a:latin typeface="Book Antiqua"/>
              <a:cs typeface="Book Antiqua"/>
            </a:endParaRPr>
          </a:p>
          <a:p>
            <a:endParaRPr lang="en-US" sz="2400" dirty="0" smtClean="0">
              <a:latin typeface="Book Antiqua"/>
              <a:cs typeface="Book Antiqua"/>
            </a:endParaRPr>
          </a:p>
          <a:p>
            <a:r>
              <a:rPr lang="en-US" sz="2400" dirty="0" smtClean="0">
                <a:latin typeface="Book Antiqua"/>
                <a:cs typeface="Book Antiqua"/>
              </a:rPr>
              <a:t>   in the same way as, e.g., in DBI, f</a:t>
            </a:r>
            <a:r>
              <a:rPr lang="en-US" sz="2400" baseline="-25000" dirty="0" smtClean="0">
                <a:latin typeface="Book Antiqua"/>
                <a:cs typeface="Book Antiqua"/>
              </a:rPr>
              <a:t>NL</a:t>
            </a:r>
            <a:r>
              <a:rPr lang="en-US" sz="2400" dirty="0" smtClean="0">
                <a:latin typeface="Book Antiqua"/>
                <a:cs typeface="Book Antiqua"/>
              </a:rPr>
              <a:t>~1/</a:t>
            </a:r>
            <a:r>
              <a:rPr lang="en-US" sz="2400" b="1" dirty="0" smtClean="0">
                <a:latin typeface="Book Antiqua"/>
                <a:cs typeface="Book Antiqua"/>
              </a:rPr>
              <a:t>c</a:t>
            </a:r>
            <a:r>
              <a:rPr lang="en-US" sz="2400" b="1" baseline="30000" dirty="0" smtClean="0">
                <a:latin typeface="Book Antiqua"/>
                <a:cs typeface="Book Antiqua"/>
              </a:rPr>
              <a:t>2</a:t>
            </a:r>
            <a:r>
              <a:rPr lang="en-US" sz="2400" b="1" baseline="-25000" dirty="0" smtClean="0">
                <a:latin typeface="Book Antiqua"/>
                <a:cs typeface="Book Antiqua"/>
              </a:rPr>
              <a:t>s</a:t>
            </a:r>
          </a:p>
          <a:p>
            <a:endParaRPr lang="en-US" sz="2400" b="1" baseline="-25000" dirty="0" smtClean="0">
              <a:latin typeface="Book Antiqua"/>
              <a:cs typeface="Book Antiqua"/>
            </a:endParaRPr>
          </a:p>
          <a:p>
            <a:endParaRPr lang="en-US" sz="2400" dirty="0" smtClean="0">
              <a:latin typeface="Book Antiqua"/>
              <a:cs typeface="Book Antiqua"/>
            </a:endParaRPr>
          </a:p>
          <a:p>
            <a:endParaRPr lang="en-US" sz="2400" dirty="0">
              <a:latin typeface="Book Antiqua"/>
              <a:cs typeface="Book Antiqu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02851" y="2484316"/>
          <a:ext cx="4335126" cy="915193"/>
        </p:xfrm>
        <a:graphic>
          <a:graphicData uri="http://schemas.openxmlformats.org/presentationml/2006/ole">
            <p:oleObj spid="_x0000_s28674" name="Equation" r:id="rId4" imgW="2286000" imgH="48260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79588" y="4659562"/>
          <a:ext cx="2847975" cy="1033463"/>
        </p:xfrm>
        <a:graphic>
          <a:graphicData uri="http://schemas.openxmlformats.org/presentationml/2006/ole">
            <p:oleObj spid="_x0000_s28675" name="Equation" r:id="rId5" imgW="1155700" imgH="419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5785" y="227207"/>
            <a:ext cx="54296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Amplitudes of the </a:t>
            </a:r>
            <a:r>
              <a:rPr lang="en-US" sz="3200" dirty="0" err="1" smtClean="0"/>
              <a:t>Bispectra</a:t>
            </a:r>
            <a:r>
              <a:rPr lang="en-US" sz="3200" dirty="0" smtClean="0"/>
              <a:t>: </a:t>
            </a:r>
            <a:r>
              <a:rPr lang="en-US" sz="3200" dirty="0" err="1" smtClean="0"/>
              <a:t>f</a:t>
            </a:r>
            <a:r>
              <a:rPr lang="en-US" sz="3200" baseline="-25000" dirty="0" err="1" smtClean="0"/>
              <a:t>NL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45142" y="1179283"/>
            <a:ext cx="1871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✓</a:t>
            </a:r>
            <a:r>
              <a:rPr lang="en-US" sz="2000" dirty="0">
                <a:latin typeface="Book Antiqua"/>
                <a:cs typeface="Book Antiqua"/>
              </a:rPr>
              <a:t> </a:t>
            </a:r>
            <a:r>
              <a:rPr lang="en-US" sz="2000" dirty="0" smtClean="0">
                <a:latin typeface="Book Antiqua"/>
                <a:cs typeface="Book Antiqua"/>
              </a:rPr>
              <a:t>An example:   </a:t>
            </a:r>
            <a:endParaRPr lang="en-US" sz="2000" dirty="0">
              <a:latin typeface="Book Antiqua"/>
              <a:cs typeface="Book Antiqua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016593" y="1142997"/>
          <a:ext cx="1663575" cy="508139"/>
        </p:xfrm>
        <a:graphic>
          <a:graphicData uri="http://schemas.openxmlformats.org/presentationml/2006/ole">
            <p:oleObj spid="_x0000_s29698" name="Equation" r:id="rId3" imgW="749300" imgH="228600" progId="Equation.3">
              <p:embed/>
            </p:oleObj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7" y="1657967"/>
            <a:ext cx="8592257" cy="1000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71" y="3287338"/>
            <a:ext cx="5006126" cy="55189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1949738" y="2686338"/>
            <a:ext cx="383827" cy="1588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99638" y="2786927"/>
            <a:ext cx="2047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DBI with c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s</a:t>
            </a:r>
            <a:r>
              <a:rPr lang="en-US" sz="2000" dirty="0" smtClean="0"/>
              <a:t>= 10</a:t>
            </a:r>
            <a:r>
              <a:rPr lang="en-US" sz="2000" baseline="30000" dirty="0" smtClean="0"/>
              <a:t>−2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0975" y="4113354"/>
            <a:ext cx="65366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Zapf Dingbats" charset="2"/>
              <a:buChar char="✓"/>
            </a:pPr>
            <a:r>
              <a:rPr lang="en-US" dirty="0" smtClean="0">
                <a:latin typeface="Book Antiqua"/>
                <a:cs typeface="Book Antiqua"/>
              </a:rPr>
              <a:t> For case 1 (DBI </a:t>
            </a:r>
            <a:r>
              <a:rPr lang="en-US" dirty="0" err="1" smtClean="0">
                <a:latin typeface="Book Antiqua"/>
                <a:cs typeface="Book Antiqua"/>
              </a:rPr>
              <a:t>wavefunction</a:t>
            </a:r>
            <a:r>
              <a:rPr lang="en-US" dirty="0" smtClean="0">
                <a:latin typeface="Book Antiqua"/>
                <a:cs typeface="Book Antiqua"/>
              </a:rPr>
              <a:t>):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                            is comparable to                               for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    </a:t>
            </a:r>
            <a:r>
              <a:rPr lang="en-US" u="sng" dirty="0" smtClean="0">
                <a:latin typeface="Book Antiqua"/>
                <a:cs typeface="Book Antiqua"/>
              </a:rPr>
              <a:t>N.B.: we allow for the different Ms coefficient to be different</a:t>
            </a:r>
            <a:r>
              <a:rPr lang="en-US" dirty="0" smtClean="0">
                <a:latin typeface="Book Antiqua"/>
                <a:cs typeface="Book Antiqua"/>
              </a:rPr>
              <a:t>      </a:t>
            </a:r>
            <a:endParaRPr lang="en-US" dirty="0">
              <a:latin typeface="Book Antiqua"/>
              <a:cs typeface="Book Antiqua"/>
            </a:endParaRP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365693" y="4641017"/>
          <a:ext cx="1503240" cy="422170"/>
        </p:xfrm>
        <a:graphic>
          <a:graphicData uri="http://schemas.openxmlformats.org/presentationml/2006/ole">
            <p:oleObj spid="_x0000_s29699" name="Equation" r:id="rId6" imgW="723900" imgH="203200" progId="Equation.3">
              <p:embed/>
            </p:oleObj>
          </a:graphicData>
        </a:graphic>
      </p:graphicFrame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3817525" y="4610892"/>
          <a:ext cx="1580130" cy="482658"/>
        </p:xfrm>
        <a:graphic>
          <a:graphicData uri="http://schemas.openxmlformats.org/presentationml/2006/ole">
            <p:oleObj spid="_x0000_s29700" name="Equation" r:id="rId7" imgW="749300" imgH="228600" progId="Equation.3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912655" y="4444769"/>
          <a:ext cx="2235200" cy="873125"/>
        </p:xfrm>
        <a:graphic>
          <a:graphicData uri="http://schemas.openxmlformats.org/presentationml/2006/ole">
            <p:oleObj spid="_x0000_s29701" name="Equation" r:id="rId8" imgW="1104900" imgH="431800" progId="Equation.3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78944" y="5779212"/>
          <a:ext cx="2160384" cy="973694"/>
        </p:xfrm>
        <a:graphic>
          <a:graphicData uri="http://schemas.openxmlformats.org/presentationml/2006/ole">
            <p:oleObj spid="_x0000_s29702" name="Equation" r:id="rId9" imgW="901700" imgH="406400" progId="Equation.3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937000" y="3270250"/>
          <a:ext cx="1270000" cy="317500"/>
        </p:xfrm>
        <a:graphic>
          <a:graphicData uri="http://schemas.openxmlformats.org/presentationml/2006/ole">
            <p:oleObj spid="_x0000_s29703" name="Equation" r:id="rId10" imgW="101600" imgH="177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1367" y="118651"/>
            <a:ext cx="59927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Shapes of the </a:t>
            </a:r>
            <a:r>
              <a:rPr lang="en-US" sz="3200" dirty="0" err="1" smtClean="0"/>
              <a:t>Bispectra</a:t>
            </a:r>
            <a:r>
              <a:rPr lang="en-US" sz="3200" dirty="0" smtClean="0"/>
              <a:t>: example 1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67090" y="885337"/>
            <a:ext cx="7724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  <a:latin typeface="Book Antiqua"/>
                <a:cs typeface="Book Antiqua"/>
              </a:rPr>
              <a:t>Interaction term</a:t>
            </a:r>
            <a:r>
              <a:rPr lang="en-US" sz="1600" dirty="0" smtClean="0">
                <a:latin typeface="Book Antiqua"/>
                <a:cs typeface="Book Antiqua"/>
              </a:rPr>
              <a:t>:                        ,  one of the leading terms for DBI and Ghost models   </a:t>
            </a:r>
            <a:endParaRPr lang="en-US" sz="1600" dirty="0">
              <a:latin typeface="Book Antiqua"/>
              <a:cs typeface="Book Antiqu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52703" y="898518"/>
          <a:ext cx="1209074" cy="339389"/>
        </p:xfrm>
        <a:graphic>
          <a:graphicData uri="http://schemas.openxmlformats.org/presentationml/2006/ole">
            <p:oleObj spid="_x0000_s30722" name="Equation" r:id="rId3" imgW="723900" imgH="203200" progId="Equation.3">
              <p:embed/>
            </p:oleObj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34" y="1607247"/>
            <a:ext cx="8304310" cy="2669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61" y="4321853"/>
            <a:ext cx="7750239" cy="2561740"/>
          </a:xfrm>
          <a:prstGeom prst="rect">
            <a:avLst/>
          </a:prstGeom>
        </p:spPr>
      </p:pic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714375" y="1541624"/>
          <a:ext cx="1381872" cy="298290"/>
        </p:xfrm>
        <a:graphic>
          <a:graphicData uri="http://schemas.openxmlformats.org/presentationml/2006/ole">
            <p:oleObj spid="_x0000_s30723" name="Equation" r:id="rId6" imgW="939800" imgH="203200" progId="Equation.3">
              <p:embed/>
            </p:oleObj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01752" y="1351431"/>
            <a:ext cx="3042248" cy="30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83549" y="1665964"/>
            <a:ext cx="6610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22483" y="3782935"/>
            <a:ext cx="6610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207236" flipH="1">
            <a:off x="270526" y="1924627"/>
            <a:ext cx="83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ook Antiqua"/>
                <a:cs typeface="Book Antiqua"/>
              </a:rPr>
              <a:t>DBI</a:t>
            </a:r>
            <a:endParaRPr lang="en-US" sz="2400" dirty="0">
              <a:latin typeface="Book Antiqua"/>
              <a:cs typeface="Book Antiqua"/>
            </a:endParaRPr>
          </a:p>
        </p:txBody>
      </p:sp>
      <p:sp>
        <p:nvSpPr>
          <p:cNvPr id="12" name="TextBox 11"/>
          <p:cNvSpPr txBox="1"/>
          <p:nvPr/>
        </p:nvSpPr>
        <p:spPr>
          <a:xfrm rot="20207236" flipH="1">
            <a:off x="4853412" y="1857234"/>
            <a:ext cx="140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ook Antiqua"/>
                <a:cs typeface="Book Antiqua"/>
              </a:rPr>
              <a:t>GHOST</a:t>
            </a:r>
            <a:endParaRPr lang="en-US" sz="2400" dirty="0">
              <a:latin typeface="Book Antiqua"/>
              <a:cs typeface="Book Antiqu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090" y="4192207"/>
            <a:ext cx="282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INTERPOLATING SOLUTIONS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2" y="1870234"/>
            <a:ext cx="4476848" cy="27815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1367" y="118651"/>
            <a:ext cx="59927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Shapes of the </a:t>
            </a:r>
            <a:r>
              <a:rPr lang="en-US" sz="3200" dirty="0" err="1" smtClean="0"/>
              <a:t>Bispectra</a:t>
            </a:r>
            <a:r>
              <a:rPr lang="en-US" sz="3200" dirty="0" smtClean="0"/>
              <a:t>: example 2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67090" y="885337"/>
            <a:ext cx="5501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Book Antiqua"/>
                <a:cs typeface="Book Antiqua"/>
              </a:rPr>
              <a:t>NEW curvature-generated interaction term</a:t>
            </a:r>
            <a:r>
              <a:rPr lang="en-US" sz="1600" dirty="0" smtClean="0">
                <a:solidFill>
                  <a:srgbClr val="FF0000"/>
                </a:solidFill>
                <a:latin typeface="Book Antiqua"/>
                <a:cs typeface="Book Antiqua"/>
              </a:rPr>
              <a:t>:</a:t>
            </a:r>
            <a:r>
              <a:rPr lang="en-US" sz="1600" dirty="0" smtClean="0">
                <a:latin typeface="Book Antiqua"/>
                <a:cs typeface="Book Antiqua"/>
              </a:rPr>
              <a:t>                        ,  </a:t>
            </a:r>
            <a:endParaRPr lang="en-US" sz="1600" dirty="0">
              <a:latin typeface="Book Antiqua"/>
              <a:cs typeface="Book Antiqu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270349" y="846836"/>
          <a:ext cx="1398567" cy="427191"/>
        </p:xfrm>
        <a:graphic>
          <a:graphicData uri="http://schemas.openxmlformats.org/presentationml/2006/ole">
            <p:oleObj spid="_x0000_s31746" name="Equation" r:id="rId5" imgW="749300" imgH="228600" progId="Equation.3">
              <p:embed/>
            </p:oleObj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2129665" y="1789683"/>
          <a:ext cx="1381872" cy="298290"/>
        </p:xfrm>
        <a:graphic>
          <a:graphicData uri="http://schemas.openxmlformats.org/presentationml/2006/ole">
            <p:oleObj spid="_x0000_s31747" name="Equation" r:id="rId6" imgW="939800" imgH="20320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20595" y="1947788"/>
            <a:ext cx="6610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59120" y="4312232"/>
            <a:ext cx="6610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270525" y="1306161"/>
            <a:ext cx="83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ook Antiqua"/>
                <a:cs typeface="Book Antiqua"/>
              </a:rPr>
              <a:t>DBI</a:t>
            </a:r>
            <a:endParaRPr lang="en-US" sz="2400" dirty="0">
              <a:latin typeface="Book Antiqua"/>
              <a:cs typeface="Book Antiqua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4714385" y="1295837"/>
            <a:ext cx="327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ook Antiqua"/>
                <a:cs typeface="Book Antiqua"/>
              </a:rPr>
              <a:t>Intermediate case</a:t>
            </a:r>
            <a:endParaRPr lang="en-US" sz="2400" dirty="0">
              <a:latin typeface="Book Antiqua"/>
              <a:cs typeface="Book Antiqu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1641" y="1748208"/>
            <a:ext cx="4614218" cy="32545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6007" y="5297548"/>
            <a:ext cx="8690141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Font typeface="Zapf Dingbats" charset="2"/>
              <a:buChar char="✓"/>
            </a:pPr>
            <a:r>
              <a:rPr lang="en-US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 The </a:t>
            </a:r>
            <a:r>
              <a:rPr lang="en-US" sz="2000" dirty="0" err="1" smtClean="0">
                <a:solidFill>
                  <a:srgbClr val="FF0000"/>
                </a:solidFill>
                <a:latin typeface="Book Antiqua"/>
                <a:cs typeface="Book Antiqua"/>
              </a:rPr>
              <a:t>bispectra</a:t>
            </a:r>
            <a:r>
              <a:rPr lang="en-US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 peak for flat triangles, specifically for k</a:t>
            </a:r>
            <a:r>
              <a:rPr lang="en-US" sz="2000" baseline="-25000" dirty="0" smtClean="0">
                <a:solidFill>
                  <a:srgbClr val="FF0000"/>
                </a:solidFill>
                <a:latin typeface="Book Antiqua"/>
                <a:cs typeface="Book Antiqua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=k</a:t>
            </a:r>
            <a:r>
              <a:rPr lang="en-US" sz="2000" baseline="-25000" dirty="0" smtClean="0">
                <a:solidFill>
                  <a:srgbClr val="FF0000"/>
                </a:solidFill>
                <a:latin typeface="Book Antiqua"/>
                <a:cs typeface="Book Antiqua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/2=k</a:t>
            </a:r>
            <a:r>
              <a:rPr lang="en-US" sz="2000" baseline="-25000" dirty="0" smtClean="0">
                <a:solidFill>
                  <a:srgbClr val="FF0000"/>
                </a:solidFill>
                <a:latin typeface="Book Antiqua"/>
                <a:cs typeface="Book Antiqua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/2; </a:t>
            </a:r>
          </a:p>
          <a:p>
            <a:r>
              <a:rPr lang="en-US" sz="2000" dirty="0" smtClean="0">
                <a:latin typeface="Book Antiqua"/>
                <a:cs typeface="Book Antiqua"/>
              </a:rPr>
              <a:t>     similar conclusions for two other operators (proportional to </a:t>
            </a:r>
            <a:r>
              <a:rPr lang="en-US" sz="2000" u="sng" dirty="0" smtClean="0">
                <a:latin typeface="Book Antiqua"/>
                <a:cs typeface="Book Antiqua"/>
              </a:rPr>
              <a:t>M</a:t>
            </a:r>
            <a:r>
              <a:rPr lang="en-US" sz="2000" baseline="-25000" dirty="0" smtClean="0">
                <a:latin typeface="Book Antiqua"/>
                <a:cs typeface="Book Antiqua"/>
              </a:rPr>
              <a:t>8</a:t>
            </a:r>
            <a:r>
              <a:rPr lang="en-US" sz="2000" dirty="0" smtClean="0">
                <a:latin typeface="Book Antiqua"/>
                <a:cs typeface="Book Antiqua"/>
              </a:rPr>
              <a:t> and </a:t>
            </a:r>
            <a:r>
              <a:rPr lang="en-US" sz="2000" u="sng" dirty="0" smtClean="0">
                <a:latin typeface="Book Antiqua"/>
                <a:cs typeface="Book Antiqua"/>
              </a:rPr>
              <a:t>M</a:t>
            </a:r>
            <a:r>
              <a:rPr lang="en-US" sz="2000" baseline="-25000" dirty="0" smtClean="0">
                <a:latin typeface="Book Antiqua"/>
                <a:cs typeface="Book Antiqua"/>
              </a:rPr>
              <a:t>9</a:t>
            </a:r>
            <a:r>
              <a:rPr lang="en-US" sz="2000" dirty="0" smtClean="0">
                <a:latin typeface="Book Antiqua"/>
                <a:cs typeface="Book Antiqua"/>
              </a:rPr>
              <a:t>);</a:t>
            </a:r>
          </a:p>
          <a:p>
            <a:endParaRPr lang="en-US" sz="2000" dirty="0" smtClean="0">
              <a:latin typeface="Book Antiqua"/>
              <a:cs typeface="Book Antiqua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r>
              <a:rPr lang="en-US" sz="2000" dirty="0" smtClean="0">
                <a:latin typeface="Book Antiqua"/>
                <a:cs typeface="Book Antiqua"/>
              </a:rPr>
              <a:t> The remaining novel operators </a:t>
            </a:r>
            <a:r>
              <a:rPr lang="en-US" sz="2000" u="sng" dirty="0" smtClean="0">
                <a:latin typeface="Book Antiqua"/>
                <a:cs typeface="Book Antiqua"/>
              </a:rPr>
              <a:t>M</a:t>
            </a:r>
            <a:r>
              <a:rPr lang="en-US" sz="2000" dirty="0" smtClean="0">
                <a:latin typeface="Book Antiqua"/>
                <a:cs typeface="Book Antiqua"/>
              </a:rPr>
              <a:t>s give rise to equilateral shapes  </a:t>
            </a:r>
            <a:endParaRPr lang="en-US" sz="2000" dirty="0">
              <a:latin typeface="Book Antiqua"/>
              <a:cs typeface="Book Antiqu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1914" y="4524510"/>
            <a:ext cx="6610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07850" y="1818386"/>
            <a:ext cx="6610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16540" y="4919915"/>
            <a:ext cx="130907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16540" y="4783394"/>
            <a:ext cx="690772" cy="1104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7312" y="4783394"/>
            <a:ext cx="618298" cy="1104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38383" y="4869562"/>
            <a:ext cx="36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93803" y="4428304"/>
            <a:ext cx="36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66883" y="4455916"/>
            <a:ext cx="36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33" y="2035346"/>
            <a:ext cx="4592332" cy="2801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1367" y="118651"/>
            <a:ext cx="59927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Shapes of the </a:t>
            </a:r>
            <a:r>
              <a:rPr lang="en-US" sz="3200" dirty="0" err="1" smtClean="0"/>
              <a:t>Bispectra</a:t>
            </a:r>
            <a:r>
              <a:rPr lang="en-US" sz="3200" dirty="0" smtClean="0"/>
              <a:t>: example 3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67090" y="885337"/>
            <a:ext cx="5501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Book Antiqua"/>
                <a:cs typeface="Book Antiqua"/>
              </a:rPr>
              <a:t>NEW curvature-generated interaction term</a:t>
            </a:r>
            <a:r>
              <a:rPr lang="en-US" sz="1600" dirty="0" smtClean="0">
                <a:solidFill>
                  <a:srgbClr val="FF0000"/>
                </a:solidFill>
                <a:latin typeface="Book Antiqua"/>
                <a:cs typeface="Book Antiqua"/>
              </a:rPr>
              <a:t>:</a:t>
            </a:r>
            <a:r>
              <a:rPr lang="en-US" sz="1600" dirty="0" smtClean="0">
                <a:latin typeface="Book Antiqua"/>
                <a:cs typeface="Book Antiqua"/>
              </a:rPr>
              <a:t>                        ,  </a:t>
            </a:r>
            <a:endParaRPr lang="en-US" sz="1600" dirty="0">
              <a:latin typeface="Book Antiqua"/>
              <a:cs typeface="Book Antiqu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310683" y="848847"/>
          <a:ext cx="1843278" cy="425916"/>
        </p:xfrm>
        <a:graphic>
          <a:graphicData uri="http://schemas.openxmlformats.org/presentationml/2006/ole">
            <p:oleObj spid="_x0000_s32770" name="Equation" r:id="rId4" imgW="990600" imgH="228600" progId="Equation.3">
              <p:embed/>
            </p:oleObj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417612" y="2201142"/>
          <a:ext cx="1381872" cy="298290"/>
        </p:xfrm>
        <a:graphic>
          <a:graphicData uri="http://schemas.openxmlformats.org/presentationml/2006/ole">
            <p:oleObj spid="_x0000_s32771" name="Equation" r:id="rId5" imgW="939800" imgH="20320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1494" y="2047927"/>
            <a:ext cx="6610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50160" y="4453602"/>
            <a:ext cx="6610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270525" y="1568475"/>
            <a:ext cx="83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ook Antiqua"/>
                <a:cs typeface="Book Antiqua"/>
              </a:rPr>
              <a:t>DBI</a:t>
            </a:r>
            <a:endParaRPr lang="en-US" sz="2400" dirty="0">
              <a:latin typeface="Book Antiqua"/>
              <a:cs typeface="Book Antiqua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4714385" y="1558151"/>
            <a:ext cx="327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ook Antiqua"/>
                <a:cs typeface="Book Antiqua"/>
              </a:rPr>
              <a:t>Intermediate case</a:t>
            </a:r>
            <a:endParaRPr lang="en-US" sz="2400" dirty="0">
              <a:latin typeface="Book Antiqua"/>
              <a:cs typeface="Book Antiqu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6007" y="5297548"/>
            <a:ext cx="805929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    The </a:t>
            </a:r>
            <a:r>
              <a:rPr lang="en-US" sz="2000" dirty="0" err="1" smtClean="0">
                <a:solidFill>
                  <a:srgbClr val="FF0000"/>
                </a:solidFill>
                <a:latin typeface="Book Antiqua"/>
                <a:cs typeface="Book Antiqua"/>
              </a:rPr>
              <a:t>bispectra</a:t>
            </a:r>
            <a:r>
              <a:rPr lang="en-US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 peak for flat triangles, specifically for k</a:t>
            </a:r>
            <a:r>
              <a:rPr lang="en-US" sz="2000" baseline="-25000" dirty="0" smtClean="0">
                <a:solidFill>
                  <a:srgbClr val="FF0000"/>
                </a:solidFill>
                <a:latin typeface="Book Antiqua"/>
                <a:cs typeface="Book Antiqua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=k</a:t>
            </a:r>
            <a:r>
              <a:rPr lang="en-US" sz="2000" baseline="-25000" dirty="0" smtClean="0">
                <a:solidFill>
                  <a:srgbClr val="FF0000"/>
                </a:solidFill>
                <a:latin typeface="Book Antiqua"/>
                <a:cs typeface="Book Antiqua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/2=k</a:t>
            </a:r>
            <a:r>
              <a:rPr lang="en-US" sz="2000" baseline="-25000" dirty="0" smtClean="0">
                <a:solidFill>
                  <a:srgbClr val="FF0000"/>
                </a:solidFill>
                <a:latin typeface="Book Antiqua"/>
                <a:cs typeface="Book Antiqua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/2</a:t>
            </a:r>
            <a:endParaRPr lang="en-US" sz="2000" dirty="0" smtClean="0">
              <a:latin typeface="Book Antiqua"/>
              <a:cs typeface="Book Antiqua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294036"/>
            <a:ext cx="4572000" cy="24405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40369" y="2181854"/>
            <a:ext cx="6610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73580" y="4431516"/>
            <a:ext cx="6610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/>
              <a:t>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1534" y="138599"/>
            <a:ext cx="28714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Main Messages: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0713" y="972534"/>
            <a:ext cx="9162145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smtClean="0">
                <a:latin typeface="Book Antiqua"/>
                <a:cs typeface="Book Antiqua"/>
              </a:rPr>
              <a:t> We have found solutions to the </a:t>
            </a:r>
            <a:r>
              <a:rPr lang="en-US" sz="2400" dirty="0" err="1" smtClean="0">
                <a:latin typeface="Book Antiqua"/>
                <a:cs typeface="Book Antiqua"/>
              </a:rPr>
              <a:t>e.o.m</a:t>
            </a:r>
            <a:r>
              <a:rPr lang="en-US" sz="2400" dirty="0" smtClean="0">
                <a:latin typeface="Book Antiqua"/>
                <a:cs typeface="Book Antiqua"/>
              </a:rPr>
              <a:t> for the linear    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     perturbations that interpolate between known cases (DBI &amp;   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     Ghost)  </a:t>
            </a:r>
          </a:p>
          <a:p>
            <a:pPr>
              <a:buFont typeface="Wingdings" charset="2"/>
              <a:buChar char="Ø"/>
            </a:pPr>
            <a:endParaRPr lang="en-US" sz="2400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sz="2400" dirty="0" smtClean="0">
                <a:latin typeface="Book Antiqua"/>
                <a:cs typeface="Book Antiqua"/>
              </a:rPr>
              <a:t>Besides the equilateral shape</a:t>
            </a:r>
            <a:r>
              <a:rPr lang="en-US" sz="2400" i="1" dirty="0" smtClean="0">
                <a:latin typeface="Book Antiqua"/>
                <a:cs typeface="Book Antiqua"/>
              </a:rPr>
              <a:t>, </a:t>
            </a:r>
            <a:r>
              <a:rPr lang="en-US" sz="2400" b="1" i="1" dirty="0" smtClean="0">
                <a:latin typeface="Book Antiqua"/>
                <a:cs typeface="Book Antiqua"/>
              </a:rPr>
              <a:t>the flat shape can</a:t>
            </a:r>
            <a:r>
              <a:rPr lang="en-US" sz="2400" dirty="0" smtClean="0">
                <a:latin typeface="Book Antiqua"/>
                <a:cs typeface="Book Antiqua"/>
              </a:rPr>
              <a:t> be generated in       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   single-field models of  inflation, even without resorting to non   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   Bunch-Davies vacuum 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   </a:t>
            </a:r>
            <a:r>
              <a:rPr lang="en-US" dirty="0" smtClean="0">
                <a:latin typeface="Book Antiqua"/>
                <a:cs typeface="Book Antiqua"/>
              </a:rPr>
              <a:t>(see </a:t>
            </a:r>
            <a:r>
              <a:rPr lang="en-US" dirty="0" err="1" smtClean="0">
                <a:latin typeface="Book Antiqua"/>
                <a:cs typeface="Book Antiqua"/>
              </a:rPr>
              <a:t>Senatore</a:t>
            </a:r>
            <a:r>
              <a:rPr lang="en-US" dirty="0" smtClean="0">
                <a:latin typeface="Book Antiqua"/>
                <a:cs typeface="Book Antiqua"/>
              </a:rPr>
              <a:t> et al. 10 and discussion on orthogonal shape )    </a:t>
            </a:r>
          </a:p>
          <a:p>
            <a:endParaRPr lang="en-US" sz="2400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sz="2400" dirty="0" smtClean="0">
                <a:latin typeface="Book Antiqua"/>
                <a:cs typeface="Book Antiqua"/>
              </a:rPr>
              <a:t> Importance of the curvature-induced operators: 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   </a:t>
            </a:r>
            <a:r>
              <a:rPr lang="en-US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Book Antiqua"/>
                <a:cs typeface="Book Antiqua"/>
              </a:rPr>
              <a:t>Large </a:t>
            </a:r>
            <a:r>
              <a:rPr lang="en-US" sz="24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Book Antiqua"/>
                <a:cs typeface="Book Antiqua"/>
              </a:rPr>
              <a:t>bispectra</a:t>
            </a:r>
            <a:r>
              <a:rPr lang="en-US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Book Antiqua"/>
                <a:cs typeface="Book Antiqua"/>
              </a:rPr>
              <a:t> peaking in the flat configuration can emerge</a:t>
            </a:r>
          </a:p>
          <a:p>
            <a:r>
              <a:rPr lang="en-US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Book Antiqua"/>
                <a:cs typeface="Book Antiqua"/>
              </a:rPr>
              <a:t>   from new single independent  (curvature-induced) operators</a:t>
            </a:r>
            <a:r>
              <a:rPr lang="en-US" sz="2400" dirty="0" smtClean="0">
                <a:ln>
                  <a:solidFill>
                    <a:srgbClr val="FF0000"/>
                  </a:solidFill>
                </a:ln>
                <a:latin typeface="Book Antiqua"/>
                <a:cs typeface="Book Antiqua"/>
              </a:rPr>
              <a:t>,</a:t>
            </a:r>
            <a:r>
              <a:rPr lang="en-US" sz="2400" dirty="0" smtClean="0">
                <a:latin typeface="Book Antiqua"/>
                <a:cs typeface="Book Antiqua"/>
              </a:rPr>
              <a:t>      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   rather than from a combination of equilateral-like </a:t>
            </a:r>
            <a:r>
              <a:rPr lang="en-US" sz="2400" dirty="0" err="1" smtClean="0">
                <a:latin typeface="Book Antiqua"/>
                <a:cs typeface="Book Antiqua"/>
              </a:rPr>
              <a:t>bispectra</a:t>
            </a:r>
            <a:r>
              <a:rPr lang="en-US" sz="2400" dirty="0" smtClean="0">
                <a:latin typeface="Book Antiqua"/>
                <a:cs typeface="Book Antiqua"/>
              </a:rPr>
              <a:t>.     </a:t>
            </a:r>
          </a:p>
          <a:p>
            <a:endParaRPr lang="en-US" sz="2400" dirty="0">
              <a:latin typeface="Book Antiqua"/>
              <a:cs typeface="Book Antiqua"/>
            </a:endParaRPr>
          </a:p>
          <a:p>
            <a:r>
              <a:rPr lang="en-US" sz="2400" dirty="0" smtClean="0">
                <a:latin typeface="Book Antiqua"/>
                <a:cs typeface="Book Antiqua"/>
              </a:rPr>
              <a:t>    </a:t>
            </a:r>
            <a:endParaRPr lang="en-US" sz="2400" dirty="0">
              <a:latin typeface="Book Antiqua"/>
              <a:cs typeface="Book Antiqu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87" y="944896"/>
            <a:ext cx="8871857" cy="4918094"/>
          </a:xfrm>
          <a:prstGeom prst="rect">
            <a:avLst/>
          </a:prstGeom>
          <a:noFill/>
          <a:ln w="2857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3286" y="5978287"/>
            <a:ext cx="887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N.B.: Similar study for the </a:t>
            </a:r>
            <a:r>
              <a:rPr lang="en-US" b="1" i="1" dirty="0" err="1" smtClean="0">
                <a:latin typeface="Book Antiqua"/>
                <a:cs typeface="Book Antiqua"/>
              </a:rPr>
              <a:t>trispectra</a:t>
            </a:r>
            <a:r>
              <a:rPr lang="en-US" dirty="0" smtClean="0">
                <a:latin typeface="Book Antiqua"/>
                <a:cs typeface="Book Antiqua"/>
              </a:rPr>
              <a:t> from single-field models of  inflation (N.B., M.  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     </a:t>
            </a:r>
            <a:r>
              <a:rPr lang="en-US" dirty="0" err="1" smtClean="0">
                <a:latin typeface="Book Antiqua"/>
                <a:cs typeface="Book Antiqua"/>
              </a:rPr>
              <a:t>Fasiello</a:t>
            </a:r>
            <a:r>
              <a:rPr lang="en-US" dirty="0" smtClean="0">
                <a:latin typeface="Book Antiqua"/>
                <a:cs typeface="Book Antiqua"/>
              </a:rPr>
              <a:t>, S. </a:t>
            </a:r>
            <a:r>
              <a:rPr lang="en-US" dirty="0" err="1" smtClean="0">
                <a:latin typeface="Book Antiqua"/>
                <a:cs typeface="Book Antiqua"/>
              </a:rPr>
              <a:t>Matarrese</a:t>
            </a:r>
            <a:r>
              <a:rPr lang="en-US" dirty="0" smtClean="0">
                <a:latin typeface="Book Antiqua"/>
                <a:cs typeface="Book Antiqua"/>
              </a:rPr>
              <a:t> and A. </a:t>
            </a:r>
            <a:r>
              <a:rPr lang="en-US" dirty="0" err="1" smtClean="0">
                <a:latin typeface="Book Antiqua"/>
                <a:cs typeface="Book Antiqua"/>
              </a:rPr>
              <a:t>Riotto</a:t>
            </a:r>
            <a:r>
              <a:rPr lang="en-US" dirty="0" smtClean="0">
                <a:latin typeface="Book Antiqua"/>
                <a:cs typeface="Book Antiqua"/>
              </a:rPr>
              <a:t> JCAP) </a:t>
            </a:r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1465" y="32773"/>
            <a:ext cx="19410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Trispectra</a:t>
            </a:r>
            <a:r>
              <a:rPr lang="en-US" sz="3200" dirty="0" smtClean="0"/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4398" y="617549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(N.B, </a:t>
            </a:r>
            <a:r>
              <a:rPr lang="en-US" dirty="0" err="1" smtClean="0">
                <a:latin typeface="Book Antiqua"/>
                <a:cs typeface="Book Antiqua"/>
              </a:rPr>
              <a:t>Fasiello</a:t>
            </a:r>
            <a:r>
              <a:rPr lang="en-US" dirty="0" smtClean="0">
                <a:latin typeface="Book Antiqua"/>
                <a:cs typeface="Book Antiqua"/>
              </a:rPr>
              <a:t>, S. </a:t>
            </a:r>
            <a:r>
              <a:rPr lang="en-US" dirty="0" err="1" smtClean="0">
                <a:latin typeface="Book Antiqua"/>
                <a:cs typeface="Book Antiqua"/>
              </a:rPr>
              <a:t>Matarrese</a:t>
            </a:r>
            <a:r>
              <a:rPr lang="en-US" dirty="0" smtClean="0">
                <a:latin typeface="Book Antiqua"/>
                <a:cs typeface="Book Antiqua"/>
              </a:rPr>
              <a:t> and A. </a:t>
            </a:r>
            <a:r>
              <a:rPr lang="en-US" dirty="0" err="1" smtClean="0">
                <a:latin typeface="Book Antiqua"/>
                <a:cs typeface="Book Antiqua"/>
              </a:rPr>
              <a:t>Riotto</a:t>
            </a:r>
            <a:r>
              <a:rPr lang="en-US" dirty="0" smtClean="0">
                <a:latin typeface="Book Antiqua"/>
                <a:cs typeface="Book Antiqua"/>
              </a:rPr>
              <a:t> JCAP)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320" y="1179223"/>
            <a:ext cx="3494001" cy="2377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88" y="1479222"/>
            <a:ext cx="1880692" cy="495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360" y="1906653"/>
            <a:ext cx="4239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(scalar exchange)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In equilateral configuration the shape is</a:t>
            </a:r>
          </a:p>
          <a:p>
            <a:r>
              <a:rPr lang="en-US" dirty="0" smtClean="0">
                <a:latin typeface="Book Antiqua"/>
                <a:cs typeface="Book Antiqua"/>
              </a:rPr>
              <a:t>different </a:t>
            </a:r>
            <a:r>
              <a:rPr lang="en-US" dirty="0" err="1" smtClean="0">
                <a:latin typeface="Book Antiqua"/>
                <a:cs typeface="Book Antiqua"/>
              </a:rPr>
              <a:t>w.r.t</a:t>
            </a:r>
            <a:r>
              <a:rPr lang="en-US" dirty="0" smtClean="0">
                <a:latin typeface="Book Antiqua"/>
                <a:cs typeface="Book Antiqua"/>
              </a:rPr>
              <a:t>. any shape of DBI models  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88" y="3634095"/>
            <a:ext cx="2833166" cy="482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07" y="3603009"/>
            <a:ext cx="3131113" cy="24404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3128" y="3960981"/>
            <a:ext cx="3793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(contact interaction)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In the limit k</a:t>
            </a:r>
            <a:r>
              <a:rPr lang="en-US" baseline="-25000" dirty="0" smtClean="0">
                <a:latin typeface="Book Antiqua"/>
                <a:cs typeface="Book Antiqua"/>
              </a:rPr>
              <a:t>12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latin typeface="Book Antiqua"/>
                <a:cs typeface="Book Antiqua"/>
              </a:rPr>
              <a:t>0  does not vanish </a:t>
            </a:r>
          </a:p>
          <a:p>
            <a:r>
              <a:rPr lang="en-US" dirty="0" smtClean="0">
                <a:latin typeface="Book Antiqua"/>
                <a:cs typeface="Book Antiqua"/>
              </a:rPr>
              <a:t>(unlike DBI)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78" y="6135543"/>
            <a:ext cx="8497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(to compare with: Chen et al. 2009 for DBI-like; Izumi/</a:t>
            </a:r>
            <a:r>
              <a:rPr lang="en-US" dirty="0" err="1" smtClean="0"/>
              <a:t>Mukohyama</a:t>
            </a:r>
            <a:r>
              <a:rPr lang="en-US" dirty="0" smtClean="0"/>
              <a:t> ‘10 for Ghost inflation;</a:t>
            </a:r>
          </a:p>
          <a:p>
            <a:r>
              <a:rPr lang="en-US" dirty="0" err="1" smtClean="0"/>
              <a:t>Senatore/Zaldarriaga</a:t>
            </a:r>
            <a:r>
              <a:rPr lang="en-US" dirty="0" smtClean="0"/>
              <a:t> ’10; Huang ‘10 for Ghost inflation)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77411" y="2804172"/>
            <a:ext cx="4455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36655" y="5751443"/>
            <a:ext cx="4455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45991" y="3113607"/>
            <a:ext cx="4455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97133" y="3888051"/>
            <a:ext cx="4455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8363" y="37924"/>
            <a:ext cx="3687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Statistical Anisotropy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" y="767954"/>
            <a:ext cx="8912691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>
                <a:latin typeface="Book Antiqua"/>
                <a:cs typeface="Book Antiqua"/>
              </a:rPr>
              <a:t>  Growing interest spurred also by some CMB anomalies</a:t>
            </a:r>
          </a:p>
          <a:p>
            <a:r>
              <a:rPr lang="en-US" sz="2000" dirty="0" smtClean="0">
                <a:latin typeface="Book Antiqua"/>
                <a:cs typeface="Book Antiqua"/>
              </a:rPr>
              <a:t>     (e.g. the hemispherical power asymmetry, </a:t>
            </a:r>
            <a:r>
              <a:rPr lang="en-US" sz="2000" dirty="0" err="1" smtClean="0">
                <a:latin typeface="Book Antiqua"/>
                <a:cs typeface="Book Antiqua"/>
              </a:rPr>
              <a:t>Eriksen</a:t>
            </a:r>
            <a:r>
              <a:rPr lang="en-US" sz="2000" dirty="0" smtClean="0">
                <a:latin typeface="Book Antiqua"/>
                <a:cs typeface="Book Antiqua"/>
              </a:rPr>
              <a:t> et al. 2004). </a:t>
            </a:r>
          </a:p>
          <a:p>
            <a:endParaRPr lang="en-US" sz="2000" dirty="0" smtClean="0">
              <a:latin typeface="Book Antiqua"/>
              <a:cs typeface="Book Antiqua"/>
            </a:endParaRPr>
          </a:p>
          <a:p>
            <a:r>
              <a:rPr lang="en-US" sz="2000" dirty="0" smtClean="0">
                <a:latin typeface="Book Antiqua"/>
                <a:cs typeface="Book Antiqua"/>
              </a:rPr>
              <a:t>  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latin typeface="Book Antiqua"/>
                <a:cs typeface="Book Antiqua"/>
              </a:rPr>
              <a:t> Among various models: </a:t>
            </a:r>
          </a:p>
          <a:p>
            <a:r>
              <a:rPr lang="en-US" sz="2000" dirty="0" smtClean="0">
                <a:latin typeface="Book Antiqua"/>
                <a:cs typeface="Book Antiqua"/>
              </a:rPr>
              <a:t>      </a:t>
            </a:r>
            <a:r>
              <a:rPr lang="en-US" sz="2000" b="1" dirty="0" smtClean="0">
                <a:solidFill>
                  <a:srgbClr val="008000"/>
                </a:solidFill>
                <a:latin typeface="Book Antiqua"/>
                <a:cs typeface="Book Antiqua"/>
              </a:rPr>
              <a:t>inflationary models populated by vector fields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Book Antiqua"/>
                <a:cs typeface="Book Antiqua"/>
              </a:rPr>
              <a:t>      </a:t>
            </a:r>
            <a:r>
              <a:rPr lang="en-US" sz="1400" dirty="0" smtClean="0">
                <a:latin typeface="Book Antiqua"/>
                <a:cs typeface="Book Antiqua"/>
              </a:rPr>
              <a:t>(e.g. Ford 89</a:t>
            </a:r>
            <a:r>
              <a:rPr lang="en-US" sz="1400" b="1" dirty="0" smtClean="0">
                <a:latin typeface="Book Antiqua"/>
                <a:cs typeface="Book Antiqua"/>
              </a:rPr>
              <a:t>; </a:t>
            </a:r>
            <a:r>
              <a:rPr lang="en-US" sz="1400" dirty="0" err="1" smtClean="0">
                <a:latin typeface="Book Antiqua"/>
                <a:cs typeface="Book Antiqua"/>
              </a:rPr>
              <a:t>Dimopolous</a:t>
            </a:r>
            <a:r>
              <a:rPr lang="en-US" sz="1400" dirty="0" smtClean="0">
                <a:latin typeface="Book Antiqua"/>
                <a:cs typeface="Book Antiqua"/>
              </a:rPr>
              <a:t> 06; Ackerman, Carroll, Wise 07;  </a:t>
            </a:r>
            <a:r>
              <a:rPr lang="en-US" sz="1400" dirty="0" err="1" smtClean="0">
                <a:latin typeface="Book Antiqua"/>
                <a:cs typeface="Book Antiqua"/>
              </a:rPr>
              <a:t>Golovnev</a:t>
            </a:r>
            <a:r>
              <a:rPr lang="en-US" sz="1400" dirty="0" smtClean="0">
                <a:latin typeface="Book Antiqua"/>
                <a:cs typeface="Book Antiqua"/>
              </a:rPr>
              <a:t>, </a:t>
            </a:r>
            <a:r>
              <a:rPr lang="en-US" sz="1400" dirty="0" err="1" smtClean="0">
                <a:latin typeface="Book Antiqua"/>
                <a:cs typeface="Book Antiqua"/>
              </a:rPr>
              <a:t>Mukhanov</a:t>
            </a:r>
            <a:r>
              <a:rPr lang="en-US" sz="1400" dirty="0" smtClean="0">
                <a:latin typeface="Book Antiqua"/>
                <a:cs typeface="Book Antiqua"/>
              </a:rPr>
              <a:t>, </a:t>
            </a:r>
            <a:r>
              <a:rPr lang="en-US" sz="1400" dirty="0" err="1" smtClean="0">
                <a:latin typeface="Book Antiqua"/>
                <a:cs typeface="Book Antiqua"/>
              </a:rPr>
              <a:t>Vanchurin</a:t>
            </a:r>
            <a:r>
              <a:rPr lang="en-US" sz="1400" dirty="0" smtClean="0">
                <a:latin typeface="Book Antiqua"/>
                <a:cs typeface="Book Antiqua"/>
              </a:rPr>
              <a:t> 08; </a:t>
            </a:r>
          </a:p>
          <a:p>
            <a:r>
              <a:rPr lang="en-US" sz="1400" dirty="0" smtClean="0">
                <a:latin typeface="Book Antiqua"/>
                <a:cs typeface="Book Antiqua"/>
              </a:rPr>
              <a:t>          </a:t>
            </a:r>
            <a:r>
              <a:rPr lang="en-US" sz="1400" dirty="0" err="1" smtClean="0">
                <a:latin typeface="Book Antiqua"/>
                <a:cs typeface="Book Antiqua"/>
              </a:rPr>
              <a:t>Himmentoglou</a:t>
            </a:r>
            <a:r>
              <a:rPr lang="en-US" sz="1400" dirty="0" smtClean="0">
                <a:latin typeface="Book Antiqua"/>
                <a:cs typeface="Book Antiqua"/>
              </a:rPr>
              <a:t>, </a:t>
            </a:r>
            <a:r>
              <a:rPr lang="en-US" sz="1400" dirty="0" err="1" smtClean="0">
                <a:latin typeface="Book Antiqua"/>
                <a:cs typeface="Book Antiqua"/>
              </a:rPr>
              <a:t>Contaldi</a:t>
            </a:r>
            <a:r>
              <a:rPr lang="en-US" sz="1400" dirty="0" smtClean="0">
                <a:latin typeface="Book Antiqua"/>
                <a:cs typeface="Book Antiqua"/>
              </a:rPr>
              <a:t>, </a:t>
            </a:r>
            <a:r>
              <a:rPr lang="en-US" sz="1400" dirty="0" err="1" smtClean="0">
                <a:latin typeface="Book Antiqua"/>
                <a:cs typeface="Book Antiqua"/>
              </a:rPr>
              <a:t>Peloso</a:t>
            </a:r>
            <a:r>
              <a:rPr lang="en-US" sz="1400" dirty="0" smtClean="0">
                <a:latin typeface="Book Antiqua"/>
                <a:cs typeface="Book Antiqua"/>
              </a:rPr>
              <a:t> 09; </a:t>
            </a:r>
            <a:r>
              <a:rPr lang="en-US" sz="1400" dirty="0" err="1" smtClean="0">
                <a:latin typeface="Book Antiqua"/>
                <a:cs typeface="Book Antiqua"/>
              </a:rPr>
              <a:t>Gumrukcuoglu</a:t>
            </a:r>
            <a:r>
              <a:rPr lang="en-US" sz="1400" dirty="0" smtClean="0">
                <a:latin typeface="Book Antiqua"/>
                <a:cs typeface="Book Antiqua"/>
              </a:rPr>
              <a:t>, </a:t>
            </a:r>
            <a:r>
              <a:rPr lang="en-US" sz="1400" dirty="0" err="1" smtClean="0">
                <a:latin typeface="Book Antiqua"/>
                <a:cs typeface="Book Antiqua"/>
              </a:rPr>
              <a:t>Himmentoglou</a:t>
            </a:r>
            <a:r>
              <a:rPr lang="en-US" sz="1400" dirty="0" smtClean="0">
                <a:latin typeface="Book Antiqua"/>
                <a:cs typeface="Book Antiqua"/>
              </a:rPr>
              <a:t>, </a:t>
            </a:r>
            <a:r>
              <a:rPr lang="en-US" sz="1400" dirty="0" err="1" smtClean="0">
                <a:latin typeface="Book Antiqua"/>
                <a:cs typeface="Book Antiqua"/>
              </a:rPr>
              <a:t>Peloso</a:t>
            </a:r>
            <a:r>
              <a:rPr lang="en-US" sz="1400" dirty="0" smtClean="0">
                <a:latin typeface="Book Antiqua"/>
                <a:cs typeface="Book Antiqua"/>
              </a:rPr>
              <a:t> 09; </a:t>
            </a:r>
            <a:r>
              <a:rPr lang="en-US" sz="1400" dirty="0" err="1" smtClean="0">
                <a:latin typeface="Book Antiqua"/>
                <a:cs typeface="Book Antiqua"/>
              </a:rPr>
              <a:t>Farese</a:t>
            </a:r>
            <a:r>
              <a:rPr lang="en-US" sz="1400" dirty="0" smtClean="0">
                <a:latin typeface="Book Antiqua"/>
                <a:cs typeface="Book Antiqua"/>
              </a:rPr>
              <a:t>, </a:t>
            </a:r>
            <a:r>
              <a:rPr lang="en-US" sz="1400" dirty="0" err="1" smtClean="0">
                <a:latin typeface="Book Antiqua"/>
                <a:cs typeface="Book Antiqua"/>
              </a:rPr>
              <a:t>Pitrou</a:t>
            </a:r>
            <a:r>
              <a:rPr lang="en-US" sz="1400" dirty="0" smtClean="0">
                <a:latin typeface="Book Antiqua"/>
                <a:cs typeface="Book Antiqua"/>
              </a:rPr>
              <a:t>, </a:t>
            </a:r>
            <a:r>
              <a:rPr lang="en-US" sz="1400" dirty="0" err="1" smtClean="0">
                <a:latin typeface="Book Antiqua"/>
                <a:cs typeface="Book Antiqua"/>
              </a:rPr>
              <a:t>Uzan</a:t>
            </a:r>
            <a:r>
              <a:rPr lang="en-US" sz="1400" dirty="0" smtClean="0">
                <a:latin typeface="Book Antiqua"/>
                <a:cs typeface="Book Antiqua"/>
              </a:rPr>
              <a:t> 10)    </a:t>
            </a:r>
          </a:p>
          <a:p>
            <a:r>
              <a:rPr lang="en-US" sz="1600" dirty="0" smtClean="0">
                <a:latin typeface="Book Antiqua"/>
                <a:cs typeface="Book Antiqua"/>
              </a:rPr>
              <a:t>           </a:t>
            </a:r>
            <a:endParaRPr lang="en-US" sz="1600" b="1" dirty="0" smtClean="0">
              <a:solidFill>
                <a:srgbClr val="008000"/>
              </a:solidFill>
              <a:latin typeface="Book Antiqua"/>
              <a:cs typeface="Book Antiqua"/>
            </a:endParaRPr>
          </a:p>
          <a:p>
            <a:r>
              <a:rPr lang="en-US" sz="2000" b="1" dirty="0" smtClean="0">
                <a:latin typeface="Book Antiqua"/>
                <a:cs typeface="Book Antiqua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Book Antiqua"/>
                <a:cs typeface="Book Antiqua"/>
              </a:rPr>
              <a:t> 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latin typeface="Book Antiqua"/>
                <a:cs typeface="Book Antiqua"/>
              </a:rPr>
              <a:t>An example: primordial power spectrum</a:t>
            </a:r>
          </a:p>
          <a:p>
            <a:r>
              <a:rPr lang="en-US" sz="2000" dirty="0" smtClean="0">
                <a:latin typeface="Book Antiqua"/>
                <a:cs typeface="Book Antiqua"/>
              </a:rPr>
              <a:t>     </a:t>
            </a:r>
            <a:r>
              <a:rPr lang="en-US" sz="1400" dirty="0" smtClean="0">
                <a:latin typeface="Book Antiqua"/>
                <a:cs typeface="Book Antiqua"/>
              </a:rPr>
              <a:t>(Ackerman, Carroll, Wise 07, Pullen &amp; </a:t>
            </a:r>
            <a:r>
              <a:rPr lang="en-US" sz="1400" dirty="0" err="1" smtClean="0">
                <a:latin typeface="Book Antiqua"/>
                <a:cs typeface="Book Antiqua"/>
              </a:rPr>
              <a:t>Kamionkowski</a:t>
            </a:r>
            <a:r>
              <a:rPr lang="en-US" sz="1400" dirty="0" smtClean="0">
                <a:latin typeface="Book Antiqua"/>
                <a:cs typeface="Book Antiqua"/>
              </a:rPr>
              <a:t> 07) </a:t>
            </a:r>
          </a:p>
          <a:p>
            <a:r>
              <a:rPr lang="en-US" sz="1400" dirty="0" smtClean="0">
                <a:latin typeface="Book Antiqua"/>
                <a:cs typeface="Book Antiqua"/>
              </a:rPr>
              <a:t>      </a:t>
            </a:r>
          </a:p>
          <a:p>
            <a:r>
              <a:rPr lang="en-US" sz="2000" dirty="0" smtClean="0">
                <a:latin typeface="Book Antiqua"/>
                <a:cs typeface="Book Antiqua"/>
              </a:rPr>
              <a:t>     signature of vector fields during inflation:</a:t>
            </a:r>
          </a:p>
          <a:p>
            <a:endParaRPr lang="en-US" sz="2000" dirty="0" smtClean="0">
              <a:latin typeface="Book Antiqua"/>
              <a:cs typeface="Book Antiqua"/>
            </a:endParaRPr>
          </a:p>
          <a:p>
            <a:r>
              <a:rPr lang="en-US" sz="2000" dirty="0" smtClean="0">
                <a:latin typeface="Book Antiqua"/>
                <a:cs typeface="Book Antiqua"/>
              </a:rPr>
              <a:t>    </a:t>
            </a:r>
          </a:p>
          <a:p>
            <a:r>
              <a:rPr lang="en-US" sz="2000" dirty="0" smtClean="0">
                <a:latin typeface="Book Antiqua"/>
                <a:cs typeface="Book Antiqua"/>
              </a:rPr>
              <a:t>    In terms of CMB power spectra:</a:t>
            </a:r>
          </a:p>
          <a:p>
            <a:r>
              <a:rPr lang="en-US" sz="2000" dirty="0" smtClean="0">
                <a:latin typeface="Book Antiqua"/>
                <a:cs typeface="Book Antiqua"/>
              </a:rPr>
              <a:t>    Planck can reach g~0.02 </a:t>
            </a:r>
          </a:p>
          <a:p>
            <a:r>
              <a:rPr lang="en-US" sz="2000" dirty="0" smtClean="0">
                <a:latin typeface="Book Antiqua"/>
                <a:cs typeface="Book Antiqua"/>
              </a:rPr>
              <a:t>    </a:t>
            </a:r>
          </a:p>
          <a:p>
            <a:r>
              <a:rPr lang="en-US" sz="2000" dirty="0" smtClean="0">
                <a:latin typeface="Book Antiqua"/>
                <a:cs typeface="Book Antiqua"/>
              </a:rPr>
              <a:t>                                                                                                  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7886" y="4237592"/>
            <a:ext cx="3356068" cy="52816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07694" y="4957745"/>
          <a:ext cx="3784941" cy="806279"/>
        </p:xfrm>
        <a:graphic>
          <a:graphicData uri="http://schemas.openxmlformats.org/presentationml/2006/ole">
            <p:oleObj spid="_x0000_s39938" name="Equation" r:id="rId5" imgW="2032000" imgH="43180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03387" y="6153442"/>
          <a:ext cx="3783013" cy="498475"/>
        </p:xfrm>
        <a:graphic>
          <a:graphicData uri="http://schemas.openxmlformats.org/presentationml/2006/ole">
            <p:oleObj spid="_x0000_s39939" name="Equation" r:id="rId6" imgW="2120900" imgH="279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274192" y="2898556"/>
            <a:ext cx="3276600" cy="3698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violation of rotational invariance  </a:t>
            </a: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192" y="2100962"/>
            <a:ext cx="626110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8"/>
          <p:cNvCxnSpPr>
            <a:cxnSpLocks noChangeShapeType="1"/>
          </p:cNvCxnSpPr>
          <p:nvPr/>
        </p:nvCxnSpPr>
        <p:spPr bwMode="auto">
          <a:xfrm flipV="1">
            <a:off x="5309716" y="2511163"/>
            <a:ext cx="390052" cy="381000"/>
          </a:xfrm>
          <a:prstGeom prst="straightConnector1">
            <a:avLst/>
          </a:prstGeom>
          <a:noFill/>
          <a:ln w="9525">
            <a:solidFill>
              <a:srgbClr val="FFDA0B"/>
            </a:solidFill>
            <a:round/>
            <a:headEnd/>
            <a:tailEnd type="arrow" w="med" len="med"/>
          </a:ln>
        </p:spPr>
      </p:cxnSp>
      <p:sp>
        <p:nvSpPr>
          <p:cNvPr id="7" name="Rectangle 6"/>
          <p:cNvSpPr/>
          <p:nvPr/>
        </p:nvSpPr>
        <p:spPr>
          <a:xfrm>
            <a:off x="137596" y="1321877"/>
            <a:ext cx="7693812" cy="3631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Zapf Dingbats" pitchFamily="-111" charset="2"/>
              <a:buChar char="✓"/>
            </a:pPr>
            <a:r>
              <a:rPr lang="en-US" dirty="0" smtClean="0">
                <a:latin typeface="Book Antiqua"/>
                <a:cs typeface="Book Antiqua"/>
              </a:rPr>
              <a:t>Anisotropic non-</a:t>
            </a:r>
            <a:r>
              <a:rPr lang="en-US" dirty="0" err="1" smtClean="0">
                <a:latin typeface="Book Antiqua"/>
                <a:cs typeface="Book Antiqua"/>
              </a:rPr>
              <a:t>Gaussianity</a:t>
            </a:r>
            <a:r>
              <a:rPr lang="en-US" dirty="0" smtClean="0">
                <a:latin typeface="Book Antiqua"/>
                <a:cs typeface="Book Antiqua"/>
              </a:rPr>
              <a:t> also predicted in models where vector   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fields play a role during inflation</a:t>
            </a:r>
          </a:p>
          <a:p>
            <a:pPr>
              <a:buFont typeface="Zapf Dingbats" pitchFamily="-111" charset="2"/>
              <a:buChar char="✓"/>
            </a:pPr>
            <a:endParaRPr lang="en-US" sz="1400" dirty="0" smtClean="0">
              <a:latin typeface="Book Antiqua"/>
              <a:cs typeface="Book Antiqua"/>
            </a:endParaRPr>
          </a:p>
          <a:p>
            <a:pPr>
              <a:buFont typeface="Zapf Dingbats" pitchFamily="-111" charset="2"/>
              <a:buChar char="✓"/>
            </a:pPr>
            <a:endParaRPr lang="en-US" sz="1400" dirty="0" smtClean="0">
              <a:latin typeface="Book Antiqua"/>
              <a:cs typeface="Book Antiqua"/>
            </a:endParaRPr>
          </a:p>
          <a:p>
            <a:pPr>
              <a:buFont typeface="Zapf Dingbats" pitchFamily="-111" charset="2"/>
              <a:buChar char="✓"/>
            </a:pPr>
            <a:endParaRPr lang="en-US" sz="1400" dirty="0" smtClean="0">
              <a:latin typeface="Book Antiqua"/>
              <a:cs typeface="Book Antiqua"/>
            </a:endParaRPr>
          </a:p>
          <a:p>
            <a:pPr>
              <a:buFont typeface="Zapf Dingbats" pitchFamily="-111" charset="2"/>
              <a:buChar char="✓"/>
            </a:pPr>
            <a:endParaRPr lang="en-US" sz="1400" dirty="0" smtClean="0">
              <a:latin typeface="Book Antiqua"/>
              <a:cs typeface="Book Antiqua"/>
            </a:endParaRPr>
          </a:p>
          <a:p>
            <a:pPr>
              <a:buFont typeface="Zapf Dingbats" pitchFamily="-111" charset="2"/>
              <a:buChar char="✓"/>
            </a:pPr>
            <a:endParaRPr lang="en-US" sz="1400" dirty="0" smtClean="0">
              <a:latin typeface="Book Antiqua"/>
              <a:cs typeface="Book Antiqua"/>
            </a:endParaRPr>
          </a:p>
          <a:p>
            <a:pPr>
              <a:buFont typeface="Zapf Dingbats" pitchFamily="-111" charset="2"/>
              <a:buChar char="✓"/>
            </a:pPr>
            <a:endParaRPr lang="en-US" sz="1400" dirty="0" smtClean="0">
              <a:latin typeface="Book Antiqua"/>
              <a:cs typeface="Book Antiqua"/>
            </a:endParaRPr>
          </a:p>
          <a:p>
            <a:pPr>
              <a:buFont typeface="Zapf Dingbats" pitchFamily="-111" charset="2"/>
              <a:buChar char="✓"/>
            </a:pPr>
            <a:endParaRPr lang="en-US" sz="1400" dirty="0" smtClean="0">
              <a:latin typeface="Book Antiqua"/>
              <a:cs typeface="Book Antiqua"/>
            </a:endParaRPr>
          </a:p>
          <a:p>
            <a:pPr>
              <a:buFont typeface="Zapf Dingbats" pitchFamily="-111" charset="2"/>
              <a:buChar char="✓"/>
            </a:pPr>
            <a:endParaRPr lang="en-US" sz="1400" dirty="0" smtClean="0">
              <a:latin typeface="Book Antiqua"/>
              <a:cs typeface="Book Antiqua"/>
            </a:endParaRPr>
          </a:p>
          <a:p>
            <a:r>
              <a:rPr lang="en-US" sz="1400" dirty="0" smtClean="0">
                <a:cs typeface="Book Antiqua"/>
              </a:rPr>
              <a:t>(see, e.g., Yokoyama &amp; Soda 08; </a:t>
            </a:r>
            <a:r>
              <a:rPr lang="en-US" sz="1400" dirty="0" err="1" smtClean="0">
                <a:cs typeface="Book Antiqua"/>
              </a:rPr>
              <a:t>Karciauskas</a:t>
            </a:r>
            <a:r>
              <a:rPr lang="en-US" sz="1400" dirty="0" smtClean="0">
                <a:cs typeface="Book Antiqua"/>
              </a:rPr>
              <a:t>, </a:t>
            </a:r>
            <a:r>
              <a:rPr lang="en-US" sz="1400" dirty="0" err="1" smtClean="0">
                <a:cs typeface="Book Antiqua"/>
              </a:rPr>
              <a:t>Dimopolous</a:t>
            </a:r>
            <a:r>
              <a:rPr lang="en-US" sz="1400" dirty="0" smtClean="0">
                <a:cs typeface="Book Antiqua"/>
              </a:rPr>
              <a:t>, </a:t>
            </a:r>
            <a:r>
              <a:rPr lang="en-US" sz="1400" dirty="0" err="1" smtClean="0">
                <a:cs typeface="Book Antiqua"/>
              </a:rPr>
              <a:t>Lyth</a:t>
            </a:r>
            <a:r>
              <a:rPr lang="en-US" sz="1400" dirty="0" smtClean="0">
                <a:cs typeface="Book Antiqua"/>
              </a:rPr>
              <a:t> 09) </a:t>
            </a:r>
          </a:p>
          <a:p>
            <a:endParaRPr lang="en-US" sz="1400" dirty="0" smtClean="0">
              <a:cs typeface="Book Antiqua"/>
            </a:endParaRPr>
          </a:p>
          <a:p>
            <a:pPr>
              <a:buFont typeface="Zapf Dingbats" pitchFamily="-111" charset="2"/>
              <a:buChar char="✔"/>
            </a:pPr>
            <a:r>
              <a:rPr lang="en-US" dirty="0" smtClean="0">
                <a:solidFill>
                  <a:srgbClr val="008000"/>
                </a:solidFill>
                <a:latin typeface="Book Antiqua"/>
                <a:ea typeface="Zapf Dingbats"/>
                <a:cs typeface="Book Antiqua"/>
              </a:rPr>
              <a:t> </a:t>
            </a:r>
            <a:r>
              <a:rPr lang="en-US" dirty="0" smtClean="0">
                <a:latin typeface="Book Antiqua"/>
                <a:ea typeface="Zapf Dingbats"/>
                <a:cs typeface="Book Antiqua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Book Antiqua"/>
                <a:ea typeface="Zapf Dingbats"/>
                <a:cs typeface="Book Antiqua"/>
              </a:rPr>
              <a:t>Why to care about anisotropic NG?</a:t>
            </a:r>
          </a:p>
          <a:p>
            <a:pPr>
              <a:buFont typeface="Zapf Dingbats" pitchFamily="-111" charset="2"/>
              <a:buChar char="✔"/>
            </a:pPr>
            <a:endParaRPr lang="en-US" dirty="0" smtClean="0">
              <a:latin typeface="Book Antiqua"/>
              <a:ea typeface="Zapf Dingbats"/>
              <a:cs typeface="Book Antiqua"/>
            </a:endParaRPr>
          </a:p>
          <a:p>
            <a:r>
              <a:rPr lang="en-US" dirty="0" smtClean="0">
                <a:latin typeface="Book Antiqua"/>
                <a:ea typeface="Zapf Dingbats"/>
                <a:cs typeface="Book Antiqua"/>
              </a:rPr>
              <a:t>     NG as a new diagnostic </a:t>
            </a:r>
            <a:r>
              <a:rPr lang="en-US" i="1" dirty="0" smtClean="0">
                <a:latin typeface="Book Antiqua"/>
                <a:ea typeface="Zapf Dingbats"/>
                <a:cs typeface="Book Antiqua"/>
              </a:rPr>
              <a:t>for</a:t>
            </a:r>
            <a:r>
              <a:rPr lang="en-US" dirty="0" smtClean="0">
                <a:latin typeface="Book Antiqua"/>
                <a:ea typeface="Zapf Dingbats"/>
                <a:cs typeface="Book Antiqua"/>
              </a:rPr>
              <a:t> statistical anisotropy     </a:t>
            </a:r>
            <a:r>
              <a:rPr lang="en-US" sz="1400" dirty="0" smtClean="0">
                <a:cs typeface="Book Antiqua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7713" y="229908"/>
            <a:ext cx="48920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Satistical</a:t>
            </a:r>
            <a:r>
              <a:rPr lang="en-US" sz="3200" dirty="0" smtClean="0"/>
              <a:t> Anisotropy and 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18" y="1417625"/>
            <a:ext cx="8430592" cy="8311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128" y="915513"/>
            <a:ext cx="876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Zapf Dingbats" pitchFamily="-111" charset="2"/>
              <a:buChar char="✓"/>
            </a:pPr>
            <a:r>
              <a:rPr lang="en-US" dirty="0" smtClean="0">
                <a:latin typeface="Book Antiqua"/>
                <a:ea typeface="Zapf Dingbats"/>
                <a:cs typeface="Book Antiqua"/>
              </a:rPr>
              <a:t> We generalize </a:t>
            </a:r>
            <a:r>
              <a:rPr lang="en-US" dirty="0" err="1" smtClean="0">
                <a:latin typeface="Book Antiqua"/>
                <a:ea typeface="Zapf Dingbats"/>
                <a:cs typeface="Book Antiqua"/>
              </a:rPr>
              <a:t>Abelian</a:t>
            </a:r>
            <a:r>
              <a:rPr lang="en-US" dirty="0" smtClean="0">
                <a:latin typeface="Book Antiqua"/>
                <a:ea typeface="Zapf Dingbats"/>
                <a:cs typeface="Book Antiqua"/>
              </a:rPr>
              <a:t> models </a:t>
            </a:r>
            <a:r>
              <a:rPr lang="en-US" sz="1600" dirty="0" smtClean="0">
                <a:ea typeface="Zapf Dingbats"/>
                <a:cs typeface="Book Antiqua"/>
              </a:rPr>
              <a:t>(</a:t>
            </a:r>
            <a:r>
              <a:rPr lang="en-US" sz="1600" dirty="0" err="1" smtClean="0">
                <a:ea typeface="Zapf Dingbats"/>
                <a:cs typeface="Book Antiqua"/>
              </a:rPr>
              <a:t>e.g</a:t>
            </a:r>
            <a:r>
              <a:rPr lang="en-US" sz="1600" dirty="0" smtClean="0">
                <a:ea typeface="Zapf Dingbats"/>
                <a:cs typeface="Book Antiqua"/>
              </a:rPr>
              <a:t> </a:t>
            </a:r>
            <a:r>
              <a:rPr lang="en-US" sz="1600" dirty="0" err="1" smtClean="0">
                <a:ea typeface="Zapf Dingbats"/>
                <a:cs typeface="Book Antiqua"/>
              </a:rPr>
              <a:t>Dimopoulos</a:t>
            </a:r>
            <a:r>
              <a:rPr lang="en-US" sz="1600" dirty="0" smtClean="0">
                <a:ea typeface="Zapf Dingbats"/>
                <a:cs typeface="Book Antiqua"/>
              </a:rPr>
              <a:t> et al. 08) </a:t>
            </a:r>
            <a:r>
              <a:rPr lang="en-US" dirty="0" smtClean="0">
                <a:latin typeface="Book Antiqua"/>
                <a:ea typeface="Zapf Dingbats"/>
                <a:cs typeface="Book Antiqua"/>
              </a:rPr>
              <a:t>to a non-</a:t>
            </a:r>
            <a:r>
              <a:rPr lang="en-US" dirty="0" err="1" smtClean="0">
                <a:latin typeface="Book Antiqua"/>
                <a:ea typeface="Zapf Dingbats"/>
                <a:cs typeface="Book Antiqua"/>
              </a:rPr>
              <a:t>Abelian</a:t>
            </a:r>
            <a:r>
              <a:rPr lang="en-US" dirty="0" smtClean="0">
                <a:latin typeface="Book Antiqua"/>
                <a:ea typeface="Zapf Dingbats"/>
                <a:cs typeface="Book Antiqua"/>
              </a:rPr>
              <a:t> SU(2) gauge </a:t>
            </a:r>
          </a:p>
          <a:p>
            <a:r>
              <a:rPr lang="en-US" dirty="0" smtClean="0">
                <a:latin typeface="Book Antiqua"/>
                <a:ea typeface="Zapf Dingbats"/>
                <a:cs typeface="Book Antiqua"/>
              </a:rPr>
              <a:t>    </a:t>
            </a:r>
            <a:r>
              <a:rPr lang="en-US" dirty="0" err="1" smtClean="0">
                <a:latin typeface="Book Antiqua"/>
                <a:ea typeface="Zapf Dingbats"/>
                <a:cs typeface="Book Antiqua"/>
              </a:rPr>
              <a:t>multiplet</a:t>
            </a:r>
            <a:r>
              <a:rPr lang="en-US" dirty="0" smtClean="0">
                <a:latin typeface="Book Antiqua"/>
                <a:ea typeface="Zapf Dingbats"/>
                <a:cs typeface="Book Antiqua"/>
              </a:rPr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54803" y="229908"/>
            <a:ext cx="19553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model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39618" y="2835528"/>
            <a:ext cx="4290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600" dirty="0" err="1" smtClean="0"/>
              <a:t>Bartolo</a:t>
            </a:r>
            <a:r>
              <a:rPr lang="en-US" sz="1600" dirty="0" smtClean="0"/>
              <a:t>, </a:t>
            </a:r>
            <a:r>
              <a:rPr lang="en-US" sz="1600" dirty="0" err="1" smtClean="0"/>
              <a:t>Dimastrogiovanni</a:t>
            </a:r>
            <a:r>
              <a:rPr lang="en-US" sz="1600" dirty="0" smtClean="0"/>
              <a:t>, </a:t>
            </a:r>
            <a:r>
              <a:rPr lang="en-US" sz="1600" dirty="0" err="1" smtClean="0"/>
              <a:t>Matarrese</a:t>
            </a:r>
            <a:r>
              <a:rPr lang="en-US" sz="1600" dirty="0" smtClean="0"/>
              <a:t>, </a:t>
            </a:r>
            <a:r>
              <a:rPr lang="en-US" sz="1600" dirty="0" err="1" smtClean="0"/>
              <a:t>Riotto</a:t>
            </a:r>
            <a:r>
              <a:rPr lang="en-US" sz="1600" dirty="0" smtClean="0"/>
              <a:t> 09) 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16" y="2365704"/>
            <a:ext cx="3196845" cy="3540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724" y="3470550"/>
            <a:ext cx="89372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Zapf Dingbats" pitchFamily="-111" charset="2"/>
              <a:buChar char="✓"/>
            </a:pPr>
            <a:r>
              <a:rPr lang="en-US" dirty="0" smtClean="0">
                <a:latin typeface="Book Antiqua"/>
                <a:cs typeface="Book Antiqua"/>
              </a:rPr>
              <a:t> Motivations: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- more realistic embedding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- </a:t>
            </a:r>
            <a:r>
              <a:rPr lang="en-US" dirty="0" smtClean="0">
                <a:solidFill>
                  <a:srgbClr val="008000"/>
                </a:solidFill>
                <a:latin typeface="Book Antiqua"/>
                <a:cs typeface="Book Antiqua"/>
              </a:rPr>
              <a:t>self-interactions of gauge fields give rise to  extra new contributions to the      </a:t>
            </a:r>
          </a:p>
          <a:p>
            <a:r>
              <a:rPr lang="en-US" dirty="0" smtClean="0">
                <a:solidFill>
                  <a:srgbClr val="008000"/>
                </a:solidFill>
                <a:latin typeface="Book Antiqua"/>
                <a:cs typeface="Book Antiqua"/>
              </a:rPr>
              <a:t>    correlation  functions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91" y="4716569"/>
            <a:ext cx="5552604" cy="535394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91958" y="5730083"/>
            <a:ext cx="6379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Zapf Dingbats" pitchFamily="-111" charset="2"/>
              <a:buChar char="✓"/>
            </a:pPr>
            <a:r>
              <a:rPr lang="en-US" dirty="0" smtClean="0">
                <a:latin typeface="Book Antiqua"/>
                <a:cs typeface="Book Antiqua"/>
              </a:rPr>
              <a:t> Possible realizations: vector inflation; vector </a:t>
            </a:r>
            <a:r>
              <a:rPr lang="en-US" dirty="0" err="1" smtClean="0">
                <a:latin typeface="Book Antiqua"/>
                <a:cs typeface="Book Antiqua"/>
              </a:rPr>
              <a:t>curvaton</a:t>
            </a:r>
            <a:r>
              <a:rPr lang="en-US" dirty="0" smtClean="0">
                <a:latin typeface="Book Antiqua"/>
                <a:cs typeface="Book Antiqua"/>
              </a:rPr>
              <a:t>; 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scalar field models of </a:t>
            </a:r>
            <a:r>
              <a:rPr lang="en-US" dirty="0" err="1" smtClean="0">
                <a:latin typeface="Book Antiqua"/>
                <a:cs typeface="Book Antiqua"/>
              </a:rPr>
              <a:t>inflation+subdominant</a:t>
            </a:r>
            <a:r>
              <a:rPr lang="en-US" dirty="0" smtClean="0">
                <a:latin typeface="Book Antiqua"/>
                <a:cs typeface="Book Antiqua"/>
              </a:rPr>
              <a:t> vector fields  </a:t>
            </a:r>
            <a:endParaRPr lang="en-US" dirty="0">
              <a:latin typeface="Book Antiqua"/>
              <a:cs typeface="Book Antiqu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676798" y="5109808"/>
            <a:ext cx="354390" cy="2455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7020" y="223021"/>
            <a:ext cx="26899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Plan of the talk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-22852" y="977828"/>
            <a:ext cx="9241735" cy="513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Report on recent results on two issues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pPr marL="342900" indent="-342900">
              <a:buAutoNum type="arabicPeriod"/>
            </a:pPr>
            <a:r>
              <a:rPr lang="en-US" i="1" dirty="0" smtClean="0">
                <a:solidFill>
                  <a:srgbClr val="FF0000"/>
                </a:solidFill>
                <a:latin typeface="Book Antiqua"/>
                <a:cs typeface="Book Antiqua"/>
              </a:rPr>
              <a:t>NG in generic single-field inflation models from new interaction terms</a:t>
            </a:r>
            <a:endParaRPr lang="en-US" dirty="0" smtClean="0">
              <a:latin typeface="Book Antiqua"/>
              <a:cs typeface="Book Antiqua"/>
            </a:endParaRPr>
          </a:p>
          <a:p>
            <a:pPr marL="342900" indent="-342900"/>
            <a:r>
              <a:rPr lang="en-US" dirty="0" smtClean="0">
                <a:latin typeface="Book Antiqua"/>
                <a:cs typeface="Book Antiqua"/>
              </a:rPr>
              <a:t>     using the Effective Field  Theory approach to inflationary perturbations </a:t>
            </a:r>
          </a:p>
          <a:p>
            <a:pPr marL="342900" indent="-342900"/>
            <a:endParaRPr lang="en-US" dirty="0" smtClean="0">
              <a:latin typeface="Book Antiqua"/>
              <a:cs typeface="Book Antiqua"/>
            </a:endParaRPr>
          </a:p>
          <a:p>
            <a:pPr marL="342900" indent="-342900"/>
            <a:r>
              <a:rPr lang="en-US" dirty="0" smtClean="0">
                <a:latin typeface="Book Antiqua"/>
                <a:cs typeface="Book Antiqua"/>
              </a:rPr>
              <a:t>     </a:t>
            </a:r>
            <a:r>
              <a:rPr lang="en-US" sz="1600" dirty="0" smtClean="0">
                <a:cs typeface="Book Antiqua"/>
              </a:rPr>
              <a:t>N.B., M. </a:t>
            </a:r>
            <a:r>
              <a:rPr lang="en-US" sz="1600" dirty="0" err="1" smtClean="0">
                <a:cs typeface="Book Antiqua"/>
              </a:rPr>
              <a:t>Fasiello</a:t>
            </a:r>
            <a:r>
              <a:rPr lang="en-US" sz="1600" dirty="0" smtClean="0">
                <a:cs typeface="Book Antiqua"/>
              </a:rPr>
              <a:t>, S. </a:t>
            </a:r>
            <a:r>
              <a:rPr lang="en-US" sz="1600" dirty="0" err="1" smtClean="0">
                <a:cs typeface="Book Antiqua"/>
              </a:rPr>
              <a:t>Matarrese</a:t>
            </a:r>
            <a:r>
              <a:rPr lang="en-US" sz="1600" dirty="0" smtClean="0">
                <a:cs typeface="Book Antiqua"/>
              </a:rPr>
              <a:t> and A. </a:t>
            </a:r>
            <a:r>
              <a:rPr lang="en-US" sz="1600" dirty="0" err="1" smtClean="0">
                <a:cs typeface="Book Antiqua"/>
              </a:rPr>
              <a:t>Riotto</a:t>
            </a:r>
            <a:r>
              <a:rPr lang="en-US" sz="1600" dirty="0" smtClean="0">
                <a:cs typeface="Book Antiqua"/>
              </a:rPr>
              <a:t>, JCAP08, 008 (2010)</a:t>
            </a:r>
          </a:p>
          <a:p>
            <a:pPr marL="342900" indent="-342900"/>
            <a:r>
              <a:rPr lang="en-US" sz="1600" dirty="0" smtClean="0">
                <a:cs typeface="Book Antiqua"/>
              </a:rPr>
              <a:t>      N.B., M. </a:t>
            </a:r>
            <a:r>
              <a:rPr lang="en-US" sz="1600" dirty="0" err="1" smtClean="0">
                <a:cs typeface="Book Antiqua"/>
              </a:rPr>
              <a:t>Fasiello</a:t>
            </a:r>
            <a:r>
              <a:rPr lang="en-US" sz="1600" dirty="0" smtClean="0">
                <a:cs typeface="Book Antiqua"/>
              </a:rPr>
              <a:t>, S. </a:t>
            </a:r>
            <a:r>
              <a:rPr lang="en-US" sz="1600" dirty="0" err="1" smtClean="0">
                <a:cs typeface="Book Antiqua"/>
              </a:rPr>
              <a:t>Matarrese</a:t>
            </a:r>
            <a:r>
              <a:rPr lang="en-US" sz="1600" dirty="0" smtClean="0">
                <a:cs typeface="Book Antiqua"/>
              </a:rPr>
              <a:t> and A. </a:t>
            </a:r>
            <a:r>
              <a:rPr lang="en-US" sz="1600" dirty="0" err="1" smtClean="0">
                <a:cs typeface="Book Antiqua"/>
              </a:rPr>
              <a:t>Riotto</a:t>
            </a:r>
            <a:r>
              <a:rPr lang="en-US" sz="1600" dirty="0" smtClean="0">
                <a:cs typeface="Book Antiqua"/>
              </a:rPr>
              <a:t>, to appear in JCAP</a:t>
            </a:r>
          </a:p>
          <a:p>
            <a:pPr marL="342900" indent="-342900"/>
            <a:r>
              <a:rPr lang="en-US" sz="1600" dirty="0" smtClean="0">
                <a:cs typeface="Book Antiqua"/>
              </a:rPr>
              <a:t>      </a:t>
            </a:r>
          </a:p>
          <a:p>
            <a:pPr marL="342900" indent="-342900"/>
            <a:endParaRPr lang="en-US" dirty="0" smtClean="0">
              <a:latin typeface="Book Antiqua"/>
              <a:cs typeface="Book Antiqua"/>
            </a:endParaRPr>
          </a:p>
          <a:p>
            <a:pPr marL="342900" indent="-342900"/>
            <a:endParaRPr lang="en-US" dirty="0" smtClean="0">
              <a:latin typeface="Book Antiqua"/>
              <a:cs typeface="Book Antiqua"/>
            </a:endParaRPr>
          </a:p>
          <a:p>
            <a:pPr marL="342900" indent="-342900">
              <a:buAutoNum type="arabicPeriod" startAt="2"/>
            </a:pPr>
            <a:r>
              <a:rPr lang="en-US" i="1" dirty="0" smtClean="0">
                <a:solidFill>
                  <a:srgbClr val="FF0000"/>
                </a:solidFill>
                <a:latin typeface="Book Antiqua"/>
                <a:cs typeface="Book Antiqua"/>
              </a:rPr>
              <a:t>Statistical Anisotropy and NG</a:t>
            </a:r>
            <a:endParaRPr lang="en-US" dirty="0" smtClean="0">
              <a:latin typeface="Book Antiqua"/>
              <a:cs typeface="Book Antiqua"/>
            </a:endParaRPr>
          </a:p>
          <a:p>
            <a:pPr marL="342900" indent="-342900"/>
            <a:endParaRPr lang="en-US" dirty="0" smtClean="0">
              <a:latin typeface="Book Antiqua"/>
              <a:cs typeface="Book Antiqua"/>
            </a:endParaRPr>
          </a:p>
          <a:p>
            <a:pPr marL="342900" indent="-342900"/>
            <a:r>
              <a:rPr lang="en-US" dirty="0" smtClean="0">
                <a:latin typeface="Book Antiqua"/>
                <a:cs typeface="Book Antiqua"/>
              </a:rPr>
              <a:t>    </a:t>
            </a:r>
            <a:r>
              <a:rPr lang="en-US" sz="1600" dirty="0" smtClean="0">
                <a:cs typeface="Book Antiqua"/>
              </a:rPr>
              <a:t>N.B., E. </a:t>
            </a:r>
            <a:r>
              <a:rPr lang="en-US" sz="1600" dirty="0" err="1" smtClean="0">
                <a:cs typeface="Book Antiqua"/>
              </a:rPr>
              <a:t>Dimastrogiovanni</a:t>
            </a:r>
            <a:r>
              <a:rPr lang="en-US" sz="1600" dirty="0" smtClean="0">
                <a:cs typeface="Book Antiqua"/>
              </a:rPr>
              <a:t> , S. </a:t>
            </a:r>
            <a:r>
              <a:rPr lang="en-US" sz="1600" dirty="0" err="1" smtClean="0">
                <a:cs typeface="Book Antiqua"/>
              </a:rPr>
              <a:t>Matarrese</a:t>
            </a:r>
            <a:r>
              <a:rPr lang="en-US" sz="1600" dirty="0" smtClean="0">
                <a:cs typeface="Book Antiqua"/>
              </a:rPr>
              <a:t> and A. </a:t>
            </a:r>
            <a:r>
              <a:rPr lang="en-US" sz="1600" dirty="0" err="1" smtClean="0">
                <a:cs typeface="Book Antiqua"/>
              </a:rPr>
              <a:t>Riotto</a:t>
            </a:r>
            <a:r>
              <a:rPr lang="en-US" sz="1600" dirty="0" smtClean="0">
                <a:cs typeface="Book Antiqua"/>
              </a:rPr>
              <a:t>   JCAP 0910, 015 (2009)</a:t>
            </a:r>
          </a:p>
          <a:p>
            <a:pPr marL="342900" indent="-342900"/>
            <a:r>
              <a:rPr lang="en-US" sz="1600" dirty="0" smtClean="0">
                <a:cs typeface="Book Antiqua"/>
              </a:rPr>
              <a:t>                                                                                                       JCAP 0911, 028 (2009)</a:t>
            </a:r>
          </a:p>
          <a:p>
            <a:pPr marL="342900" indent="-342900"/>
            <a:r>
              <a:rPr lang="en-US" sz="1600" dirty="0" smtClean="0">
                <a:cs typeface="Book Antiqua"/>
              </a:rPr>
              <a:t>     E. </a:t>
            </a:r>
            <a:r>
              <a:rPr lang="en-US" sz="1600" dirty="0" err="1" smtClean="0">
                <a:cs typeface="Book Antiqua"/>
              </a:rPr>
              <a:t>Dimastrogiovanni</a:t>
            </a:r>
            <a:r>
              <a:rPr lang="en-US" sz="1600" dirty="0" smtClean="0">
                <a:cs typeface="Book Antiqua"/>
              </a:rPr>
              <a:t>, N.B., S. </a:t>
            </a:r>
            <a:r>
              <a:rPr lang="en-US" sz="1600" dirty="0" err="1" smtClean="0">
                <a:cs typeface="Book Antiqua"/>
              </a:rPr>
              <a:t>Matarrese</a:t>
            </a:r>
            <a:r>
              <a:rPr lang="en-US" sz="1600" dirty="0" smtClean="0">
                <a:cs typeface="Book Antiqua"/>
              </a:rPr>
              <a:t> and A. </a:t>
            </a:r>
            <a:r>
              <a:rPr lang="en-US" sz="1600" dirty="0" err="1" smtClean="0">
                <a:cs typeface="Book Antiqua"/>
              </a:rPr>
              <a:t>Riotto</a:t>
            </a:r>
            <a:r>
              <a:rPr lang="en-US" sz="1600" dirty="0" smtClean="0">
                <a:cs typeface="Book Antiqua"/>
              </a:rPr>
              <a:t>   arXiv:1001.4049, review for Advances in Astronomy</a:t>
            </a:r>
          </a:p>
          <a:p>
            <a:pPr marL="342900" indent="-342900"/>
            <a:r>
              <a:rPr lang="en-US" sz="1600" dirty="0" smtClean="0">
                <a:cs typeface="Book Antiqua"/>
              </a:rPr>
              <a:t>     </a:t>
            </a:r>
          </a:p>
          <a:p>
            <a:pPr marL="342900" indent="-342900"/>
            <a:r>
              <a:rPr lang="en-US" sz="1600" dirty="0" smtClean="0">
                <a:cs typeface="Book Antiqua"/>
              </a:rPr>
              <a:t>     N.B., E. </a:t>
            </a:r>
            <a:r>
              <a:rPr lang="en-US" sz="1600" dirty="0" err="1" smtClean="0">
                <a:cs typeface="Book Antiqua"/>
              </a:rPr>
              <a:t>Dimastrogiovanni</a:t>
            </a:r>
            <a:r>
              <a:rPr lang="en-US" sz="1600" dirty="0" smtClean="0">
                <a:cs typeface="Book Antiqua"/>
              </a:rPr>
              <a:t> , M. </a:t>
            </a:r>
            <a:r>
              <a:rPr lang="en-US" sz="1600" dirty="0" err="1" smtClean="0">
                <a:cs typeface="Book Antiqua"/>
              </a:rPr>
              <a:t>Liguori</a:t>
            </a:r>
            <a:r>
              <a:rPr lang="en-US" sz="1600" dirty="0" smtClean="0">
                <a:cs typeface="Book Antiqua"/>
              </a:rPr>
              <a:t>,  S. </a:t>
            </a:r>
            <a:r>
              <a:rPr lang="en-US" sz="1600" dirty="0" err="1" smtClean="0">
                <a:cs typeface="Book Antiqua"/>
              </a:rPr>
              <a:t>Matarrese</a:t>
            </a:r>
            <a:r>
              <a:rPr lang="en-US" sz="1600" dirty="0" smtClean="0">
                <a:cs typeface="Book Antiqua"/>
              </a:rPr>
              <a:t> and </a:t>
            </a:r>
            <a:r>
              <a:rPr lang="en-US" sz="1600" dirty="0" err="1" smtClean="0">
                <a:cs typeface="Book Antiqua"/>
              </a:rPr>
              <a:t>Riotto</a:t>
            </a:r>
            <a:r>
              <a:rPr lang="en-US" sz="1600" dirty="0" smtClean="0">
                <a:cs typeface="Book Antiqua"/>
              </a:rPr>
              <a:t>, in preparation. </a:t>
            </a:r>
          </a:p>
          <a:p>
            <a:pPr marL="342900" indent="-342900"/>
            <a:r>
              <a:rPr lang="en-US" sz="1600" dirty="0" smtClean="0">
                <a:cs typeface="Book Antiqua"/>
              </a:rPr>
              <a:t>           </a:t>
            </a:r>
          </a:p>
          <a:p>
            <a:pPr marL="342900" indent="-342900"/>
            <a:r>
              <a:rPr lang="en-US" dirty="0" smtClean="0">
                <a:latin typeface="Book Antiqua"/>
                <a:cs typeface="Book Antiqua"/>
              </a:rPr>
              <a:t>        </a:t>
            </a:r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819" y="229908"/>
            <a:ext cx="72383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Anisotropic </a:t>
            </a:r>
            <a:r>
              <a:rPr lang="en-US" sz="3200" dirty="0" err="1" smtClean="0"/>
              <a:t>bispectra</a:t>
            </a:r>
            <a:r>
              <a:rPr lang="en-US" sz="3200" dirty="0" smtClean="0"/>
              <a:t>: main results</a:t>
            </a:r>
          </a:p>
          <a:p>
            <a:r>
              <a:rPr lang="en-US" dirty="0" smtClean="0"/>
              <a:t>(for a </a:t>
            </a:r>
            <a:r>
              <a:rPr lang="en-US" dirty="0" err="1" smtClean="0"/>
              <a:t>trispectrum</a:t>
            </a:r>
            <a:r>
              <a:rPr lang="en-US" dirty="0" smtClean="0"/>
              <a:t> analysis see N.B, </a:t>
            </a:r>
            <a:r>
              <a:rPr lang="en-US" dirty="0" err="1" smtClean="0"/>
              <a:t>Dimastrogiovanni</a:t>
            </a:r>
            <a:r>
              <a:rPr lang="en-US" dirty="0" smtClean="0"/>
              <a:t>, </a:t>
            </a:r>
            <a:r>
              <a:rPr lang="en-US" dirty="0" err="1" smtClean="0"/>
              <a:t>Matarrese</a:t>
            </a:r>
            <a:r>
              <a:rPr lang="en-US" dirty="0" smtClean="0"/>
              <a:t>, </a:t>
            </a:r>
            <a:r>
              <a:rPr lang="en-US" dirty="0" err="1" smtClean="0"/>
              <a:t>Riotto</a:t>
            </a:r>
            <a:r>
              <a:rPr lang="en-US" dirty="0" smtClean="0"/>
              <a:t> 09)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373" y="1495517"/>
            <a:ext cx="869731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latin typeface="Book Antiqua"/>
                <a:cs typeface="Book Antiqua"/>
              </a:rPr>
              <a:t> 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NG peaks in the local configuration with an amplitude that is modulated by the preferred directions that break statistical isotropy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latin typeface="Book Antiqua"/>
                <a:cs typeface="Book Antiqua"/>
              </a:rPr>
              <a:t> The anisotropic part can be of the same magnitude as the isotropic part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latin typeface="Book Antiqua"/>
                <a:cs typeface="Book Antiqua"/>
              </a:rPr>
              <a:t> The non-</a:t>
            </a:r>
            <a:r>
              <a:rPr lang="en-US" dirty="0" err="1" smtClean="0">
                <a:latin typeface="Book Antiqua"/>
                <a:cs typeface="Book Antiqua"/>
              </a:rPr>
              <a:t>Abelian</a:t>
            </a:r>
            <a:r>
              <a:rPr lang="en-US" dirty="0" smtClean="0">
                <a:latin typeface="Book Antiqua"/>
                <a:cs typeface="Book Antiqua"/>
              </a:rPr>
              <a:t> contributions can dominate over the pure </a:t>
            </a:r>
            <a:r>
              <a:rPr lang="en-US" dirty="0" err="1" smtClean="0">
                <a:latin typeface="Book Antiqua"/>
                <a:cs typeface="Book Antiqua"/>
              </a:rPr>
              <a:t>Abelian</a:t>
            </a:r>
            <a:r>
              <a:rPr lang="en-US" dirty="0" smtClean="0">
                <a:latin typeface="Book Antiqua"/>
                <a:cs typeface="Book Antiqua"/>
              </a:rPr>
              <a:t> ones</a:t>
            </a:r>
          </a:p>
          <a:p>
            <a:r>
              <a:rPr lang="en-US" sz="1600" dirty="0" smtClean="0">
                <a:latin typeface="Book Antiqua"/>
                <a:cs typeface="Book Antiqua"/>
              </a:rPr>
              <a:t>    (</a:t>
            </a:r>
            <a:r>
              <a:rPr lang="en-US" sz="1600" dirty="0" smtClean="0"/>
              <a:t>N.B., </a:t>
            </a:r>
            <a:r>
              <a:rPr lang="en-US" sz="1600" dirty="0" err="1" smtClean="0"/>
              <a:t>Dimastrogiovanni</a:t>
            </a:r>
            <a:r>
              <a:rPr lang="en-US" sz="1600" dirty="0" smtClean="0"/>
              <a:t>, </a:t>
            </a:r>
            <a:r>
              <a:rPr lang="en-US" sz="1600" dirty="0" err="1" smtClean="0"/>
              <a:t>Matarrese</a:t>
            </a:r>
            <a:r>
              <a:rPr lang="en-US" sz="1600" dirty="0" smtClean="0"/>
              <a:t>, </a:t>
            </a:r>
            <a:r>
              <a:rPr lang="en-US" sz="1600" dirty="0" err="1" smtClean="0"/>
              <a:t>Riotto</a:t>
            </a:r>
            <a:r>
              <a:rPr lang="en-US" sz="1600" dirty="0" smtClean="0"/>
              <a:t> 09)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Book Antiqua"/>
                <a:cs typeface="Book Antiqua"/>
              </a:rPr>
              <a:t>The anisotropic features can be subdominant in the power-spectrum but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Book Antiqua"/>
                <a:cs typeface="Book Antiqua"/>
              </a:rPr>
              <a:t>     non-negligible in the </a:t>
            </a:r>
            <a:r>
              <a:rPr lang="en-US" b="1" dirty="0" err="1" smtClean="0">
                <a:solidFill>
                  <a:srgbClr val="FF0000"/>
                </a:solidFill>
                <a:latin typeface="Book Antiqua"/>
                <a:cs typeface="Book Antiqua"/>
              </a:rPr>
              <a:t>bispectrum</a:t>
            </a:r>
            <a:r>
              <a:rPr lang="en-US" b="1" dirty="0" smtClean="0">
                <a:solidFill>
                  <a:srgbClr val="FF0000"/>
                </a:solidFill>
                <a:latin typeface="Book Antiqua"/>
                <a:cs typeface="Book Antiqua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Book Antiqua"/>
                <a:cs typeface="Book Antiqua"/>
              </a:rPr>
              <a:t>trispectrum</a:t>
            </a:r>
            <a:r>
              <a:rPr lang="en-US" b="1" dirty="0" smtClean="0">
                <a:solidFill>
                  <a:srgbClr val="FF0000"/>
                </a:solidFill>
                <a:latin typeface="Book Antiqua"/>
                <a:cs typeface="Book Antiqua"/>
              </a:rPr>
              <a:t>) </a:t>
            </a:r>
            <a:endParaRPr lang="en-US" b="1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937000" y="3270250"/>
          <a:ext cx="1270000" cy="317500"/>
        </p:xfrm>
        <a:graphic>
          <a:graphicData uri="http://schemas.openxmlformats.org/presentationml/2006/ole">
            <p:oleObj spid="_x0000_s46082" name="Equation" r:id="rId3" imgW="101600" imgH="177800" progId="Equation.3">
              <p:embed/>
            </p:oleObj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472243" y="1487165"/>
          <a:ext cx="8140449" cy="481816"/>
        </p:xfrm>
        <a:graphic>
          <a:graphicData uri="http://schemas.openxmlformats.org/presentationml/2006/ole">
            <p:oleObj spid="_x0000_s46083" name="Equation" r:id="rId4" imgW="4508500" imgH="266700" progId="Equation.3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147672" y="2318614"/>
            <a:ext cx="8259493" cy="723643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402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546995" y="1924677"/>
            <a:ext cx="620183" cy="3939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0468" y="5267415"/>
          <a:ext cx="6111876" cy="846137"/>
        </p:xfrm>
        <a:graphic>
          <a:graphicData uri="http://schemas.openxmlformats.org/presentationml/2006/ole">
            <p:oleObj spid="_x0000_s46084" name="Equation" r:id="rId5" imgW="33020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9" y="1721823"/>
            <a:ext cx="3077814" cy="2345469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399" y="4306780"/>
            <a:ext cx="3120903" cy="2439412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</p:pic>
      <p:cxnSp>
        <p:nvCxnSpPr>
          <p:cNvPr id="4" name="Straight Arrow Connector 4"/>
          <p:cNvCxnSpPr>
            <a:cxnSpLocks noChangeShapeType="1"/>
          </p:cNvCxnSpPr>
          <p:nvPr/>
        </p:nvCxnSpPr>
        <p:spPr bwMode="auto">
          <a:xfrm>
            <a:off x="3768347" y="2805842"/>
            <a:ext cx="1046162" cy="6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787562" y="2968806"/>
            <a:ext cx="459913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``Amplitude ‘’ of the anisotropic </a:t>
            </a:r>
            <a:r>
              <a:rPr lang="en-US" dirty="0" err="1" smtClean="0"/>
              <a:t>bispectrum</a:t>
            </a:r>
            <a:endParaRPr lang="en-US" dirty="0" smtClean="0"/>
          </a:p>
          <a:p>
            <a:r>
              <a:rPr lang="en-US" dirty="0" smtClean="0"/>
              <a:t> (for a non-</a:t>
            </a:r>
            <a:r>
              <a:rPr lang="en-US" dirty="0" err="1" smtClean="0"/>
              <a:t>Abelian</a:t>
            </a:r>
            <a:r>
              <a:rPr lang="en-US" dirty="0" smtClean="0"/>
              <a:t> contribution)</a:t>
            </a:r>
          </a:p>
        </p:txBody>
      </p:sp>
      <p:cxnSp>
        <p:nvCxnSpPr>
          <p:cNvPr id="6" name="Straight Arrow Connector 7"/>
          <p:cNvCxnSpPr>
            <a:cxnSpLocks noChangeShapeType="1"/>
          </p:cNvCxnSpPr>
          <p:nvPr/>
        </p:nvCxnSpPr>
        <p:spPr bwMode="auto">
          <a:xfrm>
            <a:off x="3741399" y="5255732"/>
            <a:ext cx="1046163" cy="6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931091" y="4800417"/>
            <a:ext cx="3525837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Such an amplitude is modulated by the </a:t>
            </a:r>
            <a:r>
              <a:rPr lang="en-US" dirty="0"/>
              <a:t>preferred </a:t>
            </a:r>
            <a:r>
              <a:rPr lang="en-US" dirty="0" smtClean="0"/>
              <a:t>directions </a:t>
            </a:r>
          </a:p>
          <a:p>
            <a:r>
              <a:rPr lang="en-US" dirty="0" smtClean="0"/>
              <a:t>(anisotropic features)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09800" y="310135"/>
            <a:ext cx="501498" cy="301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1859448" y="1643945"/>
          <a:ext cx="304800" cy="396875"/>
        </p:xfrm>
        <a:graphic>
          <a:graphicData uri="http://schemas.openxmlformats.org/presentationml/2006/ole">
            <p:oleObj spid="_x0000_s117762" name="Equation" r:id="rId5" imgW="127000" imgH="165100" progId="Equation.3">
              <p:embed/>
            </p:oleObj>
          </a:graphicData>
        </a:graphic>
      </p:graphicFrame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4995494" y="2524768"/>
          <a:ext cx="1554133" cy="444038"/>
        </p:xfrm>
        <a:graphic>
          <a:graphicData uri="http://schemas.openxmlformats.org/presentationml/2006/ole">
            <p:oleObj spid="_x0000_s117764" name="Equation" r:id="rId6" imgW="711200" imgH="20320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70192" y="0"/>
            <a:ext cx="6454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Anisotropic </a:t>
            </a:r>
            <a:r>
              <a:rPr lang="en-US" sz="3200" dirty="0" err="1" smtClean="0"/>
              <a:t>bispectra</a:t>
            </a:r>
            <a:r>
              <a:rPr lang="en-US" sz="3200" dirty="0" smtClean="0"/>
              <a:t>: the structure</a:t>
            </a:r>
          </a:p>
          <a:p>
            <a:r>
              <a:rPr lang="en-US" sz="1600" dirty="0" smtClean="0"/>
              <a:t>(for a </a:t>
            </a:r>
            <a:r>
              <a:rPr lang="en-US" sz="1600" dirty="0" err="1" smtClean="0"/>
              <a:t>trispectrum</a:t>
            </a:r>
            <a:r>
              <a:rPr lang="en-US" sz="1600" dirty="0" smtClean="0"/>
              <a:t> analysis see N.B, </a:t>
            </a:r>
            <a:r>
              <a:rPr lang="en-US" sz="1600" dirty="0" err="1" smtClean="0"/>
              <a:t>Dimastrogiovanni</a:t>
            </a:r>
            <a:r>
              <a:rPr lang="en-US" sz="1600" dirty="0" smtClean="0"/>
              <a:t>, </a:t>
            </a:r>
            <a:r>
              <a:rPr lang="en-US" sz="1600" dirty="0" err="1" smtClean="0"/>
              <a:t>Matarrese</a:t>
            </a:r>
            <a:r>
              <a:rPr lang="en-US" sz="1600" dirty="0" smtClean="0"/>
              <a:t>, </a:t>
            </a:r>
            <a:r>
              <a:rPr lang="en-US" sz="1600" dirty="0" err="1" smtClean="0"/>
              <a:t>Riotto</a:t>
            </a:r>
            <a:r>
              <a:rPr lang="en-US" sz="1600" dirty="0" smtClean="0"/>
              <a:t> 09)</a:t>
            </a:r>
          </a:p>
        </p:txBody>
      </p:sp>
      <p:graphicFrame>
        <p:nvGraphicFramePr>
          <p:cNvPr id="98310" name="Object 6"/>
          <p:cNvGraphicFramePr>
            <a:graphicFrameLocks noChangeAspect="1"/>
          </p:cNvGraphicFramePr>
          <p:nvPr/>
        </p:nvGraphicFramePr>
        <p:xfrm>
          <a:off x="1611313" y="979488"/>
          <a:ext cx="5870575" cy="481012"/>
        </p:xfrm>
        <a:graphic>
          <a:graphicData uri="http://schemas.openxmlformats.org/presentationml/2006/ole">
            <p:oleObj spid="_x0000_s117765" name="Equation" r:id="rId7" imgW="3251200" imgH="266700" progId="Equation.3">
              <p:embed/>
            </p:oleObj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1741488" y="4306780"/>
          <a:ext cx="773112" cy="288925"/>
        </p:xfrm>
        <a:graphic>
          <a:graphicData uri="http://schemas.openxmlformats.org/presentationml/2006/ole">
            <p:oleObj spid="_x0000_s117763" name="Equation" r:id="rId8" imgW="393700" imgH="1651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819" y="229908"/>
            <a:ext cx="72383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Anisotropic </a:t>
            </a:r>
            <a:r>
              <a:rPr lang="en-US" sz="3200" dirty="0" err="1" smtClean="0"/>
              <a:t>bispectra</a:t>
            </a:r>
            <a:r>
              <a:rPr lang="en-US" sz="3200" dirty="0" smtClean="0"/>
              <a:t>: the structure</a:t>
            </a:r>
          </a:p>
          <a:p>
            <a:r>
              <a:rPr lang="en-US" dirty="0" smtClean="0"/>
              <a:t>(for a </a:t>
            </a:r>
            <a:r>
              <a:rPr lang="en-US" dirty="0" err="1" smtClean="0"/>
              <a:t>trispectrum</a:t>
            </a:r>
            <a:r>
              <a:rPr lang="en-US" dirty="0" smtClean="0"/>
              <a:t> analysis see N.B, </a:t>
            </a:r>
            <a:r>
              <a:rPr lang="en-US" dirty="0" err="1" smtClean="0"/>
              <a:t>Dimastrogiovanni</a:t>
            </a:r>
            <a:r>
              <a:rPr lang="en-US" dirty="0" smtClean="0"/>
              <a:t>, </a:t>
            </a:r>
            <a:r>
              <a:rPr lang="en-US" dirty="0" err="1" smtClean="0"/>
              <a:t>Matarrese</a:t>
            </a:r>
            <a:r>
              <a:rPr lang="en-US" dirty="0" smtClean="0"/>
              <a:t>, </a:t>
            </a:r>
            <a:r>
              <a:rPr lang="en-US" dirty="0" err="1" smtClean="0"/>
              <a:t>Riotto</a:t>
            </a:r>
            <a:r>
              <a:rPr lang="en-US" dirty="0" smtClean="0"/>
              <a:t> 09)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07" y="1847480"/>
            <a:ext cx="1551424" cy="68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806" y="1802126"/>
            <a:ext cx="6247688" cy="823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07" y="2599767"/>
            <a:ext cx="7375217" cy="6950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967" y="1363286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 Contribution from 3</a:t>
            </a:r>
            <a:r>
              <a:rPr lang="en-US" baseline="30000" dirty="0" smtClean="0"/>
              <a:t>rd</a:t>
            </a:r>
            <a:r>
              <a:rPr lang="en-US" dirty="0" smtClean="0"/>
              <a:t>-order interaction vanishes; from 4-th order interactions: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773" y="3427360"/>
            <a:ext cx="8251907" cy="9127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7053" y="5185550"/>
            <a:ext cx="53298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Here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A, B and C are functions of |</a:t>
            </a:r>
            <a:r>
              <a:rPr lang="en-US" b="1" dirty="0" err="1" smtClean="0">
                <a:latin typeface="Book Antiqua"/>
                <a:cs typeface="Book Antiqua"/>
              </a:rPr>
              <a:t>k</a:t>
            </a:r>
            <a:r>
              <a:rPr lang="en-US" baseline="-25000" dirty="0" err="1" smtClean="0">
                <a:latin typeface="Book Antiqua"/>
                <a:cs typeface="Book Antiqua"/>
              </a:rPr>
              <a:t>i</a:t>
            </a:r>
            <a:r>
              <a:rPr lang="en-US" dirty="0" smtClean="0">
                <a:latin typeface="Book Antiqua"/>
                <a:cs typeface="Book Antiqua"/>
              </a:rPr>
              <a:t>| and of </a:t>
            </a:r>
            <a:r>
              <a:rPr lang="en-US" dirty="0" err="1" smtClean="0">
                <a:latin typeface="Book Antiqua"/>
                <a:cs typeface="Book Antiqua"/>
              </a:rPr>
              <a:t>x</a:t>
            </a:r>
            <a:r>
              <a:rPr lang="en-US" baseline="-25000" dirty="0" smtClean="0">
                <a:latin typeface="Book Antiqua"/>
                <a:cs typeface="Book Antiqua"/>
              </a:rPr>
              <a:t>*</a:t>
            </a:r>
            <a:r>
              <a:rPr lang="en-US" dirty="0" smtClean="0">
                <a:latin typeface="Book Antiqua"/>
                <a:cs typeface="Book Antiqua"/>
              </a:rPr>
              <a:t>=-</a:t>
            </a:r>
            <a:r>
              <a:rPr lang="en-US" dirty="0" err="1" smtClean="0">
                <a:latin typeface="Book Antiqua"/>
                <a:cs typeface="Book Antiqua"/>
              </a:rPr>
              <a:t>k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η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*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~1.</a:t>
            </a:r>
            <a:endParaRPr lang="en-US" dirty="0">
              <a:latin typeface="Book Antiqua"/>
              <a:cs typeface="Book Antiqua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68531" y="4977697"/>
          <a:ext cx="1828724" cy="964926"/>
        </p:xfrm>
        <a:graphic>
          <a:graphicData uri="http://schemas.openxmlformats.org/presentationml/2006/ole">
            <p:oleObj spid="_x0000_s45058" name="Equation" r:id="rId8" imgW="914400" imgH="482600" progId="Equation.3">
              <p:embed/>
            </p:oleObj>
          </a:graphicData>
        </a:graphic>
      </p:graphicFrame>
      <p:sp>
        <p:nvSpPr>
          <p:cNvPr id="11" name="Left Brace 10"/>
          <p:cNvSpPr/>
          <p:nvPr/>
        </p:nvSpPr>
        <p:spPr>
          <a:xfrm>
            <a:off x="2968640" y="4977697"/>
            <a:ext cx="155448" cy="111363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245450" y="4768946"/>
          <a:ext cx="474145" cy="542682"/>
        </p:xfrm>
        <a:graphic>
          <a:graphicData uri="http://schemas.openxmlformats.org/presentationml/2006/ole">
            <p:oleObj spid="_x0000_s45059" name="Equation" r:id="rId9" imgW="355600" imgH="40640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253616" y="5608858"/>
          <a:ext cx="591044" cy="623880"/>
        </p:xfrm>
        <a:graphic>
          <a:graphicData uri="http://schemas.openxmlformats.org/presentationml/2006/ole">
            <p:oleObj spid="_x0000_s45060" name="Equation" r:id="rId10" imgW="457200" imgH="48260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874900" y="4837836"/>
            <a:ext cx="1925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vector inflation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36580" y="5640310"/>
            <a:ext cx="2200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the </a:t>
            </a:r>
            <a:r>
              <a:rPr lang="en-US" dirty="0" err="1" smtClean="0"/>
              <a:t>curvaton</a:t>
            </a:r>
            <a:r>
              <a:rPr lang="en-US" dirty="0" smtClean="0"/>
              <a:t> case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355998" y="2521865"/>
            <a:ext cx="500321" cy="4775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550909" y="2625241"/>
            <a:ext cx="687006" cy="613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819" y="229908"/>
            <a:ext cx="71731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Anisotropic </a:t>
            </a:r>
            <a:r>
              <a:rPr lang="en-US" sz="3200" dirty="0" err="1" smtClean="0"/>
              <a:t>bispectra</a:t>
            </a:r>
            <a:r>
              <a:rPr lang="en-US" sz="3200" dirty="0" smtClean="0"/>
              <a:t>: statistical estimator</a:t>
            </a:r>
          </a:p>
          <a:p>
            <a:r>
              <a:rPr lang="en-US" dirty="0" smtClean="0"/>
              <a:t>(N.B., </a:t>
            </a:r>
            <a:r>
              <a:rPr lang="en-US" dirty="0" err="1" smtClean="0"/>
              <a:t>Dimastrogiovanni</a:t>
            </a:r>
            <a:r>
              <a:rPr lang="en-US" dirty="0" smtClean="0"/>
              <a:t>, </a:t>
            </a:r>
            <a:r>
              <a:rPr lang="en-US" dirty="0" err="1" smtClean="0"/>
              <a:t>Liguori</a:t>
            </a:r>
            <a:r>
              <a:rPr lang="en-US" dirty="0" smtClean="0"/>
              <a:t>, </a:t>
            </a:r>
            <a:r>
              <a:rPr lang="en-US" dirty="0" err="1" smtClean="0"/>
              <a:t>Matarrese</a:t>
            </a:r>
            <a:r>
              <a:rPr lang="en-US" dirty="0" smtClean="0"/>
              <a:t>, </a:t>
            </a:r>
            <a:r>
              <a:rPr lang="en-US" dirty="0" err="1" smtClean="0"/>
              <a:t>Riotto</a:t>
            </a:r>
            <a:r>
              <a:rPr lang="en-US" dirty="0" smtClean="0"/>
              <a:t> in preparation)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15" y="1338987"/>
            <a:ext cx="903324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1. First step: write down the expression in </a:t>
            </a:r>
            <a:r>
              <a:rPr lang="en-US" dirty="0" err="1" smtClean="0">
                <a:latin typeface="Book Antiqua"/>
                <a:cs typeface="Book Antiqua"/>
              </a:rPr>
              <a:t>multipole</a:t>
            </a:r>
            <a:r>
              <a:rPr lang="en-US" dirty="0" smtClean="0">
                <a:latin typeface="Book Antiqua"/>
                <a:cs typeface="Book Antiqua"/>
              </a:rPr>
              <a:t> moments for the CMB </a:t>
            </a:r>
            <a:r>
              <a:rPr lang="en-US" dirty="0" err="1" smtClean="0">
                <a:latin typeface="Book Antiqua"/>
                <a:cs typeface="Book Antiqua"/>
              </a:rPr>
              <a:t>bispectrum</a:t>
            </a:r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    </a:t>
            </a:r>
            <a:r>
              <a:rPr lang="en-US" u="sng" dirty="0" smtClean="0">
                <a:latin typeface="Book Antiqua"/>
                <a:cs typeface="Book Antiqua"/>
              </a:rPr>
              <a:t>A simplified model: 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55" y="1875563"/>
            <a:ext cx="8506575" cy="1026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35" y="3663066"/>
            <a:ext cx="8471467" cy="1114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07" y="5101692"/>
            <a:ext cx="7142633" cy="1665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5400000">
            <a:off x="393061" y="4682514"/>
            <a:ext cx="8988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53616" y="4233894"/>
            <a:ext cx="861857" cy="158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81620" y="4235482"/>
            <a:ext cx="861857" cy="158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28527" y="4777356"/>
            <a:ext cx="1912718" cy="158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946393" y="3602594"/>
            <a:ext cx="635052" cy="2612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85936" y="3239762"/>
            <a:ext cx="12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Amplitudes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5677955" y="3700584"/>
            <a:ext cx="574004" cy="4989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15082" y="3293734"/>
            <a:ext cx="2073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Anisotropic features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288" y="4370700"/>
            <a:ext cx="2489210" cy="4082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443477" y="2540137"/>
            <a:ext cx="436853" cy="3622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819" y="69319"/>
            <a:ext cx="71731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Anisotropic </a:t>
            </a:r>
            <a:r>
              <a:rPr lang="en-US" sz="3200" dirty="0" err="1" smtClean="0"/>
              <a:t>bispectra</a:t>
            </a:r>
            <a:r>
              <a:rPr lang="en-US" sz="3200" dirty="0" smtClean="0"/>
              <a:t>: statistical estimator</a:t>
            </a:r>
          </a:p>
          <a:p>
            <a:r>
              <a:rPr lang="en-US" dirty="0" smtClean="0"/>
              <a:t>(N.B., </a:t>
            </a:r>
            <a:r>
              <a:rPr lang="en-US" dirty="0" err="1" smtClean="0"/>
              <a:t>Dimastrogiovanni</a:t>
            </a:r>
            <a:r>
              <a:rPr lang="en-US" dirty="0" smtClean="0"/>
              <a:t>, </a:t>
            </a:r>
            <a:r>
              <a:rPr lang="en-US" dirty="0" err="1" smtClean="0"/>
              <a:t>Liguori</a:t>
            </a:r>
            <a:r>
              <a:rPr lang="en-US" dirty="0" smtClean="0"/>
              <a:t>, </a:t>
            </a:r>
            <a:r>
              <a:rPr lang="en-US" dirty="0" err="1" smtClean="0"/>
              <a:t>Matarrese</a:t>
            </a:r>
            <a:r>
              <a:rPr lang="en-US" dirty="0" smtClean="0"/>
              <a:t>, </a:t>
            </a:r>
            <a:r>
              <a:rPr lang="en-US" dirty="0" err="1" smtClean="0"/>
              <a:t>Riotto</a:t>
            </a:r>
            <a:r>
              <a:rPr lang="en-US" dirty="0" smtClean="0"/>
              <a:t> in preparation)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70207" y="1333067"/>
            <a:ext cx="1643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   </a:t>
            </a:r>
            <a:r>
              <a:rPr lang="en-US" u="sng" dirty="0" smtClean="0">
                <a:latin typeface="Book Antiqua"/>
                <a:cs typeface="Book Antiqua"/>
              </a:rPr>
              <a:t>An example</a:t>
            </a:r>
            <a:r>
              <a:rPr lang="en-US" dirty="0" smtClean="0">
                <a:latin typeface="Book Antiqua"/>
                <a:cs typeface="Book Antiqua"/>
              </a:rPr>
              <a:t>: 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083" y="2091391"/>
            <a:ext cx="1070688" cy="7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71" y="2121628"/>
            <a:ext cx="6615264" cy="1100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925" y="3367490"/>
            <a:ext cx="531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N.B.: only for </a:t>
            </a:r>
            <a:r>
              <a:rPr lang="en-US" dirty="0" err="1" smtClean="0">
                <a:latin typeface="Book Antiqua"/>
                <a:cs typeface="Book Antiqua"/>
              </a:rPr>
              <a:t>l</a:t>
            </a:r>
            <a:r>
              <a:rPr lang="en-US" dirty="0" smtClean="0">
                <a:latin typeface="Book Antiqua"/>
                <a:cs typeface="Book Antiqua"/>
              </a:rPr>
              <a:t>=0=</a:t>
            </a:r>
            <a:r>
              <a:rPr lang="en-US" dirty="0" err="1" smtClean="0">
                <a:latin typeface="Book Antiqua"/>
                <a:cs typeface="Book Antiqua"/>
              </a:rPr>
              <a:t>m</a:t>
            </a:r>
            <a:r>
              <a:rPr lang="en-US" dirty="0" smtClean="0">
                <a:latin typeface="Book Antiqua"/>
                <a:cs typeface="Book Antiqua"/>
              </a:rPr>
              <a:t> one gets the usual expression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913" y="3297068"/>
            <a:ext cx="2670623" cy="58375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443490" y="2662362"/>
            <a:ext cx="1070688" cy="1511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265" y="4376494"/>
            <a:ext cx="86356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en-US" dirty="0" smtClean="0">
                <a:latin typeface="Book Antiqua"/>
                <a:cs typeface="Book Antiqua"/>
              </a:rPr>
              <a:t>Second step: PDF for a general non-Gaussian (</a:t>
            </a:r>
            <a:r>
              <a:rPr lang="en-US" dirty="0" err="1" smtClean="0">
                <a:latin typeface="Book Antiqua"/>
                <a:cs typeface="Book Antiqua"/>
              </a:rPr>
              <a:t>Babich</a:t>
            </a:r>
            <a:r>
              <a:rPr lang="en-US" dirty="0" smtClean="0">
                <a:latin typeface="Book Antiqua"/>
                <a:cs typeface="Book Antiqua"/>
              </a:rPr>
              <a:t> 2005) </a:t>
            </a:r>
            <a:r>
              <a:rPr lang="en-US" i="1" dirty="0" smtClean="0">
                <a:latin typeface="Book Antiqua"/>
                <a:cs typeface="Book Antiqua"/>
              </a:rPr>
              <a:t>and anisotropic case</a:t>
            </a:r>
            <a:r>
              <a:rPr lang="en-US" dirty="0" smtClean="0">
                <a:latin typeface="Book Antiqua"/>
                <a:cs typeface="Book Antiqua"/>
              </a:rPr>
              <a:t>. 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pPr marL="342900" indent="-342900"/>
            <a:r>
              <a:rPr lang="en-US" dirty="0" smtClean="0">
                <a:latin typeface="Book Antiqua"/>
                <a:cs typeface="Book Antiqua"/>
              </a:rPr>
              <a:t>3.   Third step: derive it </a:t>
            </a:r>
            <a:r>
              <a:rPr lang="en-US" dirty="0" err="1" smtClean="0">
                <a:latin typeface="Book Antiqua"/>
                <a:cs typeface="Book Antiqua"/>
              </a:rPr>
              <a:t>w.r.t</a:t>
            </a:r>
            <a:r>
              <a:rPr lang="en-US" dirty="0" smtClean="0">
                <a:latin typeface="Book Antiqua"/>
                <a:cs typeface="Book Antiqua"/>
              </a:rPr>
              <a:t>. to the anisotropic parameters </a:t>
            </a:r>
            <a:r>
              <a:rPr lang="en-US" dirty="0" err="1" smtClean="0">
                <a:latin typeface="Book Antiqua"/>
                <a:cs typeface="Book Antiqua"/>
              </a:rPr>
              <a:t>g</a:t>
            </a:r>
            <a:r>
              <a:rPr lang="en-US" baseline="-25000" dirty="0" err="1" smtClean="0">
                <a:latin typeface="Book Antiqua"/>
                <a:cs typeface="Book Antiqua"/>
              </a:rPr>
              <a:t>lm</a:t>
            </a:r>
            <a:r>
              <a:rPr lang="en-US" dirty="0" smtClean="0">
                <a:latin typeface="Book Antiqua"/>
                <a:cs typeface="Book Antiqua"/>
              </a:rPr>
              <a:t> to obtain an  optimal </a:t>
            </a:r>
          </a:p>
          <a:p>
            <a:pPr marL="342900" indent="-342900"/>
            <a:r>
              <a:rPr lang="en-US" dirty="0" smtClean="0">
                <a:latin typeface="Book Antiqua"/>
                <a:cs typeface="Book Antiqua"/>
              </a:rPr>
              <a:t>      and </a:t>
            </a:r>
            <a:r>
              <a:rPr lang="en-US" dirty="0" err="1" smtClean="0">
                <a:latin typeface="Book Antiqua"/>
                <a:cs typeface="Book Antiqua"/>
              </a:rPr>
              <a:t>unbaised</a:t>
            </a:r>
            <a:r>
              <a:rPr lang="en-US" dirty="0" smtClean="0">
                <a:latin typeface="Book Antiqua"/>
                <a:cs typeface="Book Antiqua"/>
              </a:rPr>
              <a:t> estimator for </a:t>
            </a:r>
            <a:r>
              <a:rPr lang="en-US" dirty="0" err="1" smtClean="0">
                <a:latin typeface="Book Antiqua"/>
                <a:cs typeface="Book Antiqua"/>
              </a:rPr>
              <a:t>g</a:t>
            </a:r>
            <a:r>
              <a:rPr lang="en-US" baseline="-25000" dirty="0" err="1" smtClean="0">
                <a:latin typeface="Book Antiqua"/>
                <a:cs typeface="Book Antiqua"/>
              </a:rPr>
              <a:t>lm</a:t>
            </a:r>
            <a:endParaRPr lang="en-US" dirty="0" smtClean="0">
              <a:latin typeface="Book Antiqua"/>
              <a:cs typeface="Book Antiqua"/>
            </a:endParaRPr>
          </a:p>
          <a:p>
            <a:pPr marL="342900" indent="-342900"/>
            <a:endParaRPr lang="en-US" dirty="0" smtClean="0">
              <a:latin typeface="Book Antiqua"/>
              <a:cs typeface="Book Antiqua"/>
            </a:endParaRPr>
          </a:p>
          <a:p>
            <a:pPr marL="342900" indent="-342900">
              <a:buAutoNum type="arabicPeriod" startAt="4"/>
            </a:pPr>
            <a:r>
              <a:rPr lang="en-US" dirty="0" smtClean="0">
                <a:latin typeface="Book Antiqua"/>
                <a:cs typeface="Book Antiqua"/>
              </a:rPr>
              <a:t>For a local B</a:t>
            </a:r>
            <a:r>
              <a:rPr lang="en-US" baseline="30000" dirty="0" smtClean="0">
                <a:latin typeface="Book Antiqua"/>
                <a:cs typeface="Book Antiqua"/>
              </a:rPr>
              <a:t>iso</a:t>
            </a:r>
            <a:r>
              <a:rPr lang="en-US" dirty="0" smtClean="0">
                <a:latin typeface="Book Antiqua"/>
                <a:cs typeface="Book Antiqua"/>
              </a:rPr>
              <a:t>(k</a:t>
            </a:r>
            <a:r>
              <a:rPr lang="en-US" baseline="-25000" dirty="0" smtClean="0">
                <a:latin typeface="Book Antiqua"/>
                <a:cs typeface="Book Antiqua"/>
              </a:rPr>
              <a:t>1</a:t>
            </a:r>
            <a:r>
              <a:rPr lang="en-US" dirty="0" smtClean="0">
                <a:latin typeface="Book Antiqua"/>
                <a:cs typeface="Book Antiqua"/>
              </a:rPr>
              <a:t>,k</a:t>
            </a:r>
            <a:r>
              <a:rPr lang="en-US" baseline="-25000" dirty="0" smtClean="0">
                <a:latin typeface="Book Antiqua"/>
                <a:cs typeface="Book Antiqua"/>
              </a:rPr>
              <a:t>2</a:t>
            </a:r>
            <a:r>
              <a:rPr lang="en-US" dirty="0" smtClean="0">
                <a:latin typeface="Book Antiqua"/>
                <a:cs typeface="Book Antiqua"/>
              </a:rPr>
              <a:t>.k</a:t>
            </a:r>
            <a:r>
              <a:rPr lang="en-US" baseline="-25000" dirty="0" smtClean="0">
                <a:latin typeface="Book Antiqua"/>
                <a:cs typeface="Book Antiqua"/>
              </a:rPr>
              <a:t>3</a:t>
            </a:r>
            <a:r>
              <a:rPr lang="en-US" dirty="0" smtClean="0">
                <a:latin typeface="Book Antiqua"/>
                <a:cs typeface="Book Antiqua"/>
              </a:rPr>
              <a:t>) we are computing the signal-to-noise ratio for the </a:t>
            </a:r>
          </a:p>
          <a:p>
            <a:pPr marL="342900" indent="-342900"/>
            <a:r>
              <a:rPr lang="en-US" dirty="0" smtClean="0">
                <a:latin typeface="Book Antiqua"/>
                <a:cs typeface="Book Antiqua"/>
              </a:rPr>
              <a:t>     anisotropic signals </a:t>
            </a:r>
            <a:r>
              <a:rPr lang="en-US" dirty="0" err="1" smtClean="0">
                <a:latin typeface="Book Antiqua"/>
                <a:cs typeface="Book Antiqua"/>
              </a:rPr>
              <a:t>g</a:t>
            </a:r>
            <a:r>
              <a:rPr lang="en-US" baseline="-25000" dirty="0" err="1" smtClean="0">
                <a:latin typeface="Book Antiqua"/>
                <a:cs typeface="Book Antiqua"/>
              </a:rPr>
              <a:t>lm</a:t>
            </a:r>
            <a:r>
              <a:rPr lang="en-US" baseline="-25000" dirty="0" smtClean="0">
                <a:latin typeface="Book Antiqua"/>
                <a:cs typeface="Book Antiqua"/>
              </a:rPr>
              <a:t> </a:t>
            </a:r>
            <a:r>
              <a:rPr lang="en-US" dirty="0" smtClean="0">
                <a:latin typeface="Book Antiqua"/>
                <a:cs typeface="Book Antiqua"/>
              </a:rPr>
              <a:t>for an experiment like Planck 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490" y="1302831"/>
            <a:ext cx="7677438" cy="69075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415170" y="1333067"/>
            <a:ext cx="555580" cy="5147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011" y="-50684"/>
            <a:ext cx="2165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Conclusions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32900" y="561202"/>
            <a:ext cx="8830213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    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lang="en-US" dirty="0" smtClean="0">
                <a:latin typeface="Book Antiqua"/>
                <a:cs typeface="Book Antiqua"/>
              </a:rPr>
              <a:t> Shown that in single-field models of inflation large NG peaking in the flat  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shape can emerge as associated to different individual (curvature-induced)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operators not studied before </a:t>
            </a:r>
          </a:p>
          <a:p>
            <a:pPr>
              <a:buFont typeface="Wingdings" charset="2"/>
              <a:buChar char="ü"/>
            </a:pPr>
            <a:endParaRPr lang="en-US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 The predictions for NG in single-field models is richer than previously thought</a:t>
            </a:r>
          </a:p>
          <a:p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    Degeneracy between NG predictions in different models increases: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in single-field models high NG is not just equilateral; flat shape not only from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models with non Bunch-Davies vacuum, but also from a linear combination of  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equilateral operators, or from these curvature-operators  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  <a:latin typeface="Book Antiqua"/>
              <a:cs typeface="Book Antiqua"/>
            </a:endParaRPr>
          </a:p>
          <a:p>
            <a:endParaRPr lang="en-US" dirty="0" smtClean="0">
              <a:solidFill>
                <a:srgbClr val="FF0000"/>
              </a:solidFill>
              <a:latin typeface="Book Antiqua"/>
              <a:cs typeface="Book Antiqua"/>
            </a:endParaRP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lang="en-US" dirty="0" smtClean="0">
                <a:latin typeface="Book Antiqua"/>
                <a:cs typeface="Book Antiqua"/>
              </a:rPr>
              <a:t>Statistical anisotropy and NG could be the same face of two different interesting 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cosmological signals</a:t>
            </a:r>
          </a:p>
          <a:p>
            <a:r>
              <a:rPr lang="en-US" dirty="0" smtClean="0">
                <a:latin typeface="Book Antiqua"/>
                <a:cs typeface="Book Antiqua"/>
              </a:rPr>
              <a:t> 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lang="en-US" dirty="0" smtClean="0">
                <a:latin typeface="Book Antiqua"/>
                <a:cs typeface="Book Antiqua"/>
              </a:rPr>
              <a:t>We are computing an optimal estimator for non-Gaussian anisotropic models, and  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the expected sensitivity to statistical anisotropy using the CMB </a:t>
            </a:r>
            <a:r>
              <a:rPr lang="en-US" dirty="0" err="1" smtClean="0">
                <a:latin typeface="Book Antiqua"/>
                <a:cs typeface="Book Antiqua"/>
              </a:rPr>
              <a:t>bispectrum</a:t>
            </a:r>
            <a:r>
              <a:rPr lang="en-US" dirty="0" smtClean="0">
                <a:latin typeface="Book Antiqua"/>
                <a:cs typeface="Book Antiqua"/>
              </a:rPr>
              <a:t>  </a:t>
            </a:r>
            <a:endParaRPr lang="en-US" dirty="0" smtClean="0">
              <a:solidFill>
                <a:srgbClr val="FF0000"/>
              </a:solidFill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     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65650" y="3995111"/>
            <a:ext cx="6866306" cy="1476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0513" y="41189"/>
            <a:ext cx="54671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Some remarks on the flat shape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8140" y="630103"/>
            <a:ext cx="86228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1600" dirty="0" smtClean="0">
                <a:latin typeface="Book Antiqua"/>
                <a:cs typeface="Book Antiqua"/>
              </a:rPr>
              <a:t> Of course it is not new; it appears for single-field models with non Bunch-Davies  vacuum</a:t>
            </a:r>
          </a:p>
          <a:p>
            <a:r>
              <a:rPr lang="en-US" sz="1600" dirty="0" smtClean="0">
                <a:latin typeface="Book Antiqua"/>
                <a:cs typeface="Book Antiqua"/>
              </a:rPr>
              <a:t>     (Chen et al. 07; Holman &amp; </a:t>
            </a:r>
            <a:r>
              <a:rPr lang="en-US" sz="1600" dirty="0" err="1" smtClean="0">
                <a:latin typeface="Book Antiqua"/>
                <a:cs typeface="Book Antiqua"/>
              </a:rPr>
              <a:t>Tolley</a:t>
            </a:r>
            <a:r>
              <a:rPr lang="en-US" sz="1600" dirty="0" smtClean="0">
                <a:latin typeface="Book Antiqua"/>
                <a:cs typeface="Book Antiqua"/>
              </a:rPr>
              <a:t> 08; </a:t>
            </a:r>
            <a:r>
              <a:rPr lang="en-US" sz="1600" dirty="0" err="1" smtClean="0">
                <a:latin typeface="Book Antiqua"/>
                <a:cs typeface="Book Antiqua"/>
              </a:rPr>
              <a:t>Meerburg</a:t>
            </a:r>
            <a:r>
              <a:rPr lang="en-US" sz="1600" dirty="0" smtClean="0">
                <a:latin typeface="Book Antiqua"/>
                <a:cs typeface="Book Antiqua"/>
              </a:rPr>
              <a:t> et al. 09) </a:t>
            </a:r>
          </a:p>
          <a:p>
            <a:endParaRPr lang="en-US" sz="1600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sz="1600" dirty="0" smtClean="0">
                <a:latin typeface="Book Antiqua"/>
                <a:cs typeface="Book Antiqua"/>
              </a:rPr>
              <a:t> But……. in single-</a:t>
            </a:r>
            <a:r>
              <a:rPr lang="en-US" sz="1600" dirty="0" err="1" smtClean="0">
                <a:latin typeface="Book Antiqua"/>
                <a:cs typeface="Book Antiqua"/>
              </a:rPr>
              <a:t>fleld</a:t>
            </a:r>
            <a:r>
              <a:rPr lang="en-US" sz="1600" dirty="0" smtClean="0">
                <a:latin typeface="Book Antiqua"/>
                <a:cs typeface="Book Antiqua"/>
              </a:rPr>
              <a:t> models of inflation (with Bunch-Davies vacuum) it was standard to </a:t>
            </a:r>
          </a:p>
          <a:p>
            <a:r>
              <a:rPr lang="en-US" sz="1600" dirty="0" smtClean="0">
                <a:latin typeface="Book Antiqua"/>
                <a:cs typeface="Book Antiqua"/>
              </a:rPr>
              <a:t>    associate high levels of NG  to the equilateral shape</a:t>
            </a:r>
          </a:p>
          <a:p>
            <a:endParaRPr lang="en-US" sz="1600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sz="1600" dirty="0" smtClean="0">
                <a:latin typeface="Book Antiqua"/>
                <a:cs typeface="Book Antiqua"/>
              </a:rPr>
              <a:t> The orthogonal (and flat) shape (</a:t>
            </a:r>
            <a:r>
              <a:rPr lang="en-US" sz="1600" dirty="0" err="1" smtClean="0">
                <a:latin typeface="Book Antiqua"/>
                <a:cs typeface="Book Antiqua"/>
              </a:rPr>
              <a:t>Senatore</a:t>
            </a:r>
            <a:r>
              <a:rPr lang="en-US" sz="1600" dirty="0" smtClean="0">
                <a:latin typeface="Book Antiqua"/>
                <a:cs typeface="Book Antiqua"/>
              </a:rPr>
              <a:t> et al. 2010) is an interesting counter-example: </a:t>
            </a:r>
          </a:p>
          <a:p>
            <a:r>
              <a:rPr lang="en-US" sz="1600" dirty="0" smtClean="0">
                <a:latin typeface="Book Antiqua"/>
                <a:cs typeface="Book Antiqua"/>
              </a:rPr>
              <a:t>     a flat shape is generated when combining two equilateral-type operators    </a:t>
            </a:r>
          </a:p>
          <a:p>
            <a:pPr>
              <a:buFont typeface="Wingdings" charset="2"/>
              <a:buChar char="Ø"/>
            </a:pPr>
            <a:endParaRPr lang="en-US" sz="1600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sz="1600" dirty="0" smtClean="0">
                <a:latin typeface="Book Antiqua"/>
                <a:cs typeface="Book Antiqua"/>
              </a:rPr>
              <a:t> We have shown that a flat shape emerges simply from individual operators   </a:t>
            </a:r>
            <a:endParaRPr lang="en-US" sz="1600" dirty="0">
              <a:latin typeface="Book Antiqua"/>
              <a:cs typeface="Book Antiqu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265" y="3260032"/>
            <a:ext cx="5392771" cy="34644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076" y="178717"/>
            <a:ext cx="88268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Effective Field Theory Approach (EFT) to inflationary </a:t>
            </a:r>
          </a:p>
          <a:p>
            <a:r>
              <a:rPr lang="en-US" sz="3200" dirty="0" smtClean="0"/>
              <a:t>perturbations (a very short summary)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1146" y="1861711"/>
            <a:ext cx="9251251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Book Antiqua"/>
                <a:cs typeface="Book Antiqua"/>
              </a:rPr>
              <a:t>The standard approach</a:t>
            </a:r>
            <a:r>
              <a:rPr lang="en-US" dirty="0" smtClean="0">
                <a:latin typeface="Book Antiqua"/>
                <a:cs typeface="Book Antiqua"/>
              </a:rPr>
              <a:t>: start from a </a:t>
            </a:r>
            <a:r>
              <a:rPr lang="en-US" dirty="0" err="1" smtClean="0">
                <a:latin typeface="Book Antiqua"/>
                <a:cs typeface="Book Antiqua"/>
              </a:rPr>
              <a:t>Lagrangian</a:t>
            </a:r>
            <a:r>
              <a:rPr lang="en-US" dirty="0" smtClean="0">
                <a:latin typeface="Book Antiqua"/>
                <a:cs typeface="Book Antiqua"/>
              </a:rPr>
              <a:t> for the </a:t>
            </a:r>
            <a:r>
              <a:rPr lang="en-US" dirty="0" err="1" smtClean="0">
                <a:latin typeface="Book Antiqua"/>
                <a:cs typeface="Book Antiqua"/>
              </a:rPr>
              <a:t>inflaton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φ(t,</a:t>
            </a:r>
            <a:r>
              <a:rPr lang="en-US" b="1" dirty="0" err="1" smtClean="0">
                <a:latin typeface="Lucida Grande"/>
                <a:ea typeface="Lucida Grande"/>
                <a:cs typeface="Lucida Grande"/>
              </a:rPr>
              <a:t>x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)</a:t>
            </a:r>
            <a:r>
              <a:rPr lang="en-US" dirty="0" smtClean="0">
                <a:latin typeface="Book Antiqua"/>
                <a:cs typeface="Book Antiqua"/>
              </a:rPr>
              <a:t> and study the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perturbations around the </a:t>
            </a:r>
            <a:r>
              <a:rPr lang="en-US" dirty="0" err="1" smtClean="0">
                <a:latin typeface="Book Antiqua"/>
                <a:cs typeface="Book Antiqua"/>
              </a:rPr>
              <a:t>homegeneous</a:t>
            </a:r>
            <a:r>
              <a:rPr lang="en-US" dirty="0" smtClean="0">
                <a:latin typeface="Book Antiqua"/>
                <a:cs typeface="Book Antiqua"/>
              </a:rPr>
              <a:t> inflationary background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φ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0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(t)</a:t>
            </a:r>
          </a:p>
          <a:p>
            <a:endParaRPr lang="en-US" dirty="0" smtClean="0">
              <a:latin typeface="Lucida Grande"/>
              <a:ea typeface="Lucida Grande"/>
              <a:cs typeface="Lucida Grande"/>
            </a:endParaRPr>
          </a:p>
          <a:p>
            <a:pPr>
              <a:buFont typeface="Wingdings" charset="2"/>
              <a:buChar char="Ø"/>
            </a:pPr>
            <a:r>
              <a:rPr lang="en-US" b="1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Book Antiqua"/>
                <a:ea typeface="Lucida Grande"/>
                <a:cs typeface="Book Antiqua"/>
              </a:rPr>
              <a:t>EFT Approach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: </a:t>
            </a:r>
            <a:r>
              <a:rPr lang="en-US" dirty="0" smtClean="0">
                <a:latin typeface="Book Antiqua"/>
                <a:cs typeface="Book Antiqua"/>
              </a:rPr>
              <a:t> build the most general </a:t>
            </a:r>
            <a:r>
              <a:rPr lang="en-US" dirty="0" err="1" smtClean="0">
                <a:latin typeface="Book Antiqua"/>
                <a:cs typeface="Book Antiqua"/>
              </a:rPr>
              <a:t>Lagrangian</a:t>
            </a:r>
            <a:r>
              <a:rPr lang="en-US" dirty="0" smtClean="0">
                <a:latin typeface="Book Antiqua"/>
                <a:cs typeface="Book Antiqua"/>
              </a:rPr>
              <a:t> of inflationary perturbations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around a given inflationary background 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solidFill>
                  <a:srgbClr val="008000"/>
                </a:solidFill>
                <a:latin typeface="Book Antiqua"/>
                <a:cs typeface="Book Antiqua"/>
              </a:rPr>
              <a:t>The procedure: 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pPr marL="342900" indent="-342900">
              <a:buAutoNum type="arabicPeriod"/>
            </a:pP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φ(t,</a:t>
            </a:r>
            <a:r>
              <a:rPr lang="en-US" b="1" dirty="0" err="1" smtClean="0">
                <a:latin typeface="Lucida Grande"/>
                <a:ea typeface="Lucida Grande"/>
                <a:cs typeface="Lucida Grande"/>
              </a:rPr>
              <a:t>x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) </a:t>
            </a:r>
            <a:r>
              <a:rPr lang="en-US" dirty="0" smtClean="0">
                <a:latin typeface="Book Antiqua"/>
                <a:ea typeface="Lucida Grande"/>
                <a:cs typeface="Book Antiqua"/>
              </a:rPr>
              <a:t>is a natural ``clock’’ that provides a </a:t>
            </a:r>
            <a:r>
              <a:rPr lang="en-US" dirty="0" err="1" smtClean="0">
                <a:latin typeface="Book Antiqua"/>
                <a:ea typeface="Lucida Grande"/>
                <a:cs typeface="Book Antiqua"/>
              </a:rPr>
              <a:t>priviliged</a:t>
            </a:r>
            <a:r>
              <a:rPr lang="en-US" dirty="0" smtClean="0">
                <a:latin typeface="Book Antiqua"/>
                <a:ea typeface="Lucida Grande"/>
                <a:cs typeface="Book Antiqua"/>
              </a:rPr>
              <a:t> spatial slicing (time diff. broken)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 </a:t>
            </a:r>
          </a:p>
          <a:p>
            <a:r>
              <a:rPr lang="en-US" dirty="0" smtClean="0">
                <a:latin typeface="Book Antiqua"/>
                <a:ea typeface="Lucida Grande"/>
                <a:cs typeface="Book Antiqua"/>
              </a:rPr>
              <a:t>    </a:t>
            </a:r>
          </a:p>
          <a:p>
            <a:r>
              <a:rPr lang="en-US" dirty="0" smtClean="0">
                <a:latin typeface="Book Antiqua"/>
                <a:ea typeface="Lucida Grande"/>
                <a:cs typeface="Book Antiqua"/>
              </a:rPr>
              <a:t>    </a:t>
            </a:r>
            <a:r>
              <a:rPr lang="en-US" dirty="0" smtClean="0">
                <a:latin typeface="Book Antiqua"/>
                <a:cs typeface="Book Antiqua"/>
              </a:rPr>
              <a:t>Choose a </a:t>
            </a:r>
            <a:r>
              <a:rPr lang="en-US" dirty="0" err="1" smtClean="0">
                <a:latin typeface="Book Antiqua"/>
                <a:cs typeface="Book Antiqua"/>
              </a:rPr>
              <a:t>comoving</a:t>
            </a:r>
            <a:r>
              <a:rPr lang="en-US" dirty="0" smtClean="0">
                <a:latin typeface="Book Antiqua"/>
                <a:cs typeface="Book Antiqua"/>
              </a:rPr>
              <a:t> (unitary) gauge: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φ(t,</a:t>
            </a:r>
            <a:r>
              <a:rPr lang="en-US" b="1" dirty="0" err="1" smtClean="0">
                <a:latin typeface="Lucida Grande"/>
                <a:ea typeface="Lucida Grande"/>
                <a:cs typeface="Lucida Grande"/>
              </a:rPr>
              <a:t>x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)=φ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0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(t)</a:t>
            </a:r>
          </a:p>
          <a:p>
            <a:r>
              <a:rPr lang="en-US" dirty="0" smtClean="0">
                <a:latin typeface="Lucida Grande"/>
                <a:ea typeface="Lucida Grande"/>
                <a:cs typeface="Lucida Grande"/>
              </a:rPr>
              <a:t>   </a:t>
            </a:r>
            <a:r>
              <a:rPr lang="en-US" dirty="0" smtClean="0">
                <a:latin typeface="Book Antiqua"/>
                <a:ea typeface="Lucida Grande"/>
                <a:cs typeface="Book Antiqua"/>
              </a:rPr>
              <a:t>the scalar</a:t>
            </a:r>
            <a:r>
              <a:rPr lang="en-US" dirty="0" smtClean="0">
                <a:latin typeface="Book Antiqua"/>
                <a:cs typeface="Book Antiqua"/>
              </a:rPr>
              <a:t> fluctuation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δφ</a:t>
            </a:r>
            <a:r>
              <a:rPr lang="en-US" dirty="0" smtClean="0">
                <a:latin typeface="Book Antiqua"/>
                <a:cs typeface="Book Antiqua"/>
              </a:rPr>
              <a:t> has been absorbed by the metric perturbations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(similar to what happens in a spontaneously broken gauge theory)  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2. </a:t>
            </a:r>
            <a:r>
              <a:rPr lang="en-US" dirty="0" smtClean="0">
                <a:solidFill>
                  <a:srgbClr val="008000"/>
                </a:solidFill>
                <a:latin typeface="Book Antiqua"/>
                <a:cs typeface="Book Antiqua"/>
              </a:rPr>
              <a:t>Build the </a:t>
            </a:r>
            <a:r>
              <a:rPr lang="en-US" dirty="0" err="1" smtClean="0">
                <a:solidFill>
                  <a:srgbClr val="008000"/>
                </a:solidFill>
                <a:latin typeface="Book Antiqua"/>
                <a:cs typeface="Book Antiqua"/>
              </a:rPr>
              <a:t>Lagrangian</a:t>
            </a:r>
            <a:r>
              <a:rPr lang="en-US" dirty="0" smtClean="0">
                <a:solidFill>
                  <a:srgbClr val="008000"/>
                </a:solidFill>
                <a:latin typeface="Book Antiqua"/>
                <a:cs typeface="Book Antiqua"/>
              </a:rPr>
              <a:t> allowing any term that respects spatial diff. : </a:t>
            </a:r>
          </a:p>
          <a:p>
            <a:r>
              <a:rPr lang="en-US" dirty="0" smtClean="0">
                <a:solidFill>
                  <a:srgbClr val="008000"/>
                </a:solidFill>
                <a:latin typeface="Book Antiqua"/>
                <a:cs typeface="Book Antiqua"/>
              </a:rPr>
              <a:t>     g</a:t>
            </a:r>
            <a:r>
              <a:rPr lang="en-US" baseline="30000" dirty="0" smtClean="0">
                <a:solidFill>
                  <a:srgbClr val="008000"/>
                </a:solidFill>
                <a:latin typeface="Book Antiqua"/>
                <a:cs typeface="Book Antiqua"/>
              </a:rPr>
              <a:t>00</a:t>
            </a:r>
            <a:r>
              <a:rPr lang="en-US" dirty="0" smtClean="0">
                <a:solidFill>
                  <a:srgbClr val="008000"/>
                </a:solidFill>
                <a:latin typeface="Book Antiqua"/>
                <a:cs typeface="Book Antiqua"/>
              </a:rPr>
              <a:t>; extrinsic curvature of surfaces at constant time K</a:t>
            </a:r>
            <a:r>
              <a:rPr lang="en-US" baseline="30000" dirty="0" smtClean="0">
                <a:solidFill>
                  <a:srgbClr val="0080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baseline="-25000" dirty="0" smtClean="0">
                <a:solidFill>
                  <a:srgbClr val="008000"/>
                </a:solidFill>
                <a:latin typeface="Lucida Grande"/>
                <a:ea typeface="Lucida Grande"/>
                <a:cs typeface="Lucida Grande"/>
              </a:rPr>
              <a:t>ν</a:t>
            </a:r>
            <a:r>
              <a:rPr lang="en-US" baseline="-25000" dirty="0" smtClean="0">
                <a:solidFill>
                  <a:srgbClr val="008000"/>
                </a:solidFill>
                <a:latin typeface="Book Antiqua"/>
                <a:cs typeface="Book Antiqua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Book Antiqua"/>
                <a:cs typeface="Book Antiqua"/>
              </a:rPr>
              <a:t>   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 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168" y="1372401"/>
            <a:ext cx="5374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See: </a:t>
            </a:r>
            <a:r>
              <a:rPr lang="en-US" sz="1600" dirty="0" err="1" smtClean="0"/>
              <a:t>Creminelli</a:t>
            </a:r>
            <a:r>
              <a:rPr lang="en-US" sz="1600" dirty="0" smtClean="0"/>
              <a:t> et al 2006; Cheung et al. 2008; Weinberg 2008.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181" y="104877"/>
            <a:ext cx="9512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EFT Approach  to inflationary perturbations II (a very short</a:t>
            </a:r>
          </a:p>
          <a:p>
            <a:r>
              <a:rPr lang="en-US" sz="2800" dirty="0" smtClean="0"/>
              <a:t>summary)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2687" y="1071583"/>
            <a:ext cx="9058890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The action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The other operators are free and </a:t>
            </a:r>
            <a:r>
              <a:rPr lang="en-US" dirty="0" err="1" smtClean="0">
                <a:solidFill>
                  <a:srgbClr val="FF0000"/>
                </a:solidFill>
                <a:latin typeface="Book Antiqua"/>
                <a:cs typeface="Book Antiqua"/>
              </a:rPr>
              <a:t>parametrize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all the theories of perturbations with </a:t>
            </a:r>
          </a:p>
          <a:p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the same background </a:t>
            </a:r>
          </a:p>
          <a:p>
            <a:endParaRPr lang="en-US" dirty="0" smtClean="0">
              <a:solidFill>
                <a:srgbClr val="FF0000"/>
              </a:solidFill>
              <a:latin typeface="Book Antiqua"/>
              <a:cs typeface="Book Antiqua"/>
            </a:endParaRPr>
          </a:p>
          <a:p>
            <a:pPr marL="342900" indent="-342900">
              <a:buAutoNum type="arabicPeriod" startAt="3"/>
            </a:pPr>
            <a:r>
              <a:rPr lang="en-US" dirty="0" smtClean="0">
                <a:latin typeface="Book Antiqua"/>
                <a:cs typeface="Book Antiqua"/>
              </a:rPr>
              <a:t>Make explicit the scalar degree of freedom: restore diff. invariance by </a:t>
            </a:r>
            <a:r>
              <a:rPr lang="en-US" dirty="0" err="1" smtClean="0">
                <a:latin typeface="Book Antiqua"/>
                <a:cs typeface="Book Antiqua"/>
              </a:rPr>
              <a:t>t</a:t>
            </a:r>
            <a:r>
              <a:rPr lang="en-US" dirty="0" smtClean="0">
                <a:latin typeface="Book Antiqua"/>
                <a:cs typeface="Book Antiqua"/>
              </a:rPr>
              <a:t>         </a:t>
            </a:r>
            <a:r>
              <a:rPr lang="en-US" dirty="0" smtClean="0">
                <a:latin typeface="Book Antiqua"/>
                <a:ea typeface="Wingdings"/>
                <a:cs typeface="Book Antiqua"/>
              </a:rPr>
              <a:t>t+</a:t>
            </a:r>
            <a:r>
              <a:rPr lang="en-US" dirty="0" smtClean="0">
                <a:latin typeface="Book Antiqua"/>
                <a:ea typeface="Lucida Grande"/>
                <a:cs typeface="Book Antiqua"/>
              </a:rPr>
              <a:t>ξ</a:t>
            </a:r>
            <a:r>
              <a:rPr lang="en-US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/>
                <a:cs typeface="Book Antiqua"/>
              </a:rPr>
              <a:t>0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/>
                <a:cs typeface="Book Antiqua"/>
              </a:rPr>
              <a:t>(t,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/>
                <a:cs typeface="Book Antiqua"/>
              </a:rPr>
              <a:t>x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/>
                <a:cs typeface="Book Antiqua"/>
              </a:rPr>
              <a:t>)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 Antiqua"/>
              <a:cs typeface="Book Antiqua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Book Antiqua"/>
                <a:cs typeface="Book Antiqua"/>
              </a:rPr>
              <a:t>     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promote </a:t>
            </a:r>
            <a:r>
              <a:rPr lang="en-US" dirty="0" smtClean="0">
                <a:solidFill>
                  <a:srgbClr val="FF0000"/>
                </a:solidFill>
                <a:latin typeface="Book Antiqua"/>
                <a:ea typeface="Lucida Grande"/>
                <a:cs typeface="Book Antiqua"/>
              </a:rPr>
              <a:t>ξ</a:t>
            </a:r>
            <a:r>
              <a:rPr lang="en-US" baseline="-25000" dirty="0" smtClean="0">
                <a:solidFill>
                  <a:srgbClr val="FF0000"/>
                </a:solidFill>
                <a:latin typeface="Book Antiqua"/>
                <a:cs typeface="Book Antiqua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(t,</a:t>
            </a:r>
            <a:r>
              <a:rPr lang="en-US" b="1" dirty="0" smtClean="0">
                <a:solidFill>
                  <a:srgbClr val="FF0000"/>
                </a:solidFill>
                <a:latin typeface="Book Antiqua"/>
                <a:cs typeface="Book Antiqua"/>
              </a:rPr>
              <a:t>x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) to a field </a:t>
            </a:r>
            <a:r>
              <a:rPr lang="en-US" dirty="0" err="1" smtClean="0">
                <a:solidFill>
                  <a:srgbClr val="FF0000"/>
                </a:solidFill>
                <a:latin typeface="Book Antiqua"/>
                <a:ea typeface="Lucida Grande"/>
                <a:cs typeface="Book Antiqua"/>
              </a:rPr>
              <a:t>π</a:t>
            </a:r>
            <a:r>
              <a:rPr lang="en-US" dirty="0" err="1" smtClean="0">
                <a:solidFill>
                  <a:srgbClr val="FF0000"/>
                </a:solidFill>
                <a:latin typeface="Book Antiqua"/>
                <a:cs typeface="Book Antiqua"/>
              </a:rPr>
              <a:t>(t,</a:t>
            </a:r>
            <a:r>
              <a:rPr lang="en-US" b="1" dirty="0" err="1" smtClean="0">
                <a:solidFill>
                  <a:srgbClr val="FF0000"/>
                </a:solidFill>
                <a:latin typeface="Book Antiqua"/>
                <a:cs typeface="Book Antiqua"/>
              </a:rPr>
              <a:t>x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) which describes scalar fluctuations around FRW</a:t>
            </a:r>
          </a:p>
          <a:p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   </a:t>
            </a:r>
          </a:p>
          <a:p>
            <a:endParaRPr lang="en-US" dirty="0" smtClean="0">
              <a:solidFill>
                <a:srgbClr val="FF0000"/>
              </a:solidFill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4.  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Simplification: decoupling regime</a:t>
            </a:r>
            <a:r>
              <a:rPr lang="en-US" dirty="0" smtClean="0">
                <a:latin typeface="Book Antiqua"/>
                <a:cs typeface="Book Antiqua"/>
              </a:rPr>
              <a:t>. At enough high energies the mixing with gravity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can be neglected: E~H&gt;&gt; </a:t>
            </a:r>
            <a:r>
              <a:rPr lang="en-US" dirty="0" err="1" smtClean="0">
                <a:latin typeface="Book Antiqua"/>
                <a:cs typeface="Book Antiqua"/>
              </a:rPr>
              <a:t>E</a:t>
            </a:r>
            <a:r>
              <a:rPr lang="en-US" baseline="-25000" dirty="0" err="1" smtClean="0">
                <a:latin typeface="Book Antiqua"/>
                <a:cs typeface="Book Antiqua"/>
              </a:rPr>
              <a:t>mix</a:t>
            </a:r>
            <a:r>
              <a:rPr lang="en-US" dirty="0" smtClean="0">
                <a:latin typeface="Book Antiqua"/>
                <a:cs typeface="Book Antiqua"/>
              </a:rPr>
              <a:t>: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just focus on </a:t>
            </a:r>
            <a:r>
              <a:rPr lang="en-US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" y="1573827"/>
            <a:ext cx="8753148" cy="1177732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 rot="5400000">
            <a:off x="3766901" y="401818"/>
            <a:ext cx="341058" cy="231385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99948" y="1048552"/>
            <a:ext cx="2911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Fixed by the the background </a:t>
            </a:r>
            <a:r>
              <a:rPr lang="en-US" sz="1600" dirty="0" err="1" smtClean="0"/>
              <a:t>H(t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64" y="5696733"/>
            <a:ext cx="8895096" cy="82211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7693217" y="3736364"/>
            <a:ext cx="37935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97" y="4210218"/>
            <a:ext cx="4314902" cy="343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6" y="989465"/>
            <a:ext cx="9025947" cy="2562797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9076" y="71155"/>
            <a:ext cx="88841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Action up to third-order from the EFT expansion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0127" y="817402"/>
            <a:ext cx="9006402" cy="278499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38469" y="4156982"/>
            <a:ext cx="889217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Zapf Dingbats"/>
                <a:ea typeface="Zapf Dingbats"/>
                <a:cs typeface="Zapf Dingbats"/>
              </a:rPr>
              <a:t>✓</a:t>
            </a:r>
            <a:r>
              <a:rPr lang="en-US" b="1" dirty="0" smtClean="0">
                <a:latin typeface="Book Antiqua"/>
                <a:cs typeface="Book Antiqua"/>
              </a:rPr>
              <a:t> Known cases: </a:t>
            </a:r>
            <a:r>
              <a:rPr lang="en-US" dirty="0" smtClean="0">
                <a:latin typeface="Book Antiqua"/>
                <a:cs typeface="Book Antiqua"/>
              </a:rPr>
              <a:t>1. all the M,</a:t>
            </a:r>
            <a:r>
              <a:rPr lang="en-US" u="sng" dirty="0" smtClean="0">
                <a:latin typeface="Book Antiqua"/>
                <a:cs typeface="Book Antiqua"/>
              </a:rPr>
              <a:t>M</a:t>
            </a:r>
            <a:r>
              <a:rPr lang="en-US" dirty="0" smtClean="0">
                <a:latin typeface="Book Antiqua"/>
                <a:cs typeface="Book Antiqua"/>
              </a:rPr>
              <a:t>=0 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latin typeface="Book Antiqua"/>
                <a:ea typeface="Wingdings"/>
                <a:cs typeface="Book Antiqua"/>
              </a:rPr>
              <a:t> </a:t>
            </a:r>
            <a:r>
              <a:rPr lang="en-US" dirty="0" smtClean="0">
                <a:latin typeface="Book Antiqua"/>
                <a:cs typeface="Book Antiqua"/>
              </a:rPr>
              <a:t>standard slow-roll inflation (</a:t>
            </a:r>
            <a:r>
              <a:rPr lang="en-US" dirty="0" err="1" smtClean="0">
                <a:latin typeface="Book Antiqua"/>
                <a:cs typeface="Book Antiqua"/>
              </a:rPr>
              <a:t>c</a:t>
            </a:r>
            <a:r>
              <a:rPr lang="en-US" baseline="-25000" dirty="0" err="1" smtClean="0">
                <a:latin typeface="Book Antiqua"/>
                <a:cs typeface="Book Antiqua"/>
              </a:rPr>
              <a:t>s</a:t>
            </a:r>
            <a:r>
              <a:rPr lang="en-US" dirty="0" smtClean="0">
                <a:latin typeface="Book Antiqua"/>
                <a:cs typeface="Book Antiqua"/>
              </a:rPr>
              <a:t>=1)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                              2. M</a:t>
            </a:r>
            <a:r>
              <a:rPr lang="en-US" baseline="-25000" dirty="0" smtClean="0">
                <a:latin typeface="Book Antiqua"/>
                <a:cs typeface="Book Antiqua"/>
              </a:rPr>
              <a:t>2</a:t>
            </a:r>
            <a:r>
              <a:rPr lang="en-US" dirty="0" smtClean="0">
                <a:latin typeface="Book Antiqua"/>
                <a:cs typeface="Book Antiqua"/>
              </a:rPr>
              <a:t>, M</a:t>
            </a:r>
            <a:r>
              <a:rPr lang="en-US" baseline="-25000" dirty="0" smtClean="0">
                <a:latin typeface="Book Antiqua"/>
                <a:cs typeface="Book Antiqua"/>
              </a:rPr>
              <a:t>3 </a:t>
            </a:r>
            <a:r>
              <a:rPr lang="en-US" dirty="0" smtClean="0">
                <a:latin typeface="Book Antiqua"/>
                <a:cs typeface="Book Antiqua"/>
              </a:rPr>
              <a:t>≠ 0        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latin typeface="Book Antiqua"/>
                <a:ea typeface="Wingdings"/>
                <a:cs typeface="Book Antiqua"/>
              </a:rPr>
              <a:t> </a:t>
            </a:r>
            <a:r>
              <a:rPr lang="en-US" dirty="0" err="1" smtClean="0">
                <a:latin typeface="Book Antiqua"/>
                <a:cs typeface="Book Antiqua"/>
              </a:rPr>
              <a:t>c</a:t>
            </a:r>
            <a:r>
              <a:rPr lang="en-US" baseline="-25000" dirty="0" err="1" smtClean="0">
                <a:latin typeface="Book Antiqua"/>
                <a:cs typeface="Book Antiqua"/>
              </a:rPr>
              <a:t>s</a:t>
            </a:r>
            <a:r>
              <a:rPr lang="en-US" dirty="0" smtClean="0">
                <a:latin typeface="Book Antiqua"/>
                <a:cs typeface="Book Antiqua"/>
              </a:rPr>
              <a:t>&lt; 1 Inflation (DBI);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                              3. de Sitter limit (H=const) &amp; </a:t>
            </a:r>
            <a:r>
              <a:rPr lang="en-US" u="sng" dirty="0" smtClean="0">
                <a:latin typeface="Book Antiqua"/>
                <a:cs typeface="Book Antiqua"/>
              </a:rPr>
              <a:t>M</a:t>
            </a:r>
            <a:r>
              <a:rPr lang="en-US" baseline="-25000" dirty="0" smtClean="0">
                <a:latin typeface="Book Antiqua"/>
                <a:cs typeface="Book Antiqua"/>
              </a:rPr>
              <a:t>2</a:t>
            </a:r>
            <a:r>
              <a:rPr lang="en-US" dirty="0" smtClean="0">
                <a:latin typeface="Book Antiqua"/>
                <a:cs typeface="Book Antiqua"/>
              </a:rPr>
              <a:t>, </a:t>
            </a:r>
            <a:r>
              <a:rPr lang="en-US" u="sng" dirty="0" smtClean="0">
                <a:latin typeface="Book Antiqua"/>
                <a:cs typeface="Book Antiqua"/>
              </a:rPr>
              <a:t>M</a:t>
            </a:r>
            <a:r>
              <a:rPr lang="en-US" baseline="-25000" dirty="0" smtClean="0">
                <a:latin typeface="Book Antiqua"/>
                <a:cs typeface="Book Antiqua"/>
              </a:rPr>
              <a:t>3</a:t>
            </a:r>
            <a:r>
              <a:rPr lang="en-US" dirty="0" smtClean="0">
                <a:latin typeface="Book Antiqua"/>
                <a:cs typeface="Book Antiqua"/>
              </a:rPr>
              <a:t>≠ 0 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latin typeface="Book Antiqua"/>
                <a:cs typeface="Book Antiqua"/>
              </a:rPr>
              <a:t> Ghost Inflation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pPr>
              <a:buFont typeface="Zapf Dingbats" charset="2"/>
              <a:buChar char="✓"/>
            </a:pP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Book Antiqua"/>
                <a:cs typeface="Book Antiqua"/>
              </a:rPr>
              <a:t>The </a:t>
            </a:r>
            <a:r>
              <a:rPr lang="en-US" b="1" u="sng" dirty="0" smtClean="0">
                <a:solidFill>
                  <a:srgbClr val="FF0000"/>
                </a:solidFill>
                <a:latin typeface="Book Antiqua"/>
                <a:cs typeface="Book Antiqua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Book Antiqua"/>
                <a:cs typeface="Book Antiqua"/>
              </a:rPr>
              <a:t>s characterize curvature-generated interactions </a:t>
            </a:r>
            <a:r>
              <a:rPr lang="en-US" sz="1600" b="1" dirty="0" smtClean="0">
                <a:latin typeface="Book Antiqua"/>
                <a:cs typeface="Book Antiqua"/>
              </a:rPr>
              <a:t>(from extrinsic curvature of </a:t>
            </a:r>
          </a:p>
          <a:p>
            <a:r>
              <a:rPr lang="en-US" sz="1600" b="1" dirty="0" smtClean="0">
                <a:latin typeface="Book Antiqua"/>
                <a:cs typeface="Book Antiqua"/>
              </a:rPr>
              <a:t>     constant time surfaces K</a:t>
            </a:r>
            <a:r>
              <a:rPr lang="en-US" sz="1600" b="1" baseline="30000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sz="1600" b="1" baseline="-25000" dirty="0" smtClean="0">
                <a:latin typeface="Lucida Grande"/>
                <a:ea typeface="Lucida Grande"/>
                <a:cs typeface="Lucida Grande"/>
              </a:rPr>
              <a:t>ν</a:t>
            </a:r>
            <a:r>
              <a:rPr lang="en-US" sz="1600" b="1" dirty="0" smtClean="0">
                <a:latin typeface="Lucida Grande"/>
                <a:ea typeface="Lucida Grande"/>
                <a:cs typeface="Lucida Grande"/>
              </a:rPr>
              <a:t>,</a:t>
            </a:r>
            <a:r>
              <a:rPr lang="en-US" sz="1600" b="1" dirty="0" smtClean="0">
                <a:latin typeface="Book Antiqua"/>
                <a:ea typeface="Lucida Grande"/>
                <a:cs typeface="Book Antiqua"/>
              </a:rPr>
              <a:t> as </a:t>
            </a:r>
            <a:r>
              <a:rPr lang="en-US" sz="1600" b="1" u="sng" dirty="0" smtClean="0">
                <a:latin typeface="Book Antiqua"/>
                <a:ea typeface="Lucida Grande"/>
                <a:cs typeface="Book Antiqua"/>
              </a:rPr>
              <a:t>M</a:t>
            </a:r>
            <a:r>
              <a:rPr lang="en-US" sz="1600" b="1" baseline="30000" dirty="0" smtClean="0">
                <a:latin typeface="Book Antiqua"/>
                <a:ea typeface="Lucida Grande"/>
                <a:cs typeface="Book Antiqua"/>
              </a:rPr>
              <a:t>2</a:t>
            </a:r>
            <a:r>
              <a:rPr lang="en-US" sz="1600" b="1" baseline="-25000" dirty="0" smtClean="0">
                <a:latin typeface="Book Antiqua"/>
                <a:ea typeface="Lucida Grande"/>
                <a:cs typeface="Book Antiqua"/>
              </a:rPr>
              <a:t>6</a:t>
            </a:r>
            <a:r>
              <a:rPr lang="en-US" sz="1600" b="1" dirty="0" smtClean="0">
                <a:latin typeface="Book Antiqua"/>
                <a:ea typeface="Lucida Grande"/>
                <a:cs typeface="Book Antiqua"/>
              </a:rPr>
              <a:t>(g</a:t>
            </a:r>
            <a:r>
              <a:rPr lang="en-US" sz="1600" b="1" baseline="30000" dirty="0" smtClean="0">
                <a:latin typeface="Book Antiqua"/>
                <a:ea typeface="Lucida Grande"/>
                <a:cs typeface="Book Antiqua"/>
              </a:rPr>
              <a:t>00</a:t>
            </a:r>
            <a:r>
              <a:rPr lang="en-US" sz="1600" b="1" dirty="0" smtClean="0">
                <a:latin typeface="Book Antiqua"/>
                <a:ea typeface="Lucida Grande"/>
                <a:cs typeface="Book Antiqua"/>
              </a:rPr>
              <a:t>+1)</a:t>
            </a:r>
            <a:r>
              <a:rPr lang="en-US" sz="1600" b="1" dirty="0" smtClean="0">
                <a:latin typeface="Book Antiqua"/>
                <a:cs typeface="Book Antiqua"/>
              </a:rPr>
              <a:t> </a:t>
            </a:r>
            <a:r>
              <a:rPr lang="en-US" sz="1600" b="1" dirty="0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sz="1600" b="1" dirty="0" smtClean="0">
                <a:latin typeface="Book Antiqua"/>
                <a:cs typeface="Book Antiqua"/>
              </a:rPr>
              <a:t>K</a:t>
            </a:r>
            <a:r>
              <a:rPr lang="en-US" sz="1600" b="1" baseline="30000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sz="1600" b="1" baseline="-25000" dirty="0" smtClean="0">
                <a:latin typeface="Lucida Grande"/>
                <a:ea typeface="Lucida Grande"/>
                <a:cs typeface="Lucida Grande"/>
              </a:rPr>
              <a:t>ν </a:t>
            </a:r>
            <a:r>
              <a:rPr lang="en-US" sz="1600" b="1" dirty="0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sz="1600" b="1" dirty="0" smtClean="0">
                <a:latin typeface="Book Antiqua"/>
                <a:cs typeface="Book Antiqua"/>
              </a:rPr>
              <a:t>K</a:t>
            </a:r>
            <a:r>
              <a:rPr lang="en-US" sz="1600" b="1" baseline="30000" dirty="0" smtClean="0">
                <a:latin typeface="Lucida Grande"/>
                <a:ea typeface="Lucida Grande"/>
                <a:cs typeface="Lucida Grande"/>
              </a:rPr>
              <a:t>ν</a:t>
            </a:r>
            <a:r>
              <a:rPr lang="en-US" sz="1600" b="1" baseline="-25000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sz="1600" dirty="0" smtClean="0">
                <a:latin typeface="Lucida Grande"/>
                <a:ea typeface="Lucida Grande"/>
                <a:cs typeface="Lucida Grande"/>
              </a:rPr>
              <a:t>)</a:t>
            </a:r>
            <a:r>
              <a:rPr lang="en-US" sz="1600" b="1" dirty="0" smtClean="0">
                <a:latin typeface="Book Antiqua"/>
                <a:cs typeface="Book Antiqua"/>
              </a:rPr>
              <a:t> 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     </a:t>
            </a:r>
            <a:r>
              <a:rPr lang="en-US" b="1" dirty="0" smtClean="0">
                <a:solidFill>
                  <a:srgbClr val="FF0000"/>
                </a:solidFill>
                <a:latin typeface="Book Antiqua"/>
                <a:cs typeface="Book Antiqua"/>
              </a:rPr>
              <a:t>Most of them not discussed so far. </a:t>
            </a:r>
          </a:p>
          <a:p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                          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70167" y="4756022"/>
          <a:ext cx="2662033" cy="298675"/>
        </p:xfrm>
        <a:graphic>
          <a:graphicData uri="http://schemas.openxmlformats.org/presentationml/2006/ole">
            <p:oleObj spid="_x0000_s19458" name="Equation" r:id="rId5" imgW="1816100" imgH="203200" progId="Equation.3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8555008" y="3076590"/>
            <a:ext cx="484812" cy="325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89321" y="3076590"/>
            <a:ext cx="348978" cy="3252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9076" y="1636269"/>
            <a:ext cx="8867453" cy="19494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73065" y="800690"/>
            <a:ext cx="8867453" cy="2801708"/>
            <a:chOff x="189076" y="2473347"/>
            <a:chExt cx="8867453" cy="2801708"/>
          </a:xfrm>
        </p:grpSpPr>
        <p:sp>
          <p:nvSpPr>
            <p:cNvPr id="8" name="Rectangle 7"/>
            <p:cNvSpPr/>
            <p:nvPr/>
          </p:nvSpPr>
          <p:spPr>
            <a:xfrm>
              <a:off x="189076" y="3325639"/>
              <a:ext cx="4594728" cy="194941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83804" y="2473347"/>
              <a:ext cx="4272725" cy="27849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20"/>
          <p:cNvGrpSpPr/>
          <p:nvPr/>
        </p:nvGrpSpPr>
        <p:grpSpPr>
          <a:xfrm>
            <a:off x="183799" y="2705808"/>
            <a:ext cx="7921691" cy="914400"/>
            <a:chOff x="183799" y="2857674"/>
            <a:chExt cx="7921691" cy="914400"/>
          </a:xfrm>
        </p:grpSpPr>
        <p:sp>
          <p:nvSpPr>
            <p:cNvPr id="17" name="Oval 16"/>
            <p:cNvSpPr/>
            <p:nvPr/>
          </p:nvSpPr>
          <p:spPr>
            <a:xfrm>
              <a:off x="183799" y="2857674"/>
              <a:ext cx="2155461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849525" y="2857674"/>
              <a:ext cx="2255965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914261" y="2857674"/>
              <a:ext cx="1900472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6069206" y="4603029"/>
            <a:ext cx="2662033" cy="57451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-6994" y="3620208"/>
            <a:ext cx="349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N.B., </a:t>
            </a:r>
            <a:r>
              <a:rPr lang="en-US" dirty="0" err="1" smtClean="0"/>
              <a:t>Fasiello</a:t>
            </a:r>
            <a:r>
              <a:rPr lang="en-US" dirty="0" smtClean="0"/>
              <a:t>, </a:t>
            </a:r>
            <a:r>
              <a:rPr lang="en-US" dirty="0" err="1" smtClean="0"/>
              <a:t>Matarrese</a:t>
            </a:r>
            <a:r>
              <a:rPr lang="en-US" dirty="0" smtClean="0"/>
              <a:t>, </a:t>
            </a:r>
            <a:r>
              <a:rPr lang="en-US" dirty="0" err="1" smtClean="0"/>
              <a:t>Riotto</a:t>
            </a:r>
            <a:r>
              <a:rPr lang="en-US" dirty="0" smtClean="0"/>
              <a:t> 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6050" y="223021"/>
            <a:ext cx="60498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Solutions for the linear fluctuations</a:t>
            </a:r>
            <a:endParaRPr lang="en-US" sz="32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92113" y="2309813"/>
          <a:ext cx="5299075" cy="627062"/>
        </p:xfrm>
        <a:graphic>
          <a:graphicData uri="http://schemas.openxmlformats.org/presentationml/2006/ole">
            <p:oleObj spid="_x0000_s21506" name="Equation" r:id="rId4" imgW="3111500" imgH="368300" progId="Equation.3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5941" y="3209495"/>
            <a:ext cx="721588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The </a:t>
            </a:r>
            <a:r>
              <a:rPr lang="en-US" b="1" dirty="0" smtClean="0">
                <a:latin typeface="Lucida Grande"/>
                <a:ea typeface="Lucida Grande"/>
                <a:cs typeface="Lucida Grande"/>
              </a:rPr>
              <a:t>α</a:t>
            </a:r>
            <a:r>
              <a:rPr lang="en-US" b="1" baseline="-25000" dirty="0" smtClean="0">
                <a:latin typeface="Lucida Grande"/>
                <a:ea typeface="Lucida Grande"/>
                <a:cs typeface="Lucida Grande"/>
              </a:rPr>
              <a:t>0</a:t>
            </a:r>
            <a:r>
              <a:rPr lang="en-US" b="1" dirty="0" smtClean="0">
                <a:latin typeface="Lucida Grande"/>
                <a:ea typeface="Lucida Grande"/>
                <a:cs typeface="Lucida Grande"/>
              </a:rPr>
              <a:t> and β</a:t>
            </a:r>
            <a:r>
              <a:rPr lang="en-US" b="1" baseline="-25000" dirty="0" smtClean="0">
                <a:latin typeface="Lucida Grande"/>
                <a:ea typeface="Lucida Grande"/>
                <a:cs typeface="Lucida Grande"/>
              </a:rPr>
              <a:t>0</a:t>
            </a:r>
            <a:r>
              <a:rPr lang="en-US" b="1" dirty="0" smtClean="0"/>
              <a:t> </a:t>
            </a:r>
            <a:r>
              <a:rPr lang="en-US" b="1" dirty="0" smtClean="0">
                <a:latin typeface="Book Antiqua"/>
                <a:cs typeface="Book Antiqua"/>
              </a:rPr>
              <a:t>parameters generalize the sound speed c</a:t>
            </a:r>
            <a:r>
              <a:rPr lang="en-US" b="1" baseline="30000" dirty="0" smtClean="0">
                <a:latin typeface="Book Antiqua"/>
                <a:cs typeface="Book Antiqua"/>
              </a:rPr>
              <a:t>2</a:t>
            </a:r>
            <a:r>
              <a:rPr lang="en-US" b="1" baseline="-25000" dirty="0" smtClean="0">
                <a:latin typeface="Book Antiqua"/>
                <a:cs typeface="Book Antiqua"/>
              </a:rPr>
              <a:t>s</a:t>
            </a:r>
            <a:r>
              <a:rPr lang="en-US" b="1" dirty="0" smtClean="0">
                <a:latin typeface="Book Antiqua"/>
                <a:cs typeface="Book Antiqua"/>
              </a:rPr>
              <a:t>:</a:t>
            </a:r>
            <a:endParaRPr lang="en-US" b="1" baseline="-25000" dirty="0" smtClean="0">
              <a:latin typeface="Book Antiqua"/>
              <a:cs typeface="Book Antiqua"/>
            </a:endParaRPr>
          </a:p>
          <a:p>
            <a:endParaRPr lang="en-US" baseline="-25000" dirty="0" smtClean="0">
              <a:latin typeface="Book Antiqua"/>
              <a:cs typeface="Book Antiqua"/>
            </a:endParaRPr>
          </a:p>
          <a:p>
            <a:endParaRPr lang="en-US" baseline="-25000" dirty="0" smtClean="0">
              <a:latin typeface="Book Antiqua"/>
              <a:cs typeface="Book Antiqua"/>
            </a:endParaRPr>
          </a:p>
          <a:p>
            <a:endParaRPr lang="en-US" baseline="-25000" dirty="0" smtClean="0">
              <a:latin typeface="Book Antiqua"/>
              <a:cs typeface="Book Antiqua"/>
            </a:endParaRPr>
          </a:p>
          <a:p>
            <a:endParaRPr lang="en-US" baseline="-25000" dirty="0" smtClean="0">
              <a:latin typeface="Book Antiqua"/>
              <a:cs typeface="Book Antiqua"/>
            </a:endParaRPr>
          </a:p>
          <a:p>
            <a:endParaRPr lang="en-US" baseline="-25000" dirty="0" smtClean="0">
              <a:latin typeface="Book Antiqua"/>
              <a:cs typeface="Book Antiqua"/>
            </a:endParaRPr>
          </a:p>
          <a:p>
            <a:endParaRPr lang="en-US" baseline="-25000" dirty="0" smtClean="0">
              <a:latin typeface="Book Antiqua"/>
              <a:cs typeface="Book Antiqua"/>
            </a:endParaRPr>
          </a:p>
          <a:p>
            <a:endParaRPr lang="en-US" dirty="0" smtClean="0"/>
          </a:p>
          <a:p>
            <a:r>
              <a:rPr lang="en-US" dirty="0" smtClean="0">
                <a:latin typeface="Book Antiqua"/>
                <a:cs typeface="Book Antiqua"/>
              </a:rPr>
              <a:t>N.B.: DBI-like inflation corresponds to     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β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0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=</a:t>
            </a:r>
            <a:r>
              <a:rPr lang="en-US" u="sng" dirty="0" smtClean="0">
                <a:latin typeface="Lucida Grande"/>
                <a:ea typeface="Lucida Grande"/>
                <a:cs typeface="Lucida Grande"/>
              </a:rPr>
              <a:t>M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1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=0 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α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0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=</a:t>
            </a:r>
            <a:r>
              <a:rPr lang="en-US" dirty="0" smtClean="0">
                <a:latin typeface="Book Antiqua"/>
                <a:cs typeface="Book Antiqua"/>
              </a:rPr>
              <a:t>c</a:t>
            </a:r>
            <a:r>
              <a:rPr lang="en-US" baseline="30000" dirty="0" smtClean="0">
                <a:latin typeface="Book Antiqua"/>
                <a:cs typeface="Book Antiqua"/>
              </a:rPr>
              <a:t>2</a:t>
            </a:r>
            <a:r>
              <a:rPr lang="en-US" baseline="-25000" dirty="0" smtClean="0">
                <a:latin typeface="Book Antiqua"/>
                <a:cs typeface="Book Antiqua"/>
              </a:rPr>
              <a:t>s</a:t>
            </a:r>
            <a:r>
              <a:rPr lang="en-US" dirty="0" smtClean="0">
                <a:latin typeface="Book Antiqua"/>
                <a:cs typeface="Book Antiqua"/>
              </a:rPr>
              <a:t> &lt; 1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     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      Ghost inflation corresponds to         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α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0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=0 (H=const. &amp; </a:t>
            </a:r>
            <a:r>
              <a:rPr lang="en-US" u="sng" dirty="0" smtClean="0">
                <a:latin typeface="Lucida Grande"/>
                <a:ea typeface="Lucida Grande"/>
                <a:cs typeface="Lucida Grande"/>
              </a:rPr>
              <a:t>M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1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=0)  </a:t>
            </a:r>
            <a:r>
              <a:rPr lang="en-US" dirty="0" smtClean="0">
                <a:latin typeface="Book Antiqua"/>
                <a:cs typeface="Book Antiqua"/>
              </a:rPr>
              <a:t>     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25" y="3664188"/>
            <a:ext cx="7675912" cy="905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5" y="243421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Zapf Dingbats"/>
                <a:ea typeface="Zapf Dingbats"/>
                <a:cs typeface="Zapf Dingbats"/>
              </a:rPr>
              <a:t>✓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305" y="1175461"/>
            <a:ext cx="907171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Font typeface="Zapf Dingbats" charset="2"/>
              <a:buChar char="✓"/>
            </a:pPr>
            <a:r>
              <a:rPr lang="en-US" dirty="0" smtClean="0">
                <a:latin typeface="Book Antiqua"/>
                <a:cs typeface="Book Antiqua"/>
              </a:rPr>
              <a:t> We have found a completely general solution that interpolates between  known cases</a:t>
            </a:r>
          </a:p>
          <a:p>
            <a:r>
              <a:rPr lang="en-US" dirty="0" smtClean="0">
                <a:latin typeface="Book Antiqua"/>
                <a:cs typeface="Book Antiqua"/>
              </a:rPr>
              <a:t>    like DBI and Ghost inflation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38345" y="4857155"/>
            <a:ext cx="1107468" cy="397294"/>
          </a:xfrm>
          <a:prstGeom prst="rect">
            <a:avLst/>
          </a:prstGeom>
          <a:noFill/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82358" y="2421211"/>
            <a:ext cx="2874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(N.B, </a:t>
            </a:r>
            <a:r>
              <a:rPr lang="en-US" sz="1400" dirty="0" err="1" smtClean="0"/>
              <a:t>Fasiello</a:t>
            </a:r>
            <a:r>
              <a:rPr lang="en-US" sz="1400" dirty="0" smtClean="0"/>
              <a:t>, </a:t>
            </a:r>
            <a:r>
              <a:rPr lang="en-US" sz="1400" dirty="0" err="1" smtClean="0"/>
              <a:t>Matarrese</a:t>
            </a:r>
            <a:r>
              <a:rPr lang="en-US" sz="1400" dirty="0" smtClean="0"/>
              <a:t> &amp; </a:t>
            </a:r>
            <a:r>
              <a:rPr lang="en-US" sz="1400" dirty="0" err="1" smtClean="0"/>
              <a:t>Riotto</a:t>
            </a:r>
            <a:r>
              <a:rPr lang="en-US" sz="1400" dirty="0" smtClean="0"/>
              <a:t> 10;</a:t>
            </a:r>
          </a:p>
          <a:p>
            <a:r>
              <a:rPr lang="en-US" sz="1400" dirty="0" smtClean="0"/>
              <a:t> see also </a:t>
            </a:r>
            <a:r>
              <a:rPr lang="en-US" sz="1400" dirty="0" err="1" smtClean="0"/>
              <a:t>Senatore</a:t>
            </a:r>
            <a:r>
              <a:rPr lang="en-US" sz="1400" dirty="0" smtClean="0"/>
              <a:t> 05;)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6050" y="223021"/>
            <a:ext cx="60498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Solutions for the linear fluctuations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6" y="1632770"/>
            <a:ext cx="8756490" cy="1464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46" y="3593532"/>
            <a:ext cx="7734794" cy="1241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966" y="1164112"/>
            <a:ext cx="723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 </a:t>
            </a:r>
            <a:r>
              <a:rPr lang="en-US" dirty="0" smtClean="0">
                <a:latin typeface="Book Antiqua"/>
                <a:cs typeface="Book Antiqua"/>
              </a:rPr>
              <a:t>Integration constants fixed to recover standard and ghost inflation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0966" y="3097506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 </a:t>
            </a:r>
            <a:r>
              <a:rPr lang="en-US" dirty="0" smtClean="0">
                <a:latin typeface="Book Antiqua"/>
                <a:cs typeface="Book Antiqua"/>
              </a:rPr>
              <a:t>In the asymptotic limit </a:t>
            </a:r>
            <a:r>
              <a:rPr lang="en-US" dirty="0" err="1" smtClean="0">
                <a:latin typeface="Book Antiqua"/>
                <a:cs typeface="Book Antiqua"/>
              </a:rPr>
              <a:t>τ</a:t>
            </a:r>
            <a:r>
              <a:rPr lang="en-US" dirty="0" smtClean="0">
                <a:latin typeface="Book Antiqua"/>
                <a:cs typeface="Book Antiqua"/>
              </a:rPr>
              <a:t>         0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39180" y="3282172"/>
            <a:ext cx="4233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0235" y="170836"/>
            <a:ext cx="46877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Analysis of the </a:t>
            </a:r>
            <a:r>
              <a:rPr lang="en-US" sz="3200" dirty="0" err="1" smtClean="0"/>
              <a:t>Bispectra</a:t>
            </a:r>
            <a:r>
              <a:rPr lang="en-US" sz="3200" dirty="0" smtClean="0"/>
              <a:t> (I)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31611" y="2765814"/>
            <a:ext cx="796884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ook Antiqua"/>
                <a:cs typeface="Book Antiqua"/>
              </a:rPr>
              <a:t>   Strategy employed:</a:t>
            </a:r>
          </a:p>
          <a:p>
            <a:pPr>
              <a:buFont typeface="Wingdings" charset="2"/>
              <a:buChar char="Ø"/>
            </a:pPr>
            <a:r>
              <a:rPr lang="en-US" sz="2000" b="1" i="1" dirty="0" smtClean="0">
                <a:latin typeface="Book Antiqua"/>
                <a:cs typeface="Book Antiqua"/>
              </a:rPr>
              <a:t>  </a:t>
            </a:r>
            <a:r>
              <a:rPr lang="en-US" sz="2000" dirty="0" smtClean="0">
                <a:latin typeface="Book Antiqua"/>
                <a:cs typeface="Book Antiqua"/>
              </a:rPr>
              <a:t>thorough study of the NG generated by </a:t>
            </a:r>
            <a:r>
              <a:rPr lang="en-US" sz="2000" b="1" i="1" dirty="0" smtClean="0">
                <a:latin typeface="Book Antiqua"/>
                <a:cs typeface="Book Antiqua"/>
              </a:rPr>
              <a:t>each interaction operator</a:t>
            </a:r>
          </a:p>
          <a:p>
            <a:r>
              <a:rPr lang="en-US" sz="2000" b="1" i="1" dirty="0" smtClean="0">
                <a:latin typeface="Book Antiqua"/>
                <a:cs typeface="Book Antiqua"/>
              </a:rPr>
              <a:t>  </a:t>
            </a:r>
          </a:p>
          <a:p>
            <a:pPr>
              <a:buFont typeface="Wingdings" charset="2"/>
              <a:buChar char="Ø"/>
            </a:pPr>
            <a:r>
              <a:rPr lang="en-US" sz="2000" b="1" i="1" dirty="0" smtClean="0">
                <a:latin typeface="Book Antiqua"/>
                <a:cs typeface="Book Antiqua"/>
              </a:rPr>
              <a:t> in-in formalism</a:t>
            </a:r>
            <a:r>
              <a:rPr lang="en-US" sz="2000" dirty="0" smtClean="0">
                <a:latin typeface="Book Antiqua"/>
                <a:cs typeface="Book Antiqua"/>
              </a:rPr>
              <a:t> (here we use the linear solutions)</a:t>
            </a:r>
            <a:r>
              <a:rPr lang="en-US" sz="2000" b="1" i="1" dirty="0" smtClean="0">
                <a:latin typeface="Book Antiqua"/>
                <a:cs typeface="Book Antiqua"/>
              </a:rPr>
              <a:t> </a:t>
            </a:r>
          </a:p>
          <a:p>
            <a:pPr>
              <a:buFont typeface="Wingdings" charset="2"/>
              <a:buChar char="Ø"/>
            </a:pPr>
            <a:endParaRPr lang="en-US" sz="2000" b="1" i="1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sz="2000" b="1" i="1" dirty="0" smtClean="0">
                <a:latin typeface="Book Antiqua"/>
                <a:cs typeface="Book Antiqua"/>
              </a:rPr>
              <a:t> Cases considered</a:t>
            </a:r>
          </a:p>
          <a:p>
            <a:pPr>
              <a:buFont typeface="Wingdings" charset="2"/>
              <a:buChar char="Ø"/>
            </a:pPr>
            <a:endParaRPr lang="en-US" sz="2000" b="1" i="1" dirty="0" smtClean="0">
              <a:latin typeface="Book Antiqua"/>
              <a:cs typeface="Book Antiqua"/>
            </a:endParaRPr>
          </a:p>
          <a:p>
            <a:r>
              <a:rPr lang="en-US" sz="2000" dirty="0" smtClean="0">
                <a:latin typeface="Book Antiqua"/>
                <a:cs typeface="Book Antiqua"/>
              </a:rPr>
              <a:t>        </a:t>
            </a:r>
            <a:endParaRPr lang="en-US" sz="2000" b="1" dirty="0" smtClean="0">
              <a:latin typeface="Book Antiqua"/>
              <a:cs typeface="Book Antiqua"/>
            </a:endParaRPr>
          </a:p>
          <a:p>
            <a:r>
              <a:rPr lang="en-US" sz="2000" dirty="0" smtClean="0">
                <a:latin typeface="Book Antiqua"/>
                <a:cs typeface="Book Antiqua"/>
              </a:rPr>
              <a:t> </a:t>
            </a:r>
          </a:p>
          <a:p>
            <a:r>
              <a:rPr lang="en-US" sz="2000" dirty="0" smtClean="0">
                <a:latin typeface="Book Antiqua"/>
                <a:cs typeface="Book Antiqua"/>
              </a:rPr>
              <a:t>  </a:t>
            </a:r>
            <a:endParaRPr lang="en-US" sz="2000" dirty="0">
              <a:latin typeface="Book Antiqua"/>
              <a:cs typeface="Book Antiqua"/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354013" y="1134658"/>
          <a:ext cx="7508875" cy="1052512"/>
        </p:xfrm>
        <a:graphic>
          <a:graphicData uri="http://schemas.openxmlformats.org/presentationml/2006/ole">
            <p:oleObj spid="_x0000_s25602" name="Equation" r:id="rId3" imgW="3429000" imgH="482600" progId="Equation.3">
              <p:embed/>
            </p:oleObj>
          </a:graphicData>
        </a:graphic>
      </p:graphicFrame>
      <p:cxnSp>
        <p:nvCxnSpPr>
          <p:cNvPr id="6" name="Straight Arrow Connector 15"/>
          <p:cNvCxnSpPr>
            <a:cxnSpLocks noChangeShapeType="1"/>
          </p:cNvCxnSpPr>
          <p:nvPr/>
        </p:nvCxnSpPr>
        <p:spPr bwMode="auto">
          <a:xfrm flipV="1">
            <a:off x="5676178" y="1645086"/>
            <a:ext cx="455660" cy="300016"/>
          </a:xfrm>
          <a:prstGeom prst="straightConnector1">
            <a:avLst/>
          </a:prstGeom>
          <a:noFill/>
          <a:ln w="28575">
            <a:solidFill>
              <a:srgbClr val="FFDA0B"/>
            </a:solidFill>
            <a:round/>
            <a:headEnd/>
            <a:tailEnd type="arrow" w="med" len="med"/>
          </a:ln>
        </p:spPr>
      </p:cxn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4523601" y="1949403"/>
            <a:ext cx="1752600" cy="461962"/>
          </a:xfrm>
          <a:prstGeom prst="rect">
            <a:avLst/>
          </a:prstGeom>
          <a:noFill/>
          <a:ln w="38100">
            <a:solidFill>
              <a:srgbClr val="FFDA0B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Amplitude</a:t>
            </a:r>
            <a:endParaRPr lang="en-US" dirty="0"/>
          </a:p>
        </p:txBody>
      </p:sp>
      <p:cxnSp>
        <p:nvCxnSpPr>
          <p:cNvPr id="12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7047010" y="1635280"/>
            <a:ext cx="295276" cy="228600"/>
          </a:xfrm>
          <a:prstGeom prst="straightConnector1">
            <a:avLst/>
          </a:prstGeom>
          <a:noFill/>
          <a:ln w="28575">
            <a:solidFill>
              <a:srgbClr val="FFDA0B"/>
            </a:solidFill>
            <a:round/>
            <a:headEnd/>
            <a:tailEnd type="arrow" w="med" len="med"/>
          </a:ln>
        </p:spPr>
      </p:cxn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7082800" y="1919542"/>
            <a:ext cx="1219200" cy="461963"/>
          </a:xfrm>
          <a:prstGeom prst="rect">
            <a:avLst/>
          </a:prstGeom>
          <a:noFill/>
          <a:ln w="38100">
            <a:solidFill>
              <a:srgbClr val="FFDA0B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  Shape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13" y="4592061"/>
            <a:ext cx="8058840" cy="146051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5400000">
            <a:off x="2188322" y="6122492"/>
            <a:ext cx="383827" cy="1588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3123542" y="6135732"/>
            <a:ext cx="38382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 rot="16200000">
            <a:off x="5341153" y="4868947"/>
            <a:ext cx="277445" cy="240070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44173" y="6366590"/>
            <a:ext cx="512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/>
                <a:cs typeface="Book Antiqua"/>
              </a:rPr>
              <a:t>p</a:t>
            </a:r>
            <a:r>
              <a:rPr lang="en-US" dirty="0" smtClean="0">
                <a:latin typeface="Book Antiqua"/>
                <a:cs typeface="Book Antiqua"/>
              </a:rPr>
              <a:t>ure ``DBI’’    pure Ghost         intermediate cases</a:t>
            </a:r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0235" y="170836"/>
            <a:ext cx="47910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Analysis of the </a:t>
            </a:r>
            <a:r>
              <a:rPr lang="en-US" sz="3200" dirty="0" err="1" smtClean="0"/>
              <a:t>Bispectra</a:t>
            </a:r>
            <a:r>
              <a:rPr lang="en-US" sz="3200" dirty="0" smtClean="0"/>
              <a:t> (II)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-44298" y="864428"/>
            <a:ext cx="939235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ook Antiqua"/>
                <a:cs typeface="Book Antiqua"/>
              </a:rPr>
              <a:t>     Novelties: </a:t>
            </a:r>
          </a:p>
          <a:p>
            <a:endParaRPr lang="en-US" sz="2000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sz="2000" dirty="0" smtClean="0">
                <a:latin typeface="Book Antiqua"/>
                <a:cs typeface="Book Antiqua"/>
              </a:rPr>
              <a:t>   We are able to </a:t>
            </a:r>
            <a:r>
              <a:rPr lang="en-US" sz="2000" b="1" dirty="0" smtClean="0">
                <a:solidFill>
                  <a:srgbClr val="FF0000"/>
                </a:solidFill>
                <a:latin typeface="Book Antiqua"/>
                <a:cs typeface="Book Antiqua"/>
              </a:rPr>
              <a:t>interpolate between known solutions (DBI &amp; Ghost) for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Book Antiqua"/>
                <a:cs typeface="Book Antiqua"/>
              </a:rPr>
              <a:t>      the linear perturbations</a:t>
            </a:r>
            <a:r>
              <a:rPr lang="en-US" sz="20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endParaRPr lang="en-US" sz="2000" dirty="0" smtClean="0">
              <a:solidFill>
                <a:srgbClr val="FF0000"/>
              </a:solidFill>
              <a:latin typeface="Book Antiqua"/>
              <a:cs typeface="Book Antiqua"/>
            </a:endParaRPr>
          </a:p>
          <a:p>
            <a:endParaRPr lang="en-US" sz="2000" dirty="0" smtClean="0">
              <a:latin typeface="Book Antiqua"/>
              <a:cs typeface="Book Antiqua"/>
            </a:endParaRPr>
          </a:p>
          <a:p>
            <a:pPr>
              <a:buFont typeface="Wingdings" charset="2"/>
              <a:buChar char="Ø"/>
            </a:pPr>
            <a:r>
              <a:rPr lang="en-US" sz="2000" dirty="0" smtClean="0">
                <a:latin typeface="Book Antiqua"/>
                <a:cs typeface="Book Antiqua"/>
              </a:rPr>
              <a:t>   We account for </a:t>
            </a:r>
            <a:r>
              <a:rPr lang="en-US" sz="2000" b="1" dirty="0" smtClean="0">
                <a:solidFill>
                  <a:srgbClr val="FF0000"/>
                </a:solidFill>
                <a:latin typeface="Book Antiqua"/>
                <a:cs typeface="Book Antiqua"/>
              </a:rPr>
              <a:t>novel interactions terms related to the curvature terms in the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Book Antiqua"/>
                <a:cs typeface="Book Antiqua"/>
              </a:rPr>
              <a:t>      EFT approach</a:t>
            </a:r>
            <a:r>
              <a:rPr lang="en-US" sz="2000" b="1" dirty="0" smtClean="0">
                <a:latin typeface="Book Antiqua"/>
                <a:cs typeface="Book Antiqua"/>
              </a:rPr>
              <a:t>.</a:t>
            </a:r>
            <a:r>
              <a:rPr lang="en-US" sz="2000" dirty="0" smtClean="0">
                <a:latin typeface="Book Antiqua"/>
                <a:cs typeface="Book Antiqua"/>
              </a:rPr>
              <a:t> These interaction give rise to </a:t>
            </a:r>
            <a:r>
              <a:rPr lang="en-US" sz="2000" b="1" i="1" dirty="0" err="1" smtClean="0">
                <a:solidFill>
                  <a:srgbClr val="FF0000"/>
                </a:solidFill>
                <a:latin typeface="Book Antiqua"/>
                <a:cs typeface="Book Antiqua"/>
              </a:rPr>
              <a:t>bispectra</a:t>
            </a:r>
            <a:r>
              <a:rPr lang="en-US" sz="2000" b="1" i="1" dirty="0" smtClean="0">
                <a:solidFill>
                  <a:srgbClr val="FF0000"/>
                </a:solidFill>
                <a:latin typeface="Book Antiqua"/>
                <a:cs typeface="Book Antiqua"/>
              </a:rPr>
              <a:t> with a flat shape</a:t>
            </a:r>
          </a:p>
          <a:p>
            <a:r>
              <a:rPr lang="en-US" sz="2000" b="1" i="1" dirty="0" smtClean="0">
                <a:solidFill>
                  <a:srgbClr val="FF0000"/>
                </a:solidFill>
                <a:latin typeface="Book Antiqua"/>
                <a:cs typeface="Book Antiqua"/>
              </a:rPr>
              <a:t>      </a:t>
            </a:r>
            <a:r>
              <a:rPr lang="en-US" sz="2000" dirty="0" smtClean="0">
                <a:latin typeface="Book Antiqua"/>
                <a:cs typeface="Book Antiqua"/>
              </a:rPr>
              <a:t>which is rather uncommon in  single-field models of inflation.   </a:t>
            </a:r>
          </a:p>
          <a:p>
            <a:r>
              <a:rPr lang="en-US" sz="2000" dirty="0" smtClean="0">
                <a:latin typeface="Book Antiqua"/>
                <a:cs typeface="Book Antiqua"/>
              </a:rPr>
              <a:t>       </a:t>
            </a:r>
            <a:endParaRPr lang="en-US" sz="2000" b="1" dirty="0" smtClean="0">
              <a:latin typeface="Book Antiqua"/>
              <a:cs typeface="Book Antiqua"/>
            </a:endParaRPr>
          </a:p>
          <a:p>
            <a:r>
              <a:rPr lang="en-US" sz="2000" dirty="0" smtClean="0">
                <a:latin typeface="Book Antiqua"/>
                <a:cs typeface="Book Antiqua"/>
              </a:rPr>
              <a:t> </a:t>
            </a:r>
          </a:p>
          <a:p>
            <a:r>
              <a:rPr lang="en-US" sz="2000" dirty="0" smtClean="0">
                <a:latin typeface="Book Antiqua"/>
                <a:cs typeface="Book Antiqua"/>
              </a:rPr>
              <a:t>  </a:t>
            </a:r>
            <a:endParaRPr lang="en-US" sz="2000" dirty="0">
              <a:latin typeface="Book Antiqua"/>
              <a:cs typeface="Book Antiqu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6" y="3725512"/>
            <a:ext cx="9025947" cy="2562797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grpSp>
        <p:nvGrpSpPr>
          <p:cNvPr id="4" name="Group 9"/>
          <p:cNvGrpSpPr/>
          <p:nvPr/>
        </p:nvGrpSpPr>
        <p:grpSpPr>
          <a:xfrm>
            <a:off x="183799" y="5441855"/>
            <a:ext cx="7921691" cy="914400"/>
            <a:chOff x="183799" y="2857674"/>
            <a:chExt cx="7921691" cy="914400"/>
          </a:xfrm>
        </p:grpSpPr>
        <p:sp>
          <p:nvSpPr>
            <p:cNvPr id="11" name="Oval 10"/>
            <p:cNvSpPr/>
            <p:nvPr/>
          </p:nvSpPr>
          <p:spPr>
            <a:xfrm>
              <a:off x="183799" y="2857674"/>
              <a:ext cx="2155461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49525" y="2857674"/>
              <a:ext cx="2255965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914261" y="2857674"/>
              <a:ext cx="1900472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5463</TotalTime>
  <Words>2643</Words>
  <Application>Microsoft Macintosh PowerPoint</Application>
  <PresentationFormat>On-screen Show (4:3)</PresentationFormat>
  <Paragraphs>395</Paragraphs>
  <Slides>27</Slides>
  <Notes>13</Notes>
  <HiddenSlides>1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Univ. of Padova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Nicola Bartolo</dc:creator>
  <cp:lastModifiedBy>Nicola Bartolo</cp:lastModifiedBy>
  <cp:revision>109</cp:revision>
  <dcterms:created xsi:type="dcterms:W3CDTF">2010-09-27T02:23:29Z</dcterms:created>
  <dcterms:modified xsi:type="dcterms:W3CDTF">2010-09-27T02:24:07Z</dcterms:modified>
</cp:coreProperties>
</file>