
<file path=[Content_Types].xml><?xml version="1.0" encoding="utf-8"?>
<Types xmlns="http://schemas.openxmlformats.org/package/2006/content-types">
  <Default Extension="pict" ContentType="image/pict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embeddings/Microsoft___2.bin" ContentType="application/vnd.openxmlformats-officedocument.oleObject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embeddings/Microsoft___3.bin" ContentType="application/vnd.openxmlformats-officedocument.oleObject"/>
  <Default Extension="pdf" ContentType="application/pdf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Microsoft___4.bin" ContentType="application/vnd.openxmlformats-officedocument.oleObject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embeddings/Microsoft___5.bin" ContentType="application/vnd.openxmlformats-officedocument.oleObject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embeddings/Microsoft___1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59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531" r:id="rId4"/>
    <p:sldId id="532" r:id="rId5"/>
    <p:sldId id="534" r:id="rId6"/>
    <p:sldId id="533" r:id="rId7"/>
    <p:sldId id="502" r:id="rId8"/>
    <p:sldId id="520" r:id="rId9"/>
    <p:sldId id="537" r:id="rId10"/>
    <p:sldId id="535" r:id="rId11"/>
    <p:sldId id="536" r:id="rId12"/>
    <p:sldId id="429" r:id="rId1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 baseline="-14000">
        <a:solidFill>
          <a:schemeClr val="accent2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 baseline="-14000">
        <a:solidFill>
          <a:schemeClr val="accent2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 baseline="-14000">
        <a:solidFill>
          <a:schemeClr val="accent2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 baseline="-14000">
        <a:solidFill>
          <a:schemeClr val="accent2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 baseline="-14000">
        <a:solidFill>
          <a:schemeClr val="accent2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 baseline="-14000">
        <a:solidFill>
          <a:schemeClr val="accent2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 baseline="-14000">
        <a:solidFill>
          <a:schemeClr val="accent2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 baseline="-14000">
        <a:solidFill>
          <a:schemeClr val="accent2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 baseline="-14000">
        <a:solidFill>
          <a:schemeClr val="accent2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FF0000"/>
    </p:penClr>
  </p:showPr>
  <p:clrMru>
    <a:srgbClr val="FF0000"/>
    <a:srgbClr val="FF3300"/>
    <a:srgbClr val="FF66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-4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5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06"/>
    </p:cViewPr>
  </p:sorterViewPr>
  <p:notesViewPr>
    <p:cSldViewPr>
      <p:cViewPr varScale="1">
        <p:scale>
          <a:sx n="53" d="100"/>
          <a:sy n="53" d="100"/>
        </p:scale>
        <p:origin x="-1812" y="-84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pict"/><Relationship Id="rId2" Type="http://schemas.openxmlformats.org/officeDocument/2006/relationships/image" Target="../media/image40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9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ea typeface="ＭＳ Ｐゴシック" charset="-128"/>
              </a:defRPr>
            </a:lvl1pPr>
          </a:lstStyle>
          <a:p>
            <a:pPr>
              <a:defRPr/>
            </a:pPr>
            <a:fld id="{4E93F539-E8B5-4E90-A05C-B55C0556A70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>
              <a:defRPr sz="1300" baseline="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r">
              <a:defRPr sz="1300" baseline="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6512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>
              <a:defRPr sz="1300" baseline="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r">
              <a:defRPr sz="1300" baseline="0">
                <a:solidFill>
                  <a:schemeClr val="tx1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E088E329-5720-4294-9593-15889F49225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101A8F-1FCF-4F3E-9AB4-E8E6FD9B146B}" type="slidenum">
              <a:rPr lang="ja-JP" altLang="en-US" smtClean="0"/>
              <a:pPr/>
              <a:t>1</a:t>
            </a:fld>
            <a:endParaRPr lang="en-US" altLang="ja-JP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88E329-5720-4294-9593-15889F492258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88E329-5720-4294-9593-15889F492258}" type="slidenum">
              <a:rPr lang="ja-JP" altLang="en-US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88E329-5720-4294-9593-15889F492258}" type="slidenum">
              <a:rPr lang="ja-JP" altLang="en-US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88E329-5720-4294-9593-15889F492258}" type="slidenum">
              <a:rPr lang="ja-JP" altLang="en-US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88E329-5720-4294-9593-15889F492258}" type="slidenum">
              <a:rPr lang="ja-JP" altLang="en-US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524000" y="4421188"/>
            <a:ext cx="731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endParaRPr kumimoji="0" lang="ja-JP" altLang="en-US" sz="2800" i="1" baseline="0">
              <a:solidFill>
                <a:schemeClr val="tx1"/>
              </a:solidFill>
              <a:latin typeface="ＭＳ Ｐゴシック" charset="-128"/>
            </a:endParaRP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1588"/>
            <a:ext cx="9144000" cy="912812"/>
          </a:xfrm>
          <a:prstGeom prst="rect">
            <a:avLst/>
          </a:prstGeom>
          <a:gradFill rotWithShape="0">
            <a:gsLst>
              <a:gs pos="0">
                <a:srgbClr val="333333"/>
              </a:gs>
              <a:gs pos="100000">
                <a:srgbClr val="333333">
                  <a:gamma/>
                  <a:tint val="7372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24000" y="1981200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endParaRPr lang="ja-JP" altLang="en-US" sz="3600" b="1" i="1" baseline="0">
              <a:solidFill>
                <a:srgbClr val="010000"/>
              </a:solidFill>
              <a:latin typeface="ＭＳ Ｐゴシック" charset="-128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 flipV="1">
            <a:off x="0" y="1588"/>
            <a:ext cx="914400" cy="914400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6600">
                  <a:gamma/>
                  <a:tint val="7372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 flipV="1">
            <a:off x="914400" y="914400"/>
            <a:ext cx="457200" cy="457200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6600">
                  <a:gamma/>
                  <a:tint val="7372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 flipV="1">
            <a:off x="609600" y="1371600"/>
            <a:ext cx="304800" cy="304800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6600">
                  <a:gamma/>
                  <a:tint val="7372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 flipV="1">
            <a:off x="304800" y="1066800"/>
            <a:ext cx="304800" cy="3048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73725"/>
                  <a:invGamma/>
                </a:schemeClr>
              </a:gs>
            </a:gsLst>
            <a:lin ang="2700000" scaled="1"/>
          </a:gra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Text Box 17"/>
          <p:cNvSpPr txBox="1">
            <a:spLocks noChangeArrowheads="1"/>
          </p:cNvSpPr>
          <p:nvPr userDrawn="1"/>
        </p:nvSpPr>
        <p:spPr bwMode="auto">
          <a:xfrm>
            <a:off x="6550650" y="0"/>
            <a:ext cx="25963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kumimoji="0" lang="en-US" altLang="ja-JP" sz="1400" baseline="0" dirty="0" smtClean="0">
                <a:solidFill>
                  <a:schemeClr val="bg1"/>
                </a:solidFill>
              </a:rPr>
              <a:t>COSMO, Tokyo, </a:t>
            </a:r>
            <a:r>
              <a:rPr kumimoji="0" lang="en-US" altLang="ja-JP" sz="1400" baseline="0" dirty="0" smtClean="0">
                <a:solidFill>
                  <a:schemeClr val="bg1"/>
                </a:solidFill>
              </a:rPr>
              <a:t>27 </a:t>
            </a:r>
            <a:r>
              <a:rPr kumimoji="0" lang="en-US" altLang="ja-JP" sz="1400" baseline="0" dirty="0" smtClean="0">
                <a:solidFill>
                  <a:schemeClr val="bg1"/>
                </a:solidFill>
              </a:rPr>
              <a:t>Sep. 2010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0" y="6553200"/>
            <a:ext cx="1752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solidFill>
                  <a:srgbClr val="003366"/>
                </a:solidFill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40088" y="6553200"/>
            <a:ext cx="2663825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solidFill>
                  <a:srgbClr val="003366"/>
                </a:solidFill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91400" y="6553200"/>
            <a:ext cx="1752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48DBA0E-FB5A-4263-A966-CF162B61868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1598-0634-4A7D-829A-A07A6A5405E4}" type="slidenum">
              <a:rPr lang="ja-JP" altLang="en-US"/>
              <a:pPr>
                <a:defRPr/>
              </a:pPr>
              <a:t>‹#›</a:t>
            </a:fld>
            <a:r>
              <a:rPr lang="en-US" altLang="ja-JP" dirty="0"/>
              <a:t>/43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91300" y="304800"/>
            <a:ext cx="2095500" cy="59436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134100" cy="59436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5849B-5154-401C-B77B-4608453F6BD1}" type="slidenum">
              <a:rPr lang="ja-JP" altLang="en-US"/>
              <a:pPr>
                <a:defRPr/>
              </a:pPr>
              <a:t>‹#›</a:t>
            </a:fld>
            <a:r>
              <a:rPr lang="en-US" altLang="ja-JP" dirty="0"/>
              <a:t>/43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4572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304800" y="914400"/>
            <a:ext cx="4114800" cy="5334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572000" y="914400"/>
            <a:ext cx="4114800" cy="2590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0" y="3657600"/>
            <a:ext cx="4114800" cy="2590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D149B-9FAE-400D-8D06-CAAE86E1588E}" type="slidenum">
              <a:rPr lang="ja-JP" altLang="en-US"/>
              <a:pPr>
                <a:defRPr/>
              </a:pPr>
              <a:t>‹#›</a:t>
            </a:fld>
            <a:r>
              <a:rPr lang="en-US" altLang="ja-JP" dirty="0"/>
              <a:t>/43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1pPr>
            <a:lvl2pPr>
              <a:defRPr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2pPr>
            <a:lvl3pPr>
              <a:defRPr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3pPr>
            <a:lvl4pPr>
              <a:defRPr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4pPr>
            <a:lvl5pPr>
              <a:defRPr>
                <a:latin typeface="Arial Unicode MS" pitchFamily="50" charset="-128"/>
                <a:ea typeface="Arial Unicode MS" pitchFamily="50" charset="-128"/>
                <a:cs typeface="Arial Unicode MS" pitchFamily="50" charset="-128"/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4DA3B-4B0C-42F9-A884-694B4F8F0C8E}" type="slidenum">
              <a:rPr lang="ja-JP" altLang="en-US" smtClean="0"/>
              <a:pPr>
                <a:defRPr/>
              </a:pPr>
              <a:t>‹#›</a:t>
            </a:fld>
            <a:r>
              <a:rPr lang="en-US" altLang="ja-JP" dirty="0" smtClean="0"/>
              <a:t>/47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DA551-AD27-4F2D-BCB2-758F64C92206}" type="slidenum">
              <a:rPr lang="ja-JP" altLang="en-US" smtClean="0"/>
              <a:pPr>
                <a:defRPr/>
              </a:pPr>
              <a:t>‹#›</a:t>
            </a:fld>
            <a:r>
              <a:rPr lang="en-US" altLang="ja-JP" dirty="0" smtClean="0"/>
              <a:t>/12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04800" y="914400"/>
            <a:ext cx="4114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0" y="914400"/>
            <a:ext cx="41148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72377-2DDA-4602-8875-579BDBAA77ED}" type="slidenum">
              <a:rPr lang="ja-JP" altLang="en-US" smtClean="0"/>
              <a:pPr>
                <a:defRPr/>
              </a:pPr>
              <a:t>‹#›</a:t>
            </a:fld>
            <a:r>
              <a:rPr lang="en-US" altLang="ja-JP" dirty="0" smtClean="0"/>
              <a:t>/12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FBE5B-53C1-48CC-8FD6-17285B710882}" type="slidenum">
              <a:rPr lang="ja-JP" altLang="en-US" smtClean="0"/>
              <a:pPr>
                <a:defRPr/>
              </a:pPr>
              <a:t>‹#›</a:t>
            </a:fld>
            <a:r>
              <a:rPr lang="en-US" altLang="ja-JP" dirty="0" smtClean="0"/>
              <a:t>/12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BCCD0-7232-4DFA-AA0B-436E73F63B7F}" type="slidenum">
              <a:rPr lang="ja-JP" altLang="en-US" smtClean="0"/>
              <a:pPr>
                <a:defRPr/>
              </a:pPr>
              <a:t>‹#›</a:t>
            </a:fld>
            <a:r>
              <a:rPr lang="en-US" altLang="ja-JP" dirty="0" smtClean="0"/>
              <a:t>/47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2D9E0-476C-4504-B4C6-0C7147099969}" type="slidenum">
              <a:rPr lang="ja-JP" altLang="en-US" smtClean="0"/>
              <a:pPr>
                <a:defRPr/>
              </a:pPr>
              <a:t>‹#›</a:t>
            </a:fld>
            <a:r>
              <a:rPr lang="en-US" altLang="ja-JP" dirty="0" smtClean="0"/>
              <a:t>/47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FD5A3-2785-4403-B0CA-CA8C8E8DADB9}" type="slidenum">
              <a:rPr lang="ja-JP" altLang="en-US"/>
              <a:pPr>
                <a:defRPr/>
              </a:pPr>
              <a:t>‹#›</a:t>
            </a:fld>
            <a:r>
              <a:rPr lang="en-US" altLang="ja-JP" dirty="0"/>
              <a:t>/43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46294-EC48-4816-B685-4930407D3AFB}" type="slidenum">
              <a:rPr lang="ja-JP" altLang="en-US"/>
              <a:pPr>
                <a:defRPr/>
              </a:pPr>
              <a:t>‹#›</a:t>
            </a:fld>
            <a:r>
              <a:rPr lang="en-US" altLang="ja-JP" dirty="0"/>
              <a:t>/43</a:t>
            </a:r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02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aseline="0">
                <a:solidFill>
                  <a:srgbClr val="003366"/>
                </a:solidFill>
                <a:latin typeface="+mn-lt"/>
                <a:ea typeface="ＭＳ Ｐゴシック" charset="-128"/>
              </a:defRPr>
            </a:lvl1pPr>
          </a:lstStyle>
          <a:p>
            <a:pPr>
              <a:defRPr/>
            </a:pPr>
            <a:fld id="{FFE05A32-9B76-4188-9AF7-A953BBD3BF1A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914400"/>
            <a:ext cx="8382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第1レベル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0" y="1588"/>
            <a:ext cx="9144000" cy="228600"/>
          </a:xfrm>
          <a:prstGeom prst="rect">
            <a:avLst/>
          </a:prstGeom>
          <a:gradFill rotWithShape="0">
            <a:gsLst>
              <a:gs pos="0">
                <a:srgbClr val="333333"/>
              </a:gs>
              <a:gs pos="100000">
                <a:srgbClr val="333333">
                  <a:gamma/>
                  <a:tint val="7372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 flipV="1">
            <a:off x="0" y="1588"/>
            <a:ext cx="228600" cy="228600"/>
          </a:xfrm>
          <a:prstGeom prst="rect">
            <a:avLst/>
          </a:prstGeom>
          <a:gradFill rotWithShape="0">
            <a:gsLst>
              <a:gs pos="0">
                <a:srgbClr val="FF6600"/>
              </a:gs>
              <a:gs pos="100000">
                <a:srgbClr val="FF6600">
                  <a:gamma/>
                  <a:tint val="7372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73065" name="Line 9"/>
          <p:cNvSpPr>
            <a:spLocks noChangeShapeType="1"/>
          </p:cNvSpPr>
          <p:nvPr/>
        </p:nvSpPr>
        <p:spPr bwMode="auto">
          <a:xfrm>
            <a:off x="0" y="228600"/>
            <a:ext cx="9144000" cy="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73066" name="Line 10"/>
          <p:cNvSpPr>
            <a:spLocks noChangeShapeType="1"/>
          </p:cNvSpPr>
          <p:nvPr/>
        </p:nvSpPr>
        <p:spPr bwMode="auto">
          <a:xfrm>
            <a:off x="228600" y="228600"/>
            <a:ext cx="0" cy="66294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5246842" y="-22049"/>
            <a:ext cx="38971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kumimoji="0" lang="en-US" altLang="ja-JP" sz="1400" baseline="0" dirty="0" smtClean="0">
                <a:solidFill>
                  <a:schemeClr val="bg1"/>
                </a:solidFill>
              </a:rPr>
              <a:t>Yuki Watanabe, COSMO, Tokyo, </a:t>
            </a:r>
            <a:r>
              <a:rPr kumimoji="0" lang="en-US" altLang="ja-JP" sz="1400" baseline="0" dirty="0" smtClean="0">
                <a:solidFill>
                  <a:schemeClr val="bg1"/>
                </a:solidFill>
              </a:rPr>
              <a:t>27 </a:t>
            </a:r>
            <a:r>
              <a:rPr kumimoji="0" lang="en-US" altLang="ja-JP" sz="1400" baseline="0" dirty="0" smtClean="0">
                <a:solidFill>
                  <a:schemeClr val="bg1"/>
                </a:solidFill>
              </a:rPr>
              <a:t>Sep.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703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ＭＳ Ｐゴシック" charset="-128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ＭＳ Ｐゴシック" charset="-128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ＭＳ Ｐゴシック" charset="-128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ＭＳ Ｐゴシック" charset="-128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ＭＳ Ｐゴシック" charset="-128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ＭＳ Ｐゴシック" charset="-128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ＭＳ Ｐゴシック" charset="-128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003366"/>
          </a:solidFill>
          <a:latin typeface="ＭＳ Ｐゴシック" charset="-128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l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l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l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l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l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45.png"/><Relationship Id="rId5" Type="http://schemas.openxmlformats.org/officeDocument/2006/relationships/oleObject" Target="../embeddings/Microsoft___4.bin"/><Relationship Id="rId6" Type="http://schemas.openxmlformats.org/officeDocument/2006/relationships/image" Target="../media/image46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Microsoft___5.bin"/><Relationship Id="rId5" Type="http://schemas.openxmlformats.org/officeDocument/2006/relationships/image" Target="../media/image47.png"/><Relationship Id="rId6" Type="http://schemas.openxmlformats.org/officeDocument/2006/relationships/image" Target="../media/image48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df"/><Relationship Id="rId5" Type="http://schemas.openxmlformats.org/officeDocument/2006/relationships/image" Target="../media/image4.png"/><Relationship Id="rId6" Type="http://schemas.openxmlformats.org/officeDocument/2006/relationships/image" Target="../media/image5.pdf"/><Relationship Id="rId7" Type="http://schemas.openxmlformats.org/officeDocument/2006/relationships/image" Target="../media/image6.png"/><Relationship Id="rId8" Type="http://schemas.openxmlformats.org/officeDocument/2006/relationships/image" Target="../media/image7.pdf"/><Relationship Id="rId9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d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df"/><Relationship Id="rId5" Type="http://schemas.openxmlformats.org/officeDocument/2006/relationships/image" Target="../media/image12.png"/><Relationship Id="rId6" Type="http://schemas.openxmlformats.org/officeDocument/2006/relationships/image" Target="../media/image13.pdf"/><Relationship Id="rId7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d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df"/><Relationship Id="rId5" Type="http://schemas.openxmlformats.org/officeDocument/2006/relationships/image" Target="../media/image18.png"/><Relationship Id="rId6" Type="http://schemas.openxmlformats.org/officeDocument/2006/relationships/image" Target="../media/image19.pdf"/><Relationship Id="rId7" Type="http://schemas.openxmlformats.org/officeDocument/2006/relationships/image" Target="../media/image20.png"/><Relationship Id="rId8" Type="http://schemas.openxmlformats.org/officeDocument/2006/relationships/image" Target="../media/image21.pdf"/><Relationship Id="rId9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df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2.png"/><Relationship Id="rId12" Type="http://schemas.openxmlformats.org/officeDocument/2006/relationships/image" Target="../media/image33.pdf"/><Relationship Id="rId13" Type="http://schemas.openxmlformats.org/officeDocument/2006/relationships/image" Target="../media/image3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3.pdf"/><Relationship Id="rId3" Type="http://schemas.openxmlformats.org/officeDocument/2006/relationships/image" Target="../media/image24.png"/><Relationship Id="rId4" Type="http://schemas.openxmlformats.org/officeDocument/2006/relationships/image" Target="../media/image25.pdf"/><Relationship Id="rId5" Type="http://schemas.openxmlformats.org/officeDocument/2006/relationships/image" Target="../media/image26.png"/><Relationship Id="rId6" Type="http://schemas.openxmlformats.org/officeDocument/2006/relationships/image" Target="../media/image27.pdf"/><Relationship Id="rId7" Type="http://schemas.openxmlformats.org/officeDocument/2006/relationships/image" Target="../media/image28.png"/><Relationship Id="rId8" Type="http://schemas.openxmlformats.org/officeDocument/2006/relationships/image" Target="../media/image29.pdf"/><Relationship Id="rId9" Type="http://schemas.openxmlformats.org/officeDocument/2006/relationships/image" Target="../media/image30.png"/><Relationship Id="rId10" Type="http://schemas.openxmlformats.org/officeDocument/2006/relationships/image" Target="../media/image31.pd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4" Type="http://schemas.openxmlformats.org/officeDocument/2006/relationships/image" Target="../media/image37.pdf"/><Relationship Id="rId5" Type="http://schemas.openxmlformats.org/officeDocument/2006/relationships/image" Target="../media/image38.png"/><Relationship Id="rId6" Type="http://schemas.openxmlformats.org/officeDocument/2006/relationships/image" Target="../media/image23.pdf"/><Relationship Id="rId7" Type="http://schemas.openxmlformats.org/officeDocument/2006/relationships/image" Target="../media/image24.png"/><Relationship Id="rId8" Type="http://schemas.openxmlformats.org/officeDocument/2006/relationships/image" Target="../media/image25.pdf"/><Relationship Id="rId9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5.pd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Microsoft___1.bin"/><Relationship Id="rId5" Type="http://schemas.openxmlformats.org/officeDocument/2006/relationships/oleObject" Target="../embeddings/Microsoft___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42.png"/><Relationship Id="rId5" Type="http://schemas.openxmlformats.org/officeDocument/2006/relationships/oleObject" Target="../embeddings/Microsoft___3.bin"/><Relationship Id="rId6" Type="http://schemas.openxmlformats.org/officeDocument/2006/relationships/image" Target="../media/image43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0" y="1752600"/>
            <a:ext cx="8077200" cy="1600200"/>
          </a:xfrm>
          <a:noFill/>
        </p:spPr>
        <p:txBody>
          <a:bodyPr/>
          <a:lstStyle/>
          <a:p>
            <a:pPr algn="ctr" eaLnBrk="1" hangingPunct="1"/>
            <a:r>
              <a:rPr lang="en-US" altLang="ja-JP" sz="2800" i="1" dirty="0" smtClean="0">
                <a:latin typeface="Arial" charset="0"/>
              </a:rPr>
              <a:t>Primordial non-</a:t>
            </a:r>
            <a:r>
              <a:rPr lang="en-US" altLang="ja-JP" sz="2800" i="1" dirty="0" err="1" smtClean="0">
                <a:latin typeface="Arial" charset="0"/>
              </a:rPr>
              <a:t>Gaussianity</a:t>
            </a:r>
            <a:r>
              <a:rPr lang="en-US" altLang="ja-JP" sz="2800" i="1" dirty="0" smtClean="0">
                <a:latin typeface="Arial" charset="0"/>
              </a:rPr>
              <a:t> from multi-field inflation re-examined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19200" y="4114800"/>
            <a:ext cx="6705600" cy="2057400"/>
          </a:xfrm>
          <a:solidFill>
            <a:srgbClr val="FFFFFF"/>
          </a:solidFill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Yuki Watanabe 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ja-JP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Arnold </a:t>
            </a:r>
            <a:r>
              <a:rPr lang="en-US" altLang="ja-JP" sz="2000" dirty="0" err="1" smtClean="0">
                <a:latin typeface="Times New Roman" pitchFamily="18" charset="0"/>
                <a:cs typeface="Times New Roman" pitchFamily="18" charset="0"/>
              </a:rPr>
              <a:t>Sommerfeld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 Center 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for Theoretical Physics, </a:t>
            </a: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Ludwig-</a:t>
            </a:r>
            <a:r>
              <a:rPr lang="en-US" altLang="ja-JP" sz="2000" dirty="0" err="1" smtClean="0">
                <a:latin typeface="Times New Roman" pitchFamily="18" charset="0"/>
                <a:cs typeface="Times New Roman" pitchFamily="18" charset="0"/>
              </a:rPr>
              <a:t>Maximillians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-University Munich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295400"/>
            <a:ext cx="4241800" cy="3086100"/>
          </a:xfrm>
          <a:prstGeom prst="rect">
            <a:avLst/>
          </a:prstGeom>
        </p:spPr>
      </p:pic>
      <p:graphicFrame>
        <p:nvGraphicFramePr>
          <p:cNvPr id="491523" name="Object 3"/>
          <p:cNvGraphicFramePr>
            <a:graphicFrameLocks noChangeAspect="1"/>
          </p:cNvGraphicFramePr>
          <p:nvPr/>
        </p:nvGraphicFramePr>
        <p:xfrm>
          <a:off x="990600" y="396875"/>
          <a:ext cx="3122612" cy="792163"/>
        </p:xfrm>
        <a:graphic>
          <a:graphicData uri="http://schemas.openxmlformats.org/presentationml/2006/ole">
            <p:oleObj spid="_x0000_s574466" name="数式" r:id="rId5" imgW="1498600" imgH="381000" progId="Equation.3">
              <p:embed/>
            </p:oleObj>
          </a:graphicData>
        </a:graphic>
      </p:graphicFrame>
      <p:cxnSp>
        <p:nvCxnSpPr>
          <p:cNvPr id="7" name="直線矢印コネクタ 6"/>
          <p:cNvCxnSpPr/>
          <p:nvPr/>
        </p:nvCxnSpPr>
        <p:spPr bwMode="auto">
          <a:xfrm rot="10800000">
            <a:off x="1964880" y="3643306"/>
            <a:ext cx="1358910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直線矢印コネクタ 7"/>
          <p:cNvCxnSpPr/>
          <p:nvPr/>
        </p:nvCxnSpPr>
        <p:spPr bwMode="auto">
          <a:xfrm rot="5400000">
            <a:off x="3285689" y="2392347"/>
            <a:ext cx="1214446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3679392" y="2071670"/>
            <a:ext cx="428628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miter lim="800000"/>
            <a:headEnd type="arrow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1524000" y="2143108"/>
            <a:ext cx="2392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aseline="0" dirty="0" smtClean="0">
                <a:latin typeface="Symbol" pitchFamily="18" charset="2"/>
              </a:rPr>
              <a:t>c</a:t>
            </a:r>
            <a:r>
              <a:rPr kumimoji="1" lang="en-US" altLang="ja-JP" sz="2000" baseline="0" dirty="0" smtClean="0"/>
              <a:t> is</a:t>
            </a:r>
            <a:r>
              <a:rPr kumimoji="1" lang="en-US" altLang="ja-JP" sz="2000" baseline="0" dirty="0" smtClean="0"/>
              <a:t> the 1</a:t>
            </a:r>
            <a:r>
              <a:rPr kumimoji="1" lang="en-US" altLang="ja-JP" sz="2000" baseline="30000" dirty="0" smtClean="0"/>
              <a:t>st</a:t>
            </a:r>
            <a:r>
              <a:rPr kumimoji="1" lang="en-US" altLang="ja-JP" sz="2000" baseline="0" dirty="0" smtClean="0"/>
              <a:t> </a:t>
            </a:r>
            <a:r>
              <a:rPr kumimoji="1" lang="en-US" altLang="ja-JP" sz="2000" baseline="0" dirty="0" err="1" smtClean="0"/>
              <a:t>inflaton</a:t>
            </a:r>
            <a:r>
              <a:rPr kumimoji="1" lang="en-US" altLang="ja-JP" sz="2000" baseline="0" dirty="0" smtClean="0"/>
              <a:t>.</a:t>
            </a:r>
            <a:endParaRPr kumimoji="1" lang="ja-JP" altLang="en-US" sz="2000" baseline="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24000" y="3143240"/>
            <a:ext cx="2376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aseline="0" dirty="0" smtClean="0">
                <a:latin typeface="Symbol" pitchFamily="18" charset="2"/>
              </a:rPr>
              <a:t>f</a:t>
            </a:r>
            <a:r>
              <a:rPr kumimoji="1" lang="en-US" altLang="ja-JP" sz="2000" baseline="0" dirty="0" smtClean="0"/>
              <a:t> is</a:t>
            </a:r>
            <a:r>
              <a:rPr kumimoji="1" lang="en-US" altLang="ja-JP" sz="2000" baseline="0" dirty="0" smtClean="0"/>
              <a:t> the 2</a:t>
            </a:r>
            <a:r>
              <a:rPr kumimoji="1" lang="en-US" altLang="ja-JP" sz="2000" baseline="30000" dirty="0" smtClean="0"/>
              <a:t>nd</a:t>
            </a:r>
            <a:r>
              <a:rPr kumimoji="1" lang="en-US" altLang="ja-JP" sz="2000" baseline="0" dirty="0" smtClean="0"/>
              <a:t> </a:t>
            </a:r>
            <a:r>
              <a:rPr kumimoji="1" lang="en-US" altLang="ja-JP" sz="2000" baseline="0" dirty="0" err="1" smtClean="0"/>
              <a:t>inflaton</a:t>
            </a:r>
            <a:r>
              <a:rPr kumimoji="1" lang="en-US" altLang="ja-JP" sz="2000" baseline="0" dirty="0" smtClean="0"/>
              <a:t>.</a:t>
            </a:r>
            <a:endParaRPr kumimoji="1" lang="ja-JP" altLang="en-US" sz="2000" baseline="0" dirty="0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8200" y="762000"/>
            <a:ext cx="3975100" cy="3695700"/>
          </a:xfrm>
          <a:prstGeom prst="rect">
            <a:avLst/>
          </a:prstGeom>
        </p:spPr>
      </p:pic>
      <p:sp>
        <p:nvSpPr>
          <p:cNvPr id="18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4572000"/>
            <a:ext cx="8458200" cy="2133600"/>
          </a:xfrm>
        </p:spPr>
        <p:txBody>
          <a:bodyPr/>
          <a:lstStyle/>
          <a:p>
            <a:r>
              <a:rPr kumimoji="1" lang="en-US" altLang="ja-JP" sz="2000" i="1" dirty="0" smtClean="0">
                <a:solidFill>
                  <a:srgbClr val="FF0000"/>
                </a:solidFill>
                <a:latin typeface="+mn-lt"/>
              </a:rPr>
              <a:t>A few large peaks </a:t>
            </a:r>
            <a:r>
              <a:rPr kumimoji="1" lang="en-US" altLang="ja-JP" sz="2000" dirty="0" smtClean="0">
                <a:latin typeface="+mn-lt"/>
              </a:rPr>
              <a:t>in NG show up </a:t>
            </a:r>
            <a:r>
              <a:rPr kumimoji="1" lang="en-US" altLang="ja-JP" sz="2000" dirty="0" smtClean="0">
                <a:latin typeface="+mn-lt"/>
              </a:rPr>
              <a:t>at the turn</a:t>
            </a:r>
            <a:r>
              <a:rPr kumimoji="1" lang="en-US" altLang="ja-JP" sz="2000" dirty="0" smtClean="0">
                <a:latin typeface="+mn-lt"/>
              </a:rPr>
              <a:t>.</a:t>
            </a:r>
            <a:endParaRPr lang="en-US" altLang="ja-JP" sz="2000" dirty="0" smtClean="0">
              <a:latin typeface="+mn-lt"/>
            </a:endParaRPr>
          </a:p>
          <a:p>
            <a:r>
              <a:rPr lang="en-US" altLang="ja-JP" sz="2000" dirty="0" smtClean="0">
                <a:latin typeface="+mn-lt"/>
              </a:rPr>
              <a:t>The p</a:t>
            </a:r>
            <a:r>
              <a:rPr lang="en-US" altLang="ja-JP" sz="2000" dirty="0" smtClean="0">
                <a:latin typeface="+mn-lt"/>
              </a:rPr>
              <a:t>lateau contribution of NG </a:t>
            </a:r>
            <a:r>
              <a:rPr lang="en-US" altLang="ja-JP" sz="2000" dirty="0" smtClean="0">
                <a:latin typeface="+mn-lt"/>
              </a:rPr>
              <a:t>is </a:t>
            </a:r>
            <a:r>
              <a:rPr lang="en-US" altLang="ja-JP" sz="2000" dirty="0" smtClean="0">
                <a:latin typeface="+mn-lt"/>
              </a:rPr>
              <a:t>from </a:t>
            </a:r>
            <a:r>
              <a:rPr lang="en-US" altLang="ja-JP" sz="2000" dirty="0" smtClean="0">
                <a:latin typeface="+mn-lt"/>
              </a:rPr>
              <a:t>the horizon exit </a:t>
            </a:r>
            <a:r>
              <a:rPr lang="en-US" altLang="ja-JP" sz="2000" dirty="0" smtClean="0"/>
              <a:t>~</a:t>
            </a:r>
            <a:r>
              <a:rPr lang="en-US" altLang="ja-JP" sz="2000" i="1" dirty="0" smtClean="0"/>
              <a:t>O(</a:t>
            </a:r>
            <a:r>
              <a:rPr lang="en-US" altLang="ja-JP" sz="2000" i="1" dirty="0" smtClean="0">
                <a:latin typeface="Symbol" pitchFamily="18" charset="2"/>
              </a:rPr>
              <a:t>e) </a:t>
            </a:r>
            <a:r>
              <a:rPr lang="en-US" altLang="ja-JP" sz="2000" i="1" dirty="0" smtClean="0"/>
              <a:t>~0.01</a:t>
            </a:r>
            <a:r>
              <a:rPr lang="en-US" altLang="ja-JP" sz="2000" dirty="0" smtClean="0"/>
              <a:t>.</a:t>
            </a:r>
            <a:endParaRPr lang="en-US" altLang="ja-JP" sz="2000" dirty="0" smtClean="0">
              <a:latin typeface="+mn-lt"/>
            </a:endParaRPr>
          </a:p>
          <a:p>
            <a:r>
              <a:rPr lang="en-US" altLang="ja-JP" sz="2000" dirty="0" err="1" smtClean="0">
                <a:latin typeface="Symbol" pitchFamily="18" charset="2"/>
              </a:rPr>
              <a:t>d</a:t>
            </a:r>
            <a:r>
              <a:rPr lang="en-US" altLang="ja-JP" sz="2000" dirty="0" err="1" smtClean="0">
                <a:latin typeface="+mn-lt"/>
              </a:rPr>
              <a:t>N</a:t>
            </a:r>
            <a:r>
              <a:rPr lang="en-US" altLang="ja-JP" sz="2000" dirty="0" smtClean="0">
                <a:latin typeface="+mn-lt"/>
              </a:rPr>
              <a:t> and</a:t>
            </a:r>
            <a:r>
              <a:rPr lang="en-US" altLang="ja-JP" sz="2000" dirty="0" smtClean="0">
                <a:latin typeface="+mn-lt"/>
              </a:rPr>
              <a:t> </a:t>
            </a:r>
            <a:r>
              <a:rPr lang="en-US" altLang="ja-JP" sz="2000" dirty="0" smtClean="0">
                <a:latin typeface="+mn-lt"/>
              </a:rPr>
              <a:t>covariant formalisms</a:t>
            </a:r>
            <a:r>
              <a:rPr lang="en-US" altLang="ja-JP" sz="2000" dirty="0" smtClean="0">
                <a:latin typeface="+mn-lt"/>
              </a:rPr>
              <a:t> match within </a:t>
            </a:r>
            <a:r>
              <a:rPr lang="en-US" altLang="ja-JP" sz="2000" i="1" dirty="0" smtClean="0"/>
              <a:t>~ </a:t>
            </a:r>
            <a:r>
              <a:rPr lang="en-US" altLang="ja-JP" sz="2000" dirty="0" smtClean="0"/>
              <a:t>1</a:t>
            </a:r>
            <a:r>
              <a:rPr lang="en-US" altLang="ja-JP" sz="2000" dirty="0" smtClean="0"/>
              <a:t>%</a:t>
            </a:r>
            <a:r>
              <a:rPr lang="en-US" altLang="ja-JP" sz="2000" dirty="0" smtClean="0">
                <a:latin typeface="+mn-lt"/>
              </a:rPr>
              <a:t> e</a:t>
            </a:r>
            <a:r>
              <a:rPr lang="en-US" altLang="ja-JP" sz="2000" dirty="0" smtClean="0">
                <a:latin typeface="+mn-lt"/>
              </a:rPr>
              <a:t>xcept at peaks.</a:t>
            </a:r>
          </a:p>
          <a:p>
            <a:r>
              <a:rPr kumimoji="1" lang="en-US" altLang="ja-JP" sz="2000" dirty="0" smtClean="0">
                <a:latin typeface="+mn-lt"/>
              </a:rPr>
              <a:t>Discrepancy is from </a:t>
            </a:r>
            <a:r>
              <a:rPr kumimoji="1" lang="en-US" altLang="ja-JP" sz="2000" dirty="0" smtClean="0">
                <a:latin typeface="+mn-lt"/>
              </a:rPr>
              <a:t>inaccuracies of data-sampling at peaks and the initial condition. </a:t>
            </a:r>
            <a:endParaRPr kumimoji="1" lang="ja-JP" alt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23" name="Object 3"/>
          <p:cNvGraphicFramePr>
            <a:graphicFrameLocks noChangeAspect="1"/>
          </p:cNvGraphicFramePr>
          <p:nvPr/>
        </p:nvGraphicFramePr>
        <p:xfrm>
          <a:off x="914400" y="368300"/>
          <a:ext cx="3073400" cy="911225"/>
        </p:xfrm>
        <a:graphic>
          <a:graphicData uri="http://schemas.openxmlformats.org/presentationml/2006/ole">
            <p:oleObj spid="_x0000_s576514" name="数式" r:id="rId4" imgW="1282700" imgH="381000" progId="Equation.3">
              <p:embed/>
            </p:oleObj>
          </a:graphicData>
        </a:graphic>
      </p:graphicFrame>
      <p:cxnSp>
        <p:nvCxnSpPr>
          <p:cNvPr id="7" name="直線矢印コネクタ 6"/>
          <p:cNvCxnSpPr/>
          <p:nvPr/>
        </p:nvCxnSpPr>
        <p:spPr bwMode="auto">
          <a:xfrm rot="10800000">
            <a:off x="1964880" y="3643306"/>
            <a:ext cx="1358910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直線矢印コネクタ 7"/>
          <p:cNvCxnSpPr/>
          <p:nvPr/>
        </p:nvCxnSpPr>
        <p:spPr bwMode="auto">
          <a:xfrm rot="5400000">
            <a:off x="3285689" y="2392347"/>
            <a:ext cx="1214446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3679392" y="2071670"/>
            <a:ext cx="428628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miter lim="800000"/>
            <a:headEnd type="arrow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2393508" y="2143108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aseline="0" dirty="0" smtClean="0">
                <a:latin typeface="Symbol" pitchFamily="18" charset="2"/>
              </a:rPr>
              <a:t>c</a:t>
            </a:r>
            <a:r>
              <a:rPr kumimoji="1" lang="en-US" altLang="ja-JP" sz="2000" baseline="0" dirty="0" smtClean="0"/>
              <a:t> is </a:t>
            </a:r>
            <a:r>
              <a:rPr kumimoji="1" lang="en-US" altLang="ja-JP" sz="2000" baseline="0" dirty="0" err="1" smtClean="0"/>
              <a:t>inflaton</a:t>
            </a:r>
            <a:r>
              <a:rPr kumimoji="1" lang="en-US" altLang="ja-JP" sz="2000" baseline="0" dirty="0" smtClean="0"/>
              <a:t>.</a:t>
            </a:r>
            <a:endParaRPr kumimoji="1" lang="ja-JP" altLang="en-US" sz="2000" baseline="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22004" y="3143240"/>
            <a:ext cx="1542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aseline="0" dirty="0" smtClean="0">
                <a:latin typeface="Symbol" pitchFamily="18" charset="2"/>
              </a:rPr>
              <a:t>f</a:t>
            </a:r>
            <a:r>
              <a:rPr kumimoji="1" lang="en-US" altLang="ja-JP" sz="2000" baseline="0" dirty="0" smtClean="0"/>
              <a:t> is </a:t>
            </a:r>
            <a:r>
              <a:rPr kumimoji="1" lang="en-US" altLang="ja-JP" sz="2000" baseline="0" dirty="0" err="1" smtClean="0"/>
              <a:t>inflaton</a:t>
            </a:r>
            <a:r>
              <a:rPr kumimoji="1" lang="en-US" altLang="ja-JP" sz="2000" baseline="0" dirty="0" smtClean="0"/>
              <a:t>.</a:t>
            </a:r>
            <a:endParaRPr kumimoji="1" lang="ja-JP" altLang="en-US" sz="2000" baseline="0" dirty="0"/>
          </a:p>
        </p:txBody>
      </p:sp>
      <p:sp>
        <p:nvSpPr>
          <p:cNvPr id="18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4572000"/>
            <a:ext cx="8458200" cy="2133600"/>
          </a:xfrm>
        </p:spPr>
        <p:txBody>
          <a:bodyPr/>
          <a:lstStyle/>
          <a:p>
            <a:r>
              <a:rPr kumimoji="1" lang="en-US" altLang="ja-JP" sz="2000" i="1" dirty="0" smtClean="0">
                <a:solidFill>
                  <a:srgbClr val="FF0000"/>
                </a:solidFill>
                <a:latin typeface="+mn-lt"/>
              </a:rPr>
              <a:t>Large negative </a:t>
            </a:r>
            <a:r>
              <a:rPr kumimoji="1" lang="en-US" altLang="ja-JP" sz="2000" dirty="0" smtClean="0">
                <a:latin typeface="+mn-lt"/>
              </a:rPr>
              <a:t>NG shows up during </a:t>
            </a:r>
            <a:r>
              <a:rPr kumimoji="1" lang="en-US" altLang="ja-JP" sz="2000" dirty="0" smtClean="0">
                <a:latin typeface="+mn-lt"/>
              </a:rPr>
              <a:t>the turn</a:t>
            </a:r>
            <a:r>
              <a:rPr kumimoji="1" lang="en-US" altLang="ja-JP" sz="2000" dirty="0" smtClean="0">
                <a:latin typeface="+mn-lt"/>
              </a:rPr>
              <a:t>.</a:t>
            </a:r>
            <a:endParaRPr lang="en-US" altLang="ja-JP" sz="2000" dirty="0" smtClean="0">
              <a:latin typeface="+mn-lt"/>
            </a:endParaRPr>
          </a:p>
          <a:p>
            <a:r>
              <a:rPr lang="en-US" altLang="ja-JP" sz="2000" dirty="0" smtClean="0">
                <a:latin typeface="+mn-lt"/>
              </a:rPr>
              <a:t>The plateau of NG </a:t>
            </a:r>
            <a:r>
              <a:rPr lang="en-US" altLang="ja-JP" sz="2000" dirty="0" smtClean="0">
                <a:latin typeface="+mn-lt"/>
              </a:rPr>
              <a:t>is</a:t>
            </a:r>
            <a:r>
              <a:rPr lang="en-US" altLang="ja-JP" sz="2000" dirty="0" smtClean="0">
                <a:latin typeface="+mn-lt"/>
              </a:rPr>
              <a:t> </a:t>
            </a:r>
            <a:r>
              <a:rPr lang="en-US" altLang="ja-JP" sz="2000" dirty="0" smtClean="0">
                <a:latin typeface="+mn-lt"/>
              </a:rPr>
              <a:t>closed to zero</a:t>
            </a:r>
            <a:r>
              <a:rPr lang="en-US" altLang="ja-JP" sz="2000" dirty="0" smtClean="0"/>
              <a:t>.</a:t>
            </a:r>
            <a:endParaRPr lang="en-US" altLang="ja-JP" sz="2000" dirty="0" smtClean="0">
              <a:latin typeface="+mn-lt"/>
            </a:endParaRPr>
          </a:p>
          <a:p>
            <a:r>
              <a:rPr lang="en-US" altLang="ja-JP" sz="2000" dirty="0" err="1" smtClean="0">
                <a:latin typeface="Symbol" pitchFamily="18" charset="2"/>
              </a:rPr>
              <a:t>d</a:t>
            </a:r>
            <a:r>
              <a:rPr lang="en-US" altLang="ja-JP" sz="2000" dirty="0" err="1" smtClean="0">
                <a:latin typeface="+mn-lt"/>
              </a:rPr>
              <a:t>N</a:t>
            </a:r>
            <a:r>
              <a:rPr lang="en-US" altLang="ja-JP" sz="2000" dirty="0" smtClean="0">
                <a:latin typeface="+mn-lt"/>
              </a:rPr>
              <a:t> and</a:t>
            </a:r>
            <a:r>
              <a:rPr lang="en-US" altLang="ja-JP" sz="2000" dirty="0" smtClean="0">
                <a:latin typeface="+mn-lt"/>
              </a:rPr>
              <a:t> </a:t>
            </a:r>
            <a:r>
              <a:rPr lang="en-US" altLang="ja-JP" sz="2000" dirty="0" smtClean="0">
                <a:latin typeface="+mn-lt"/>
              </a:rPr>
              <a:t>covariant formalisms</a:t>
            </a:r>
            <a:r>
              <a:rPr lang="en-US" altLang="ja-JP" sz="2000" dirty="0" smtClean="0">
                <a:latin typeface="+mn-lt"/>
              </a:rPr>
              <a:t> match within </a:t>
            </a:r>
            <a:r>
              <a:rPr lang="en-US" altLang="ja-JP" sz="2000" i="1" dirty="0" smtClean="0"/>
              <a:t>~ </a:t>
            </a:r>
            <a:r>
              <a:rPr lang="en-US" altLang="ja-JP" sz="2000" dirty="0" smtClean="0"/>
              <a:t>1</a:t>
            </a:r>
            <a:r>
              <a:rPr lang="en-US" altLang="ja-JP" sz="2000" dirty="0" smtClean="0"/>
              <a:t>%</a:t>
            </a:r>
            <a:r>
              <a:rPr lang="en-US" altLang="ja-JP" sz="2000" dirty="0" smtClean="0">
                <a:latin typeface="+mn-lt"/>
              </a:rPr>
              <a:t> e</a:t>
            </a:r>
            <a:r>
              <a:rPr lang="en-US" altLang="ja-JP" sz="2000" dirty="0" smtClean="0">
                <a:latin typeface="+mn-lt"/>
              </a:rPr>
              <a:t>xcept at the plateau </a:t>
            </a:r>
          </a:p>
          <a:p>
            <a:pPr>
              <a:buNone/>
            </a:pPr>
            <a:r>
              <a:rPr lang="en-US" altLang="ja-JP" sz="2000" dirty="0" smtClean="0">
                <a:latin typeface="+mn-lt"/>
              </a:rPr>
              <a:t>(N</a:t>
            </a:r>
            <a:r>
              <a:rPr lang="en-US" altLang="ja-JP" sz="2000" i="1" dirty="0" smtClean="0"/>
              <a:t>~</a:t>
            </a:r>
            <a:r>
              <a:rPr lang="en-US" altLang="ja-JP" sz="2000" i="1" dirty="0" smtClean="0"/>
              <a:t> </a:t>
            </a:r>
            <a:r>
              <a:rPr lang="en-US" altLang="ja-JP" sz="2000" dirty="0" smtClean="0"/>
              <a:t>20</a:t>
            </a:r>
            <a:r>
              <a:rPr lang="en-US" altLang="ja-JP" sz="2000" dirty="0" smtClean="0">
                <a:latin typeface="+mn-lt"/>
              </a:rPr>
              <a:t>).</a:t>
            </a:r>
          </a:p>
          <a:p>
            <a:r>
              <a:rPr kumimoji="1" lang="en-US" altLang="ja-JP" sz="2000" dirty="0" smtClean="0">
                <a:latin typeface="+mn-lt"/>
              </a:rPr>
              <a:t>Discrepancy is from</a:t>
            </a:r>
            <a:r>
              <a:rPr kumimoji="1" lang="en-US" altLang="ja-JP" sz="2000" dirty="0" smtClean="0">
                <a:latin typeface="+mn-lt"/>
              </a:rPr>
              <a:t> </a:t>
            </a:r>
            <a:r>
              <a:rPr lang="en-US" altLang="ja-JP" sz="2000" dirty="0" smtClean="0">
                <a:latin typeface="+mn-lt"/>
              </a:rPr>
              <a:t>dividing zero by zero</a:t>
            </a:r>
            <a:r>
              <a:rPr kumimoji="1" lang="en-US" altLang="ja-JP" sz="2000" dirty="0" smtClean="0">
                <a:latin typeface="+mn-lt"/>
              </a:rPr>
              <a:t>. </a:t>
            </a:r>
            <a:endParaRPr kumimoji="1" lang="ja-JP" altLang="en-US" sz="2000" dirty="0">
              <a:latin typeface="+mn-lt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1389315"/>
            <a:ext cx="4267200" cy="3030285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5621" y="1295400"/>
            <a:ext cx="4388141" cy="3124201"/>
          </a:xfrm>
          <a:prstGeom prst="rect">
            <a:avLst/>
          </a:prstGeom>
        </p:spPr>
      </p:pic>
      <p:sp>
        <p:nvSpPr>
          <p:cNvPr id="21" name="コンテンツ プレースホルダ 2"/>
          <p:cNvSpPr txBox="1">
            <a:spLocks/>
          </p:cNvSpPr>
          <p:nvPr/>
        </p:nvSpPr>
        <p:spPr bwMode="auto">
          <a:xfrm>
            <a:off x="4419600" y="685800"/>
            <a:ext cx="441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tabLst/>
              <a:defRPr/>
            </a:pPr>
            <a:r>
              <a:rPr lang="en-US" altLang="ja-JP" sz="2000" kern="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rPr>
              <a:t>(Byrnes et al 2008; </a:t>
            </a:r>
            <a:r>
              <a:rPr lang="en-US" altLang="ja-JP" sz="2000" kern="0" baseline="0" dirty="0" err="1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rPr>
              <a:t>Mulryne</a:t>
            </a:r>
            <a:r>
              <a:rPr lang="en-US" altLang="ja-JP" sz="2000" kern="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rPr>
              <a:t> et al 2009)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766746"/>
          </a:xfrm>
        </p:spPr>
        <p:txBody>
          <a:bodyPr/>
          <a:lstStyle/>
          <a:p>
            <a:pPr algn="ctr"/>
            <a:r>
              <a:rPr kumimoji="1" lang="en-US" altLang="ja-JP" sz="2800" dirty="0" smtClean="0"/>
              <a:t>Summary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195406"/>
            <a:ext cx="8382000" cy="4876800"/>
          </a:xfrm>
        </p:spPr>
        <p:txBody>
          <a:bodyPr/>
          <a:lstStyle/>
          <a:p>
            <a:pPr>
              <a:buNone/>
            </a:pPr>
            <a:endParaRPr kumimoji="1" lang="en-US" altLang="ja-JP" sz="2400" b="1" dirty="0" smtClean="0">
              <a:latin typeface="+mn-lt"/>
              <a:cs typeface="Times New Roman" pitchFamily="18" charset="0"/>
            </a:endParaRPr>
          </a:p>
          <a:p>
            <a:r>
              <a:rPr kumimoji="1" lang="en-US" altLang="ja-JP" sz="2400" b="1" dirty="0" smtClean="0">
                <a:latin typeface="+mn-lt"/>
                <a:cs typeface="Times New Roman" pitchFamily="18" charset="0"/>
              </a:rPr>
              <a:t>NG in</a:t>
            </a:r>
            <a:r>
              <a:rPr kumimoji="1" lang="en-US" altLang="ja-JP" sz="2400" b="1" dirty="0" smtClean="0">
                <a:latin typeface="+mn-lt"/>
                <a:cs typeface="Times New Roman" pitchFamily="18" charset="0"/>
              </a:rPr>
              <a:t> two</a:t>
            </a:r>
            <a:r>
              <a:rPr kumimoji="1" lang="en-US" altLang="ja-JP" sz="2400" b="1" dirty="0" smtClean="0">
                <a:latin typeface="+mn-lt"/>
                <a:cs typeface="Times New Roman" pitchFamily="18" charset="0"/>
              </a:rPr>
              <a:t>-field inflation </a:t>
            </a:r>
            <a:r>
              <a:rPr kumimoji="1" lang="en-US" altLang="ja-JP" sz="2400" b="1" dirty="0" smtClean="0">
                <a:latin typeface="+mn-lt"/>
                <a:cs typeface="Times New Roman" pitchFamily="18" charset="0"/>
              </a:rPr>
              <a:t>models have been re</a:t>
            </a:r>
            <a:r>
              <a:rPr kumimoji="1" lang="en-US" altLang="ja-JP" sz="2400" b="1" dirty="0" smtClean="0">
                <a:latin typeface="+mn-lt"/>
                <a:cs typeface="Times New Roman" pitchFamily="18" charset="0"/>
              </a:rPr>
              <a:t>-</a:t>
            </a:r>
            <a:r>
              <a:rPr kumimoji="1" lang="en-US" altLang="ja-JP" sz="2400" b="1" dirty="0" smtClean="0">
                <a:latin typeface="+mn-lt"/>
                <a:cs typeface="Times New Roman" pitchFamily="18" charset="0"/>
              </a:rPr>
              <a:t>examined; </a:t>
            </a:r>
            <a:endParaRPr kumimoji="1" lang="en-US" altLang="ja-JP" sz="2400" b="1" dirty="0" smtClean="0">
              <a:latin typeface="+mn-lt"/>
              <a:cs typeface="Times New Roman" pitchFamily="18" charset="0"/>
            </a:endParaRPr>
          </a:p>
          <a:p>
            <a:pPr lvl="1"/>
            <a:r>
              <a:rPr lang="en-US" altLang="ja-JP" dirty="0" err="1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ja-JP" dirty="0" err="1" smtClean="0">
                <a:latin typeface="+mn-lt"/>
                <a:cs typeface="Times New Roman" pitchFamily="18" charset="0"/>
              </a:rPr>
              <a:t>N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 and 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covariant formalisms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 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match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 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numerically very well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 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in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 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the models, therefore they can be used for cross-checking each other.</a:t>
            </a:r>
          </a:p>
          <a:p>
            <a:pPr lvl="1"/>
            <a:r>
              <a:rPr lang="en-US" altLang="ja-JP" dirty="0" smtClean="0">
                <a:latin typeface="+mn-lt"/>
                <a:cs typeface="Times New Roman" pitchFamily="18" charset="0"/>
              </a:rPr>
              <a:t>Delicate cancellations happen in the 2</a:t>
            </a:r>
            <a:r>
              <a:rPr lang="en-US" altLang="ja-JP" baseline="30000" dirty="0" smtClean="0">
                <a:latin typeface="+mn-lt"/>
                <a:cs typeface="Times New Roman" pitchFamily="18" charset="0"/>
              </a:rPr>
              <a:t>nd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 order 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t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ransfer functions for </a:t>
            </a:r>
            <a:r>
              <a:rPr lang="en-US" altLang="ja-JP" dirty="0" err="1" smtClean="0">
                <a:latin typeface="Symbol" charset="2"/>
                <a:cs typeface="Symbol" charset="2"/>
              </a:rPr>
              <a:t>z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; A careful analysis is needed.</a:t>
            </a:r>
          </a:p>
          <a:p>
            <a:pPr lvl="1"/>
            <a:r>
              <a:rPr lang="en-US" altLang="ja-JP" dirty="0" smtClean="0">
                <a:latin typeface="+mn-lt"/>
                <a:cs typeface="Times New Roman" pitchFamily="18" charset="0"/>
              </a:rPr>
              <a:t>2</a:t>
            </a:r>
            <a:r>
              <a:rPr lang="en-US" altLang="ja-JP" baseline="30000" dirty="0" smtClean="0">
                <a:latin typeface="+mn-lt"/>
                <a:cs typeface="Times New Roman" pitchFamily="18" charset="0"/>
              </a:rPr>
              <a:t>nd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 order entropy modes</a:t>
            </a:r>
            <a:r>
              <a:rPr lang="ja-JP" altLang="en-US" dirty="0" smtClean="0">
                <a:latin typeface="+mn-lt"/>
                <a:cs typeface="Times New Roman" pitchFamily="18" charset="0"/>
              </a:rPr>
              <a:t> 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source NG during turns in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 the field </a:t>
            </a:r>
            <a:r>
              <a:rPr lang="en-US" altLang="ja-JP" dirty="0" smtClean="0">
                <a:latin typeface="+mn-lt"/>
                <a:cs typeface="Times New Roman" pitchFamily="18" charset="0"/>
              </a:rPr>
              <a:t>space.</a:t>
            </a:r>
            <a:endParaRPr lang="en-US" altLang="ja-JP" dirty="0" smtClean="0">
              <a:latin typeface="+mn-lt"/>
              <a:cs typeface="Times New Roman" pitchFamily="18" charset="0"/>
            </a:endParaRPr>
          </a:p>
          <a:p>
            <a:pPr lvl="1"/>
            <a:endParaRPr lang="en-US" altLang="ja-JP" dirty="0" smtClean="0">
              <a:latin typeface="+mn-lt"/>
              <a:cs typeface="Times New Roman" pitchFamily="18" charset="0"/>
            </a:endParaRPr>
          </a:p>
          <a:p>
            <a:endParaRPr lang="en-US" altLang="ja-JP" sz="2400" dirty="0" smtClean="0">
              <a:latin typeface="+mn-lt"/>
              <a:cs typeface="Times New Roman" pitchFamily="18" charset="0"/>
            </a:endParaRPr>
          </a:p>
          <a:p>
            <a:endParaRPr kumimoji="1" lang="ja-JP" altLang="en-US" sz="24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533400"/>
          </a:xfrm>
        </p:spPr>
        <p:txBody>
          <a:bodyPr/>
          <a:lstStyle/>
          <a:p>
            <a:pPr algn="ctr"/>
            <a:r>
              <a:rPr lang="en-US" altLang="ja-JP" sz="2800" dirty="0" smtClean="0"/>
              <a:t>Why</a:t>
            </a:r>
            <a:r>
              <a:rPr lang="en-US" altLang="ja-JP" sz="2800" dirty="0" smtClean="0"/>
              <a:t> study non</a:t>
            </a:r>
            <a:r>
              <a:rPr lang="en-US" altLang="ja-JP" sz="2800" dirty="0" smtClean="0"/>
              <a:t>-</a:t>
            </a:r>
            <a:r>
              <a:rPr lang="en-US" altLang="ja-JP" sz="2800" dirty="0" err="1" smtClean="0">
                <a:cs typeface="Arial"/>
              </a:rPr>
              <a:t>Gaussianity</a:t>
            </a:r>
            <a:r>
              <a:rPr lang="en-US" altLang="ja-JP" sz="2800" dirty="0" smtClean="0"/>
              <a:t> from multi-field inflation?</a:t>
            </a:r>
            <a:endParaRPr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000" y="1066800"/>
            <a:ext cx="8610600" cy="2759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90"/>
              </a:buClr>
              <a:buFont typeface="Arial"/>
              <a:buChar char="•"/>
            </a:pPr>
            <a:r>
              <a:rPr lang="en-US" altLang="ja-JP" sz="2000" baseline="0" dirty="0" smtClean="0">
                <a:solidFill>
                  <a:schemeClr val="tx1"/>
                </a:solidFill>
              </a:rPr>
              <a:t> </a:t>
            </a:r>
            <a:r>
              <a:rPr lang="en-US" altLang="ja-JP" sz="2000" baseline="0" dirty="0" err="1" smtClean="0">
                <a:solidFill>
                  <a:schemeClr val="tx1"/>
                </a:solidFill>
              </a:rPr>
              <a:t>f</a:t>
            </a:r>
            <a:r>
              <a:rPr lang="en-US" altLang="ja-JP" sz="2000" baseline="-25000" dirty="0" err="1" smtClean="0">
                <a:solidFill>
                  <a:schemeClr val="tx1"/>
                </a:solidFill>
              </a:rPr>
              <a:t>NL</a:t>
            </a:r>
            <a:r>
              <a:rPr lang="en-US" altLang="ja-JP" sz="2000" baseline="0" dirty="0" smtClean="0">
                <a:solidFill>
                  <a:schemeClr val="tx1"/>
                </a:solidFill>
              </a:rPr>
              <a:t> is ~ </a:t>
            </a:r>
            <a:r>
              <a:rPr lang="en-US" altLang="ja-JP" sz="2000" baseline="0" dirty="0" smtClean="0">
                <a:solidFill>
                  <a:schemeClr val="tx1"/>
                </a:solidFill>
              </a:rPr>
              <a:t>O(1-n</a:t>
            </a:r>
            <a:r>
              <a:rPr lang="en-US" altLang="ja-JP" sz="2000" baseline="-25000" dirty="0" smtClean="0">
                <a:solidFill>
                  <a:schemeClr val="tx1"/>
                </a:solidFill>
              </a:rPr>
              <a:t>s</a:t>
            </a:r>
            <a:r>
              <a:rPr lang="en-US" altLang="ja-JP" sz="2000" baseline="0" dirty="0" smtClean="0">
                <a:solidFill>
                  <a:schemeClr val="tx1"/>
                </a:solidFill>
              </a:rPr>
              <a:t>) in single-field inflation. (</a:t>
            </a:r>
            <a:r>
              <a:rPr lang="en-US" altLang="ja-JP" sz="2000" baseline="0" dirty="0" err="1" smtClean="0">
                <a:solidFill>
                  <a:schemeClr val="tx1"/>
                </a:solidFill>
              </a:rPr>
              <a:t>Maldacena</a:t>
            </a:r>
            <a:r>
              <a:rPr lang="en-US" altLang="ja-JP" sz="2000" baseline="0" dirty="0" smtClean="0">
                <a:solidFill>
                  <a:schemeClr val="tx1"/>
                </a:solidFill>
              </a:rPr>
              <a:t> </a:t>
            </a:r>
            <a:r>
              <a:rPr lang="en-US" altLang="ja-JP" sz="2000" baseline="0" dirty="0" smtClean="0">
                <a:solidFill>
                  <a:schemeClr val="tx1"/>
                </a:solidFill>
              </a:rPr>
              <a:t>2003; </a:t>
            </a:r>
            <a:r>
              <a:rPr lang="en-US" altLang="ja-JP" sz="2000" baseline="0" dirty="0" err="1" smtClean="0">
                <a:solidFill>
                  <a:schemeClr val="tx1"/>
                </a:solidFill>
              </a:rPr>
              <a:t>Creminelli</a:t>
            </a:r>
            <a:r>
              <a:rPr lang="en-US" altLang="ja-JP" sz="2000" baseline="0" dirty="0" smtClean="0">
                <a:solidFill>
                  <a:schemeClr val="tx1"/>
                </a:solidFill>
              </a:rPr>
              <a:t> &amp;  </a:t>
            </a:r>
            <a:r>
              <a:rPr lang="en-US" altLang="ja-JP" sz="2000" baseline="0" dirty="0" err="1" smtClean="0">
                <a:solidFill>
                  <a:schemeClr val="tx1"/>
                </a:solidFill>
              </a:rPr>
              <a:t>Zaldarriaga</a:t>
            </a:r>
            <a:r>
              <a:rPr lang="en-US" altLang="ja-JP" sz="2000" baseline="0" dirty="0" smtClean="0">
                <a:solidFill>
                  <a:schemeClr val="tx1"/>
                </a:solidFill>
              </a:rPr>
              <a:t> </a:t>
            </a:r>
            <a:r>
              <a:rPr lang="en-US" altLang="ja-JP" sz="2000" baseline="0" dirty="0" smtClean="0">
                <a:solidFill>
                  <a:schemeClr val="tx1"/>
                </a:solidFill>
              </a:rPr>
              <a:t>2004; </a:t>
            </a:r>
            <a:r>
              <a:rPr lang="en-US" altLang="ja-JP" sz="2000" baseline="0" dirty="0" err="1" smtClean="0">
                <a:solidFill>
                  <a:schemeClr val="tx1"/>
                </a:solidFill>
              </a:rPr>
              <a:t>Seery</a:t>
            </a:r>
            <a:r>
              <a:rPr lang="en-US" altLang="ja-JP" sz="2000" baseline="0" dirty="0" smtClean="0">
                <a:solidFill>
                  <a:schemeClr val="tx1"/>
                </a:solidFill>
              </a:rPr>
              <a:t> &amp; </a:t>
            </a:r>
            <a:r>
              <a:rPr lang="en-US" altLang="ja-JP" sz="2000" baseline="0" dirty="0" err="1" smtClean="0">
                <a:solidFill>
                  <a:schemeClr val="tx1"/>
                </a:solidFill>
              </a:rPr>
              <a:t>Lidsey</a:t>
            </a:r>
            <a:r>
              <a:rPr lang="en-US" altLang="ja-JP" sz="2000" baseline="0" dirty="0" smtClean="0">
                <a:solidFill>
                  <a:schemeClr val="tx1"/>
                </a:solidFill>
              </a:rPr>
              <a:t> 2005)</a:t>
            </a:r>
            <a:endParaRPr lang="en-US" altLang="ja-JP" sz="2000" baseline="0" dirty="0" smtClean="0">
              <a:solidFill>
                <a:schemeClr val="tx1"/>
              </a:solidFill>
            </a:endParaRPr>
          </a:p>
          <a:p>
            <a:pPr>
              <a:buClr>
                <a:srgbClr val="000090"/>
              </a:buClr>
              <a:buFont typeface="Arial"/>
              <a:buChar char="•"/>
            </a:pPr>
            <a:r>
              <a:rPr kumimoji="1" lang="en-US" altLang="ja-JP" sz="2000" baseline="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000" baseline="0" dirty="0" err="1" smtClean="0">
                <a:solidFill>
                  <a:schemeClr val="tx1"/>
                </a:solidFill>
              </a:rPr>
              <a:t>Curvarure</a:t>
            </a:r>
            <a:r>
              <a:rPr kumimoji="1" lang="en-US" altLang="ja-JP" sz="2000" baseline="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000" baseline="0" dirty="0" smtClean="0">
                <a:solidFill>
                  <a:schemeClr val="tx1"/>
                </a:solidFill>
              </a:rPr>
              <a:t>perturbation, </a:t>
            </a:r>
            <a:r>
              <a:rPr kumimoji="1" lang="en-US" altLang="ja-JP" sz="2000" baseline="0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z</a:t>
            </a:r>
            <a:r>
              <a:rPr kumimoji="1" lang="en-US" altLang="ja-JP" sz="2000" baseline="0" dirty="0" smtClean="0">
                <a:solidFill>
                  <a:schemeClr val="tx1"/>
                </a:solidFill>
                <a:latin typeface="Symbol" charset="2"/>
                <a:cs typeface="Symbol" charset="2"/>
              </a:rPr>
              <a:t>,</a:t>
            </a:r>
            <a:r>
              <a:rPr kumimoji="1" lang="en-US" altLang="ja-JP" sz="2000" baseline="0" dirty="0" smtClean="0">
                <a:solidFill>
                  <a:schemeClr val="tx1"/>
                </a:solidFill>
              </a:rPr>
              <a:t> is conserved outside the horizon.</a:t>
            </a:r>
          </a:p>
          <a:p>
            <a:pPr>
              <a:buClr>
                <a:srgbClr val="000090"/>
              </a:buClr>
              <a:buFont typeface="Arial"/>
              <a:buChar char="•"/>
            </a:pPr>
            <a:endParaRPr lang="en-US" altLang="ja-JP" sz="2000" baseline="0" dirty="0" smtClean="0">
              <a:solidFill>
                <a:schemeClr val="tx1"/>
              </a:solidFill>
            </a:endParaRPr>
          </a:p>
          <a:p>
            <a:pPr>
              <a:buClr>
                <a:srgbClr val="000090"/>
              </a:buClr>
              <a:buFont typeface="Arial"/>
              <a:buChar char="•"/>
            </a:pPr>
            <a:r>
              <a:rPr kumimoji="1" lang="en-US" altLang="ja-JP" sz="2000" baseline="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2000" baseline="0" dirty="0" err="1" smtClean="0">
                <a:solidFill>
                  <a:schemeClr val="tx1"/>
                </a:solidFill>
              </a:rPr>
              <a:t>f</a:t>
            </a:r>
            <a:r>
              <a:rPr kumimoji="1" lang="en-US" altLang="ja-JP" sz="2000" baseline="-25000" dirty="0" err="1" smtClean="0">
                <a:solidFill>
                  <a:schemeClr val="tx1"/>
                </a:solidFill>
              </a:rPr>
              <a:t>NL</a:t>
            </a:r>
            <a:r>
              <a:rPr kumimoji="1" lang="en-US" altLang="ja-JP" sz="2000" baseline="0" dirty="0" smtClean="0">
                <a:solidFill>
                  <a:schemeClr val="tx1"/>
                </a:solidFill>
              </a:rPr>
              <a:t> can be generated outside the horizon in multi-field inflation since </a:t>
            </a:r>
            <a:r>
              <a:rPr kumimoji="1" lang="en-US" altLang="ja-JP" sz="2000" baseline="0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z</a:t>
            </a:r>
            <a:r>
              <a:rPr kumimoji="1" lang="en-US" altLang="ja-JP" sz="2000" baseline="0" dirty="0" smtClean="0">
                <a:solidFill>
                  <a:schemeClr val="tx1"/>
                </a:solidFill>
              </a:rPr>
              <a:t> is </a:t>
            </a:r>
            <a:r>
              <a:rPr lang="en-US" altLang="ja-JP" sz="2000" baseline="0" dirty="0" smtClean="0">
                <a:solidFill>
                  <a:schemeClr val="tx1"/>
                </a:solidFill>
              </a:rPr>
              <a:t>NOT conserved</a:t>
            </a:r>
            <a:r>
              <a:rPr lang="en-US" altLang="ja-JP" sz="2000" baseline="0" dirty="0" smtClean="0">
                <a:solidFill>
                  <a:schemeClr val="tx1"/>
                </a:solidFill>
              </a:rPr>
              <a:t>.</a:t>
            </a:r>
            <a:endParaRPr lang="en-US" altLang="ja-JP" sz="2000" baseline="0" dirty="0" smtClean="0">
              <a:solidFill>
                <a:schemeClr val="tx1"/>
              </a:solidFill>
            </a:endParaRPr>
          </a:p>
          <a:p>
            <a:pPr>
              <a:buClr>
                <a:srgbClr val="000090"/>
              </a:buClr>
              <a:buFont typeface="Arial"/>
              <a:buChar char="•"/>
            </a:pPr>
            <a:r>
              <a:rPr lang="en-US" altLang="ja-JP" sz="2000" baseline="0" dirty="0" smtClean="0">
                <a:solidFill>
                  <a:schemeClr val="tx1"/>
                </a:solidFill>
              </a:rPr>
              <a:t> Entropy perturbations convert into </a:t>
            </a:r>
            <a:r>
              <a:rPr lang="en-US" altLang="ja-JP" sz="2000" baseline="0" dirty="0" err="1" smtClean="0">
                <a:solidFill>
                  <a:schemeClr val="tx1"/>
                </a:solidFill>
                <a:latin typeface="Symbol" charset="2"/>
                <a:cs typeface="Symbol" charset="2"/>
              </a:rPr>
              <a:t>z</a:t>
            </a:r>
            <a:r>
              <a:rPr lang="en-US" altLang="ja-JP" sz="2000" baseline="0" dirty="0" smtClean="0">
                <a:solidFill>
                  <a:schemeClr val="tx1"/>
                </a:solidFill>
                <a:latin typeface="Symbol" charset="2"/>
                <a:cs typeface="Symbol" charset="2"/>
              </a:rPr>
              <a:t> </a:t>
            </a:r>
            <a:r>
              <a:rPr lang="en-US" altLang="ja-JP" sz="2000" baseline="0" dirty="0" smtClean="0">
                <a:solidFill>
                  <a:schemeClr val="tx1"/>
                </a:solidFill>
                <a:latin typeface="Arial"/>
                <a:cs typeface="Arial"/>
              </a:rPr>
              <a:t>when </a:t>
            </a:r>
            <a:r>
              <a:rPr lang="en-US" altLang="ja-JP" sz="2000" baseline="0" dirty="0" smtClean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en-US" altLang="ja-JP" sz="2000" baseline="0" dirty="0" smtClean="0">
                <a:solidFill>
                  <a:schemeClr val="tx1"/>
                </a:solidFill>
                <a:latin typeface="Arial"/>
                <a:cs typeface="Arial"/>
              </a:rPr>
              <a:t> classical trajectory of fields turns</a:t>
            </a:r>
            <a:r>
              <a:rPr lang="en-US" altLang="ja-JP" sz="2000" baseline="0" dirty="0" smtClean="0">
                <a:solidFill>
                  <a:schemeClr val="tx1"/>
                </a:solidFill>
              </a:rPr>
              <a:t>. (Gordon et al 2000)</a:t>
            </a:r>
            <a:endParaRPr lang="en-US" altLang="ja-JP" sz="2000" baseline="0" dirty="0" smtClean="0">
              <a:solidFill>
                <a:schemeClr val="tx1"/>
              </a:solidFill>
            </a:endParaRPr>
          </a:p>
          <a:p>
            <a:pPr>
              <a:buClr>
                <a:srgbClr val="000090"/>
              </a:buClr>
              <a:buFont typeface="Arial"/>
              <a:buChar char="•"/>
            </a:pP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 bwMode="auto">
          <a:xfrm rot="5400000">
            <a:off x="800100" y="5143501"/>
            <a:ext cx="2057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曲線コネクタ 7"/>
          <p:cNvCxnSpPr/>
          <p:nvPr/>
        </p:nvCxnSpPr>
        <p:spPr bwMode="auto">
          <a:xfrm rot="16200000" flipH="1">
            <a:off x="2971800" y="4876801"/>
            <a:ext cx="2133600" cy="457200"/>
          </a:xfrm>
          <a:prstGeom prst="curvedConnector3">
            <a:avLst>
              <a:gd name="adj1" fmla="val 5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0" name="曲線コネクタ 9"/>
          <p:cNvCxnSpPr/>
          <p:nvPr/>
        </p:nvCxnSpPr>
        <p:spPr bwMode="auto">
          <a:xfrm rot="5400000">
            <a:off x="3429000" y="4876801"/>
            <a:ext cx="2133600" cy="457200"/>
          </a:xfrm>
          <a:prstGeom prst="curvedConnector3">
            <a:avLst>
              <a:gd name="adj1" fmla="val 5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5" name="直線矢印コネクタ 14"/>
          <p:cNvCxnSpPr/>
          <p:nvPr/>
        </p:nvCxnSpPr>
        <p:spPr bwMode="auto">
          <a:xfrm rot="5400000" flipH="1" flipV="1">
            <a:off x="6210697" y="5219303"/>
            <a:ext cx="1295400" cy="7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7" name="直線矢印コネクタ 16"/>
          <p:cNvCxnSpPr/>
          <p:nvPr/>
        </p:nvCxnSpPr>
        <p:spPr bwMode="auto">
          <a:xfrm>
            <a:off x="6629400" y="5562600"/>
            <a:ext cx="12192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2" name="直線矢印コネクタ 21"/>
          <p:cNvCxnSpPr/>
          <p:nvPr/>
        </p:nvCxnSpPr>
        <p:spPr bwMode="auto">
          <a:xfrm rot="5400000">
            <a:off x="1753394" y="4495801"/>
            <a:ext cx="456406" cy="794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miter lim="800000"/>
            <a:headEnd type="arrow"/>
            <a:tailEnd type="arrow"/>
          </a:ln>
          <a:effectLst/>
        </p:spPr>
      </p:cxnSp>
      <p:cxnSp>
        <p:nvCxnSpPr>
          <p:cNvPr id="25" name="直線矢印コネクタ 24"/>
          <p:cNvCxnSpPr/>
          <p:nvPr/>
        </p:nvCxnSpPr>
        <p:spPr bwMode="auto">
          <a:xfrm>
            <a:off x="4038600" y="4494213"/>
            <a:ext cx="457200" cy="1588"/>
          </a:xfrm>
          <a:prstGeom prst="straightConnector1">
            <a:avLst/>
          </a:prstGeom>
          <a:noFill/>
          <a:ln w="25400" cap="flat" cmpd="sng" algn="ctr">
            <a:solidFill>
              <a:srgbClr val="FF6600"/>
            </a:solidFill>
            <a:prstDash val="solid"/>
            <a:miter lim="800000"/>
            <a:headEnd type="arrow"/>
            <a:tailEnd type="arrow"/>
          </a:ln>
          <a:effectLst/>
        </p:spPr>
      </p:cxnSp>
      <p:cxnSp>
        <p:nvCxnSpPr>
          <p:cNvPr id="27" name="直線矢印コネクタ 26"/>
          <p:cNvCxnSpPr/>
          <p:nvPr/>
        </p:nvCxnSpPr>
        <p:spPr bwMode="auto">
          <a:xfrm rot="5400000">
            <a:off x="4037806" y="4495801"/>
            <a:ext cx="457994" cy="794"/>
          </a:xfrm>
          <a:prstGeom prst="straightConnector1">
            <a:avLst/>
          </a:prstGeom>
          <a:noFill/>
          <a:ln w="25400" cap="flat" cmpd="sng" algn="ctr">
            <a:solidFill>
              <a:srgbClr val="000066"/>
            </a:solidFill>
            <a:prstDash val="solid"/>
            <a:miter lim="800000"/>
            <a:headEnd type="arrow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 rot="5400000">
            <a:off x="4114800" y="6095207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rgbClr val="000066"/>
            </a:solidFill>
            <a:prstDash val="solid"/>
            <a:miter lim="800000"/>
            <a:headEnd type="arrow"/>
            <a:tailEnd type="arrow"/>
          </a:ln>
          <a:effectLst/>
        </p:spPr>
      </p:cxnSp>
      <p:pic>
        <p:nvPicPr>
          <p:cNvPr id="32" name="図 31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786563" y="4096048"/>
            <a:ext cx="376237" cy="399752"/>
          </a:xfrm>
          <a:prstGeom prst="rect">
            <a:avLst/>
          </a:prstGeom>
        </p:spPr>
      </p:pic>
      <p:pic>
        <p:nvPicPr>
          <p:cNvPr id="33" name="図 32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012113" y="5410200"/>
            <a:ext cx="369887" cy="381096"/>
          </a:xfrm>
          <a:prstGeom prst="rect">
            <a:avLst/>
          </a:prstGeom>
        </p:spPr>
      </p:pic>
      <p:pic>
        <p:nvPicPr>
          <p:cNvPr id="16" name="図 15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2133600" y="4343400"/>
            <a:ext cx="177006" cy="354012"/>
          </a:xfrm>
          <a:prstGeom prst="rect">
            <a:avLst/>
          </a:prstGeom>
        </p:spPr>
      </p:pic>
      <p:pic>
        <p:nvPicPr>
          <p:cNvPr id="18" name="図 17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8"/>
              <a:stretch>
                <a:fillRect/>
              </a:stretch>
            </p:blipFill>
          </mc:Choice>
          <mc:Fallback>
            <p:blipFill>
              <a:blip r:embed="rId9"/>
              <a:stretch>
                <a:fillRect/>
              </a:stretch>
            </p:blipFill>
          </mc:Fallback>
        </mc:AlternateContent>
        <p:spPr>
          <a:xfrm>
            <a:off x="4602163" y="5873751"/>
            <a:ext cx="198437" cy="3968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2800" dirty="0" smtClean="0"/>
              <a:t>Two approaches to non</a:t>
            </a:r>
            <a:r>
              <a:rPr lang="en-US" altLang="ja-JP" sz="2800" dirty="0" smtClean="0"/>
              <a:t>-linear </a:t>
            </a:r>
            <a:r>
              <a:rPr lang="en-US" altLang="ja-JP" sz="2800" dirty="0" err="1" smtClean="0">
                <a:latin typeface="Symbol" charset="2"/>
                <a:cs typeface="Symbol" charset="2"/>
              </a:rPr>
              <a:t>z</a:t>
            </a:r>
            <a:r>
              <a:rPr lang="en-US" altLang="ja-JP" sz="2800" dirty="0" smtClean="0"/>
              <a:t> outside the horizon</a:t>
            </a:r>
            <a:endParaRPr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3400" y="1066800"/>
            <a:ext cx="8305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altLang="ja-JP" sz="2000" baseline="0" dirty="0" smtClean="0"/>
              <a:t> Covariant formalism </a:t>
            </a:r>
            <a:r>
              <a:rPr lang="en-US" altLang="ja-JP" sz="2000" baseline="0" dirty="0" smtClean="0"/>
              <a:t>(Ellis, Hwang, &amp; </a:t>
            </a:r>
            <a:r>
              <a:rPr lang="en-US" altLang="ja-JP" sz="2000" baseline="0" dirty="0" err="1" smtClean="0"/>
              <a:t>Bruni</a:t>
            </a:r>
            <a:r>
              <a:rPr lang="en-US" altLang="ja-JP" sz="2000" baseline="0" dirty="0" smtClean="0"/>
              <a:t> 1989; </a:t>
            </a:r>
            <a:r>
              <a:rPr lang="en-US" altLang="ja-JP" sz="2000" baseline="0" dirty="0" err="1" smtClean="0"/>
              <a:t>Langlois</a:t>
            </a:r>
            <a:r>
              <a:rPr lang="en-US" altLang="ja-JP" sz="2000" baseline="0" dirty="0" smtClean="0"/>
              <a:t> </a:t>
            </a:r>
            <a:r>
              <a:rPr lang="en-US" altLang="ja-JP" sz="2000" baseline="0" dirty="0" smtClean="0"/>
              <a:t>&amp; </a:t>
            </a:r>
            <a:r>
              <a:rPr lang="en-US" altLang="ja-JP" sz="2000" baseline="0" dirty="0" err="1" smtClean="0"/>
              <a:t>Vernizzi</a:t>
            </a:r>
            <a:r>
              <a:rPr lang="en-US" altLang="ja-JP" sz="2000" baseline="0" dirty="0" smtClean="0"/>
              <a:t> </a:t>
            </a:r>
            <a:r>
              <a:rPr lang="en-US" altLang="ja-JP" sz="2000" baseline="0" dirty="0" smtClean="0"/>
              <a:t>2005)</a:t>
            </a:r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endParaRPr lang="en-US" altLang="ja-JP" sz="2000" baseline="0" dirty="0" smtClean="0"/>
          </a:p>
          <a:p>
            <a:pPr>
              <a:buFont typeface="Arial"/>
              <a:buChar char="•"/>
            </a:pPr>
            <a:r>
              <a:rPr kumimoji="1" lang="en-US" altLang="ja-JP" sz="2000" baseline="0" dirty="0" smtClean="0"/>
              <a:t> </a:t>
            </a:r>
            <a:r>
              <a:rPr kumimoji="1" lang="en-US" altLang="ja-JP" sz="2000" baseline="0" dirty="0" err="1" smtClean="0">
                <a:latin typeface="Symbol" charset="2"/>
                <a:cs typeface="Symbol" charset="2"/>
              </a:rPr>
              <a:t>d</a:t>
            </a:r>
            <a:r>
              <a:rPr kumimoji="1" lang="en-US" altLang="ja-JP" sz="2000" baseline="0" dirty="0" err="1" smtClean="0"/>
              <a:t>N</a:t>
            </a:r>
            <a:r>
              <a:rPr kumimoji="1" lang="en-US" altLang="ja-JP" sz="2000" baseline="0" dirty="0" smtClean="0"/>
              <a:t> formalism</a:t>
            </a:r>
            <a:r>
              <a:rPr lang="en-US" altLang="ja-JP" sz="2000" baseline="0" dirty="0" smtClean="0"/>
              <a:t> </a:t>
            </a:r>
            <a:r>
              <a:rPr lang="en-US" altLang="ja-JP" sz="2000" baseline="0" dirty="0" smtClean="0"/>
              <a:t>(</a:t>
            </a:r>
            <a:r>
              <a:rPr lang="en-US" altLang="ja-JP" sz="2000" baseline="0" dirty="0" err="1" smtClean="0"/>
              <a:t>Starobinsky</a:t>
            </a:r>
            <a:r>
              <a:rPr lang="en-US" altLang="ja-JP" sz="2000" baseline="0" dirty="0" smtClean="0"/>
              <a:t> 1985; </a:t>
            </a:r>
            <a:r>
              <a:rPr lang="en-US" altLang="ja-JP" sz="2000" baseline="0" dirty="0" err="1" smtClean="0"/>
              <a:t>Salopek</a:t>
            </a:r>
            <a:r>
              <a:rPr lang="en-US" altLang="ja-JP" sz="2000" baseline="0" dirty="0" smtClean="0"/>
              <a:t> </a:t>
            </a:r>
            <a:r>
              <a:rPr lang="en-US" altLang="ja-JP" sz="2000" baseline="0" dirty="0" smtClean="0"/>
              <a:t>&amp;</a:t>
            </a:r>
            <a:r>
              <a:rPr lang="en-US" altLang="ja-JP" sz="2000" baseline="0" dirty="0" smtClean="0"/>
              <a:t> </a:t>
            </a:r>
            <a:r>
              <a:rPr lang="en-US" altLang="ja-JP" sz="2000" baseline="0" dirty="0" smtClean="0"/>
              <a:t>Bond</a:t>
            </a:r>
            <a:r>
              <a:rPr lang="en-US" altLang="ja-JP" sz="2000" baseline="0" dirty="0" smtClean="0"/>
              <a:t> 1990; Stewart &amp; Sasaki 1996; </a:t>
            </a:r>
            <a:r>
              <a:rPr lang="en-US" altLang="ja-JP" sz="2000" baseline="0" dirty="0" err="1" smtClean="0"/>
              <a:t>Lyth</a:t>
            </a:r>
            <a:r>
              <a:rPr lang="en-US" altLang="ja-JP" sz="2000" baseline="0" dirty="0" smtClean="0"/>
              <a:t>, </a:t>
            </a:r>
            <a:r>
              <a:rPr lang="en-US" altLang="ja-JP" sz="2000" baseline="0" dirty="0" err="1" smtClean="0"/>
              <a:t>Malik</a:t>
            </a:r>
            <a:r>
              <a:rPr lang="en-US" altLang="ja-JP" sz="2000" baseline="0" dirty="0" smtClean="0"/>
              <a:t>, &amp; </a:t>
            </a:r>
            <a:r>
              <a:rPr lang="en-US" altLang="ja-JP" sz="2000" baseline="0" dirty="0" smtClean="0"/>
              <a:t>Sasaki 2004)</a:t>
            </a:r>
            <a:endParaRPr kumimoji="1" lang="ja-JP" altLang="en-US" sz="2000" dirty="0"/>
          </a:p>
        </p:txBody>
      </p:sp>
      <p:pic>
        <p:nvPicPr>
          <p:cNvPr id="8" name="図 7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438400" y="1905000"/>
            <a:ext cx="4052887" cy="756389"/>
          </a:xfrm>
          <a:prstGeom prst="rect">
            <a:avLst/>
          </a:prstGeom>
        </p:spPr>
      </p:pic>
      <p:pic>
        <p:nvPicPr>
          <p:cNvPr id="10" name="図 9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2438400" y="2808870"/>
            <a:ext cx="2590800" cy="772530"/>
          </a:xfrm>
          <a:prstGeom prst="rect">
            <a:avLst/>
          </a:prstGeom>
        </p:spPr>
      </p:pic>
      <p:pic>
        <p:nvPicPr>
          <p:cNvPr id="11" name="図 10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2590801" y="4698748"/>
            <a:ext cx="2667000" cy="866534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1524000" y="5715000"/>
            <a:ext cx="67522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baseline="0" dirty="0" smtClean="0">
                <a:solidFill>
                  <a:srgbClr val="FF6600"/>
                </a:solidFill>
              </a:rPr>
              <a:t>Are they equivalent?</a:t>
            </a:r>
          </a:p>
          <a:p>
            <a:r>
              <a:rPr lang="en-US" altLang="ja-JP" b="1" baseline="0" dirty="0" smtClean="0">
                <a:solidFill>
                  <a:srgbClr val="FF6600"/>
                </a:solidFill>
              </a:rPr>
              <a:t>If so, </a:t>
            </a:r>
            <a:r>
              <a:rPr lang="en-US" altLang="ja-JP" b="1" baseline="0" dirty="0" smtClean="0">
                <a:solidFill>
                  <a:srgbClr val="FF6600"/>
                </a:solidFill>
              </a:rPr>
              <a:t>w</a:t>
            </a:r>
            <a:r>
              <a:rPr kumimoji="1" lang="en-US" altLang="ja-JP" b="1" baseline="0" dirty="0" smtClean="0">
                <a:solidFill>
                  <a:srgbClr val="FF6600"/>
                </a:solidFill>
              </a:rPr>
              <a:t>hich approach has more advantages?</a:t>
            </a:r>
            <a:endParaRPr kumimoji="1" lang="ja-JP" altLang="en-US" b="1" baseline="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57200" y="9144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altLang="ja-JP" sz="2000" baseline="0" dirty="0" smtClean="0"/>
              <a:t> Covariant formalism </a:t>
            </a:r>
            <a:r>
              <a:rPr lang="en-US" altLang="ja-JP" sz="2000" baseline="0" dirty="0" smtClean="0"/>
              <a:t>(Rigopoulos et al 2004; </a:t>
            </a:r>
            <a:r>
              <a:rPr lang="en-US" altLang="ja-JP" sz="2000" baseline="0" dirty="0" err="1" smtClean="0"/>
              <a:t>Langlois</a:t>
            </a:r>
            <a:r>
              <a:rPr lang="en-US" altLang="ja-JP" sz="2000" baseline="0" dirty="0" smtClean="0"/>
              <a:t> </a:t>
            </a:r>
            <a:r>
              <a:rPr lang="en-US" altLang="ja-JP" sz="2000" baseline="0" dirty="0" smtClean="0"/>
              <a:t>&amp; </a:t>
            </a:r>
            <a:r>
              <a:rPr lang="en-US" altLang="ja-JP" sz="2000" baseline="0" dirty="0" err="1" smtClean="0"/>
              <a:t>Vernizzi</a:t>
            </a:r>
            <a:r>
              <a:rPr lang="en-US" altLang="ja-JP" sz="2000" baseline="0" dirty="0" smtClean="0"/>
              <a:t> </a:t>
            </a:r>
            <a:r>
              <a:rPr lang="en-US" altLang="ja-JP" sz="2000" baseline="0" dirty="0" smtClean="0"/>
              <a:t>2007)</a:t>
            </a:r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endParaRPr lang="en-US" altLang="ja-JP" sz="2000" baseline="0" dirty="0" smtClean="0"/>
          </a:p>
          <a:p>
            <a:endParaRPr lang="en-US" altLang="ja-JP" sz="2000" baseline="0" dirty="0" smtClean="0"/>
          </a:p>
          <a:p>
            <a:endParaRPr lang="en-US" altLang="ja-JP" sz="2000" baseline="0" dirty="0" smtClean="0"/>
          </a:p>
          <a:p>
            <a:endParaRPr lang="en-US" altLang="ja-JP" sz="2000" baseline="0" dirty="0" smtClean="0"/>
          </a:p>
          <a:p>
            <a:pPr>
              <a:buFont typeface="Arial"/>
              <a:buChar char="•"/>
            </a:pPr>
            <a:r>
              <a:rPr kumimoji="1" lang="en-US" altLang="ja-JP" sz="2000" baseline="0" dirty="0" smtClean="0"/>
              <a:t> </a:t>
            </a:r>
            <a:r>
              <a:rPr kumimoji="1" lang="en-US" altLang="ja-JP" sz="2000" baseline="0" dirty="0" err="1" smtClean="0">
                <a:latin typeface="Symbol" charset="2"/>
                <a:cs typeface="Symbol" charset="2"/>
              </a:rPr>
              <a:t>d</a:t>
            </a:r>
            <a:r>
              <a:rPr kumimoji="1" lang="en-US" altLang="ja-JP" sz="2000" baseline="0" dirty="0" err="1" smtClean="0"/>
              <a:t>N</a:t>
            </a:r>
            <a:r>
              <a:rPr kumimoji="1" lang="en-US" altLang="ja-JP" sz="2000" baseline="0" dirty="0" smtClean="0"/>
              <a:t> formalism</a:t>
            </a:r>
            <a:r>
              <a:rPr lang="en-US" altLang="ja-JP" sz="2000" baseline="0" dirty="0" smtClean="0"/>
              <a:t> </a:t>
            </a:r>
            <a:r>
              <a:rPr lang="en-US" altLang="ja-JP" sz="2000" baseline="0" dirty="0" smtClean="0"/>
              <a:t>(Sasaki &amp; Tanaka 1998; </a:t>
            </a:r>
            <a:r>
              <a:rPr lang="en-US" altLang="ja-JP" sz="2000" baseline="0" dirty="0" err="1" smtClean="0"/>
              <a:t>Lyth</a:t>
            </a:r>
            <a:r>
              <a:rPr lang="en-US" altLang="ja-JP" sz="2000" baseline="0" dirty="0" smtClean="0"/>
              <a:t> </a:t>
            </a:r>
            <a:r>
              <a:rPr lang="en-US" altLang="ja-JP" sz="2000" baseline="0" dirty="0" smtClean="0"/>
              <a:t>&amp; Rodriguez 2005)</a:t>
            </a:r>
            <a:endParaRPr kumimoji="1" lang="ja-JP" altLang="en-US" sz="20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2800" dirty="0" err="1" smtClean="0"/>
              <a:t>f</a:t>
            </a:r>
            <a:r>
              <a:rPr lang="en-US" altLang="ja-JP" sz="2800" baseline="-25000" dirty="0" err="1" smtClean="0"/>
              <a:t>NL</a:t>
            </a:r>
            <a:r>
              <a:rPr lang="en-US" altLang="ja-JP" sz="2800" dirty="0" smtClean="0"/>
              <a:t>: 2</a:t>
            </a:r>
            <a:r>
              <a:rPr lang="en-US" altLang="ja-JP" sz="2800" baseline="30000" dirty="0" smtClean="0"/>
              <a:t>nd</a:t>
            </a:r>
            <a:r>
              <a:rPr lang="en-US" altLang="ja-JP" sz="2800" dirty="0" smtClean="0"/>
              <a:t> order </a:t>
            </a:r>
            <a:r>
              <a:rPr lang="en-US" altLang="ja-JP" sz="2800" dirty="0" err="1" smtClean="0">
                <a:latin typeface="Symbol" charset="2"/>
                <a:cs typeface="Symbol" charset="2"/>
              </a:rPr>
              <a:t>z</a:t>
            </a:r>
            <a:r>
              <a:rPr lang="en-US" altLang="ja-JP" sz="2800" dirty="0" smtClean="0">
                <a:latin typeface="Symbol" charset="2"/>
                <a:cs typeface="Symbol" charset="2"/>
              </a:rPr>
              <a:t> </a:t>
            </a:r>
            <a:r>
              <a:rPr lang="en-US" altLang="ja-JP" sz="2800" dirty="0" smtClean="0">
                <a:cs typeface="Symbol" charset="2"/>
              </a:rPr>
              <a:t>during multi-field inflation</a:t>
            </a:r>
            <a:endParaRPr lang="ja-JP" altLang="en-US" sz="2800" dirty="0">
              <a:latin typeface="Symbol" charset="2"/>
              <a:cs typeface="Symbol" charset="2"/>
            </a:endParaRPr>
          </a:p>
        </p:txBody>
      </p:sp>
      <p:pic>
        <p:nvPicPr>
          <p:cNvPr id="9" name="図 8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85800" y="2286000"/>
            <a:ext cx="8223583" cy="1112086"/>
          </a:xfrm>
          <a:prstGeom prst="rect">
            <a:avLst/>
          </a:prstGeom>
        </p:spPr>
      </p:pic>
      <p:pic>
        <p:nvPicPr>
          <p:cNvPr id="11" name="図 10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836613" y="1496735"/>
            <a:ext cx="7545387" cy="560665"/>
          </a:xfrm>
          <a:prstGeom prst="rect">
            <a:avLst/>
          </a:prstGeom>
        </p:spPr>
      </p:pic>
      <p:pic>
        <p:nvPicPr>
          <p:cNvPr id="12" name="図 11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1236662" y="3567242"/>
            <a:ext cx="6459538" cy="928558"/>
          </a:xfrm>
          <a:prstGeom prst="rect">
            <a:avLst/>
          </a:prstGeom>
        </p:spPr>
      </p:pic>
      <p:pic>
        <p:nvPicPr>
          <p:cNvPr id="13" name="図 12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8"/>
              <a:stretch>
                <a:fillRect/>
              </a:stretch>
            </p:blipFill>
          </mc:Choice>
          <mc:Fallback>
            <p:blipFill>
              <a:blip r:embed="rId9"/>
              <a:stretch>
                <a:fillRect/>
              </a:stretch>
            </p:blipFill>
          </mc:Fallback>
        </mc:AlternateContent>
        <p:spPr>
          <a:xfrm>
            <a:off x="1447800" y="5334000"/>
            <a:ext cx="5867400" cy="8382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 bwMode="auto">
          <a:xfrm>
            <a:off x="3124200" y="3505200"/>
            <a:ext cx="4800600" cy="533400"/>
          </a:xfrm>
          <a:prstGeom prst="rect">
            <a:avLst/>
          </a:prstGeom>
          <a:noFill/>
          <a:ln w="38100" cap="flat" cmpd="sng" algn="ctr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0" i="0" u="none" strike="noStrike" cap="none" normalizeH="0" baseline="-1400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charset="-128"/>
              </a:rPr>
              <a:t/>
            </a:r>
            <a:endParaRPr kumimoji="1" lang="ja-JP" altLang="en-US" sz="2400" b="0" i="0" u="none" strike="noStrike" cap="none" normalizeH="0" baseline="-1400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33400" y="1066800"/>
            <a:ext cx="8305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altLang="ja-JP" sz="2000" baseline="0" dirty="0" smtClean="0"/>
              <a:t> Local non-</a:t>
            </a:r>
            <a:r>
              <a:rPr lang="en-US" altLang="ja-JP" sz="2000" baseline="0" dirty="0" err="1" smtClean="0"/>
              <a:t>Gaussianity</a:t>
            </a:r>
            <a:r>
              <a:rPr lang="en-US" altLang="ja-JP" sz="2000" baseline="0" dirty="0" smtClean="0"/>
              <a:t> (Komatsu &amp; </a:t>
            </a:r>
            <a:r>
              <a:rPr lang="en-US" altLang="ja-JP" sz="2000" baseline="0" dirty="0" err="1" smtClean="0"/>
              <a:t>Spergel</a:t>
            </a:r>
            <a:r>
              <a:rPr lang="en-US" altLang="ja-JP" sz="2000" baseline="0" dirty="0" smtClean="0"/>
              <a:t> 2001; </a:t>
            </a:r>
            <a:r>
              <a:rPr lang="en-US" altLang="ja-JP" sz="2000" baseline="0" dirty="0" err="1" smtClean="0"/>
              <a:t>Maldacena</a:t>
            </a:r>
            <a:r>
              <a:rPr lang="en-US" altLang="ja-JP" sz="2000" baseline="0" dirty="0" smtClean="0"/>
              <a:t> 2003)</a:t>
            </a: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endParaRPr lang="en-US" altLang="ja-JP" sz="2000" baseline="0" dirty="0" smtClean="0"/>
          </a:p>
          <a:p>
            <a:pPr>
              <a:buFont typeface="Arial"/>
              <a:buChar char="•"/>
            </a:pPr>
            <a:r>
              <a:rPr lang="en-US" altLang="ja-JP" sz="2000" baseline="0" dirty="0" smtClean="0"/>
              <a:t> Covariant formalism </a:t>
            </a:r>
            <a:r>
              <a:rPr lang="en-US" altLang="ja-JP" sz="2000" baseline="0" dirty="0" smtClean="0"/>
              <a:t>(</a:t>
            </a:r>
            <a:r>
              <a:rPr lang="en-US" altLang="ja-JP" sz="2000" baseline="0" dirty="0" err="1" smtClean="0"/>
              <a:t>Lehners</a:t>
            </a:r>
            <a:r>
              <a:rPr lang="en-US" altLang="ja-JP" sz="2000" baseline="0" dirty="0" smtClean="0"/>
              <a:t> &amp; Steinhardt 2008)</a:t>
            </a: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r>
              <a:rPr kumimoji="1" lang="en-US" altLang="ja-JP" sz="2000" baseline="0" dirty="0" smtClean="0"/>
              <a:t> </a:t>
            </a:r>
            <a:r>
              <a:rPr kumimoji="1" lang="en-US" altLang="ja-JP" sz="2000" baseline="0" dirty="0" err="1" smtClean="0">
                <a:latin typeface="Symbol" charset="2"/>
                <a:cs typeface="Symbol" charset="2"/>
              </a:rPr>
              <a:t>d</a:t>
            </a:r>
            <a:r>
              <a:rPr kumimoji="1" lang="en-US" altLang="ja-JP" sz="2000" baseline="0" dirty="0" err="1" smtClean="0"/>
              <a:t>N</a:t>
            </a:r>
            <a:r>
              <a:rPr kumimoji="1" lang="en-US" altLang="ja-JP" sz="2000" baseline="0" dirty="0" smtClean="0"/>
              <a:t> formalism</a:t>
            </a:r>
            <a:r>
              <a:rPr lang="en-US" altLang="ja-JP" sz="2000" baseline="0" dirty="0" smtClean="0"/>
              <a:t> </a:t>
            </a:r>
            <a:r>
              <a:rPr lang="en-US" altLang="ja-JP" sz="2000" baseline="0" dirty="0" smtClean="0"/>
              <a:t>(</a:t>
            </a:r>
            <a:r>
              <a:rPr lang="en-US" altLang="ja-JP" sz="2000" baseline="0" dirty="0" err="1" smtClean="0"/>
              <a:t>Lyth</a:t>
            </a:r>
            <a:r>
              <a:rPr lang="en-US" altLang="ja-JP" sz="2000" baseline="0" dirty="0" smtClean="0"/>
              <a:t> </a:t>
            </a:r>
            <a:r>
              <a:rPr lang="en-US" altLang="ja-JP" sz="2000" baseline="0" dirty="0" smtClean="0"/>
              <a:t>&amp; Rodriguez 2005)</a:t>
            </a:r>
            <a:endParaRPr kumimoji="1" lang="ja-JP" altLang="en-US" sz="20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2800" dirty="0" err="1" smtClean="0"/>
              <a:t>f</a:t>
            </a:r>
            <a:r>
              <a:rPr lang="en-US" altLang="ja-JP" sz="2800" baseline="-25000" dirty="0" err="1" smtClean="0"/>
              <a:t>NL</a:t>
            </a:r>
            <a:r>
              <a:rPr lang="en-US" altLang="ja-JP" sz="2800" dirty="0" smtClean="0"/>
              <a:t>: a measure of 2</a:t>
            </a:r>
            <a:r>
              <a:rPr lang="en-US" altLang="ja-JP" sz="2800" baseline="30000" dirty="0" smtClean="0"/>
              <a:t>nd</a:t>
            </a:r>
            <a:r>
              <a:rPr lang="en-US" altLang="ja-JP" sz="2800" dirty="0" smtClean="0"/>
              <a:t> order </a:t>
            </a:r>
            <a:r>
              <a:rPr lang="en-US" altLang="ja-JP" sz="2800" dirty="0" err="1" smtClean="0">
                <a:latin typeface="Symbol" charset="2"/>
                <a:cs typeface="Symbol" charset="2"/>
              </a:rPr>
              <a:t>z</a:t>
            </a:r>
            <a:endParaRPr lang="ja-JP" altLang="en-US" sz="2800" dirty="0">
              <a:latin typeface="Symbol" charset="2"/>
              <a:cs typeface="Symbol" charset="2"/>
            </a:endParaRPr>
          </a:p>
        </p:txBody>
      </p:sp>
      <p:pic>
        <p:nvPicPr>
          <p:cNvPr id="8" name="図 7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209800" y="5410200"/>
            <a:ext cx="2792186" cy="685800"/>
          </a:xfrm>
          <a:prstGeom prst="rect">
            <a:avLst/>
          </a:prstGeom>
        </p:spPr>
      </p:pic>
      <p:pic>
        <p:nvPicPr>
          <p:cNvPr id="9" name="図 8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2107367" y="3581400"/>
            <a:ext cx="3912433" cy="914400"/>
          </a:xfrm>
          <a:prstGeom prst="rect">
            <a:avLst/>
          </a:prstGeom>
        </p:spPr>
      </p:pic>
      <p:pic>
        <p:nvPicPr>
          <p:cNvPr id="11" name="図 10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1295400" y="1752600"/>
            <a:ext cx="5347677" cy="533400"/>
          </a:xfrm>
          <a:prstGeom prst="rect">
            <a:avLst/>
          </a:prstGeom>
        </p:spPr>
      </p:pic>
      <p:sp>
        <p:nvSpPr>
          <p:cNvPr id="12" name="二等辺三角形 11"/>
          <p:cNvSpPr/>
          <p:nvPr/>
        </p:nvSpPr>
        <p:spPr bwMode="auto">
          <a:xfrm rot="16200000">
            <a:off x="7353300" y="1638301"/>
            <a:ext cx="304800" cy="2057400"/>
          </a:xfrm>
          <a:prstGeom prst="triangle">
            <a:avLst>
              <a:gd name="adj" fmla="val 525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-1400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13" name="図 12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8"/>
              <a:stretch>
                <a:fillRect/>
              </a:stretch>
            </p:blipFill>
          </mc:Choice>
          <mc:Fallback>
            <p:blipFill>
              <a:blip r:embed="rId9"/>
              <a:stretch>
                <a:fillRect/>
              </a:stretch>
            </p:blipFill>
          </mc:Fallback>
        </mc:AlternateContent>
        <p:spPr>
          <a:xfrm>
            <a:off x="7697788" y="2260600"/>
            <a:ext cx="190500" cy="177800"/>
          </a:xfrm>
          <a:prstGeom prst="rect">
            <a:avLst/>
          </a:prstGeom>
        </p:spPr>
      </p:pic>
      <p:pic>
        <p:nvPicPr>
          <p:cNvPr id="14" name="図 13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10"/>
              <a:stretch>
                <a:fillRect/>
              </a:stretch>
            </p:blipFill>
          </mc:Choice>
          <mc:Fallback>
            <p:blipFill>
              <a:blip r:embed="rId11"/>
              <a:stretch>
                <a:fillRect/>
              </a:stretch>
            </p:blipFill>
          </mc:Fallback>
        </mc:AlternateContent>
        <p:spPr>
          <a:xfrm>
            <a:off x="7710488" y="2870200"/>
            <a:ext cx="190500" cy="177800"/>
          </a:xfrm>
          <a:prstGeom prst="rect">
            <a:avLst/>
          </a:prstGeom>
        </p:spPr>
      </p:pic>
      <p:pic>
        <p:nvPicPr>
          <p:cNvPr id="15" name="図 14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12"/>
              <a:stretch>
                <a:fillRect/>
              </a:stretch>
            </p:blipFill>
          </mc:Choice>
          <mc:Fallback>
            <p:blipFill>
              <a:blip r:embed="rId13"/>
              <a:stretch>
                <a:fillRect/>
              </a:stretch>
            </p:blipFill>
          </mc:Fallback>
        </mc:AlternateContent>
        <p:spPr>
          <a:xfrm>
            <a:off x="8648700" y="2574925"/>
            <a:ext cx="190500" cy="17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33400" y="1088172"/>
            <a:ext cx="8305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altLang="ja-JP" sz="2000" baseline="0" dirty="0" smtClean="0"/>
              <a:t> Covariant </a:t>
            </a:r>
            <a:r>
              <a:rPr lang="en-US" altLang="ja-JP" sz="2000" baseline="0" dirty="0" smtClean="0"/>
              <a:t>formalism</a:t>
            </a:r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pPr>
              <a:buFont typeface="Arial"/>
              <a:buChar char="•"/>
            </a:pPr>
            <a:endParaRPr kumimoji="1" lang="en-US" altLang="ja-JP" sz="2000" baseline="0" dirty="0" smtClean="0"/>
          </a:p>
          <a:p>
            <a:endParaRPr lang="en-US" altLang="ja-JP" sz="2000" baseline="0" dirty="0" smtClean="0"/>
          </a:p>
          <a:p>
            <a:endParaRPr lang="en-US" altLang="ja-JP" sz="2000" baseline="0" dirty="0" smtClean="0"/>
          </a:p>
          <a:p>
            <a:pPr>
              <a:buFont typeface="Arial"/>
              <a:buChar char="•"/>
            </a:pPr>
            <a:r>
              <a:rPr kumimoji="1" lang="en-US" altLang="ja-JP" sz="2000" baseline="0" dirty="0" smtClean="0"/>
              <a:t> </a:t>
            </a:r>
            <a:r>
              <a:rPr kumimoji="1" lang="en-US" altLang="ja-JP" sz="2000" baseline="0" dirty="0" err="1" smtClean="0">
                <a:latin typeface="Symbol" charset="2"/>
                <a:cs typeface="Symbol" charset="2"/>
              </a:rPr>
              <a:t>d</a:t>
            </a:r>
            <a:r>
              <a:rPr kumimoji="1" lang="en-US" altLang="ja-JP" sz="2000" baseline="0" dirty="0" err="1" smtClean="0"/>
              <a:t>N</a:t>
            </a:r>
            <a:r>
              <a:rPr kumimoji="1" lang="en-US" altLang="ja-JP" sz="2000" baseline="0" dirty="0" smtClean="0"/>
              <a:t> formalism</a:t>
            </a:r>
            <a:r>
              <a:rPr lang="en-US" altLang="ja-JP" sz="2000" baseline="0" dirty="0" smtClean="0"/>
              <a:t> </a:t>
            </a:r>
            <a:r>
              <a:rPr lang="en-US" altLang="ja-JP" sz="2000" baseline="0" dirty="0" smtClean="0"/>
              <a:t>(</a:t>
            </a:r>
            <a:r>
              <a:rPr lang="en-US" altLang="ja-JP" sz="2000" baseline="0" dirty="0" err="1" smtClean="0"/>
              <a:t>Lyth</a:t>
            </a:r>
            <a:r>
              <a:rPr lang="en-US" altLang="ja-JP" sz="2000" baseline="0" dirty="0" smtClean="0"/>
              <a:t> </a:t>
            </a:r>
            <a:r>
              <a:rPr lang="en-US" altLang="ja-JP" sz="2000" baseline="0" dirty="0" smtClean="0"/>
              <a:t>&amp; Rodriguez 2005)</a:t>
            </a:r>
            <a:endParaRPr kumimoji="1" lang="ja-JP" altLang="en-US" sz="20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2800" dirty="0" err="1" smtClean="0"/>
              <a:t>f</a:t>
            </a:r>
            <a:r>
              <a:rPr lang="en-US" altLang="ja-JP" sz="2800" baseline="-25000" dirty="0" err="1" smtClean="0"/>
              <a:t>NL</a:t>
            </a:r>
            <a:r>
              <a:rPr lang="en-US" altLang="ja-JP" sz="2800" dirty="0" smtClean="0"/>
              <a:t>: 2</a:t>
            </a:r>
            <a:r>
              <a:rPr lang="en-US" altLang="ja-JP" sz="2800" baseline="30000" dirty="0" smtClean="0"/>
              <a:t>nd</a:t>
            </a:r>
            <a:r>
              <a:rPr lang="en-US" altLang="ja-JP" sz="2800" dirty="0" smtClean="0"/>
              <a:t> order </a:t>
            </a:r>
            <a:r>
              <a:rPr lang="en-US" altLang="ja-JP" sz="2800" dirty="0" err="1" smtClean="0">
                <a:latin typeface="Symbol" charset="2"/>
                <a:cs typeface="Symbol" charset="2"/>
              </a:rPr>
              <a:t>z</a:t>
            </a:r>
            <a:r>
              <a:rPr lang="en-US" altLang="ja-JP" sz="2800" dirty="0" smtClean="0">
                <a:latin typeface="Symbol" charset="2"/>
                <a:cs typeface="Symbol" charset="2"/>
              </a:rPr>
              <a:t> </a:t>
            </a:r>
            <a:r>
              <a:rPr lang="en-US" altLang="ja-JP" sz="2800" dirty="0" smtClean="0">
                <a:cs typeface="Symbol" charset="2"/>
              </a:rPr>
              <a:t>during multi-field inflation</a:t>
            </a:r>
            <a:endParaRPr lang="ja-JP" altLang="en-US" sz="2800" dirty="0">
              <a:latin typeface="Symbol" charset="2"/>
              <a:cs typeface="Symbol" charset="2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600200" y="2514600"/>
            <a:ext cx="3009900" cy="1016000"/>
          </a:xfrm>
          <a:prstGeom prst="rect">
            <a:avLst/>
          </a:prstGeom>
        </p:spPr>
      </p:pic>
      <p:pic>
        <p:nvPicPr>
          <p:cNvPr id="7" name="図 6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1600200" y="3581400"/>
            <a:ext cx="5689600" cy="1016000"/>
          </a:xfrm>
          <a:prstGeom prst="rect">
            <a:avLst/>
          </a:prstGeom>
        </p:spPr>
      </p:pic>
      <p:pic>
        <p:nvPicPr>
          <p:cNvPr id="8" name="図 7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2209800" y="5410200"/>
            <a:ext cx="2792186" cy="685800"/>
          </a:xfrm>
          <a:prstGeom prst="rect">
            <a:avLst/>
          </a:prstGeom>
        </p:spPr>
      </p:pic>
      <p:pic>
        <p:nvPicPr>
          <p:cNvPr id="9" name="図 8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8"/>
              <a:stretch>
                <a:fillRect/>
              </a:stretch>
            </p:blipFill>
          </mc:Choice>
          <mc:Fallback>
            <p:blipFill>
              <a:blip r:embed="rId9"/>
              <a:stretch>
                <a:fillRect/>
              </a:stretch>
            </p:blipFill>
          </mc:Fallback>
        </mc:AlternateContent>
        <p:spPr>
          <a:xfrm>
            <a:off x="2107367" y="1371600"/>
            <a:ext cx="3912433" cy="914400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 bwMode="auto">
          <a:xfrm>
            <a:off x="1371600" y="2438400"/>
            <a:ext cx="6172200" cy="2209800"/>
          </a:xfrm>
          <a:prstGeom prst="rect">
            <a:avLst/>
          </a:prstGeom>
          <a:noFill/>
          <a:ln w="38100" cap="flat" cmpd="sng" algn="ctr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0" i="0" u="none" strike="noStrike" cap="none" normalizeH="0" baseline="-1400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685800"/>
          </a:xfrm>
        </p:spPr>
        <p:txBody>
          <a:bodyPr/>
          <a:lstStyle/>
          <a:p>
            <a:pPr algn="ctr"/>
            <a:r>
              <a:rPr kumimoji="1" lang="en-US" altLang="ja-JP" sz="2800" dirty="0" smtClean="0">
                <a:latin typeface="+mj-lt"/>
              </a:rPr>
              <a:t>Numerical examples: </a:t>
            </a:r>
            <a:r>
              <a:rPr kumimoji="1" lang="en-US" altLang="ja-JP" sz="2800" dirty="0" smtClean="0">
                <a:latin typeface="+mj-lt"/>
              </a:rPr>
              <a:t>Two-field Inflation</a:t>
            </a:r>
            <a:endParaRPr kumimoji="1" lang="ja-JP" altLang="en-US" sz="2800" dirty="0">
              <a:latin typeface="+mj-lt"/>
            </a:endParaRPr>
          </a:p>
        </p:txBody>
      </p:sp>
      <p:graphicFrame>
        <p:nvGraphicFramePr>
          <p:cNvPr id="465921" name="Object 1"/>
          <p:cNvGraphicFramePr>
            <a:graphicFrameLocks noChangeAspect="1"/>
          </p:cNvGraphicFramePr>
          <p:nvPr/>
        </p:nvGraphicFramePr>
        <p:xfrm>
          <a:off x="1563688" y="1055688"/>
          <a:ext cx="6100762" cy="849312"/>
        </p:xfrm>
        <a:graphic>
          <a:graphicData uri="http://schemas.openxmlformats.org/presentationml/2006/ole">
            <p:oleObj spid="_x0000_s465921" name="数式" r:id="rId4" imgW="2730500" imgH="381000" progId="Equation.3">
              <p:embed/>
            </p:oleObj>
          </a:graphicData>
        </a:graphic>
      </p:graphicFrame>
      <p:sp>
        <p:nvSpPr>
          <p:cNvPr id="6" name="コンテンツ プレースホルダ 2"/>
          <p:cNvSpPr txBox="1">
            <a:spLocks/>
          </p:cNvSpPr>
          <p:nvPr/>
        </p:nvSpPr>
        <p:spPr bwMode="auto">
          <a:xfrm>
            <a:off x="304800" y="1905000"/>
            <a:ext cx="8610600" cy="335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333399"/>
              </a:buClr>
              <a:buSzPct val="80000"/>
              <a:buFont typeface="Wingdings" pitchFamily="2" charset="2"/>
              <a:buChar char="l"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Case 1: m</a:t>
            </a:r>
            <a:r>
              <a:rPr kumimoji="1" lang="en-US" altLang="ja-JP" sz="2000" b="0" i="0" u="none" strike="noStrike" kern="0" cap="none" spc="0" normalizeH="0" baseline="-1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1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/m</a:t>
            </a:r>
            <a:r>
              <a:rPr kumimoji="1" lang="en-US" altLang="ja-JP" sz="2000" b="0" i="0" u="none" strike="noStrike" kern="0" cap="none" spc="0" normalizeH="0" baseline="-1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2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 = 1/9; Case 2</a:t>
            </a:r>
            <a:r>
              <a:rPr lang="en-US" altLang="ja-JP" sz="2000" kern="0" baseline="0" dirty="0" smtClean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: m</a:t>
            </a:r>
            <a:r>
              <a:rPr lang="en-US" altLang="ja-JP" sz="2000" kern="0" baseline="-10000" dirty="0" smtClean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1</a:t>
            </a:r>
            <a:r>
              <a:rPr lang="en-US" altLang="ja-JP" sz="2000" kern="0" baseline="0" dirty="0" smtClean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/m</a:t>
            </a:r>
            <a:r>
              <a:rPr lang="en-US" altLang="ja-JP" sz="2000" kern="0" baseline="-10000" dirty="0" smtClean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2</a:t>
            </a:r>
            <a:r>
              <a:rPr lang="en-US" altLang="ja-JP" sz="2000" kern="0" baseline="0" dirty="0" smtClean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 = 1</a:t>
            </a:r>
            <a:r>
              <a:rPr lang="en-US" altLang="ja-JP" sz="2000" kern="0" baseline="0" dirty="0" smtClean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/20</a:t>
            </a:r>
            <a:endParaRPr kumimoji="1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50" charset="-128"/>
              <a:cs typeface="Arial Unicode MS" pitchFamily="50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Rigopoulos et al. (2005) solved 2</a:t>
            </a:r>
            <a:r>
              <a:rPr kumimoji="1" lang="en-US" altLang="ja-JP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nd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 order perturbed equations and </a:t>
            </a:r>
            <a:r>
              <a:rPr lang="en-US" altLang="ja-JP" sz="2000" kern="0" baseline="0" noProof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rPr>
              <a:t>estimated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f</a:t>
            </a:r>
            <a:r>
              <a:rPr kumimoji="1" lang="en-US" altLang="ja-JP" sz="2000" b="0" i="0" u="none" strike="noStrike" kern="0" cap="none" spc="0" normalizeH="0" baseline="-1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NL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 analytically with case 1. They found a large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f</a:t>
            </a:r>
            <a:r>
              <a:rPr kumimoji="1" lang="en-US" altLang="ja-JP" sz="2000" b="0" i="0" u="none" strike="noStrike" kern="0" cap="none" spc="0" normalizeH="0" baseline="-1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NL</a:t>
            </a:r>
            <a:r>
              <a:rPr kumimoji="1" lang="en-US" altLang="ja-JP" sz="2000" b="0" i="0" u="none" strike="noStrike" kern="0" cap="none" spc="0" normalizeH="0" baseline="-1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~ O(1-10).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Vernizzi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 &amp; Wands (2006) calculated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f</a:t>
            </a:r>
            <a:r>
              <a:rPr kumimoji="1" lang="en-US" altLang="ja-JP" sz="2000" b="0" i="0" u="none" strike="noStrike" kern="0" cap="none" spc="0" normalizeH="0" baseline="-1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NL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 numerically (</a:t>
            </a:r>
            <a:r>
              <a:rPr lang="en-US" altLang="ja-JP" sz="2000" kern="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rPr>
              <a:t>and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 analytically) with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ymbol" pitchFamily="18" charset="2"/>
                <a:ea typeface="Arial Unicode MS" pitchFamily="50" charset="-128"/>
                <a:cs typeface="Arial Unicode MS" pitchFamily="50" charset="-128"/>
              </a:rPr>
              <a:t>d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N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 formalism. They found a peak </a:t>
            </a:r>
            <a:r>
              <a:rPr lang="en-US" altLang="ja-JP" sz="2000" kern="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rPr>
              <a:t>and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 a small net effect on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f</a:t>
            </a:r>
            <a:r>
              <a:rPr kumimoji="1" lang="en-US" altLang="ja-JP" sz="2000" b="0" i="0" u="none" strike="noStrike" kern="0" cap="none" spc="0" normalizeH="0" baseline="-1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NL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~ O(0.01)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itchFamily="2" charset="2"/>
              <a:buChar char="l"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Rigopoulos et al. (2006) re-calculated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f</a:t>
            </a:r>
            <a:r>
              <a:rPr kumimoji="1" lang="en-US" altLang="ja-JP" sz="2000" b="0" i="0" u="none" strike="noStrike" kern="0" cap="none" spc="0" normalizeH="0" baseline="-1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NL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 numerically and found the similar peak. The result agrees with </a:t>
            </a:r>
            <a:r>
              <a:rPr kumimoji="1" lang="en-US" altLang="ja-JP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Vernizzi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 &amp; Wands qualitatively but not quantitatively.</a:t>
            </a:r>
          </a:p>
          <a:p>
            <a:pPr marL="342900" lvl="0" indent="-342900">
              <a:spcBef>
                <a:spcPct val="20000"/>
              </a:spcBef>
              <a:buClr>
                <a:srgbClr val="333399"/>
              </a:buClr>
              <a:buSzPct val="80000"/>
              <a:buFont typeface="Wingdings" pitchFamily="2" charset="2"/>
              <a:buChar char="l"/>
            </a:pPr>
            <a:r>
              <a:rPr lang="en-US" altLang="ja-JP" sz="2000" kern="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rPr>
              <a:t>S. Yokoyama et al. (2007)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 has considered case 2 and found large peaks on </a:t>
            </a:r>
            <a:r>
              <a:rPr lang="en-US" altLang="ja-JP" sz="2000" kern="0" baseline="0" dirty="0" err="1" smtClean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f</a:t>
            </a:r>
            <a:r>
              <a:rPr lang="en-US" altLang="ja-JP" sz="2000" kern="0" baseline="-10000" dirty="0" err="1" smtClean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NL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Arial Unicode MS" pitchFamily="50" charset="-128"/>
                <a:cs typeface="Arial Unicode MS" pitchFamily="50" charset="-128"/>
              </a:rPr>
              <a:t>. 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50" charset="-128"/>
              <a:cs typeface="Arial Unicode MS" pitchFamily="50" charset="-128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727200" y="5334000"/>
          <a:ext cx="3073400" cy="911225"/>
        </p:xfrm>
        <a:graphic>
          <a:graphicData uri="http://schemas.openxmlformats.org/presentationml/2006/ole">
            <p:oleObj spid="_x0000_s465924" name="数式" r:id="rId5" imgW="1282700" imgH="381000" progId="Equation.3">
              <p:embed/>
            </p:oleObj>
          </a:graphicData>
        </a:graphic>
      </p:graphicFrame>
      <p:sp>
        <p:nvSpPr>
          <p:cNvPr id="9" name="コンテンツ プレースホルダ 2"/>
          <p:cNvSpPr txBox="1">
            <a:spLocks/>
          </p:cNvSpPr>
          <p:nvPr/>
        </p:nvSpPr>
        <p:spPr bwMode="auto">
          <a:xfrm>
            <a:off x="4419600" y="6019800"/>
            <a:ext cx="441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tabLst/>
              <a:defRPr/>
            </a:pPr>
            <a:r>
              <a:rPr lang="en-US" altLang="ja-JP" sz="2000" kern="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rPr>
              <a:t>(Byrnes et al 2008; </a:t>
            </a:r>
            <a:r>
              <a:rPr lang="en-US" altLang="ja-JP" sz="2000" kern="0" baseline="0" dirty="0" err="1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rPr>
              <a:t>Mulryne</a:t>
            </a:r>
            <a:r>
              <a:rPr lang="en-US" altLang="ja-JP" sz="2000" kern="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rPr>
              <a:t> et al 2009)</a:t>
            </a:r>
            <a:endParaRPr kumimoji="1" lang="ja-JP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Arial Unicode MS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400" y="1270000"/>
            <a:ext cx="4292600" cy="3149600"/>
          </a:xfrm>
          <a:prstGeom prst="rect">
            <a:avLst/>
          </a:prstGeom>
        </p:spPr>
      </p:pic>
      <p:graphicFrame>
        <p:nvGraphicFramePr>
          <p:cNvPr id="491523" name="Object 3"/>
          <p:cNvGraphicFramePr>
            <a:graphicFrameLocks noChangeAspect="1"/>
          </p:cNvGraphicFramePr>
          <p:nvPr/>
        </p:nvGraphicFramePr>
        <p:xfrm>
          <a:off x="990600" y="396875"/>
          <a:ext cx="3122612" cy="792163"/>
        </p:xfrm>
        <a:graphic>
          <a:graphicData uri="http://schemas.openxmlformats.org/presentationml/2006/ole">
            <p:oleObj spid="_x0000_s491523" name="数式" r:id="rId5" imgW="1498600" imgH="381000" progId="Equation.3">
              <p:embed/>
            </p:oleObj>
          </a:graphicData>
        </a:graphic>
      </p:graphicFrame>
      <p:cxnSp>
        <p:nvCxnSpPr>
          <p:cNvPr id="7" name="直線矢印コネクタ 6"/>
          <p:cNvCxnSpPr/>
          <p:nvPr/>
        </p:nvCxnSpPr>
        <p:spPr bwMode="auto">
          <a:xfrm rot="10800000">
            <a:off x="1964880" y="3643306"/>
            <a:ext cx="1358910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直線矢印コネクタ 7"/>
          <p:cNvCxnSpPr/>
          <p:nvPr/>
        </p:nvCxnSpPr>
        <p:spPr bwMode="auto">
          <a:xfrm rot="5400000">
            <a:off x="3285689" y="2392347"/>
            <a:ext cx="1214446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3679392" y="2071670"/>
            <a:ext cx="428628" cy="1588"/>
          </a:xfrm>
          <a:prstGeom prst="straightConnector1">
            <a:avLst/>
          </a:prstGeom>
          <a:noFill/>
          <a:ln w="25400" cap="flat" cmpd="sng" algn="ctr">
            <a:solidFill>
              <a:schemeClr val="hlink"/>
            </a:solidFill>
            <a:prstDash val="solid"/>
            <a:miter lim="800000"/>
            <a:headEnd type="arrow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1447800" y="2057400"/>
            <a:ext cx="2392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aseline="0" dirty="0" err="1" smtClean="0">
                <a:latin typeface="Symbol" pitchFamily="18" charset="2"/>
              </a:rPr>
              <a:t>c</a:t>
            </a:r>
            <a:r>
              <a:rPr kumimoji="1" lang="en-US" altLang="ja-JP" sz="2000" baseline="0" dirty="0" smtClean="0"/>
              <a:t> is the 1</a:t>
            </a:r>
            <a:r>
              <a:rPr kumimoji="1" lang="en-US" altLang="ja-JP" sz="2000" baseline="30000" dirty="0" smtClean="0"/>
              <a:t>st</a:t>
            </a:r>
            <a:r>
              <a:rPr kumimoji="1" lang="en-US" altLang="ja-JP" sz="2000" baseline="0" dirty="0" smtClean="0"/>
              <a:t> </a:t>
            </a:r>
            <a:r>
              <a:rPr kumimoji="1" lang="en-US" altLang="ja-JP" sz="2000" baseline="0" dirty="0" err="1" smtClean="0"/>
              <a:t>inflaton</a:t>
            </a:r>
            <a:r>
              <a:rPr kumimoji="1" lang="en-US" altLang="ja-JP" sz="2000" baseline="0" dirty="0" smtClean="0"/>
              <a:t>.</a:t>
            </a:r>
            <a:endParaRPr kumimoji="1" lang="ja-JP" altLang="en-US" sz="2000" baseline="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47800" y="3143240"/>
            <a:ext cx="2376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aseline="0" dirty="0" err="1" smtClean="0">
                <a:latin typeface="Symbol" pitchFamily="18" charset="2"/>
              </a:rPr>
              <a:t>f</a:t>
            </a:r>
            <a:r>
              <a:rPr kumimoji="1" lang="en-US" altLang="ja-JP" sz="2000" baseline="0" dirty="0" smtClean="0"/>
              <a:t> is the 2</a:t>
            </a:r>
            <a:r>
              <a:rPr kumimoji="1" lang="en-US" altLang="ja-JP" sz="2000" baseline="30000" dirty="0" smtClean="0"/>
              <a:t>nd</a:t>
            </a:r>
            <a:r>
              <a:rPr kumimoji="1" lang="en-US" altLang="ja-JP" sz="2000" baseline="0" dirty="0" smtClean="0"/>
              <a:t> </a:t>
            </a:r>
            <a:r>
              <a:rPr kumimoji="1" lang="en-US" altLang="ja-JP" sz="2000" baseline="0" dirty="0" err="1" smtClean="0"/>
              <a:t>inflaton</a:t>
            </a:r>
            <a:r>
              <a:rPr kumimoji="1" lang="en-US" altLang="ja-JP" sz="2000" baseline="0" dirty="0" smtClean="0"/>
              <a:t>.</a:t>
            </a:r>
            <a:endParaRPr kumimoji="1" lang="ja-JP" altLang="en-US" sz="2000" baseline="0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8200" y="762000"/>
            <a:ext cx="4114800" cy="3746500"/>
          </a:xfrm>
          <a:prstGeom prst="rect">
            <a:avLst/>
          </a:prstGeom>
        </p:spPr>
      </p:pic>
      <p:sp>
        <p:nvSpPr>
          <p:cNvPr id="14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4572000"/>
            <a:ext cx="8382000" cy="2057400"/>
          </a:xfrm>
        </p:spPr>
        <p:txBody>
          <a:bodyPr/>
          <a:lstStyle/>
          <a:p>
            <a:r>
              <a:rPr lang="en-US" altLang="ja-JP" sz="2000" dirty="0" smtClean="0">
                <a:latin typeface="+mn-lt"/>
              </a:rPr>
              <a:t>A</a:t>
            </a:r>
            <a:r>
              <a:rPr kumimoji="1" lang="en-US" altLang="ja-JP" sz="2000" dirty="0" smtClean="0">
                <a:latin typeface="+mn-lt"/>
              </a:rPr>
              <a:t> </a:t>
            </a:r>
            <a:r>
              <a:rPr kumimoji="1" lang="en-US" altLang="ja-JP" sz="2000" i="1" dirty="0" smtClean="0">
                <a:solidFill>
                  <a:srgbClr val="FF0000"/>
                </a:solidFill>
                <a:latin typeface="+mn-lt"/>
              </a:rPr>
              <a:t>peak</a:t>
            </a:r>
            <a:r>
              <a:rPr kumimoji="1" lang="en-US" altLang="ja-JP" sz="2000" dirty="0" smtClean="0">
                <a:latin typeface="+mn-lt"/>
              </a:rPr>
              <a:t> in NG shows </a:t>
            </a:r>
            <a:r>
              <a:rPr kumimoji="1" lang="en-US" altLang="ja-JP" sz="2000" dirty="0" smtClean="0">
                <a:latin typeface="+mn-lt"/>
              </a:rPr>
              <a:t>up</a:t>
            </a:r>
            <a:r>
              <a:rPr kumimoji="1" lang="en-US" altLang="ja-JP" sz="2000" dirty="0" smtClean="0">
                <a:latin typeface="+mn-lt"/>
              </a:rPr>
              <a:t> at </a:t>
            </a:r>
            <a:r>
              <a:rPr kumimoji="1" lang="en-US" altLang="ja-JP" sz="2000" dirty="0" smtClean="0">
                <a:latin typeface="+mn-lt"/>
              </a:rPr>
              <a:t>the turn. It is</a:t>
            </a:r>
            <a:r>
              <a:rPr kumimoji="1" lang="en-US" altLang="ja-JP" sz="2000" dirty="0" smtClean="0">
                <a:latin typeface="+mn-lt"/>
              </a:rPr>
              <a:t> </a:t>
            </a:r>
            <a:r>
              <a:rPr lang="en-US" altLang="ja-JP" sz="2000" dirty="0" smtClean="0">
                <a:latin typeface="+mn-lt"/>
              </a:rPr>
              <a:t>sourced</a:t>
            </a:r>
            <a:r>
              <a:rPr kumimoji="1" lang="en-US" altLang="ja-JP" sz="2000" dirty="0" smtClean="0">
                <a:latin typeface="+mn-lt"/>
              </a:rPr>
              <a:t> </a:t>
            </a:r>
            <a:r>
              <a:rPr kumimoji="1" lang="en-US" altLang="ja-JP" sz="2000" dirty="0" smtClean="0">
                <a:latin typeface="+mn-lt"/>
              </a:rPr>
              <a:t>by entropy modes</a:t>
            </a:r>
            <a:r>
              <a:rPr kumimoji="1" lang="en-US" altLang="ja-JP" sz="2000" dirty="0" smtClean="0">
                <a:latin typeface="+mn-lt"/>
              </a:rPr>
              <a:t>.</a:t>
            </a:r>
          </a:p>
          <a:p>
            <a:r>
              <a:rPr lang="en-US" altLang="ja-JP" sz="2000" dirty="0" smtClean="0">
                <a:latin typeface="+mn-lt"/>
              </a:rPr>
              <a:t>The plateau contribution of NG </a:t>
            </a:r>
            <a:r>
              <a:rPr lang="en-US" altLang="ja-JP" sz="2000" dirty="0" smtClean="0">
                <a:latin typeface="+mn-lt"/>
              </a:rPr>
              <a:t>is </a:t>
            </a:r>
            <a:r>
              <a:rPr lang="en-US" altLang="ja-JP" sz="2000" dirty="0" smtClean="0">
                <a:latin typeface="+mn-lt"/>
              </a:rPr>
              <a:t>from </a:t>
            </a:r>
            <a:r>
              <a:rPr lang="en-US" altLang="ja-JP" sz="2000" dirty="0" smtClean="0">
                <a:latin typeface="+mn-lt"/>
              </a:rPr>
              <a:t>the horizon exit </a:t>
            </a:r>
            <a:r>
              <a:rPr lang="en-US" altLang="ja-JP" sz="2000" dirty="0" smtClean="0"/>
              <a:t>~</a:t>
            </a:r>
            <a:r>
              <a:rPr lang="en-US" altLang="ja-JP" sz="2000" i="1" dirty="0" smtClean="0">
                <a:latin typeface="+mn-lt"/>
              </a:rPr>
              <a:t>O(</a:t>
            </a:r>
            <a:r>
              <a:rPr lang="en-US" altLang="ja-JP" sz="2000" i="1" dirty="0" smtClean="0">
                <a:latin typeface="Symbol" pitchFamily="18" charset="2"/>
              </a:rPr>
              <a:t>e) </a:t>
            </a:r>
            <a:r>
              <a:rPr lang="en-US" altLang="ja-JP" sz="2000" i="1" dirty="0" smtClean="0"/>
              <a:t>~</a:t>
            </a:r>
            <a:r>
              <a:rPr lang="en-US" altLang="ja-JP" sz="2000" i="1" dirty="0" smtClean="0">
                <a:latin typeface="+mn-lt"/>
              </a:rPr>
              <a:t>0.01</a:t>
            </a:r>
            <a:r>
              <a:rPr lang="en-US" altLang="ja-JP" sz="2000" dirty="0" smtClean="0">
                <a:latin typeface="+mn-lt"/>
              </a:rPr>
              <a:t>.</a:t>
            </a:r>
            <a:endParaRPr kumimoji="1" lang="en-US" altLang="ja-JP" sz="2000" dirty="0" smtClean="0">
              <a:latin typeface="+mn-lt"/>
            </a:endParaRPr>
          </a:p>
          <a:p>
            <a:r>
              <a:rPr lang="en-US" altLang="ja-JP" sz="2000" dirty="0" err="1" smtClean="0">
                <a:latin typeface="Symbol" pitchFamily="18" charset="2"/>
              </a:rPr>
              <a:t>d</a:t>
            </a:r>
            <a:r>
              <a:rPr lang="en-US" altLang="ja-JP" sz="2000" dirty="0" err="1" smtClean="0">
                <a:latin typeface="+mn-lt"/>
              </a:rPr>
              <a:t>N</a:t>
            </a:r>
            <a:r>
              <a:rPr lang="en-US" altLang="ja-JP" sz="2000" dirty="0" smtClean="0">
                <a:latin typeface="+mn-lt"/>
              </a:rPr>
              <a:t> and</a:t>
            </a:r>
            <a:r>
              <a:rPr lang="en-US" altLang="ja-JP" sz="2000" dirty="0" smtClean="0">
                <a:latin typeface="+mn-lt"/>
              </a:rPr>
              <a:t> </a:t>
            </a:r>
            <a:r>
              <a:rPr lang="en-US" altLang="ja-JP" sz="2000" dirty="0" smtClean="0">
                <a:latin typeface="+mn-lt"/>
              </a:rPr>
              <a:t>covariant formalisms</a:t>
            </a:r>
            <a:r>
              <a:rPr lang="en-US" altLang="ja-JP" sz="2000" dirty="0" smtClean="0">
                <a:latin typeface="+mn-lt"/>
              </a:rPr>
              <a:t> match within </a:t>
            </a:r>
            <a:r>
              <a:rPr lang="en-US" altLang="ja-JP" sz="2000" dirty="0" smtClean="0"/>
              <a:t>~ 1</a:t>
            </a:r>
            <a:r>
              <a:rPr lang="en-US" altLang="ja-JP" sz="2000" dirty="0" smtClean="0"/>
              <a:t>%</a:t>
            </a:r>
            <a:r>
              <a:rPr lang="en-US" altLang="ja-JP" sz="2000" dirty="0" smtClean="0">
                <a:latin typeface="+mn-lt"/>
              </a:rPr>
              <a:t>.</a:t>
            </a:r>
          </a:p>
          <a:p>
            <a:r>
              <a:rPr lang="en-US" altLang="ja-JP" sz="2000" dirty="0" smtClean="0">
                <a:latin typeface="+mn-lt"/>
              </a:rPr>
              <a:t>Slow-roll approx. has been used only for the</a:t>
            </a:r>
            <a:r>
              <a:rPr lang="en-US" altLang="ja-JP" sz="2000" dirty="0" smtClean="0">
                <a:latin typeface="+mn-lt"/>
              </a:rPr>
              <a:t> </a:t>
            </a:r>
            <a:r>
              <a:rPr lang="en-US" altLang="ja-JP" sz="2000" dirty="0" smtClean="0">
                <a:latin typeface="+mn-lt"/>
              </a:rPr>
              <a:t>initial </a:t>
            </a:r>
            <a:r>
              <a:rPr lang="en-US" altLang="ja-JP" sz="2000" dirty="0" smtClean="0">
                <a:latin typeface="+mn-lt"/>
              </a:rPr>
              <a:t>condition (at </a:t>
            </a:r>
            <a:r>
              <a:rPr lang="en-US" altLang="ja-JP" sz="2000" dirty="0" smtClean="0">
                <a:latin typeface="+mn-lt"/>
              </a:rPr>
              <a:t>horizon exit</a:t>
            </a:r>
            <a:r>
              <a:rPr lang="en-US" altLang="ja-JP" sz="2000" dirty="0" smtClean="0">
                <a:latin typeface="+mn-lt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sz="2800" dirty="0" smtClean="0"/>
              <a:t>Why did the </a:t>
            </a:r>
            <a:r>
              <a:rPr lang="en-US" altLang="ja-JP" sz="2800" i="1" dirty="0" smtClean="0">
                <a:solidFill>
                  <a:srgbClr val="FF0000"/>
                </a:solidFill>
              </a:rPr>
              <a:t>peak</a:t>
            </a:r>
            <a:r>
              <a:rPr lang="en-US" altLang="ja-JP" sz="2800" dirty="0" smtClean="0"/>
              <a:t> in NG show up?</a:t>
            </a:r>
            <a:endParaRPr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3400" y="4876800"/>
            <a:ext cx="8077200" cy="1600200"/>
          </a:xfrm>
        </p:spPr>
        <p:txBody>
          <a:bodyPr/>
          <a:lstStyle/>
          <a:p>
            <a:r>
              <a:rPr lang="en-US" altLang="ja-JP" sz="2000" dirty="0" smtClean="0"/>
              <a:t>Each term in 2</a:t>
            </a:r>
            <a:r>
              <a:rPr lang="en-US" altLang="ja-JP" sz="2000" baseline="30000" dirty="0" smtClean="0"/>
              <a:t>nd</a:t>
            </a:r>
            <a:r>
              <a:rPr lang="en-US" altLang="ja-JP" sz="2000" dirty="0" smtClean="0"/>
              <a:t> order perturbations becomes large but almost cancels out!</a:t>
            </a:r>
          </a:p>
          <a:p>
            <a:r>
              <a:rPr lang="en-US" altLang="ja-JP" sz="2000" dirty="0" smtClean="0"/>
              <a:t>The difference in growths of terms makes the peak shape. Only small net effect remains because of symmetry of the potential.</a:t>
            </a:r>
            <a:endParaRPr lang="ja-JP" altLang="en-US" sz="2000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24DA3B-4B0C-42F9-A884-694B4F8F0C8E}" type="slidenum">
              <a:rPr lang="ja-JP" altLang="en-US" smtClean="0"/>
              <a:pPr>
                <a:defRPr/>
              </a:pPr>
              <a:t>9</a:t>
            </a:fld>
            <a:r>
              <a:rPr lang="en-US" altLang="ja-JP" smtClean="0"/>
              <a:t>/47</a:t>
            </a:r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068497"/>
            <a:ext cx="5181600" cy="38083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atanabe_aps_04may09">
  <a:themeElements>
    <a:clrScheme name="orange-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range-1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hlink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400" b="0" i="0" u="none" strike="noStrike" cap="none" normalizeH="0" baseline="-14000" smtClean="0">
            <a:ln>
              <a:noFill/>
            </a:ln>
            <a:solidFill>
              <a:schemeClr val="accent2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hlink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-14000" smtClean="0">
            <a:ln>
              <a:noFill/>
            </a:ln>
            <a:solidFill>
              <a:schemeClr val="accent2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orange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ange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ange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watanabe_aps_04may09</Template>
  <TotalTime>2934</TotalTime>
  <Words>774</Words>
  <Application>Microsoft Macintosh PowerPoint</Application>
  <PresentationFormat>画面に合わせる (4:3)</PresentationFormat>
  <Paragraphs>112</Paragraphs>
  <Slides>12</Slides>
  <Notes>6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4" baseType="lpstr">
      <vt:lpstr>watanabe_aps_04may09</vt:lpstr>
      <vt:lpstr>Microsoft 数式</vt:lpstr>
      <vt:lpstr>Primordial non-Gaussianity from multi-field inflation re-examined</vt:lpstr>
      <vt:lpstr>Why study non-Gaussianity from multi-field inflation?</vt:lpstr>
      <vt:lpstr>Two approaches to non-linear z outside the horizon</vt:lpstr>
      <vt:lpstr>fNL: 2nd order z during multi-field inflation</vt:lpstr>
      <vt:lpstr>fNL: a measure of 2nd order z</vt:lpstr>
      <vt:lpstr>fNL: 2nd order z during multi-field inflation</vt:lpstr>
      <vt:lpstr>Numerical examples: Two-field Inflation</vt:lpstr>
      <vt:lpstr>スライド 8</vt:lpstr>
      <vt:lpstr>Why did the peak in NG show up?</vt:lpstr>
      <vt:lpstr>スライド 10</vt:lpstr>
      <vt:lpstr>スライド 11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Origin of Non-Gaussianity Outside the Horizon from Preheating after Inflation</dc:title>
  <dc:creator>yuki</dc:creator>
  <cp:lastModifiedBy>渡辺 悠貴</cp:lastModifiedBy>
  <cp:revision>98</cp:revision>
  <cp:lastPrinted>1601-01-01T00:00:00Z</cp:lastPrinted>
  <dcterms:created xsi:type="dcterms:W3CDTF">2010-09-26T01:58:06Z</dcterms:created>
  <dcterms:modified xsi:type="dcterms:W3CDTF">2010-09-26T20:29:18Z</dcterms:modified>
</cp:coreProperties>
</file>