
<file path=[Content_Types].xml><?xml version="1.0" encoding="utf-8"?>
<Types xmlns="http://schemas.openxmlformats.org/package/2006/content-types">
  <Default Extension="gif" ContentType="image/gif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pdf" ContentType="application/pdf"/>
  <Override PartName="/ppt/notesSlides/notesSlide1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notesSlides/notesSlide4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notesSlides/notesSlide4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3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360" r:id="rId18"/>
    <p:sldId id="361" r:id="rId19"/>
    <p:sldId id="363" r:id="rId20"/>
    <p:sldId id="364" r:id="rId21"/>
    <p:sldId id="367" r:id="rId22"/>
    <p:sldId id="368" r:id="rId23"/>
    <p:sldId id="369" r:id="rId24"/>
    <p:sldId id="373" r:id="rId25"/>
    <p:sldId id="284" r:id="rId26"/>
    <p:sldId id="374" r:id="rId27"/>
    <p:sldId id="372" r:id="rId28"/>
    <p:sldId id="375" r:id="rId29"/>
    <p:sldId id="377" r:id="rId30"/>
    <p:sldId id="382" r:id="rId31"/>
    <p:sldId id="384" r:id="rId32"/>
    <p:sldId id="379" r:id="rId33"/>
    <p:sldId id="389" r:id="rId34"/>
    <p:sldId id="390" r:id="rId35"/>
    <p:sldId id="386" r:id="rId36"/>
    <p:sldId id="376" r:id="rId37"/>
    <p:sldId id="300" r:id="rId38"/>
    <p:sldId id="388" r:id="rId39"/>
    <p:sldId id="365" r:id="rId40"/>
    <p:sldId id="366" r:id="rId41"/>
    <p:sldId id="370" r:id="rId42"/>
    <p:sldId id="387" r:id="rId43"/>
    <p:sldId id="378" r:id="rId4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Verdana" charset="0"/>
        <a:ea typeface="+mn-ea"/>
        <a:cs typeface="+mn-cs"/>
      </a:defRPr>
    </a:lvl1pPr>
    <a:lvl2pPr marL="742950" indent="-285750" algn="l" defTabSz="449263" rtl="0" eaLnBrk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Verdana" charset="0"/>
        <a:ea typeface="+mn-ea"/>
        <a:cs typeface="+mn-cs"/>
      </a:defRPr>
    </a:lvl2pPr>
    <a:lvl3pPr marL="1143000" indent="-228600" algn="l" defTabSz="449263" rtl="0" eaLnBrk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Verdana" charset="0"/>
        <a:ea typeface="+mn-ea"/>
        <a:cs typeface="+mn-cs"/>
      </a:defRPr>
    </a:lvl3pPr>
    <a:lvl4pPr marL="1600200" indent="-228600" algn="l" defTabSz="449263" rtl="0" eaLnBrk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Verdana" charset="0"/>
        <a:ea typeface="+mn-ea"/>
        <a:cs typeface="+mn-cs"/>
      </a:defRPr>
    </a:lvl4pPr>
    <a:lvl5pPr marL="2057400" indent="-228600" algn="l" defTabSz="449263" rtl="0" eaLnBrk="0" fontAlgn="base" hangingPunct="0">
      <a:lnSpc>
        <a:spcPct val="10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Verdan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Verdan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Verdan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Verdan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Verdan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999999"/>
    <a:srgbClr val="A6A6A6"/>
    <a:srgbClr val="00CC00"/>
    <a:srgbClr val="CCFF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595" autoAdjust="0"/>
    <p:restoredTop sz="94660" autoAdjust="0"/>
  </p:normalViewPr>
  <p:slideViewPr>
    <p:cSldViewPr>
      <p:cViewPr varScale="1">
        <p:scale>
          <a:sx n="112" d="100"/>
          <a:sy n="112" d="100"/>
        </p:scale>
        <p:origin x="-82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A90DF-7F59-2145-ADCB-B411B7EBFD5B}" type="datetimeFigureOut">
              <a:rPr lang="en-US" smtClean="0"/>
              <a:pPr/>
              <a:t>9/28/10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D0869-E083-F64D-9171-462939E7C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</a:lstStyle>
          <a:p>
            <a:fld id="{67772EBA-99BB-E243-90FC-0F6E2F59D91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C6810C-59D1-1548-9E4F-44CDA88FCF9F}" type="slidenum">
              <a:rPr lang="en-US"/>
              <a:pPr/>
              <a:t>1</a:t>
            </a:fld>
            <a:endParaRPr lang="en-US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5724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C68CBC-A135-B740-8DA6-F1626AF7654F}" type="slidenum">
              <a:rPr lang="en-US"/>
              <a:pPr/>
              <a:t>10</a:t>
            </a:fld>
            <a:endParaRPr 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4FF044-5469-2C4F-9DB9-7C721C765DA8}" type="slidenum">
              <a:rPr lang="en-US"/>
              <a:pPr/>
              <a:t>11</a:t>
            </a:fld>
            <a:endParaRPr 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57477B-79BE-BD4B-8522-7966423783AE}" type="slidenum">
              <a:rPr lang="en-US"/>
              <a:pPr/>
              <a:t>12</a:t>
            </a:fld>
            <a:endParaRPr lang="en-US"/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A99890-DC1E-E445-94F5-BB94FE646755}" type="slidenum">
              <a:rPr lang="en-US"/>
              <a:pPr/>
              <a:t>13</a:t>
            </a:fld>
            <a:endParaRPr lang="en-US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DE56B-9224-7641-AC13-24BBCA9CD5E4}" type="slidenum">
              <a:rPr lang="en-US"/>
              <a:pPr/>
              <a:t>14</a:t>
            </a:fld>
            <a:endParaRPr lang="en-US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CBC2E5-9A21-9C47-B7A0-12C5EE054E2C}" type="slidenum">
              <a:rPr lang="en-US"/>
              <a:pPr/>
              <a:t>15</a:t>
            </a:fld>
            <a:endParaRPr lang="en-US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BE3939-F697-844D-9156-EA4B289B5213}" type="slidenum">
              <a:rPr lang="en-US"/>
              <a:pPr/>
              <a:t>16</a:t>
            </a:fld>
            <a:endParaRPr lang="en-US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17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18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19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42824-E3DE-9246-8CF7-9D8B2FA1013C}" type="slidenum">
              <a:rPr lang="en-US"/>
              <a:pPr/>
              <a:t>2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5724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ea typeface="DejaVu LGC Sans" charset="0"/>
                <a:cs typeface="DejaVu LGC Sans" charset="0"/>
              </a:rPr>
              <a:t>Hello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20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875250-B3FE-D749-8B45-2D08AEC7E7DD}" type="slidenum">
              <a:rPr lang="en-US"/>
              <a:pPr/>
              <a:t>21</a:t>
            </a:fld>
            <a:endParaRPr lang="en-US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5724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ea typeface="DejaVu LGC Sans" charset="0"/>
                <a:cs typeface="DejaVu LGC Sans" charset="0"/>
              </a:rPr>
              <a:t>Hello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866025-97E5-E242-B9F0-595CC4E8D1C0}" type="slidenum">
              <a:rPr lang="en-US"/>
              <a:pPr/>
              <a:t>22</a:t>
            </a:fld>
            <a:endParaRPr lang="en-US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5724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ea typeface="DejaVu LGC Sans" charset="0"/>
                <a:cs typeface="DejaVu LGC Sans" charset="0"/>
              </a:rPr>
              <a:t>Hello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2FBF20-EA44-9348-8385-DEB2938D358F}" type="slidenum">
              <a:rPr lang="en-US"/>
              <a:pPr/>
              <a:t>23</a:t>
            </a:fld>
            <a:endParaRPr lang="en-US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57240" rIns="90000" bIns="46800">
            <a:prstTxWarp prst="textNoShape">
              <a:avLst/>
            </a:prstTxWarp>
          </a:bodyPr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ea typeface="DejaVu LGC Sans" charset="0"/>
                <a:cs typeface="DejaVu LGC Sans" charset="0"/>
              </a:rPr>
              <a:t>Hello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24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25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26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27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28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29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BE3939-F697-844D-9156-EA4B289B5213}" type="slidenum">
              <a:rPr lang="en-US"/>
              <a:pPr/>
              <a:t>3</a:t>
            </a:fld>
            <a:endParaRPr lang="en-US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30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31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32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33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34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35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36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4C46AE-D01B-6D4B-A183-F2F870D2F26E}" type="slidenum">
              <a:rPr lang="en-US"/>
              <a:pPr/>
              <a:t>37</a:t>
            </a:fld>
            <a:endParaRPr lang="en-US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38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39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B330A0-7C9C-1A40-A331-4AFC9DEBDA57}" type="slidenum">
              <a:rPr lang="en-US"/>
              <a:pPr/>
              <a:t>4</a:t>
            </a:fld>
            <a:endParaRPr 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40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41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42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FD4F69-DEFF-034F-8422-183C9A2F3397}" type="slidenum">
              <a:rPr lang="en-US"/>
              <a:pPr/>
              <a:t>43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5C98B7-D2D2-8044-B3ED-4D7C73EFBC9A}" type="slidenum">
              <a:rPr lang="en-US"/>
              <a:pPr/>
              <a:t>5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3E05CC-2A0C-1644-9633-3E09A54A0837}" type="slidenum">
              <a:rPr lang="en-US"/>
              <a:pPr/>
              <a:t>6</a:t>
            </a:fld>
            <a:endParaRPr 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19B3D7-3A4C-7744-879B-E96207576B04}" type="slidenum">
              <a:rPr lang="en-US"/>
              <a:pPr/>
              <a:t>7</a:t>
            </a:fld>
            <a:endParaRPr 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A99C30-60EB-E54A-B007-09AD063D8835}" type="slidenum">
              <a:rPr lang="en-US"/>
              <a:pPr/>
              <a:t>8</a:t>
            </a:fld>
            <a:endParaRPr lang="en-US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7A0533-E61A-CE42-A02E-167D3B35FEFF}" type="slidenum">
              <a:rPr lang="en-US"/>
              <a:pPr/>
              <a:t>9</a:t>
            </a:fld>
            <a:endParaRPr lang="en-US"/>
          </a:p>
        </p:txBody>
      </p:sp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70DB1F-5BA6-1748-BC00-50271DB589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61FE2-FA88-D049-95C5-6DD615A38E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-107950"/>
            <a:ext cx="2197100" cy="5178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63" y="-107950"/>
            <a:ext cx="6442075" cy="5178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8A211-113C-474A-AB89-0F8D6145B9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834479-971F-1047-AAFE-A5DF25646E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443C28-E19E-3E4C-9EA0-13E05A83DD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3" y="546100"/>
            <a:ext cx="4319587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546100"/>
            <a:ext cx="431958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4D4E0C-3B2F-F74A-AE10-554B852031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ED8BD6-CAE9-BB4D-98A3-901B9D0467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948E03-7855-5A4D-A120-A49629AE86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AD42DE-9EFD-8840-98C2-FD6320E29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A28D4E-F224-7340-B1A3-894B6AA054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D2BCD3-7F06-554E-9F3F-FA7FA4EE71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7163" y="-107950"/>
            <a:ext cx="8683625" cy="75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3" y="546100"/>
            <a:ext cx="8791575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6521450"/>
            <a:ext cx="1901825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r>
              <a:rPr lang="en-US"/>
              <a:t>July 20, 2010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981200" y="6524625"/>
            <a:ext cx="575627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812088" y="6524625"/>
            <a:ext cx="1328737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9C2CB5C8-7D59-7545-94CE-5CC7A38C05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CCFFFF"/>
          </a:solidFill>
          <a:latin typeface="Verdana" charset="0"/>
          <a:ea typeface="DejaVu LGC Sans" charset="0"/>
          <a:cs typeface="DejaVu LGC Sans" charset="0"/>
        </a:defRPr>
      </a:lvl9pPr>
    </p:titleStyle>
    <p:bodyStyle>
      <a:lvl1pPr marL="342900" indent="-342900" algn="l" defTabSz="449263" rtl="0" fontAlgn="base">
        <a:lnSpc>
          <a:spcPct val="102000"/>
        </a:lnSpc>
        <a:spcBef>
          <a:spcPct val="0"/>
        </a:spcBef>
        <a:spcAft>
          <a:spcPts val="1050"/>
        </a:spcAft>
        <a:buClr>
          <a:srgbClr val="000000"/>
        </a:buClr>
        <a:buSzPct val="100000"/>
        <a:buFont typeface="Times New Roman" charset="0"/>
        <a:defRPr sz="2800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ts val="600"/>
        </a:spcAft>
        <a:buClr>
          <a:srgbClr val="000000"/>
        </a:buClr>
        <a:buSzPct val="100000"/>
        <a:buFont typeface="Times New Roman" charset="0"/>
        <a:defRPr sz="2400">
          <a:solidFill>
            <a:srgbClr val="FFFFCC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CC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FFFFCC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FFFFCC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FFFFCC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FFFFCC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FFFFCC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2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FFFFC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4" Type="http://schemas.openxmlformats.org/officeDocument/2006/relationships/image" Target="../media/image25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45088"/>
            <a:ext cx="2119313" cy="100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7391400" y="288925"/>
            <a:ext cx="1752600" cy="157163"/>
          </a:xfrm>
          <a:prstGeom prst="roundRect">
            <a:avLst>
              <a:gd name="adj" fmla="val 1019"/>
            </a:avLst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2700"/>
            <a:ext cx="9126538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>
                <a:solidFill>
                  <a:srgbClr val="00B8FF"/>
                </a:solidFill>
                <a:ea typeface="DejaVu LGC Sans" charset="0"/>
                <a:cs typeface="DejaVu LGC Sans" charset="0"/>
              </a:rPr>
              <a:t>A new result on</a:t>
            </a:r>
            <a:r>
              <a:rPr lang="en-US" sz="3600" dirty="0" smtClean="0">
                <a:solidFill>
                  <a:srgbClr val="00B8FF"/>
                </a:solidFill>
                <a:ea typeface="DejaVu LGC Sans" charset="0"/>
                <a:cs typeface="DejaVu LGC Sans" charset="0"/>
              </a:rPr>
              <a:t> cosmological variation of the fine-structure constant</a:t>
            </a:r>
            <a:endParaRPr lang="en-US" sz="3600" dirty="0">
              <a:solidFill>
                <a:srgbClr val="00B8FF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040313" y="4699486"/>
            <a:ext cx="4133850" cy="21585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640" rIns="90000" bIns="46800">
            <a:prstTxWarp prst="textNoShape">
              <a:avLst/>
            </a:prstTxWarp>
            <a:spAutoFit/>
          </a:bodyPr>
          <a:lstStyle/>
          <a:p>
            <a:pPr algn="r">
              <a:lnSpc>
                <a:spcPct val="86000"/>
              </a:lnSpc>
              <a:spcBef>
                <a:spcPts val="288"/>
              </a:spcBef>
              <a:spcAft>
                <a:spcPts val="888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Collaborators on new VLT </a:t>
            </a:r>
            <a:r>
              <a:rPr lang="en-US" sz="14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analysis:</a:t>
            </a:r>
            <a:br>
              <a:rPr lang="en-US" sz="14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</a:br>
            <a:r>
              <a:rPr lang="en-US" sz="1600" b="1" dirty="0" smtClean="0">
                <a:solidFill>
                  <a:srgbClr val="23FF23"/>
                </a:solidFill>
                <a:ea typeface="DejaVu LGC Sans" charset="0"/>
                <a:cs typeface="DejaVu LGC Sans" charset="0"/>
              </a:rPr>
              <a:t>Matthew 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Bainbridge, Steve Curran, </a:t>
            </a:r>
            <a:r>
              <a:rPr lang="en-US" sz="16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Chanakya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16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Jaiswal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, Elliott Koch, Michael </a:t>
            </a:r>
            <a:r>
              <a:rPr lang="en-US" sz="18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Wilczynska</a:t>
            </a:r>
            <a:r>
              <a:rPr lang="en-US" sz="18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, 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Victor </a:t>
            </a:r>
            <a:r>
              <a:rPr lang="en-US" sz="16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Flambaum</a:t>
            </a:r>
            <a:r>
              <a:rPr lang="en-US" sz="12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1200" i="1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UNSW (Sydney</a:t>
            </a:r>
            <a:r>
              <a:rPr lang="en-US" sz="1200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)</a:t>
            </a:r>
            <a:br>
              <a:rPr lang="en-US" sz="1200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</a:br>
            <a:r>
              <a:rPr lang="en-US" sz="1600" b="1" dirty="0" smtClean="0">
                <a:solidFill>
                  <a:srgbClr val="23FF23"/>
                </a:solidFill>
                <a:ea typeface="DejaVu LGC Sans" charset="0"/>
                <a:cs typeface="DejaVu LGC Sans" charset="0"/>
              </a:rPr>
              <a:t>Bob </a:t>
            </a:r>
            <a:r>
              <a:rPr lang="en-US" sz="1600" b="1" dirty="0" err="1" smtClean="0">
                <a:solidFill>
                  <a:srgbClr val="23FF23"/>
                </a:solidFill>
                <a:ea typeface="DejaVu LGC Sans" charset="0"/>
                <a:cs typeface="DejaVu LGC Sans" charset="0"/>
              </a:rPr>
              <a:t>Carswell</a:t>
            </a:r>
            <a:r>
              <a:rPr lang="en-US" sz="12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1200" i="1" dirty="0" err="1">
                <a:solidFill>
                  <a:srgbClr val="FFFFCC"/>
                </a:solidFill>
                <a:ea typeface="DejaVu LGC Sans" charset="0"/>
                <a:cs typeface="DejaVu LGC Sans" charset="0"/>
              </a:rPr>
              <a:t>IoA</a:t>
            </a:r>
            <a:r>
              <a:rPr lang="en-US" sz="1200" i="1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(Cambridge)</a:t>
            </a:r>
          </a:p>
          <a:p>
            <a:pPr algn="r">
              <a:lnSpc>
                <a:spcPct val="86000"/>
              </a:lnSpc>
              <a:spcBef>
                <a:spcPts val="288"/>
              </a:spcBef>
              <a:spcAft>
                <a:spcPts val="888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Collaborators on Keck </a:t>
            </a:r>
            <a:r>
              <a:rPr lang="en-US" sz="14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analysis:</a:t>
            </a:r>
            <a:br>
              <a:rPr lang="en-US" sz="14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</a:br>
            <a:r>
              <a:rPr lang="en-US" sz="1600" b="1" dirty="0" smtClean="0">
                <a:solidFill>
                  <a:srgbClr val="23FF23"/>
                </a:solidFill>
                <a:ea typeface="DejaVu LGC Sans" charset="0"/>
                <a:cs typeface="DejaVu LGC Sans" charset="0"/>
              </a:rPr>
              <a:t>Chris 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Churchill, Jason </a:t>
            </a:r>
            <a:r>
              <a:rPr lang="en-US" sz="16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Prochaska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, </a:t>
            </a:r>
            <a:r>
              <a:rPr lang="en-US" sz="16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Wal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1600" b="1" dirty="0" err="1">
                <a:solidFill>
                  <a:srgbClr val="23FF23"/>
                </a:solidFill>
                <a:ea typeface="DejaVu LGC Sans" charset="0"/>
                <a:cs typeface="DejaVu LGC Sans" charset="0"/>
              </a:rPr>
              <a:t>Sargent</a:t>
            </a: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, Art Wolfe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6513" y="1233488"/>
            <a:ext cx="3392487" cy="10787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7488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86000"/>
              </a:lnSpc>
              <a:spcBef>
                <a:spcPts val="288"/>
              </a:spcBef>
              <a:spcAft>
                <a:spcPts val="288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Michael Murphy</a:t>
            </a:r>
            <a:r>
              <a:rPr lang="en-US" sz="12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, </a:t>
            </a:r>
            <a:r>
              <a:rPr lang="en-US" sz="1200" i="1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Swinburne</a:t>
            </a:r>
          </a:p>
          <a:p>
            <a:pPr>
              <a:lnSpc>
                <a:spcPct val="86000"/>
              </a:lnSpc>
              <a:spcBef>
                <a:spcPts val="288"/>
              </a:spcBef>
              <a:spcAft>
                <a:spcPts val="288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Julian King</a:t>
            </a:r>
            <a:r>
              <a:rPr lang="en-US" sz="1600" i="1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, UNSW</a:t>
            </a:r>
          </a:p>
          <a:p>
            <a:pPr>
              <a:lnSpc>
                <a:spcPct val="86000"/>
              </a:lnSpc>
              <a:spcBef>
                <a:spcPts val="288"/>
              </a:spcBef>
              <a:spcAft>
                <a:spcPts val="288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23FF23"/>
                </a:solidFill>
                <a:ea typeface="DejaVu LGC Sans" charset="0"/>
                <a:cs typeface="DejaVu LGC Sans" charset="0"/>
              </a:rPr>
              <a:t>John Webb</a:t>
            </a:r>
            <a:r>
              <a:rPr lang="en-US" sz="1600" i="1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, UNSW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58284"/>
            <a:ext cx="2682875" cy="687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Line shifts and </a:t>
            </a:r>
            <a:r>
              <a:rPr lang="en-US">
                <a:latin typeface="Symbol" charset="2"/>
              </a:rPr>
              <a:t></a:t>
            </a:r>
            <a:r>
              <a:rPr lang="en-US"/>
              <a:t>/</a:t>
            </a:r>
            <a:r>
              <a:rPr lang="en-US">
                <a:latin typeface="Symbol" charset="2"/>
              </a:rPr>
              <a:t></a:t>
            </a:r>
            <a:r>
              <a:rPr lang="en-US"/>
              <a:t>: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603875" y="766763"/>
            <a:ext cx="3475038" cy="1644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3 params per line 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i="1">
                <a:solidFill>
                  <a:srgbClr val="0000FF"/>
                </a:solidFill>
                <a:ea typeface="DejaVu LGC Sans" charset="0"/>
                <a:cs typeface="DejaVu LGC Sans" charset="0"/>
              </a:rPr>
              <a:t>b</a:t>
            </a: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-params related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z's </a:t>
            </a:r>
            <a:r>
              <a:rPr lang="en-US" sz="2600" b="1">
                <a:solidFill>
                  <a:srgbClr val="0000FF"/>
                </a:solidFill>
                <a:ea typeface="DejaVu LGC Sans" charset="0"/>
                <a:cs typeface="DejaVu LGC Sans" charset="0"/>
              </a:rPr>
              <a:t>MUST</a:t>
            </a: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 be tied</a:t>
            </a:r>
            <a:r>
              <a:rPr lang="en-US" sz="2600">
                <a:solidFill>
                  <a:srgbClr val="FFFFCC"/>
                </a:solidFill>
                <a:ea typeface="DejaVu LGC Sans" charset="0"/>
                <a:cs typeface="DejaVu LGC Sans" charset="0"/>
              </a:rPr>
              <a:t>  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0488" y="742950"/>
            <a:ext cx="5402262" cy="3025775"/>
          </a:xfrm>
          <a:prstGeom prst="rect">
            <a:avLst/>
          </a:prstGeom>
          <a:solidFill>
            <a:srgbClr val="FFFFFF">
              <a:alpha val="89999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90488" y="2185988"/>
            <a:ext cx="5400675" cy="158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03438" y="3741738"/>
            <a:ext cx="1382712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  <a:ea typeface="DejaVu LGC Sans" charset="0"/>
                <a:cs typeface="DejaVu LGC Sans" charset="0"/>
              </a:rPr>
              <a:t>Velocity</a:t>
            </a:r>
          </a:p>
        </p:txBody>
      </p: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106363" y="2281238"/>
            <a:ext cx="5368925" cy="779462"/>
            <a:chOff x="67" y="1437"/>
            <a:chExt cx="3382" cy="491"/>
          </a:xfrm>
        </p:grpSpPr>
        <p:sp>
          <p:nvSpPr>
            <p:cNvPr id="11271" name="Freeform 7"/>
            <p:cNvSpPr>
              <a:spLocks noChangeArrowheads="1"/>
            </p:cNvSpPr>
            <p:nvPr/>
          </p:nvSpPr>
          <p:spPr bwMode="auto">
            <a:xfrm>
              <a:off x="67" y="1437"/>
              <a:ext cx="1689" cy="49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2" y="29"/>
                </a:cxn>
                <a:cxn ang="0">
                  <a:pos x="1236" y="181"/>
                </a:cxn>
                <a:cxn ang="0">
                  <a:pos x="1276" y="317"/>
                </a:cxn>
                <a:cxn ang="0">
                  <a:pos x="1324" y="413"/>
                </a:cxn>
                <a:cxn ang="0">
                  <a:pos x="1396" y="445"/>
                </a:cxn>
              </a:cxnLst>
              <a:rect l="0" t="0" r="r" b="b"/>
              <a:pathLst>
                <a:path w="1396" h="445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3" y="4"/>
                    <a:pt x="1124" y="8"/>
                  </a:cubicBezTo>
                  <a:cubicBezTo>
                    <a:pt x="1145" y="12"/>
                    <a:pt x="1153" y="0"/>
                    <a:pt x="1172" y="29"/>
                  </a:cubicBezTo>
                  <a:cubicBezTo>
                    <a:pt x="1191" y="58"/>
                    <a:pt x="1219" y="133"/>
                    <a:pt x="1236" y="181"/>
                  </a:cubicBezTo>
                  <a:cubicBezTo>
                    <a:pt x="1253" y="229"/>
                    <a:pt x="1261" y="278"/>
                    <a:pt x="1276" y="317"/>
                  </a:cubicBezTo>
                  <a:cubicBezTo>
                    <a:pt x="1291" y="356"/>
                    <a:pt x="1304" y="392"/>
                    <a:pt x="1324" y="413"/>
                  </a:cubicBezTo>
                  <a:cubicBezTo>
                    <a:pt x="1344" y="434"/>
                    <a:pt x="1381" y="438"/>
                    <a:pt x="1396" y="445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2" name="Freeform 8"/>
            <p:cNvSpPr>
              <a:spLocks noChangeArrowheads="1"/>
            </p:cNvSpPr>
            <p:nvPr/>
          </p:nvSpPr>
          <p:spPr bwMode="auto">
            <a:xfrm>
              <a:off x="1756" y="1439"/>
              <a:ext cx="1694" cy="489"/>
            </a:xfrm>
            <a:custGeom>
              <a:avLst/>
              <a:gdLst/>
              <a:ahLst/>
              <a:cxnLst>
                <a:cxn ang="0">
                  <a:pos x="1400" y="6"/>
                </a:cxn>
                <a:cxn ang="0">
                  <a:pos x="538" y="6"/>
                </a:cxn>
                <a:cxn ang="0">
                  <a:pos x="357" y="6"/>
                </a:cxn>
                <a:cxn ang="0">
                  <a:pos x="276" y="8"/>
                </a:cxn>
                <a:cxn ang="0">
                  <a:pos x="228" y="29"/>
                </a:cxn>
                <a:cxn ang="0">
                  <a:pos x="164" y="181"/>
                </a:cxn>
                <a:cxn ang="0">
                  <a:pos x="124" y="317"/>
                </a:cxn>
                <a:cxn ang="0">
                  <a:pos x="76" y="413"/>
                </a:cxn>
                <a:cxn ang="0">
                  <a:pos x="0" y="443"/>
                </a:cxn>
              </a:cxnLst>
              <a:rect l="0" t="0" r="r" b="b"/>
              <a:pathLst>
                <a:path w="1400" h="443">
                  <a:moveTo>
                    <a:pt x="1400" y="6"/>
                  </a:moveTo>
                  <a:cubicBezTo>
                    <a:pt x="1056" y="6"/>
                    <a:pt x="712" y="6"/>
                    <a:pt x="538" y="6"/>
                  </a:cubicBezTo>
                  <a:cubicBezTo>
                    <a:pt x="364" y="6"/>
                    <a:pt x="401" y="6"/>
                    <a:pt x="357" y="6"/>
                  </a:cubicBezTo>
                  <a:cubicBezTo>
                    <a:pt x="313" y="6"/>
                    <a:pt x="297" y="4"/>
                    <a:pt x="276" y="8"/>
                  </a:cubicBezTo>
                  <a:cubicBezTo>
                    <a:pt x="255" y="12"/>
                    <a:pt x="247" y="0"/>
                    <a:pt x="228" y="29"/>
                  </a:cubicBezTo>
                  <a:cubicBezTo>
                    <a:pt x="209" y="58"/>
                    <a:pt x="181" y="133"/>
                    <a:pt x="164" y="181"/>
                  </a:cubicBezTo>
                  <a:cubicBezTo>
                    <a:pt x="147" y="229"/>
                    <a:pt x="139" y="278"/>
                    <a:pt x="124" y="317"/>
                  </a:cubicBezTo>
                  <a:cubicBezTo>
                    <a:pt x="109" y="356"/>
                    <a:pt x="97" y="392"/>
                    <a:pt x="76" y="413"/>
                  </a:cubicBezTo>
                  <a:cubicBezTo>
                    <a:pt x="55" y="434"/>
                    <a:pt x="16" y="437"/>
                    <a:pt x="0" y="443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2443163" y="1352550"/>
            <a:ext cx="696912" cy="1588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2506663" y="2668588"/>
            <a:ext cx="563562" cy="11112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313113" y="846138"/>
            <a:ext cx="1587" cy="1114425"/>
          </a:xfrm>
          <a:prstGeom prst="line">
            <a:avLst/>
          </a:prstGeom>
          <a:noFill/>
          <a:ln w="31680">
            <a:solidFill>
              <a:srgbClr val="3333CC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3319463" y="2281238"/>
            <a:ext cx="1587" cy="795337"/>
          </a:xfrm>
          <a:prstGeom prst="line">
            <a:avLst/>
          </a:prstGeom>
          <a:noFill/>
          <a:ln w="31680">
            <a:solidFill>
              <a:srgbClr val="3333CC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3282950" y="1106488"/>
            <a:ext cx="817563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N</a:t>
            </a:r>
            <a:r>
              <a:rPr lang="en-GB" baseline="-25000">
                <a:solidFill>
                  <a:srgbClr val="000000"/>
                </a:solidFill>
                <a:ea typeface="DejaVu LGC Sans" charset="0"/>
                <a:cs typeface="DejaVu LGC Sans" charset="0"/>
              </a:rPr>
              <a:t>MgII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282950" y="2409825"/>
            <a:ext cx="763588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N</a:t>
            </a:r>
            <a:r>
              <a:rPr lang="en-GB" baseline="-25000">
                <a:solidFill>
                  <a:srgbClr val="000000"/>
                </a:solidFill>
                <a:ea typeface="DejaVu LGC Sans" charset="0"/>
                <a:cs typeface="DejaVu LGC Sans" charset="0"/>
              </a:rPr>
              <a:t>FeII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2790825" y="766763"/>
            <a:ext cx="1588" cy="2546350"/>
          </a:xfrm>
          <a:prstGeom prst="line">
            <a:avLst/>
          </a:prstGeom>
          <a:noFill/>
          <a:ln w="31680">
            <a:solidFill>
              <a:srgbClr val="3333CC"/>
            </a:solidFill>
            <a:prstDash val="dash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035175" y="3213100"/>
            <a:ext cx="151447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</a:t>
            </a:r>
            <a:r>
              <a:rPr lang="en-GB" baseline="-25000">
                <a:solidFill>
                  <a:srgbClr val="000000"/>
                </a:solidFill>
                <a:ea typeface="DejaVu LGC Sans" charset="0"/>
                <a:cs typeface="DejaVu LGC Sans" charset="0"/>
              </a:rPr>
              <a:t>MgII</a:t>
            </a:r>
            <a:r>
              <a:rPr lang="en-GB">
                <a:solidFill>
                  <a:srgbClr val="000000"/>
                </a:solidFill>
                <a:ea typeface="DejaVu LGC Sans" charset="0"/>
                <a:cs typeface="DejaVu LGC Sans" charset="0"/>
              </a:rPr>
              <a:t>=</a:t>
            </a:r>
            <a:r>
              <a:rPr lang="en-GB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</a:t>
            </a:r>
            <a:r>
              <a:rPr lang="en-GB" baseline="-25000">
                <a:solidFill>
                  <a:srgbClr val="000000"/>
                </a:solidFill>
                <a:ea typeface="DejaVu LGC Sans" charset="0"/>
                <a:cs typeface="DejaVu LGC Sans" charset="0"/>
              </a:rPr>
              <a:t>FeII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654175" y="1019175"/>
            <a:ext cx="7794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</a:t>
            </a:r>
            <a:r>
              <a:rPr lang="en-GB" baseline="-25000">
                <a:solidFill>
                  <a:srgbClr val="000000"/>
                </a:solidFill>
                <a:ea typeface="DejaVu LGC Sans" charset="0"/>
                <a:cs typeface="DejaVu LGC Sans" charset="0"/>
              </a:rPr>
              <a:t>MgII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1751013" y="2403475"/>
            <a:ext cx="725487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</a:t>
            </a:r>
            <a:r>
              <a:rPr lang="en-GB" baseline="-25000">
                <a:solidFill>
                  <a:srgbClr val="000000"/>
                </a:solidFill>
                <a:ea typeface="DejaVu LGC Sans" charset="0"/>
                <a:cs typeface="DejaVu LGC Sans" charset="0"/>
              </a:rPr>
              <a:t>FeII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36525" y="3265488"/>
            <a:ext cx="1338263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ea typeface="DejaVu LGC Sans" charset="0"/>
                <a:cs typeface="DejaVu LGC Sans" charset="0"/>
              </a:rPr>
              <a:t>FeII2600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28588" y="1717675"/>
            <a:ext cx="1414462" cy="404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ea typeface="DejaVu LGC Sans" charset="0"/>
                <a:cs typeface="DejaVu LGC Sans" charset="0"/>
              </a:rPr>
              <a:t>MgII2796</a:t>
            </a:r>
          </a:p>
        </p:txBody>
      </p:sp>
      <p:grpSp>
        <p:nvGrpSpPr>
          <p:cNvPr id="11285" name="Group 21"/>
          <p:cNvGrpSpPr>
            <a:grpSpLocks/>
          </p:cNvGrpSpPr>
          <p:nvPr/>
        </p:nvGrpSpPr>
        <p:grpSpPr bwMode="auto">
          <a:xfrm>
            <a:off x="90488" y="833438"/>
            <a:ext cx="5413375" cy="1177925"/>
            <a:chOff x="57" y="525"/>
            <a:chExt cx="3410" cy="742"/>
          </a:xfrm>
        </p:grpSpPr>
        <p:sp>
          <p:nvSpPr>
            <p:cNvPr id="11286" name="Freeform 22"/>
            <p:cNvSpPr>
              <a:spLocks noChangeArrowheads="1"/>
            </p:cNvSpPr>
            <p:nvPr/>
          </p:nvSpPr>
          <p:spPr bwMode="auto">
            <a:xfrm>
              <a:off x="57" y="526"/>
              <a:ext cx="1708" cy="7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9" y="52"/>
                </a:cxn>
                <a:cxn ang="0">
                  <a:pos x="1220" y="288"/>
                </a:cxn>
                <a:cxn ang="0">
                  <a:pos x="1268" y="504"/>
                </a:cxn>
                <a:cxn ang="0">
                  <a:pos x="1332" y="632"/>
                </a:cxn>
                <a:cxn ang="0">
                  <a:pos x="1412" y="672"/>
                </a:cxn>
              </a:cxnLst>
              <a:rect l="0" t="0" r="r" b="b"/>
              <a:pathLst>
                <a:path w="1412" h="672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1" y="0"/>
                    <a:pt x="1124" y="8"/>
                  </a:cubicBezTo>
                  <a:cubicBezTo>
                    <a:pt x="1147" y="16"/>
                    <a:pt x="1163" y="5"/>
                    <a:pt x="1179" y="52"/>
                  </a:cubicBezTo>
                  <a:cubicBezTo>
                    <a:pt x="1195" y="99"/>
                    <a:pt x="1205" y="213"/>
                    <a:pt x="1220" y="288"/>
                  </a:cubicBezTo>
                  <a:cubicBezTo>
                    <a:pt x="1235" y="363"/>
                    <a:pt x="1249" y="447"/>
                    <a:pt x="1268" y="504"/>
                  </a:cubicBezTo>
                  <a:cubicBezTo>
                    <a:pt x="1287" y="561"/>
                    <a:pt x="1308" y="604"/>
                    <a:pt x="1332" y="632"/>
                  </a:cubicBezTo>
                  <a:cubicBezTo>
                    <a:pt x="1356" y="660"/>
                    <a:pt x="1395" y="664"/>
                    <a:pt x="1412" y="672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7" name="Freeform 23"/>
            <p:cNvSpPr>
              <a:spLocks noChangeArrowheads="1"/>
            </p:cNvSpPr>
            <p:nvPr/>
          </p:nvSpPr>
          <p:spPr bwMode="auto">
            <a:xfrm flipH="1">
              <a:off x="1760" y="525"/>
              <a:ext cx="1708" cy="7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9" y="52"/>
                </a:cxn>
                <a:cxn ang="0">
                  <a:pos x="1220" y="288"/>
                </a:cxn>
                <a:cxn ang="0">
                  <a:pos x="1268" y="504"/>
                </a:cxn>
                <a:cxn ang="0">
                  <a:pos x="1332" y="632"/>
                </a:cxn>
                <a:cxn ang="0">
                  <a:pos x="1412" y="672"/>
                </a:cxn>
              </a:cxnLst>
              <a:rect l="0" t="0" r="r" b="b"/>
              <a:pathLst>
                <a:path w="1412" h="672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1" y="0"/>
                    <a:pt x="1124" y="8"/>
                  </a:cubicBezTo>
                  <a:cubicBezTo>
                    <a:pt x="1147" y="16"/>
                    <a:pt x="1163" y="5"/>
                    <a:pt x="1179" y="52"/>
                  </a:cubicBezTo>
                  <a:cubicBezTo>
                    <a:pt x="1195" y="99"/>
                    <a:pt x="1205" y="213"/>
                    <a:pt x="1220" y="288"/>
                  </a:cubicBezTo>
                  <a:cubicBezTo>
                    <a:pt x="1235" y="363"/>
                    <a:pt x="1249" y="447"/>
                    <a:pt x="1268" y="504"/>
                  </a:cubicBezTo>
                  <a:cubicBezTo>
                    <a:pt x="1287" y="561"/>
                    <a:pt x="1308" y="604"/>
                    <a:pt x="1332" y="632"/>
                  </a:cubicBezTo>
                  <a:cubicBezTo>
                    <a:pt x="1356" y="660"/>
                    <a:pt x="1395" y="664"/>
                    <a:pt x="1412" y="672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0488" y="742950"/>
            <a:ext cx="5402262" cy="3025775"/>
          </a:xfrm>
          <a:prstGeom prst="rect">
            <a:avLst/>
          </a:prstGeom>
          <a:solidFill>
            <a:srgbClr val="FFFFFF">
              <a:alpha val="89999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Line shifts and </a:t>
            </a:r>
            <a:r>
              <a:rPr lang="en-US">
                <a:latin typeface="Symbol" charset="2"/>
              </a:rPr>
              <a:t></a:t>
            </a:r>
            <a:r>
              <a:rPr lang="en-US"/>
              <a:t>/</a:t>
            </a:r>
            <a:r>
              <a:rPr lang="en-US">
                <a:latin typeface="Symbol" charset="2"/>
              </a:rPr>
              <a:t></a:t>
            </a:r>
            <a:r>
              <a:rPr lang="en-US"/>
              <a:t>: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90488" y="2185988"/>
            <a:ext cx="5400675" cy="158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03438" y="3741738"/>
            <a:ext cx="1382712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  <a:ea typeface="DejaVu LGC Sans" charset="0"/>
                <a:cs typeface="DejaVu LGC Sans" charset="0"/>
              </a:rPr>
              <a:t>Velocity</a:t>
            </a: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90488" y="831850"/>
            <a:ext cx="5413375" cy="1177925"/>
            <a:chOff x="57" y="524"/>
            <a:chExt cx="3410" cy="742"/>
          </a:xfrm>
        </p:grpSpPr>
        <p:sp>
          <p:nvSpPr>
            <p:cNvPr id="12294" name="Freeform 6"/>
            <p:cNvSpPr>
              <a:spLocks noChangeArrowheads="1"/>
            </p:cNvSpPr>
            <p:nvPr/>
          </p:nvSpPr>
          <p:spPr bwMode="auto">
            <a:xfrm>
              <a:off x="57" y="525"/>
              <a:ext cx="1708" cy="7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9" y="52"/>
                </a:cxn>
                <a:cxn ang="0">
                  <a:pos x="1220" y="288"/>
                </a:cxn>
                <a:cxn ang="0">
                  <a:pos x="1268" y="504"/>
                </a:cxn>
                <a:cxn ang="0">
                  <a:pos x="1332" y="632"/>
                </a:cxn>
                <a:cxn ang="0">
                  <a:pos x="1412" y="672"/>
                </a:cxn>
              </a:cxnLst>
              <a:rect l="0" t="0" r="r" b="b"/>
              <a:pathLst>
                <a:path w="1412" h="672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1" y="0"/>
                    <a:pt x="1124" y="8"/>
                  </a:cubicBezTo>
                  <a:cubicBezTo>
                    <a:pt x="1147" y="16"/>
                    <a:pt x="1163" y="5"/>
                    <a:pt x="1179" y="52"/>
                  </a:cubicBezTo>
                  <a:cubicBezTo>
                    <a:pt x="1195" y="99"/>
                    <a:pt x="1205" y="213"/>
                    <a:pt x="1220" y="288"/>
                  </a:cubicBezTo>
                  <a:cubicBezTo>
                    <a:pt x="1235" y="363"/>
                    <a:pt x="1249" y="447"/>
                    <a:pt x="1268" y="504"/>
                  </a:cubicBezTo>
                  <a:cubicBezTo>
                    <a:pt x="1287" y="561"/>
                    <a:pt x="1308" y="604"/>
                    <a:pt x="1332" y="632"/>
                  </a:cubicBezTo>
                  <a:cubicBezTo>
                    <a:pt x="1356" y="660"/>
                    <a:pt x="1395" y="664"/>
                    <a:pt x="1412" y="672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5" name="Freeform 7"/>
            <p:cNvSpPr>
              <a:spLocks noChangeArrowheads="1"/>
            </p:cNvSpPr>
            <p:nvPr/>
          </p:nvSpPr>
          <p:spPr bwMode="auto">
            <a:xfrm flipH="1">
              <a:off x="1760" y="524"/>
              <a:ext cx="1708" cy="7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9" y="52"/>
                </a:cxn>
                <a:cxn ang="0">
                  <a:pos x="1220" y="288"/>
                </a:cxn>
                <a:cxn ang="0">
                  <a:pos x="1268" y="504"/>
                </a:cxn>
                <a:cxn ang="0">
                  <a:pos x="1332" y="632"/>
                </a:cxn>
                <a:cxn ang="0">
                  <a:pos x="1412" y="672"/>
                </a:cxn>
              </a:cxnLst>
              <a:rect l="0" t="0" r="r" b="b"/>
              <a:pathLst>
                <a:path w="1412" h="672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1" y="0"/>
                    <a:pt x="1124" y="8"/>
                  </a:cubicBezTo>
                  <a:cubicBezTo>
                    <a:pt x="1147" y="16"/>
                    <a:pt x="1163" y="5"/>
                    <a:pt x="1179" y="52"/>
                  </a:cubicBezTo>
                  <a:cubicBezTo>
                    <a:pt x="1195" y="99"/>
                    <a:pt x="1205" y="213"/>
                    <a:pt x="1220" y="288"/>
                  </a:cubicBezTo>
                  <a:cubicBezTo>
                    <a:pt x="1235" y="363"/>
                    <a:pt x="1249" y="447"/>
                    <a:pt x="1268" y="504"/>
                  </a:cubicBezTo>
                  <a:cubicBezTo>
                    <a:pt x="1287" y="561"/>
                    <a:pt x="1308" y="604"/>
                    <a:pt x="1332" y="632"/>
                  </a:cubicBezTo>
                  <a:cubicBezTo>
                    <a:pt x="1356" y="660"/>
                    <a:pt x="1395" y="664"/>
                    <a:pt x="1412" y="672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2790825" y="766763"/>
            <a:ext cx="1588" cy="2546350"/>
          </a:xfrm>
          <a:prstGeom prst="line">
            <a:avLst/>
          </a:prstGeom>
          <a:noFill/>
          <a:ln w="31680">
            <a:solidFill>
              <a:srgbClr val="3333CC"/>
            </a:solidFill>
            <a:prstDash val="dash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078038" y="3211513"/>
            <a:ext cx="1143000" cy="62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9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GB" sz="32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GB" sz="3200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5603875" y="766763"/>
            <a:ext cx="3475038" cy="1644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sz="2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1 more </a:t>
            </a:r>
            <a:r>
              <a:rPr lang="en-US" sz="2600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param</a:t>
            </a:r>
            <a:r>
              <a:rPr lang="en-US" sz="2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,</a:t>
            </a:r>
            <a:br>
              <a:rPr lang="en-US" sz="2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</a:br>
            <a:r>
              <a:rPr lang="en-US" sz="2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	</a:t>
            </a:r>
            <a:r>
              <a:rPr lang="en-US" sz="2600" dirty="0" err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sz="2600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 dirty="0" err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sz="2600" i="1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z</a:t>
            </a:r>
            <a:r>
              <a:rPr lang="en-US" sz="2600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's</a:t>
            </a:r>
            <a:r>
              <a:rPr lang="en-US" sz="2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still tied</a:t>
            </a:r>
            <a:r>
              <a:rPr lang="en-US" sz="26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 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136525" y="3265488"/>
            <a:ext cx="1338263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ea typeface="DejaVu LGC Sans" charset="0"/>
                <a:cs typeface="DejaVu LGC Sans" charset="0"/>
              </a:rPr>
              <a:t>FeII2600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127000" y="1716088"/>
            <a:ext cx="1414463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ea typeface="DejaVu LGC Sans" charset="0"/>
                <a:cs typeface="DejaVu LGC Sans" charset="0"/>
              </a:rPr>
              <a:t>MgII2796</a:t>
            </a:r>
          </a:p>
        </p:txBody>
      </p:sp>
      <p:sp>
        <p:nvSpPr>
          <p:cNvPr id="12301" name="Freeform 13"/>
          <p:cNvSpPr>
            <a:spLocks noChangeArrowheads="1"/>
          </p:cNvSpPr>
          <p:nvPr/>
        </p:nvSpPr>
        <p:spPr bwMode="auto">
          <a:xfrm>
            <a:off x="93663" y="2287588"/>
            <a:ext cx="2466975" cy="7810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908" y="7"/>
              </a:cxn>
              <a:cxn ang="0">
                <a:pos x="1127" y="7"/>
              </a:cxn>
              <a:cxn ang="0">
                <a:pos x="1225" y="9"/>
              </a:cxn>
              <a:cxn ang="0">
                <a:pos x="1283" y="32"/>
              </a:cxn>
              <a:cxn ang="0">
                <a:pos x="1360" y="200"/>
              </a:cxn>
              <a:cxn ang="0">
                <a:pos x="1409" y="350"/>
              </a:cxn>
              <a:cxn ang="0">
                <a:pos x="1467" y="457"/>
              </a:cxn>
              <a:cxn ang="0">
                <a:pos x="1554" y="492"/>
              </a:cxn>
            </a:cxnLst>
            <a:rect l="0" t="0" r="r" b="b"/>
            <a:pathLst>
              <a:path w="1554" h="492">
                <a:moveTo>
                  <a:pt x="0" y="4"/>
                </a:moveTo>
                <a:cubicBezTo>
                  <a:pt x="153" y="4"/>
                  <a:pt x="720" y="7"/>
                  <a:pt x="908" y="7"/>
                </a:cubicBezTo>
                <a:cubicBezTo>
                  <a:pt x="1096" y="7"/>
                  <a:pt x="1074" y="7"/>
                  <a:pt x="1127" y="7"/>
                </a:cubicBezTo>
                <a:cubicBezTo>
                  <a:pt x="1180" y="7"/>
                  <a:pt x="1200" y="4"/>
                  <a:pt x="1225" y="9"/>
                </a:cubicBezTo>
                <a:cubicBezTo>
                  <a:pt x="1250" y="13"/>
                  <a:pt x="1260" y="0"/>
                  <a:pt x="1283" y="32"/>
                </a:cubicBezTo>
                <a:cubicBezTo>
                  <a:pt x="1306" y="64"/>
                  <a:pt x="1340" y="147"/>
                  <a:pt x="1360" y="200"/>
                </a:cubicBezTo>
                <a:cubicBezTo>
                  <a:pt x="1381" y="253"/>
                  <a:pt x="1391" y="307"/>
                  <a:pt x="1409" y="350"/>
                </a:cubicBezTo>
                <a:cubicBezTo>
                  <a:pt x="1427" y="394"/>
                  <a:pt x="1443" y="433"/>
                  <a:pt x="1467" y="457"/>
                </a:cubicBezTo>
                <a:cubicBezTo>
                  <a:pt x="1491" y="480"/>
                  <a:pt x="1536" y="484"/>
                  <a:pt x="1554" y="492"/>
                </a:cubicBezTo>
              </a:path>
            </a:pathLst>
          </a:custGeom>
          <a:noFill/>
          <a:ln w="255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2" name="Freeform 14"/>
          <p:cNvSpPr>
            <a:spLocks noChangeArrowheads="1"/>
          </p:cNvSpPr>
          <p:nvPr/>
        </p:nvSpPr>
        <p:spPr bwMode="auto">
          <a:xfrm>
            <a:off x="2554288" y="2289175"/>
            <a:ext cx="2933700" cy="777875"/>
          </a:xfrm>
          <a:custGeom>
            <a:avLst/>
            <a:gdLst/>
            <a:ahLst/>
            <a:cxnLst>
              <a:cxn ang="0">
                <a:pos x="1848" y="2"/>
              </a:cxn>
              <a:cxn ang="0">
                <a:pos x="651" y="7"/>
              </a:cxn>
              <a:cxn ang="0">
                <a:pos x="432" y="7"/>
              </a:cxn>
              <a:cxn ang="0">
                <a:pos x="334" y="9"/>
              </a:cxn>
              <a:cxn ang="0">
                <a:pos x="276" y="32"/>
              </a:cxn>
              <a:cxn ang="0">
                <a:pos x="198" y="200"/>
              </a:cxn>
              <a:cxn ang="0">
                <a:pos x="150" y="351"/>
              </a:cxn>
              <a:cxn ang="0">
                <a:pos x="92" y="457"/>
              </a:cxn>
              <a:cxn ang="0">
                <a:pos x="0" y="490"/>
              </a:cxn>
            </a:cxnLst>
            <a:rect l="0" t="0" r="r" b="b"/>
            <a:pathLst>
              <a:path w="1848" h="490">
                <a:moveTo>
                  <a:pt x="1848" y="2"/>
                </a:moveTo>
                <a:cubicBezTo>
                  <a:pt x="1649" y="3"/>
                  <a:pt x="887" y="6"/>
                  <a:pt x="651" y="7"/>
                </a:cubicBezTo>
                <a:cubicBezTo>
                  <a:pt x="415" y="8"/>
                  <a:pt x="485" y="7"/>
                  <a:pt x="432" y="7"/>
                </a:cubicBezTo>
                <a:cubicBezTo>
                  <a:pt x="379" y="7"/>
                  <a:pt x="359" y="4"/>
                  <a:pt x="334" y="9"/>
                </a:cubicBezTo>
                <a:cubicBezTo>
                  <a:pt x="309" y="13"/>
                  <a:pt x="299" y="0"/>
                  <a:pt x="276" y="32"/>
                </a:cubicBezTo>
                <a:cubicBezTo>
                  <a:pt x="253" y="64"/>
                  <a:pt x="219" y="147"/>
                  <a:pt x="198" y="200"/>
                </a:cubicBezTo>
                <a:cubicBezTo>
                  <a:pt x="178" y="253"/>
                  <a:pt x="168" y="307"/>
                  <a:pt x="150" y="351"/>
                </a:cubicBezTo>
                <a:cubicBezTo>
                  <a:pt x="132" y="394"/>
                  <a:pt x="117" y="434"/>
                  <a:pt x="92" y="457"/>
                </a:cubicBezTo>
                <a:cubicBezTo>
                  <a:pt x="67" y="480"/>
                  <a:pt x="19" y="483"/>
                  <a:pt x="0" y="490"/>
                </a:cubicBezTo>
              </a:path>
            </a:pathLst>
          </a:custGeom>
          <a:noFill/>
          <a:ln w="255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2573338" y="2289175"/>
            <a:ext cx="1587" cy="1025525"/>
          </a:xfrm>
          <a:prstGeom prst="line">
            <a:avLst/>
          </a:prstGeom>
          <a:noFill/>
          <a:ln w="31680">
            <a:solidFill>
              <a:srgbClr val="3333CC"/>
            </a:solidFill>
            <a:prstDash val="dash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607050" y="2840038"/>
            <a:ext cx="3454400" cy="885825"/>
          </a:xfrm>
          <a:prstGeom prst="rect">
            <a:avLst/>
          </a:prstGeom>
          <a:solidFill>
            <a:srgbClr val="FFFFFF">
              <a:alpha val="89999"/>
            </a:srgbClr>
          </a:solidFill>
          <a:ln w="36720">
            <a:solidFill>
              <a:srgbClr val="CCFFFF"/>
            </a:solidFill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09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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</a:t>
            </a:r>
            <a:r>
              <a:rPr lang="en-US">
                <a:solidFill>
                  <a:srgbClr val="000000"/>
                </a:solidFill>
                <a:ea typeface="Verdana" charset="0"/>
                <a:cs typeface="Verdana" charset="0"/>
              </a:rPr>
              <a:t>≈</a:t>
            </a:r>
            <a:r>
              <a:rPr lang="en-US">
                <a:solidFill>
                  <a:srgbClr val="000000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q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>
                <a:solidFill>
                  <a:srgbClr val="000000"/>
                </a:solidFill>
                <a:ea typeface="DejaVu LGC Sans" charset="0"/>
                <a:cs typeface="DejaVu LGC Sans" charset="0"/>
              </a:rPr>
              <a:t>   or</a:t>
            </a:r>
          </a:p>
          <a:p>
            <a:pPr>
              <a:lnSpc>
                <a:spcPct val="109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</a:t>
            </a:r>
            <a:r>
              <a:rPr lang="en-US" b="1" baseline="-3300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 </a:t>
            </a:r>
            <a:r>
              <a:rPr lang="en-US">
                <a:solidFill>
                  <a:srgbClr val="000000"/>
                </a:solidFill>
                <a:ea typeface="Verdana" charset="0"/>
                <a:cs typeface="Verdana" charset="0"/>
              </a:rPr>
              <a:t>≈</a:t>
            </a:r>
            <a:r>
              <a:rPr lang="en-US" baseline="-33000">
                <a:solidFill>
                  <a:srgbClr val="000000"/>
                </a:solidFill>
                <a:ea typeface="Verdana" charset="0"/>
                <a:cs typeface="Verdana" charset="0"/>
              </a:rPr>
              <a:t> 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</a:t>
            </a:r>
            <a:r>
              <a:rPr lang="en-US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c</a:t>
            </a:r>
            <a:r>
              <a:rPr lang="en-US" i="1" baseline="-3300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>
                <a:solidFill>
                  <a:srgbClr val="000000"/>
                </a:solidFill>
                <a:ea typeface="DejaVu LGC Sans" charset="0"/>
                <a:cs typeface="DejaVu LGC Sans" charset="0"/>
              </a:rPr>
              <a:t>~</a:t>
            </a:r>
            <a:r>
              <a:rPr lang="en-US" baseline="-3300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q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b="1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90488" y="742950"/>
            <a:ext cx="5402262" cy="3025775"/>
          </a:xfrm>
          <a:prstGeom prst="rect">
            <a:avLst/>
          </a:prstGeom>
          <a:solidFill>
            <a:srgbClr val="FFFFFF">
              <a:alpha val="89999"/>
            </a:srgbClr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Line shifts and </a:t>
            </a:r>
            <a:r>
              <a:rPr lang="en-US">
                <a:latin typeface="Symbol" charset="2"/>
              </a:rPr>
              <a:t></a:t>
            </a:r>
            <a:r>
              <a:rPr lang="en-US"/>
              <a:t>/</a:t>
            </a:r>
            <a:r>
              <a:rPr lang="en-US">
                <a:latin typeface="Symbol" charset="2"/>
              </a:rPr>
              <a:t></a:t>
            </a:r>
            <a:r>
              <a:rPr lang="en-US"/>
              <a:t>: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90488" y="2185988"/>
            <a:ext cx="5400675" cy="158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03438" y="3741738"/>
            <a:ext cx="1382712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>
                <a:solidFill>
                  <a:srgbClr val="000000"/>
                </a:solidFill>
                <a:ea typeface="DejaVu LGC Sans" charset="0"/>
                <a:cs typeface="DejaVu LGC Sans" charset="0"/>
              </a:rPr>
              <a:t>Velocity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90488" y="831850"/>
            <a:ext cx="5413375" cy="1177925"/>
            <a:chOff x="57" y="524"/>
            <a:chExt cx="3410" cy="742"/>
          </a:xfrm>
        </p:grpSpPr>
        <p:sp>
          <p:nvSpPr>
            <p:cNvPr id="13318" name="Freeform 6"/>
            <p:cNvSpPr>
              <a:spLocks noChangeArrowheads="1"/>
            </p:cNvSpPr>
            <p:nvPr/>
          </p:nvSpPr>
          <p:spPr bwMode="auto">
            <a:xfrm>
              <a:off x="57" y="525"/>
              <a:ext cx="1708" cy="7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9" y="52"/>
                </a:cxn>
                <a:cxn ang="0">
                  <a:pos x="1220" y="288"/>
                </a:cxn>
                <a:cxn ang="0">
                  <a:pos x="1268" y="504"/>
                </a:cxn>
                <a:cxn ang="0">
                  <a:pos x="1332" y="632"/>
                </a:cxn>
                <a:cxn ang="0">
                  <a:pos x="1412" y="672"/>
                </a:cxn>
              </a:cxnLst>
              <a:rect l="0" t="0" r="r" b="b"/>
              <a:pathLst>
                <a:path w="1412" h="672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1" y="0"/>
                    <a:pt x="1124" y="8"/>
                  </a:cubicBezTo>
                  <a:cubicBezTo>
                    <a:pt x="1147" y="16"/>
                    <a:pt x="1163" y="5"/>
                    <a:pt x="1179" y="52"/>
                  </a:cubicBezTo>
                  <a:cubicBezTo>
                    <a:pt x="1195" y="99"/>
                    <a:pt x="1205" y="213"/>
                    <a:pt x="1220" y="288"/>
                  </a:cubicBezTo>
                  <a:cubicBezTo>
                    <a:pt x="1235" y="363"/>
                    <a:pt x="1249" y="447"/>
                    <a:pt x="1268" y="504"/>
                  </a:cubicBezTo>
                  <a:cubicBezTo>
                    <a:pt x="1287" y="561"/>
                    <a:pt x="1308" y="604"/>
                    <a:pt x="1332" y="632"/>
                  </a:cubicBezTo>
                  <a:cubicBezTo>
                    <a:pt x="1356" y="660"/>
                    <a:pt x="1395" y="664"/>
                    <a:pt x="1412" y="672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9" name="Freeform 7"/>
            <p:cNvSpPr>
              <a:spLocks noChangeArrowheads="1"/>
            </p:cNvSpPr>
            <p:nvPr/>
          </p:nvSpPr>
          <p:spPr bwMode="auto">
            <a:xfrm flipH="1">
              <a:off x="1760" y="524"/>
              <a:ext cx="1708" cy="74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62" y="6"/>
                </a:cxn>
                <a:cxn ang="0">
                  <a:pos x="1043" y="6"/>
                </a:cxn>
                <a:cxn ang="0">
                  <a:pos x="1124" y="8"/>
                </a:cxn>
                <a:cxn ang="0">
                  <a:pos x="1179" y="52"/>
                </a:cxn>
                <a:cxn ang="0">
                  <a:pos x="1220" y="288"/>
                </a:cxn>
                <a:cxn ang="0">
                  <a:pos x="1268" y="504"/>
                </a:cxn>
                <a:cxn ang="0">
                  <a:pos x="1332" y="632"/>
                </a:cxn>
                <a:cxn ang="0">
                  <a:pos x="1412" y="672"/>
                </a:cxn>
              </a:cxnLst>
              <a:rect l="0" t="0" r="r" b="b"/>
              <a:pathLst>
                <a:path w="1412" h="672">
                  <a:moveTo>
                    <a:pt x="0" y="6"/>
                  </a:moveTo>
                  <a:cubicBezTo>
                    <a:pt x="344" y="6"/>
                    <a:pt x="688" y="6"/>
                    <a:pt x="862" y="6"/>
                  </a:cubicBezTo>
                  <a:cubicBezTo>
                    <a:pt x="1036" y="6"/>
                    <a:pt x="999" y="6"/>
                    <a:pt x="1043" y="6"/>
                  </a:cubicBezTo>
                  <a:cubicBezTo>
                    <a:pt x="1087" y="6"/>
                    <a:pt x="1101" y="0"/>
                    <a:pt x="1124" y="8"/>
                  </a:cubicBezTo>
                  <a:cubicBezTo>
                    <a:pt x="1147" y="16"/>
                    <a:pt x="1163" y="5"/>
                    <a:pt x="1179" y="52"/>
                  </a:cubicBezTo>
                  <a:cubicBezTo>
                    <a:pt x="1195" y="99"/>
                    <a:pt x="1205" y="213"/>
                    <a:pt x="1220" y="288"/>
                  </a:cubicBezTo>
                  <a:cubicBezTo>
                    <a:pt x="1235" y="363"/>
                    <a:pt x="1249" y="447"/>
                    <a:pt x="1268" y="504"/>
                  </a:cubicBezTo>
                  <a:cubicBezTo>
                    <a:pt x="1287" y="561"/>
                    <a:pt x="1308" y="604"/>
                    <a:pt x="1332" y="632"/>
                  </a:cubicBezTo>
                  <a:cubicBezTo>
                    <a:pt x="1356" y="660"/>
                    <a:pt x="1395" y="664"/>
                    <a:pt x="1412" y="672"/>
                  </a:cubicBezTo>
                </a:path>
              </a:pathLst>
            </a:custGeom>
            <a:noFill/>
            <a:ln w="2556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790825" y="766763"/>
            <a:ext cx="1588" cy="2546350"/>
          </a:xfrm>
          <a:prstGeom prst="line">
            <a:avLst/>
          </a:prstGeom>
          <a:noFill/>
          <a:ln w="31680">
            <a:solidFill>
              <a:srgbClr val="3333CC"/>
            </a:solidFill>
            <a:prstDash val="dash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987550" y="3211513"/>
            <a:ext cx="1322388" cy="62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9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GB" sz="32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GB" sz="3200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5603875" y="766763"/>
            <a:ext cx="3475038" cy="1644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1 more param,</a:t>
            </a:r>
            <a:b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</a:b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	</a:t>
            </a:r>
            <a:r>
              <a:rPr lang="en-US" sz="2600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z's still tied</a:t>
            </a:r>
            <a:r>
              <a:rPr lang="en-US" sz="2600">
                <a:solidFill>
                  <a:srgbClr val="FFFFCC"/>
                </a:solidFill>
                <a:ea typeface="DejaVu LGC Sans" charset="0"/>
                <a:cs typeface="DejaVu LGC Sans" charset="0"/>
              </a:rPr>
              <a:t> 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36525" y="3265488"/>
            <a:ext cx="1338263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ea typeface="DejaVu LGC Sans" charset="0"/>
                <a:cs typeface="DejaVu LGC Sans" charset="0"/>
              </a:rPr>
              <a:t>FeII2600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27000" y="1716088"/>
            <a:ext cx="1414463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ea typeface="DejaVu LGC Sans" charset="0"/>
                <a:cs typeface="DejaVu LGC Sans" charset="0"/>
              </a:rPr>
              <a:t>MgII2796</a:t>
            </a:r>
          </a:p>
        </p:txBody>
      </p:sp>
      <p:sp>
        <p:nvSpPr>
          <p:cNvPr id="13325" name="Freeform 13"/>
          <p:cNvSpPr>
            <a:spLocks noChangeArrowheads="1"/>
          </p:cNvSpPr>
          <p:nvPr/>
        </p:nvSpPr>
        <p:spPr bwMode="auto">
          <a:xfrm>
            <a:off x="93663" y="2287588"/>
            <a:ext cx="2466975" cy="7810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908" y="7"/>
              </a:cxn>
              <a:cxn ang="0">
                <a:pos x="1127" y="7"/>
              </a:cxn>
              <a:cxn ang="0">
                <a:pos x="1225" y="9"/>
              </a:cxn>
              <a:cxn ang="0">
                <a:pos x="1283" y="32"/>
              </a:cxn>
              <a:cxn ang="0">
                <a:pos x="1360" y="200"/>
              </a:cxn>
              <a:cxn ang="0">
                <a:pos x="1409" y="350"/>
              </a:cxn>
              <a:cxn ang="0">
                <a:pos x="1467" y="457"/>
              </a:cxn>
              <a:cxn ang="0">
                <a:pos x="1554" y="492"/>
              </a:cxn>
            </a:cxnLst>
            <a:rect l="0" t="0" r="r" b="b"/>
            <a:pathLst>
              <a:path w="1554" h="492">
                <a:moveTo>
                  <a:pt x="0" y="4"/>
                </a:moveTo>
                <a:cubicBezTo>
                  <a:pt x="153" y="4"/>
                  <a:pt x="720" y="7"/>
                  <a:pt x="908" y="7"/>
                </a:cubicBezTo>
                <a:cubicBezTo>
                  <a:pt x="1096" y="7"/>
                  <a:pt x="1074" y="7"/>
                  <a:pt x="1127" y="7"/>
                </a:cubicBezTo>
                <a:cubicBezTo>
                  <a:pt x="1180" y="7"/>
                  <a:pt x="1200" y="4"/>
                  <a:pt x="1225" y="9"/>
                </a:cubicBezTo>
                <a:cubicBezTo>
                  <a:pt x="1250" y="13"/>
                  <a:pt x="1260" y="0"/>
                  <a:pt x="1283" y="32"/>
                </a:cubicBezTo>
                <a:cubicBezTo>
                  <a:pt x="1306" y="64"/>
                  <a:pt x="1340" y="147"/>
                  <a:pt x="1360" y="200"/>
                </a:cubicBezTo>
                <a:cubicBezTo>
                  <a:pt x="1381" y="253"/>
                  <a:pt x="1391" y="307"/>
                  <a:pt x="1409" y="350"/>
                </a:cubicBezTo>
                <a:cubicBezTo>
                  <a:pt x="1427" y="394"/>
                  <a:pt x="1443" y="433"/>
                  <a:pt x="1467" y="457"/>
                </a:cubicBezTo>
                <a:cubicBezTo>
                  <a:pt x="1491" y="480"/>
                  <a:pt x="1536" y="484"/>
                  <a:pt x="1554" y="492"/>
                </a:cubicBezTo>
              </a:path>
            </a:pathLst>
          </a:custGeom>
          <a:noFill/>
          <a:ln w="255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6" name="Freeform 14"/>
          <p:cNvSpPr>
            <a:spLocks noChangeArrowheads="1"/>
          </p:cNvSpPr>
          <p:nvPr/>
        </p:nvSpPr>
        <p:spPr bwMode="auto">
          <a:xfrm>
            <a:off x="2554288" y="2289175"/>
            <a:ext cx="2933700" cy="777875"/>
          </a:xfrm>
          <a:custGeom>
            <a:avLst/>
            <a:gdLst/>
            <a:ahLst/>
            <a:cxnLst>
              <a:cxn ang="0">
                <a:pos x="1848" y="2"/>
              </a:cxn>
              <a:cxn ang="0">
                <a:pos x="651" y="7"/>
              </a:cxn>
              <a:cxn ang="0">
                <a:pos x="432" y="7"/>
              </a:cxn>
              <a:cxn ang="0">
                <a:pos x="334" y="9"/>
              </a:cxn>
              <a:cxn ang="0">
                <a:pos x="276" y="32"/>
              </a:cxn>
              <a:cxn ang="0">
                <a:pos x="198" y="200"/>
              </a:cxn>
              <a:cxn ang="0">
                <a:pos x="150" y="351"/>
              </a:cxn>
              <a:cxn ang="0">
                <a:pos x="92" y="457"/>
              </a:cxn>
              <a:cxn ang="0">
                <a:pos x="0" y="490"/>
              </a:cxn>
            </a:cxnLst>
            <a:rect l="0" t="0" r="r" b="b"/>
            <a:pathLst>
              <a:path w="1848" h="490">
                <a:moveTo>
                  <a:pt x="1848" y="2"/>
                </a:moveTo>
                <a:cubicBezTo>
                  <a:pt x="1649" y="3"/>
                  <a:pt x="887" y="6"/>
                  <a:pt x="651" y="7"/>
                </a:cubicBezTo>
                <a:cubicBezTo>
                  <a:pt x="415" y="8"/>
                  <a:pt x="485" y="7"/>
                  <a:pt x="432" y="7"/>
                </a:cubicBezTo>
                <a:cubicBezTo>
                  <a:pt x="379" y="7"/>
                  <a:pt x="359" y="4"/>
                  <a:pt x="334" y="9"/>
                </a:cubicBezTo>
                <a:cubicBezTo>
                  <a:pt x="309" y="13"/>
                  <a:pt x="299" y="0"/>
                  <a:pt x="276" y="32"/>
                </a:cubicBezTo>
                <a:cubicBezTo>
                  <a:pt x="253" y="64"/>
                  <a:pt x="219" y="147"/>
                  <a:pt x="198" y="200"/>
                </a:cubicBezTo>
                <a:cubicBezTo>
                  <a:pt x="178" y="253"/>
                  <a:pt x="168" y="307"/>
                  <a:pt x="150" y="351"/>
                </a:cubicBezTo>
                <a:cubicBezTo>
                  <a:pt x="132" y="394"/>
                  <a:pt x="117" y="434"/>
                  <a:pt x="92" y="457"/>
                </a:cubicBezTo>
                <a:cubicBezTo>
                  <a:pt x="67" y="480"/>
                  <a:pt x="19" y="483"/>
                  <a:pt x="0" y="490"/>
                </a:cubicBezTo>
              </a:path>
            </a:pathLst>
          </a:custGeom>
          <a:noFill/>
          <a:ln w="255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2573338" y="2289175"/>
            <a:ext cx="1587" cy="1025525"/>
          </a:xfrm>
          <a:prstGeom prst="line">
            <a:avLst/>
          </a:prstGeom>
          <a:noFill/>
          <a:ln w="31680">
            <a:solidFill>
              <a:srgbClr val="3333CC"/>
            </a:solidFill>
            <a:prstDash val="dash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100013" y="4787900"/>
            <a:ext cx="8807450" cy="1843088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Fit components simultaneously; </a:t>
            </a:r>
            <a:r>
              <a:rPr lang="en-US" sz="2600" b="1">
                <a:solidFill>
                  <a:srgbClr val="0000FF"/>
                </a:solidFill>
                <a:ea typeface="DejaVu LGC Sans" charset="0"/>
                <a:cs typeface="DejaVu LGC Sans" charset="0"/>
              </a:rPr>
              <a:t>1 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sz="2600" b="1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 b="1">
                <a:solidFill>
                  <a:srgbClr val="0000FF"/>
                </a:solidFill>
                <a:ea typeface="DejaVu LGC Sans" charset="0"/>
                <a:cs typeface="DejaVu LGC Sans" charset="0"/>
              </a:rPr>
              <a:t> value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Minimize 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</a:t>
            </a:r>
            <a:r>
              <a:rPr lang="en-US" sz="2600" b="1" baseline="33000">
                <a:solidFill>
                  <a:srgbClr val="0000FF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 to find parameters, including 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sz="2600" b="1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Error in 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sz="2600" b="1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 b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>
                <a:solidFill>
                  <a:srgbClr val="0000FF"/>
                </a:solidFill>
                <a:ea typeface="DejaVu LGC Sans" charset="0"/>
                <a:cs typeface="DejaVu LGC Sans" charset="0"/>
              </a:rPr>
              <a:t> from final covariance matrix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607050" y="2840038"/>
            <a:ext cx="3454400" cy="885825"/>
          </a:xfrm>
          <a:prstGeom prst="rect">
            <a:avLst/>
          </a:prstGeom>
          <a:solidFill>
            <a:srgbClr val="FFFFFF">
              <a:alpha val="89999"/>
            </a:srgbClr>
          </a:solidFill>
          <a:ln w="36720">
            <a:solidFill>
              <a:srgbClr val="CCFFFF"/>
            </a:solidFill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09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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</a:t>
            </a:r>
            <a:r>
              <a:rPr lang="en-US">
                <a:solidFill>
                  <a:srgbClr val="000000"/>
                </a:solidFill>
                <a:ea typeface="Verdana" charset="0"/>
                <a:cs typeface="Verdana" charset="0"/>
              </a:rPr>
              <a:t>≈</a:t>
            </a:r>
            <a:r>
              <a:rPr lang="en-US">
                <a:solidFill>
                  <a:srgbClr val="000000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q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>
                <a:solidFill>
                  <a:srgbClr val="000000"/>
                </a:solidFill>
                <a:ea typeface="DejaVu LGC Sans" charset="0"/>
                <a:cs typeface="DejaVu LGC Sans" charset="0"/>
              </a:rPr>
              <a:t>   or</a:t>
            </a:r>
          </a:p>
          <a:p>
            <a:pPr>
              <a:lnSpc>
                <a:spcPct val="109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</a:t>
            </a:r>
            <a:r>
              <a:rPr lang="en-US" b="1" baseline="-3300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 </a:t>
            </a:r>
            <a:r>
              <a:rPr lang="en-US">
                <a:solidFill>
                  <a:srgbClr val="000000"/>
                </a:solidFill>
                <a:ea typeface="Verdana" charset="0"/>
                <a:cs typeface="Verdana" charset="0"/>
              </a:rPr>
              <a:t>≈</a:t>
            </a:r>
            <a:r>
              <a:rPr lang="en-US" baseline="-33000">
                <a:solidFill>
                  <a:srgbClr val="000000"/>
                </a:solidFill>
                <a:ea typeface="Verdana" charset="0"/>
                <a:cs typeface="Verdana" charset="0"/>
              </a:rPr>
              <a:t> 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</a:t>
            </a:r>
            <a:r>
              <a:rPr lang="en-US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c</a:t>
            </a:r>
            <a:r>
              <a:rPr lang="en-US" i="1" baseline="-3300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>
                <a:solidFill>
                  <a:srgbClr val="000000"/>
                </a:solidFill>
                <a:ea typeface="DejaVu LGC Sans" charset="0"/>
                <a:cs typeface="DejaVu LGC Sans" charset="0"/>
              </a:rPr>
              <a:t>~</a:t>
            </a:r>
            <a:r>
              <a:rPr lang="en-US" baseline="-3300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q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b="1" i="1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b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720725"/>
            <a:ext cx="8669337" cy="613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967787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Real, complex profile: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967787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Real, complex profile: </a:t>
            </a:r>
            <a:r>
              <a:rPr lang="en-US" b="1">
                <a:latin typeface="Symbol" charset="2"/>
              </a:rPr>
              <a:t></a:t>
            </a:r>
            <a:r>
              <a:rPr lang="en-US" b="1"/>
              <a:t>/</a:t>
            </a:r>
            <a:r>
              <a:rPr lang="en-US" b="1">
                <a:latin typeface="Symbol" charset="2"/>
              </a:rPr>
              <a:t></a:t>
            </a:r>
            <a:r>
              <a:rPr lang="en-US"/>
              <a:t>=10</a:t>
            </a:r>
            <a:r>
              <a:rPr lang="en-US" baseline="33000"/>
              <a:t>-4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720725"/>
            <a:ext cx="8669337" cy="613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022350"/>
            <a:ext cx="8350250" cy="572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143 Keck/HIRES absorbers: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924550" y="636588"/>
            <a:ext cx="2825750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7120" rIns="90000" bIns="4680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spcBef>
                <a:spcPts val="1500"/>
              </a:spcBef>
              <a:spcAft>
                <a:spcPts val="1875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3333CC"/>
                </a:solidFill>
                <a:latin typeface="Arial" charset="0"/>
                <a:ea typeface="DejaVu LGC Sans" charset="0"/>
                <a:cs typeface="DejaVu LGC Sans" charset="0"/>
              </a:rPr>
              <a:t>MTM et al. (LNP,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New VLT/UVES measurements: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8600" y="720725"/>
            <a:ext cx="8686800" cy="598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Must check Keck/HIRES results on different telescope/spectrograph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b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Very Large Telescope (VLT)</a:t>
            </a:r>
            <a:r>
              <a:rPr lang="en-US" sz="3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UVES spectrograph</a:t>
            </a: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Repeatable </a:t>
            </a:r>
            <a:r>
              <a:rPr lang="en-US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reduction </a:t>
            </a: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of </a:t>
            </a:r>
            <a:r>
              <a:rPr lang="en-US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~500 UVES QSO spectra</a:t>
            </a: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Reduced data to be publicly available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~200 absorbers studied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, ~100 high-SNR </a:t>
            </a:r>
            <a:r>
              <a:rPr lang="en-US" sz="2600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QSOs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.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b="1" dirty="0" err="1" smtClean="0">
                <a:solidFill>
                  <a:schemeClr val="tx1"/>
                </a:solidFill>
                <a:latin typeface="Symbol" charset="2"/>
                <a:ea typeface="DejaVu LGC Sans" charset="0"/>
                <a:cs typeface="DejaVu LGC Sans" charset="0"/>
              </a:rPr>
              <a:t></a:t>
            </a:r>
            <a:r>
              <a:rPr lang="en-US" sz="2600" b="1" dirty="0" err="1">
                <a:solidFill>
                  <a:schemeClr val="tx1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 b="1" dirty="0" err="1"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rPr>
              <a:t>/</a:t>
            </a:r>
            <a:r>
              <a:rPr lang="en-US" sz="2600" b="1" dirty="0" err="1">
                <a:solidFill>
                  <a:schemeClr val="tx1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 dirty="0">
                <a:solidFill>
                  <a:schemeClr val="tx1"/>
                </a:solidFill>
                <a:ea typeface="DejaVu LGC Sans" charset="0"/>
                <a:cs typeface="DejaVu LGC Sans" charset="0"/>
              </a:rPr>
              <a:t> from 153 absorbers </a:t>
            </a:r>
            <a:r>
              <a:rPr lang="en-US" sz="26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(61 </a:t>
            </a:r>
            <a:r>
              <a:rPr lang="en-US" sz="2600" dirty="0" err="1">
                <a:solidFill>
                  <a:srgbClr val="FFFFCC"/>
                </a:solidFill>
                <a:ea typeface="DejaVu LGC Sans" charset="0"/>
                <a:cs typeface="DejaVu LGC Sans" charset="0"/>
              </a:rPr>
              <a:t>QSOs</a:t>
            </a:r>
            <a:r>
              <a:rPr lang="en-US" sz="26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) at </a:t>
            </a:r>
            <a:r>
              <a:rPr lang="en-US" sz="2600" dirty="0">
                <a:solidFill>
                  <a:schemeClr val="tx1"/>
                </a:solidFill>
                <a:ea typeface="DejaVu LGC Sans" charset="0"/>
                <a:cs typeface="DejaVu LGC Sans" charset="0"/>
              </a:rPr>
              <a:t>0.2&lt;</a:t>
            </a:r>
            <a:r>
              <a:rPr lang="en-US" sz="2600" i="1" dirty="0" err="1">
                <a:solidFill>
                  <a:schemeClr val="tx1"/>
                </a:solidFill>
                <a:ea typeface="DejaVu LGC Sans" charset="0"/>
                <a:cs typeface="DejaVu LGC Sans" charset="0"/>
              </a:rPr>
              <a:t>z</a:t>
            </a:r>
            <a:r>
              <a:rPr lang="en-US" sz="2600" baseline="-33000" dirty="0" err="1">
                <a:solidFill>
                  <a:schemeClr val="tx1"/>
                </a:solidFill>
                <a:ea typeface="DejaVu LGC Sans" charset="0"/>
                <a:cs typeface="DejaVu LGC Sans" charset="0"/>
              </a:rPr>
              <a:t>abs</a:t>
            </a:r>
            <a:r>
              <a:rPr lang="en-US" sz="2600" dirty="0">
                <a:solidFill>
                  <a:schemeClr val="tx1"/>
                </a:solidFill>
                <a:ea typeface="DejaVu LGC Sans" charset="0"/>
                <a:cs typeface="DejaVu LGC Sans" charset="0"/>
              </a:rPr>
              <a:t>&lt;3.6 </a:t>
            </a:r>
            <a:r>
              <a:rPr lang="en-US" sz="26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(2.6 – 12 </a:t>
            </a:r>
            <a:r>
              <a:rPr lang="en-US" sz="2600" dirty="0" err="1">
                <a:solidFill>
                  <a:srgbClr val="FFFFCC"/>
                </a:solidFill>
                <a:ea typeface="DejaVu LGC Sans" charset="0"/>
                <a:cs typeface="DejaVu LGC Sans" charset="0"/>
              </a:rPr>
              <a:t>Gyr</a:t>
            </a:r>
            <a:r>
              <a:rPr lang="en-US" sz="2600" dirty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look-back time).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Predicted </a:t>
            </a:r>
            <a:r>
              <a:rPr lang="en-US" sz="2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statistical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precision </a:t>
            </a:r>
            <a:r>
              <a:rPr lang="en-US" sz="2600" b="1" dirty="0" err="1" smtClean="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</a:t>
            </a:r>
            <a:r>
              <a:rPr lang="en-US" sz="2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US" sz="2600" b="1" dirty="0" err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</a:t>
            </a:r>
            <a:r>
              <a:rPr lang="en-US" sz="2600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/</a:t>
            </a:r>
            <a:r>
              <a:rPr lang="en-US" sz="2600" b="1" dirty="0" err="1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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r>
              <a:rPr lang="en-US" sz="2600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a typeface="Arial" charset="0"/>
                <a:cs typeface="Arial" charset="0"/>
              </a:rPr>
              <a:t>≈</a:t>
            </a:r>
            <a:r>
              <a:rPr lang="en-US" sz="2600" baseline="33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0.5</a:t>
            </a:r>
            <a:r>
              <a:rPr lang="en-US" sz="2600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a typeface="Arial" charset="0"/>
                <a:cs typeface="Arial" charset="0"/>
              </a:rPr>
              <a:t>×</a:t>
            </a:r>
            <a:r>
              <a:rPr lang="en-US" sz="2600" baseline="330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10</a:t>
            </a:r>
            <a:r>
              <a:rPr lang="en-US" sz="2600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-6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~780 hrs exposure (~90 nights inc. </a:t>
            </a:r>
            <a:r>
              <a:rPr lang="en-US" sz="2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o'heads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). 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ARCHIVAL SPECTRA – wavelength calibration!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VLT_zsimp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44306"/>
            <a:ext cx="8305800" cy="57374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153 VLT/UVES absorbers: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VLT_zsimp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44306"/>
            <a:ext cx="8305800" cy="57374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800600" y="685800"/>
            <a:ext cx="4267199" cy="1644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Systematic error 0.9×10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-5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added to errors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Weighted mean:</a:t>
            </a:r>
            <a:b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</a:br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=(0.23±0.12) ×10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-5</a:t>
            </a:r>
            <a:endParaRPr lang="en-US" baseline="30000" dirty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95800" y="5060950"/>
            <a:ext cx="4572001" cy="882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c.f. Keck sample’s</a:t>
            </a:r>
            <a:b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</a:br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=(-0.57±0.11) ×10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-5</a:t>
            </a:r>
            <a:endParaRPr lang="en-US" baseline="30000" dirty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153 VLT/UVES absorbers: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zstackplot_mult_lw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10785" y="-562377"/>
            <a:ext cx="4927575" cy="75864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VLT/UVES vs. Keck/HIRES: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400" y="1013076"/>
            <a:ext cx="1295400" cy="12954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Keck</a:t>
            </a:r>
          </a:p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+</a:t>
            </a:r>
          </a:p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VLT</a:t>
            </a:r>
            <a:endParaRPr lang="en-US" baseline="30000" dirty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2400" y="2949826"/>
            <a:ext cx="1295400" cy="501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Keck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52400" y="4245226"/>
            <a:ext cx="1295400" cy="501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VLT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23"/>
            </a:avLst>
          </a:prstGeom>
          <a:solidFill>
            <a:srgbClr val="FFFFFF">
              <a:alpha val="5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9031287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FF"/>
                </a:solidFill>
              </a:rPr>
              <a:t>Outline: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28600" y="825500"/>
            <a:ext cx="8686800" cy="5861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Motivations for varying “constants”</a:t>
            </a:r>
          </a:p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Measuring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=</a:t>
            </a:r>
            <a:r>
              <a:rPr lang="en-US" sz="2800" i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</a:t>
            </a:r>
            <a:r>
              <a:rPr lang="en-US" sz="2800" baseline="30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800" i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ħc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from quasar spectra</a:t>
            </a:r>
          </a:p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Previous Keck/HIRES constraints: 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&lt;0</a:t>
            </a:r>
          </a:p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New VLT/UVES constraints: 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&gt;0</a:t>
            </a:r>
          </a:p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 spatial variation in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</a:t>
            </a:r>
          </a:p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Really? Or just </a:t>
            </a:r>
            <a:r>
              <a:rPr lang="en-US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</a:t>
            </a:r>
          </a:p>
          <a:p>
            <a:pPr marL="249238" indent="-231775">
              <a:spcBef>
                <a:spcPts val="1425"/>
              </a:spcBef>
              <a:spcAft>
                <a:spcPts val="1425"/>
              </a:spcAft>
              <a:buSzPct val="63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Future work</a:t>
            </a:r>
            <a:endParaRPr lang="en-US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zstackplot_mult_lw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10785" y="-562377"/>
            <a:ext cx="4927575" cy="75864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VLT/UVES vs. Keck/HIRES: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400" y="1013076"/>
            <a:ext cx="1295400" cy="12954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Keck</a:t>
            </a:r>
          </a:p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+</a:t>
            </a:r>
          </a:p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VLT</a:t>
            </a:r>
            <a:endParaRPr lang="en-US" baseline="30000" dirty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2400" y="2949826"/>
            <a:ext cx="1295400" cy="501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Keck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52400" y="4245226"/>
            <a:ext cx="1295400" cy="50165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VLT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209800" y="685800"/>
            <a:ext cx="2667000" cy="5029200"/>
          </a:xfrm>
          <a:prstGeom prst="rect">
            <a:avLst/>
          </a:prstGeom>
          <a:solidFill>
            <a:srgbClr val="999999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305800" y="685800"/>
            <a:ext cx="838200" cy="5029200"/>
          </a:xfrm>
          <a:prstGeom prst="rect">
            <a:avLst/>
          </a:prstGeom>
          <a:solidFill>
            <a:srgbClr val="999999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876800" y="773238"/>
            <a:ext cx="3429000" cy="495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70278" y="5791200"/>
            <a:ext cx="6858001" cy="9906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Keck @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z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&gt;1.8: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=(−0.74±0.17)×10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-5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VLT @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z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&gt;1.8: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=(+0.61±0.20)×10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-5</a:t>
            </a:r>
            <a:endParaRPr lang="en-US" baseline="300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7850"/>
            <a:ext cx="9144000" cy="459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0" y="4032250"/>
            <a:ext cx="9144000" cy="1588"/>
          </a:xfrm>
          <a:prstGeom prst="line">
            <a:avLst/>
          </a:prstGeom>
          <a:noFill/>
          <a:ln w="72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4284663" y="3311525"/>
            <a:ext cx="900112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419475" y="3024188"/>
            <a:ext cx="912813" cy="4635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>
                <a:solidFill>
                  <a:srgbClr val="000000"/>
                </a:solidFill>
                <a:ea typeface="DejaVu LGC Sans" charset="0"/>
                <a:cs typeface="DejaVu LGC Sans" charset="0"/>
              </a:rPr>
              <a:t>Keck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6659563" y="4678363"/>
            <a:ext cx="720725" cy="542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940425" y="5116513"/>
            <a:ext cx="746125" cy="4635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>
                <a:solidFill>
                  <a:srgbClr val="000000"/>
                </a:solidFill>
                <a:ea typeface="DejaVu LGC Sans" charset="0"/>
                <a:cs typeface="DejaVu LGC Sans" charset="0"/>
              </a:rPr>
              <a:t>VLT</a:t>
            </a: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VLT/UVES vs. Keck/HIRES: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8600" y="696913"/>
            <a:ext cx="86868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Keck:10-m diameter; Hawaii; latitude=19</a:t>
            </a:r>
            <a:r>
              <a:rPr lang="en-US" sz="2600" dirty="0">
                <a:solidFill>
                  <a:srgbClr val="000000"/>
                </a:solidFill>
                <a:ea typeface="Verdana" charset="0"/>
                <a:cs typeface="Verdana" charset="0"/>
              </a:rPr>
              <a:t>°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49.7'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VLT: 8-m diameter; Chile; latitude=-24</a:t>
            </a:r>
            <a:r>
              <a:rPr lang="en-US" sz="2600" dirty="0">
                <a:solidFill>
                  <a:srgbClr val="000000"/>
                </a:solidFill>
                <a:ea typeface="Verdana" charset="0"/>
                <a:cs typeface="Verdana" charset="0"/>
              </a:rPr>
              <a:t>°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37.5'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7850"/>
            <a:ext cx="9144000" cy="459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0" y="4140200"/>
            <a:ext cx="9144000" cy="1588"/>
          </a:xfrm>
          <a:prstGeom prst="line">
            <a:avLst/>
          </a:prstGeom>
          <a:noFill/>
          <a:ln w="72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2160588"/>
            <a:ext cx="9144000" cy="3060700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284663" y="3311525"/>
            <a:ext cx="900112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419475" y="3024188"/>
            <a:ext cx="912813" cy="4635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>
                <a:solidFill>
                  <a:srgbClr val="000000"/>
                </a:solidFill>
                <a:ea typeface="DejaVu LGC Sans" charset="0"/>
                <a:cs typeface="DejaVu LGC Sans" charset="0"/>
              </a:rPr>
              <a:t>Keck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VLT/UVES vs. Keck/HIRES: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-82550" y="2057400"/>
            <a:ext cx="9842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CC"/>
                </a:solidFill>
                <a:ea typeface="Verdana" charset="0"/>
                <a:cs typeface="Verdana" charset="0"/>
              </a:rPr>
              <a:t>+77°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0" y="4829175"/>
            <a:ext cx="87312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CC"/>
                </a:solidFill>
                <a:ea typeface="Verdana" charset="0"/>
                <a:cs typeface="Verdana" charset="0"/>
              </a:rPr>
              <a:t>-38°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28600" y="696913"/>
            <a:ext cx="86868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Keck:10-m diameter; Hawaii; latitude=19</a:t>
            </a:r>
            <a:r>
              <a:rPr lang="en-US" sz="2600" dirty="0">
                <a:solidFill>
                  <a:srgbClr val="000000"/>
                </a:solidFill>
                <a:ea typeface="Verdana" charset="0"/>
                <a:cs typeface="Verdana" charset="0"/>
              </a:rPr>
              <a:t>°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49.7'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VLT: 8-m diameter; Chile; latitude=-24</a:t>
            </a:r>
            <a:r>
              <a:rPr lang="en-US" sz="2600" dirty="0">
                <a:solidFill>
                  <a:srgbClr val="000000"/>
                </a:solidFill>
                <a:ea typeface="Verdana" charset="0"/>
                <a:cs typeface="Verdana" charset="0"/>
              </a:rPr>
              <a:t>°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37.5'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7850"/>
            <a:ext cx="9144000" cy="459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160588"/>
            <a:ext cx="9144000" cy="3060700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3779838"/>
            <a:ext cx="9144000" cy="1800225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0" y="4140200"/>
            <a:ext cx="9144000" cy="1588"/>
          </a:xfrm>
          <a:prstGeom prst="line">
            <a:avLst/>
          </a:prstGeom>
          <a:noFill/>
          <a:ln w="72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4284663" y="3311525"/>
            <a:ext cx="900112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419475" y="3024188"/>
            <a:ext cx="912813" cy="4635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>
                <a:solidFill>
                  <a:srgbClr val="000000"/>
                </a:solidFill>
                <a:ea typeface="DejaVu LGC Sans" charset="0"/>
                <a:cs typeface="DejaVu LGC Sans" charset="0"/>
              </a:rPr>
              <a:t>Keck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6659563" y="4678363"/>
            <a:ext cx="720725" cy="542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940425" y="5116513"/>
            <a:ext cx="746125" cy="4635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>
                <a:solidFill>
                  <a:srgbClr val="000000"/>
                </a:solidFill>
                <a:ea typeface="DejaVu LGC Sans" charset="0"/>
                <a:cs typeface="DejaVu LGC Sans" charset="0"/>
              </a:rPr>
              <a:t>VLT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28600" y="696913"/>
            <a:ext cx="86868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Keck:10-m diameter; Hawaii; latitude=19</a:t>
            </a:r>
            <a:r>
              <a:rPr lang="en-US" sz="2600" dirty="0">
                <a:solidFill>
                  <a:srgbClr val="000000"/>
                </a:solidFill>
                <a:ea typeface="Verdana" charset="0"/>
                <a:cs typeface="Verdana" charset="0"/>
              </a:rPr>
              <a:t>°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49.7'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VLT: 8-m diameter; Chile; latitude=-24</a:t>
            </a:r>
            <a:r>
              <a:rPr lang="en-US" sz="2600" dirty="0">
                <a:solidFill>
                  <a:srgbClr val="000000"/>
                </a:solidFill>
                <a:ea typeface="Verdana" charset="0"/>
                <a:cs typeface="Verdana" charset="0"/>
              </a:rPr>
              <a:t>°</a:t>
            </a:r>
            <a:r>
              <a:rPr lang="en-US" sz="2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37.5'</a:t>
            </a:r>
          </a:p>
        </p:txBody>
      </p:sp>
      <p:sp>
        <p:nvSpPr>
          <p:cNvPr id="2151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VLT/UVES vs. Keck/HIRES: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315325" y="5184775"/>
            <a:ext cx="8715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>
                <a:solidFill>
                  <a:srgbClr val="FFFFCC"/>
                </a:solidFill>
                <a:ea typeface="DejaVu LGC Sans" charset="0"/>
                <a:cs typeface="DejaVu LGC Sans" charset="0"/>
              </a:rPr>
              <a:t>-51</a:t>
            </a:r>
            <a:r>
              <a:rPr lang="en-US">
                <a:solidFill>
                  <a:srgbClr val="FFFFCC"/>
                </a:solidFill>
                <a:ea typeface="Verdana" charset="0"/>
                <a:cs typeface="Verdana" charset="0"/>
              </a:rPr>
              <a:t>°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8243888" y="3713163"/>
            <a:ext cx="9842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CC"/>
                </a:solidFill>
                <a:ea typeface="Verdana" charset="0"/>
                <a:cs typeface="Verdana" charset="0"/>
              </a:rPr>
              <a:t>+17°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-82550" y="2057400"/>
            <a:ext cx="9842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CC"/>
                </a:solidFill>
                <a:ea typeface="Verdana" charset="0"/>
                <a:cs typeface="Verdana" charset="0"/>
              </a:rPr>
              <a:t>+77°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0" y="4829175"/>
            <a:ext cx="87312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CC"/>
                </a:solidFill>
                <a:ea typeface="Verdana" charset="0"/>
                <a:cs typeface="Verdana" charset="0"/>
              </a:rPr>
              <a:t>-38°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38217"/>
            <a:ext cx="8991600" cy="5767383"/>
          </a:xfrm>
          <a:prstGeom prst="rect">
            <a:avLst/>
          </a:prstGeom>
        </p:spPr>
      </p:pic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>
                <a:latin typeface="Symbol" charset="2"/>
                <a:cs typeface="Symbol" charset="2"/>
              </a:rPr>
              <a:t>Da</a:t>
            </a:r>
            <a:r>
              <a:rPr lang="en-US" dirty="0" smtClean="0">
                <a:cs typeface="Symbol" charset="2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for individual sight-lines: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143000"/>
            <a:ext cx="7498080" cy="4947920"/>
          </a:xfrm>
          <a:prstGeom prst="rect">
            <a:avLst/>
          </a:prstGeom>
        </p:spPr>
      </p:pic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Evidence for an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dipole:</a:t>
            </a:r>
            <a:endParaRPr lang="en-US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04800" y="6205914"/>
            <a:ext cx="8382000" cy="575886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Dipole required at 4.1-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significance over monopole</a:t>
            </a:r>
            <a:endParaRPr lang="en-US" baseline="300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685800"/>
            <a:ext cx="4138723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Keck+VLT</a:t>
            </a:r>
            <a:r>
              <a:rPr lang="en-US" dirty="0" smtClean="0">
                <a:solidFill>
                  <a:srgbClr val="0000FF"/>
                </a:solidFill>
              </a:rPr>
              <a:t> data combined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8190" y="685800"/>
            <a:ext cx="3092012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 </a:t>
            </a:r>
            <a:r>
              <a:rPr lang="en-US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A</a:t>
            </a:r>
            <a:r>
              <a:rPr lang="en-US" sz="1400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cos</a:t>
            </a:r>
            <a:r>
              <a:rPr lang="en-US" i="1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q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+ </a:t>
            </a:r>
            <a:r>
              <a:rPr lang="en-US" i="1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m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Dipoles from VLT &amp; Keck agree:</a:t>
            </a:r>
            <a:endParaRPr lang="en-US" dirty="0"/>
          </a:p>
        </p:txBody>
      </p:sp>
      <p:pic>
        <p:nvPicPr>
          <p:cNvPr id="5" name="Picture 4" descr="dipo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8916669" cy="5257800"/>
          </a:xfrm>
          <a:prstGeom prst="rect">
            <a:avLst/>
          </a:prstGeom>
        </p:spPr>
      </p:pic>
      <p:sp>
        <p:nvSpPr>
          <p:cNvPr id="15" name="Rectangle 4"/>
          <p:cNvSpPr/>
          <p:nvPr/>
        </p:nvSpPr>
        <p:spPr>
          <a:xfrm>
            <a:off x="3929940" y="6248400"/>
            <a:ext cx="360048" cy="27003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5"/>
          <p:cNvSpPr txBox="1"/>
          <p:nvPr/>
        </p:nvSpPr>
        <p:spPr>
          <a:xfrm>
            <a:off x="4323600" y="6248400"/>
            <a:ext cx="1620000" cy="2700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AU" dirty="0" smtClean="0">
                <a:solidFill>
                  <a:srgbClr val="FFFFCC"/>
                </a:solidFill>
              </a:rPr>
              <a:t>VLT</a:t>
            </a:r>
            <a:endParaRPr lang="en-AU" dirty="0">
              <a:solidFill>
                <a:srgbClr val="FFFFCC"/>
              </a:solidFill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2210952" y="6248400"/>
            <a:ext cx="360048" cy="270036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2571000" y="6214686"/>
            <a:ext cx="1086600" cy="3048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AU" dirty="0" smtClean="0">
                <a:solidFill>
                  <a:srgbClr val="FFFFCC"/>
                </a:solidFill>
              </a:rPr>
              <a:t>Keck</a:t>
            </a:r>
            <a:endParaRPr lang="en-AU" dirty="0">
              <a:solidFill>
                <a:srgbClr val="FF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6269352"/>
            <a:ext cx="360048" cy="270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5770248" y="6248400"/>
            <a:ext cx="1961184" cy="2909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AU" dirty="0" smtClean="0">
                <a:solidFill>
                  <a:srgbClr val="FFFFCC"/>
                </a:solidFill>
              </a:rPr>
              <a:t>Combined</a:t>
            </a:r>
            <a:endParaRPr lang="en-AU" dirty="0">
              <a:solidFill>
                <a:srgbClr val="FFFFCC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5638800" y="4343400"/>
            <a:ext cx="762000" cy="152400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CC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6400800" y="3886200"/>
            <a:ext cx="2590800" cy="968124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20° separation,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prob.=5%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3929940" y="6248400"/>
            <a:ext cx="360048" cy="27003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5"/>
          <p:cNvSpPr txBox="1"/>
          <p:nvPr/>
        </p:nvSpPr>
        <p:spPr>
          <a:xfrm>
            <a:off x="4323600" y="6248400"/>
            <a:ext cx="1086600" cy="2286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AU" i="1" dirty="0" err="1" smtClean="0">
                <a:solidFill>
                  <a:srgbClr val="FFFFCC"/>
                </a:solidFill>
              </a:rPr>
              <a:t>z</a:t>
            </a:r>
            <a:r>
              <a:rPr lang="en-AU" dirty="0" smtClean="0">
                <a:solidFill>
                  <a:srgbClr val="FFFFCC"/>
                </a:solidFill>
              </a:rPr>
              <a:t>&gt;1.6</a:t>
            </a:r>
            <a:endParaRPr lang="en-AU" dirty="0">
              <a:solidFill>
                <a:srgbClr val="FFFFCC"/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2210952" y="6248400"/>
            <a:ext cx="360048" cy="270036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571000" y="6214686"/>
            <a:ext cx="1162800" cy="3048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AU" i="1" dirty="0" err="1" smtClean="0">
                <a:solidFill>
                  <a:srgbClr val="FFFFCC"/>
                </a:solidFill>
              </a:rPr>
              <a:t>z</a:t>
            </a:r>
            <a:r>
              <a:rPr lang="en-AU" dirty="0" smtClean="0">
                <a:solidFill>
                  <a:srgbClr val="FFFFCC"/>
                </a:solidFill>
              </a:rPr>
              <a:t>&lt;1.6</a:t>
            </a:r>
            <a:endParaRPr lang="en-AU" dirty="0">
              <a:solidFill>
                <a:srgbClr val="FFFF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3568" y="6269352"/>
            <a:ext cx="360048" cy="270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5963616" y="6248400"/>
            <a:ext cx="1961184" cy="2909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AU" dirty="0" smtClean="0">
                <a:solidFill>
                  <a:srgbClr val="FFFFCC"/>
                </a:solidFill>
              </a:rPr>
              <a:t>Combined</a:t>
            </a:r>
            <a:endParaRPr lang="en-AU" dirty="0">
              <a:solidFill>
                <a:srgbClr val="FFFF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6" y="838200"/>
            <a:ext cx="8856384" cy="5181600"/>
          </a:xfrm>
          <a:prstGeom prst="rect">
            <a:avLst/>
          </a:prstGeom>
        </p:spPr>
      </p:pic>
      <p:sp>
        <p:nvSpPr>
          <p:cNvPr id="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Dipoles at different </a:t>
            </a:r>
            <a:r>
              <a:rPr lang="en-US" i="1" dirty="0" err="1" smtClean="0"/>
              <a:t>z</a:t>
            </a:r>
            <a:r>
              <a:rPr lang="en-US" dirty="0" smtClean="0"/>
              <a:t> agree: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5638800" y="4495800"/>
            <a:ext cx="762000" cy="381000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CC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477000" y="4670676"/>
            <a:ext cx="2590800" cy="968124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13° separation,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prob.=2%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04800" y="6205914"/>
            <a:ext cx="8382000" cy="575886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Distance dependence required at 4.1-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significance</a:t>
            </a:r>
            <a:endParaRPr lang="en-US" baseline="300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008" y="685800"/>
            <a:ext cx="3347792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Keck+VLT</a:t>
            </a:r>
            <a:r>
              <a:rPr lang="en-US" dirty="0" smtClean="0">
                <a:solidFill>
                  <a:srgbClr val="0000FF"/>
                </a:solidFill>
              </a:rPr>
              <a:t> combined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685800"/>
            <a:ext cx="3332463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 </a:t>
            </a:r>
            <a:r>
              <a:rPr lang="en-US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B</a:t>
            </a:r>
            <a:r>
              <a:rPr lang="en-US" sz="1400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r</a:t>
            </a:r>
            <a:r>
              <a:rPr lang="en-US" sz="1400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cos</a:t>
            </a:r>
            <a:r>
              <a:rPr lang="en-US" i="1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q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+ </a:t>
            </a:r>
            <a:r>
              <a:rPr lang="en-US" i="1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50" y="1143000"/>
            <a:ext cx="6635750" cy="4989834"/>
          </a:xfrm>
          <a:prstGeom prst="rect">
            <a:avLst/>
          </a:prstGeom>
        </p:spPr>
      </p:pic>
      <p:sp>
        <p:nvSpPr>
          <p:cNvPr id="7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Dipole large at higher </a:t>
            </a:r>
            <a:r>
              <a:rPr lang="en-US" i="1" dirty="0" err="1" smtClean="0"/>
              <a:t>z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" y="2533650"/>
            <a:ext cx="6157535" cy="3409950"/>
          </a:xfrm>
          <a:prstGeom prst="rect">
            <a:avLst/>
          </a:prstGeom>
        </p:spPr>
      </p:pic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Dipole not from outliers:</a:t>
            </a:r>
            <a:endParaRPr lang="en-US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28600" y="696912"/>
            <a:ext cx="8686800" cy="166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Trim data instead of adding systematic to errors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Adopt statistical errors only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Iteratively trim most deviant points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270878" y="2667000"/>
            <a:ext cx="2819400" cy="30480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c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n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=1 when ~10% data clipped.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Dipole at ~7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at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c</a:t>
            </a:r>
            <a:r>
              <a:rPr lang="en-US" baseline="300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baseline="-25000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n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=1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4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Dipole still ~4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after 50% data clipped.</a:t>
            </a:r>
            <a:endParaRPr lang="en-US" baseline="300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Fundamental? Constants?:</a:t>
            </a:r>
            <a:endParaRPr lang="en-US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8600" y="720725"/>
            <a:ext cx="8686800" cy="598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0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[Note: Only low-energy limits of constants discussed here]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Why “fundamental”?</a:t>
            </a:r>
            <a:endParaRPr lang="en-US" dirty="0" smtClean="0">
              <a:solidFill>
                <a:schemeClr val="tx1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Cannot be calculated within Standard Model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Why “constant”?</a:t>
            </a:r>
            <a:endParaRPr lang="en-US" dirty="0" smtClean="0">
              <a:solidFill>
                <a:schemeClr val="tx1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Because we don’t see them changing</a:t>
            </a: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No theoretical reason – see above</a:t>
            </a:r>
            <a:endParaRPr lang="en-US" sz="26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Best of physics: 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Relative stability of </a:t>
            </a:r>
            <a:r>
              <a:rPr lang="en-US" sz="2600" dirty="0" smtClean="0">
                <a:solidFill>
                  <a:srgbClr val="FFFFCC"/>
                </a:solidFill>
                <a:latin typeface="Symbol" charset="2"/>
                <a:ea typeface="DejaVu LGC Sans" charset="0"/>
                <a:cs typeface="Symbol" charset="2"/>
              </a:rPr>
              <a:t>a </a:t>
            </a:r>
            <a:r>
              <a:rPr lang="en-US" sz="2600" dirty="0" smtClean="0">
                <a:solidFill>
                  <a:srgbClr val="FFFFCC"/>
                </a:solidFill>
                <a:latin typeface="+mn-lt"/>
                <a:ea typeface="DejaVu LGC Sans" charset="0"/>
                <a:cs typeface="Symbol" charset="2"/>
              </a:rPr>
              <a:t>~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10</a:t>
            </a:r>
            <a:r>
              <a:rPr lang="en-US" sz="2600" baseline="330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-17</a:t>
            </a:r>
            <a:r>
              <a:rPr lang="en-US" sz="1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yr</a:t>
            </a:r>
            <a:r>
              <a:rPr lang="en-US" sz="2600" baseline="300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-1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(</a:t>
            </a:r>
            <a:r>
              <a:rPr lang="en-US" sz="2600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Rosenband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et al. 2008)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Worst of physics: </a:t>
            </a: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Sign of incomplete theory?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5410200"/>
            <a:ext cx="8534400" cy="13716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8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Constancy based on Earth-bound, human time-scale experiments</a:t>
            </a:r>
          </a:p>
          <a:p>
            <a:pPr marL="249238" indent="-231775">
              <a:lnSpc>
                <a:spcPct val="92000"/>
              </a:lnSpc>
              <a:spcBef>
                <a:spcPts val="8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Extension to Universe seems a big assumption</a:t>
            </a:r>
            <a:endParaRPr lang="en-US" sz="2600" dirty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Varying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…or just </a:t>
            </a:r>
            <a:r>
              <a:rPr lang="en-US" dirty="0" err="1" smtClean="0"/>
              <a:t>systematics</a:t>
            </a:r>
            <a:r>
              <a:rPr lang="en-US" dirty="0" smtClean="0"/>
              <a:t>?: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720725"/>
            <a:ext cx="8686800" cy="598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Despite internal consistencies &amp; robustness, </a:t>
            </a:r>
            <a:r>
              <a:rPr lang="en-US" sz="26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most important question is the effect and magnitude of systematic errors.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Two approaches:</a:t>
            </a: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Identify all </a:t>
            </a:r>
            <a:r>
              <a:rPr lang="en-US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we can think of and quantify them all</a:t>
            </a: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85800" y="3505200"/>
            <a:ext cx="8305800" cy="13716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Done for both Keck &amp; VLT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No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found which explain results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But can never be 100% convincing</a:t>
            </a:r>
            <a:endParaRPr lang="en-US" i="1" baseline="300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720725"/>
            <a:ext cx="8686800" cy="598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Despite internal consistencies &amp; robustness, </a:t>
            </a:r>
            <a:r>
              <a:rPr lang="en-US" sz="2600" b="1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most important question is the affect and magnitude of systematic errors.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Two approaches:</a:t>
            </a:r>
            <a:endParaRPr lang="en-US" dirty="0" smtClean="0">
              <a:solidFill>
                <a:schemeClr val="tx1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Identify all </a:t>
            </a:r>
            <a:r>
              <a:rPr lang="en-US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we can think of and quantify them all, and</a:t>
            </a: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Find a </a:t>
            </a:r>
            <a:r>
              <a:rPr lang="en-US" b="1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purely empirical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approach which </a:t>
            </a:r>
            <a:r>
              <a:rPr lang="en-US" b="1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directly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measures </a:t>
            </a:r>
            <a:r>
              <a:rPr lang="en-US" b="1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all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important </a:t>
            </a:r>
            <a:r>
              <a:rPr lang="en-US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, both </a:t>
            </a:r>
            <a:r>
              <a:rPr lang="en-US" b="1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known and unknown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, simultaneously.</a:t>
            </a:r>
          </a:p>
          <a:p>
            <a:pPr marL="1217613" lvl="2" indent="-457200">
              <a:lnSpc>
                <a:spcPct val="92000"/>
              </a:lnSpc>
              <a:spcBef>
                <a:spcPts val="1500"/>
              </a:spcBef>
              <a:buSzPct val="66000"/>
              <a:buFont typeface="+mj-lt"/>
              <a:buAutoNum type="alphaLcParenR"/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2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Varying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…or just </a:t>
            </a:r>
            <a:r>
              <a:rPr lang="en-US" dirty="0" err="1" smtClean="0"/>
              <a:t>systematics</a:t>
            </a:r>
            <a:r>
              <a:rPr lang="en-US" dirty="0" smtClean="0"/>
              <a:t>?:</a:t>
            </a:r>
            <a:endParaRPr lang="en-US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85800" y="3505200"/>
            <a:ext cx="8305800" cy="13716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Done for both Keck &amp; VLT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No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 found which explain results</a:t>
            </a:r>
          </a:p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i="1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But can never be 100% convincing</a:t>
            </a:r>
            <a:endParaRPr lang="en-US" i="1" baseline="300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85800" y="6172200"/>
            <a:ext cx="8305800" cy="6096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600"/>
              </a:spcBef>
              <a:buSzPct val="68000"/>
              <a:buBlip>
                <a:blip r:embed="rId3"/>
              </a:buBlip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Compare Keck &amp; VLT spectra of the same </a:t>
            </a:r>
            <a:r>
              <a:rPr lang="en-US" dirty="0" err="1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QSOs</a:t>
            </a:r>
            <a:endParaRPr lang="en-US" dirty="0" smtClean="0">
              <a:solidFill>
                <a:srgbClr val="0000FF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8600" y="2514600"/>
            <a:ext cx="8915400" cy="2514600"/>
          </a:xfrm>
          <a:prstGeom prst="rect">
            <a:avLst/>
          </a:prstGeom>
          <a:solidFill>
            <a:srgbClr val="999999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Direct Keck–VLT comparison:</a:t>
            </a:r>
            <a:endParaRPr lang="en-US" dirty="0"/>
          </a:p>
        </p:txBody>
      </p:sp>
      <p:pic>
        <p:nvPicPr>
          <p:cNvPr id="3" name="Picture 2" descr="distor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890609"/>
            <a:ext cx="8647972" cy="307179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038600"/>
            <a:ext cx="8686800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2 spectra of </a:t>
            </a:r>
            <a:r>
              <a:rPr lang="en-US" sz="2600" b="1" i="1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same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QSO, 1 from Keck, 1 from VLT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For </a:t>
            </a:r>
            <a:r>
              <a:rPr lang="en-US" sz="2600" b="1" i="1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all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absorption lines, measure </a:t>
            </a:r>
            <a:r>
              <a:rPr lang="en-US" sz="2600" b="1" dirty="0" err="1" smtClean="0">
                <a:solidFill>
                  <a:schemeClr val="tx1"/>
                </a:solidFill>
                <a:latin typeface="Symbol" charset="2"/>
                <a:ea typeface="DejaVu LGC Sans" charset="0"/>
                <a:cs typeface="Symbol" charset="2"/>
              </a:rPr>
              <a:t>D</a:t>
            </a:r>
            <a:r>
              <a:rPr lang="en-US" sz="2600" b="1" i="1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v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between Keck &amp; VLT spectra</a:t>
            </a:r>
            <a:endParaRPr lang="en-US" i="1" dirty="0" smtClean="0">
              <a:solidFill>
                <a:schemeClr val="tx1"/>
              </a:solidFill>
              <a:ea typeface="DejaVu LGC Sans" charset="0"/>
              <a:cs typeface="DejaVu LGC Sans" charset="0"/>
            </a:endParaRP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Using additional information breaks degeneracy between </a:t>
            </a:r>
            <a:r>
              <a:rPr lang="en-US" sz="2600" dirty="0" err="1" smtClean="0">
                <a:solidFill>
                  <a:schemeClr val="tx1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 dirty="0" smtClean="0">
                <a:solidFill>
                  <a:schemeClr val="tx1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and </a:t>
            </a:r>
            <a:r>
              <a:rPr lang="en-US" sz="2600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systematics</a:t>
            </a:r>
            <a:endParaRPr lang="en-US" sz="2600" dirty="0" smtClean="0">
              <a:solidFill>
                <a:schemeClr val="tx1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2208" y="914400"/>
            <a:ext cx="8633794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Joint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prediction from ~800 lines in 6 paired spectra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Direct Keck–VLT comparison: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71600"/>
            <a:ext cx="7990839" cy="52449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31508"/>
            <a:ext cx="4419600" cy="3230892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581400"/>
            <a:ext cx="4419600" cy="32004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 rot="16200000">
            <a:off x="-396218" y="2057400"/>
            <a:ext cx="1219200" cy="3810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Before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rot="16200000">
            <a:off x="-281918" y="4876800"/>
            <a:ext cx="990600" cy="381000"/>
          </a:xfrm>
          <a:prstGeom prst="rect">
            <a:avLst/>
          </a:prstGeom>
          <a:solidFill>
            <a:srgbClr val="FFFFCC"/>
          </a:solidFill>
          <a:ln w="3672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 algn="ctr">
              <a:lnSpc>
                <a:spcPct val="92000"/>
              </a:lnSpc>
              <a:spcBef>
                <a:spcPts val="600"/>
              </a:spcBef>
              <a:buSzPct val="68000"/>
              <a:tabLst>
                <a:tab pos="1163638" algn="l"/>
                <a:tab pos="2078038" algn="l"/>
                <a:tab pos="2992438" algn="l"/>
                <a:tab pos="3906838" algn="l"/>
                <a:tab pos="4821238" algn="l"/>
                <a:tab pos="5735638" algn="l"/>
                <a:tab pos="6650038" algn="l"/>
                <a:tab pos="7564438" algn="l"/>
                <a:tab pos="8478838" algn="l"/>
                <a:tab pos="9393238" algn="l"/>
                <a:tab pos="10307638" algn="l"/>
                <a:tab pos="10512425" algn="l"/>
              </a:tabLst>
            </a:pPr>
            <a:r>
              <a:rPr lang="en-US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After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Before &amp; after applying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i="1" dirty="0" err="1" smtClean="0"/>
              <a:t>v</a:t>
            </a:r>
            <a:r>
              <a:rPr lang="en-US" dirty="0" smtClean="0"/>
              <a:t> fit:</a:t>
            </a:r>
            <a:endParaRPr lang="en-US" dirty="0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8" y="731568"/>
            <a:ext cx="4518682" cy="3230832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34716" y="3581400"/>
            <a:ext cx="4518284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62000"/>
            <a:ext cx="6324600" cy="4175224"/>
          </a:xfrm>
          <a:prstGeom prst="rect">
            <a:avLst/>
          </a:prstGeom>
        </p:spPr>
      </p:pic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The odd one out – the 7</a:t>
            </a:r>
            <a:r>
              <a:rPr lang="en-US" baseline="30000" dirty="0" smtClean="0"/>
              <a:t>th</a:t>
            </a:r>
            <a:r>
              <a:rPr lang="en-US" dirty="0" smtClean="0"/>
              <a:t> pair: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5029200"/>
            <a:ext cx="8686800" cy="16764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Likely problems with the Keck spectrum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Unrepresentative effect; if ubiquitous, would dramatically increase </a:t>
            </a: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observed </a:t>
            </a: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scatter in </a:t>
            </a:r>
            <a:r>
              <a:rPr lang="en-US" sz="2600" dirty="0" err="1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Da</a:t>
            </a:r>
            <a:r>
              <a:rPr lang="en-US" sz="2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US" sz="2600" dirty="0" smtClean="0">
                <a:solidFill>
                  <a:srgbClr val="0000FF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13" y="168275"/>
            <a:ext cx="8548687" cy="632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61925" y="152400"/>
            <a:ext cx="8982075" cy="6450013"/>
          </a:xfrm>
          <a:prstGeom prst="roundRect">
            <a:avLst>
              <a:gd name="adj" fmla="val 23"/>
            </a:avLst>
          </a:prstGeom>
          <a:solidFill>
            <a:srgbClr val="999999">
              <a:alpha val="84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720725"/>
            <a:ext cx="8686800" cy="598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Previous Keck + new VLT results show evidence for spatial variation in </a:t>
            </a:r>
            <a:r>
              <a:rPr lang="en-US" sz="2600" dirty="0" smtClean="0">
                <a:solidFill>
                  <a:schemeClr val="tx1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Two internal consistencies:</a:t>
            </a:r>
            <a:endParaRPr lang="en-US" dirty="0" smtClean="0">
              <a:solidFill>
                <a:schemeClr val="tx1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Keck and VLT dipoles agree</a:t>
            </a: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Font typeface="Times New Roman" charset="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High- and low-</a:t>
            </a:r>
            <a:r>
              <a:rPr lang="en-US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z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dipoles agree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Robustness: dipole not generated by outliers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No </a:t>
            </a:r>
            <a:r>
              <a:rPr lang="en-US" sz="2600" i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known</a:t>
            </a: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systematics</a:t>
            </a: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explain the results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Blip>
                <a:blip r:embed="rId4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Quasar pairing:</a:t>
            </a:r>
            <a:endParaRPr lang="en-US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Empirical, direct test for </a:t>
            </a:r>
            <a:r>
              <a:rPr lang="en-US" i="1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unknown</a:t>
            </a: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dirty="0" err="1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systematics</a:t>
            </a:r>
            <a:endParaRPr lang="en-US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7 current pairs don’t indicate Keck or VLT problems</a:t>
            </a:r>
          </a:p>
          <a:p>
            <a:pPr marL="592138" lvl="1" indent="-231775">
              <a:lnSpc>
                <a:spcPct val="92000"/>
              </a:lnSpc>
              <a:spcBef>
                <a:spcPts val="1500"/>
              </a:spcBef>
              <a:buSzPct val="66000"/>
              <a:buBlip>
                <a:blip r:embed="rId5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Need more pairs!</a:t>
            </a:r>
            <a:endParaRPr lang="en-US" sz="2600" dirty="0" smtClean="0">
              <a:solidFill>
                <a:srgbClr val="FFFFCC"/>
              </a:solidFill>
              <a:ea typeface="DejaVu LGC Sans" charset="0"/>
              <a:cs typeface="DejaVu LGC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82080" rIns="90000" bIns="46800"/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Arial" charset="0"/>
              </a:rPr>
              <a:t>Future</a:t>
            </a:r>
            <a:r>
              <a:rPr lang="en-US" dirty="0" smtClean="0">
                <a:latin typeface="Arial" charset="0"/>
              </a:rPr>
              <a:t> work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080" rIns="90000" bIns="46800">
            <a:prstTxWarp prst="textNoShape">
              <a:avLst/>
            </a:prstTxWarp>
          </a:bodyPr>
          <a:lstStyle/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More archival VLT + Keck absorbers in pipeline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New </a:t>
            </a:r>
            <a:r>
              <a:rPr lang="en-US" sz="2600" i="1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dedicated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VLT</a:t>
            </a:r>
            <a:b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“Large </a:t>
            </a:r>
            <a:r>
              <a:rPr lang="en-US" sz="2600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Programme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”</a:t>
            </a:r>
            <a:b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underway (PI </a:t>
            </a:r>
            <a:r>
              <a:rPr lang="en-US" sz="2600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Molaro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Target </a:t>
            </a:r>
            <a:r>
              <a:rPr lang="en-US" sz="2600" dirty="0" smtClean="0">
                <a:solidFill>
                  <a:schemeClr val="tx1"/>
                </a:solidFill>
                <a:latin typeface="Symbol" charset="2"/>
                <a:ea typeface="DejaVu LGC Sans" charset="0"/>
                <a:cs typeface="Symbol" charset="2"/>
              </a:rPr>
              <a:t>a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pole/anti-pole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Comparing spectra of</a:t>
            </a:r>
            <a:b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same </a:t>
            </a:r>
            <a:r>
              <a:rPr lang="en-US" sz="2600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QSOs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with diff.</a:t>
            </a:r>
            <a:b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telescopes most con-</a:t>
            </a:r>
            <a:b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r>
              <a:rPr lang="en-US" sz="2600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vincing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test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dirty="0" smtClean="0">
                <a:solidFill>
                  <a:srgbClr val="FFFFCC"/>
                </a:solidFill>
                <a:ea typeface="DejaVu LGC Sans" charset="0"/>
                <a:cs typeface="DejaVu LGC Sans" charset="0"/>
              </a:rPr>
              <a:t>What about Japan’s Subaru/HDS in Hawaii?</a:t>
            </a:r>
          </a:p>
          <a:p>
            <a:pPr marL="249238" indent="-231775">
              <a:lnSpc>
                <a:spcPct val="92000"/>
              </a:lnSpc>
              <a:spcBef>
                <a:spcPts val="1500"/>
              </a:spcBef>
              <a:buSzPct val="68000"/>
              <a:buFont typeface="Times New Roman" charset="0"/>
              <a:buBlip>
                <a:blip r:embed="rId3"/>
              </a:buBlip>
              <a:tabLst>
                <a:tab pos="249238" algn="l"/>
                <a:tab pos="706438" algn="l"/>
                <a:tab pos="1163638" algn="l"/>
                <a:tab pos="1620838" algn="l"/>
                <a:tab pos="2078038" algn="l"/>
                <a:tab pos="2535238" algn="l"/>
                <a:tab pos="2992438" algn="l"/>
                <a:tab pos="3449638" algn="l"/>
                <a:tab pos="3906838" algn="l"/>
                <a:tab pos="4364038" algn="l"/>
                <a:tab pos="4821238" algn="l"/>
                <a:tab pos="5278438" algn="l"/>
                <a:tab pos="5735638" algn="l"/>
                <a:tab pos="6192838" algn="l"/>
                <a:tab pos="6650038" algn="l"/>
                <a:tab pos="7107238" algn="l"/>
                <a:tab pos="7564438" algn="l"/>
                <a:tab pos="8021638" algn="l"/>
                <a:tab pos="8478838" algn="l"/>
                <a:tab pos="8936038" algn="l"/>
                <a:tab pos="9393238" algn="l"/>
              </a:tabLst>
            </a:pPr>
            <a:r>
              <a:rPr lang="en-US" sz="2600" b="1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Need a completely independent method: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</a:b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OH “conjugate” systems? H</a:t>
            </a:r>
            <a:r>
              <a:rPr lang="en-US" sz="1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21-cm vs. optical or </a:t>
            </a:r>
            <a:r>
              <a:rPr lang="en-US" sz="2600" dirty="0" err="1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millimetre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? Constraints on varying proton-to-electron mass ratio (H</a:t>
            </a:r>
            <a:r>
              <a:rPr lang="en-US" sz="2600" baseline="-250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2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 and NH</a:t>
            </a:r>
            <a:r>
              <a:rPr lang="en-US" sz="2600" baseline="-250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3</a:t>
            </a:r>
            <a:r>
              <a:rPr lang="en-US" sz="2600" dirty="0" smtClean="0">
                <a:solidFill>
                  <a:schemeClr val="tx1"/>
                </a:solidFill>
                <a:ea typeface="DejaVu LGC Sans" charset="0"/>
                <a:cs typeface="DejaVu LGC Sans" charset="0"/>
              </a:rPr>
              <a:t>)…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219200"/>
            <a:ext cx="4419600" cy="3195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1205" y="1413473"/>
            <a:ext cx="604327" cy="1031051"/>
          </a:xfrm>
          <a:prstGeom prst="rect">
            <a:avLst/>
          </a:prstGeom>
          <a:solidFill>
            <a:srgbClr val="008000">
              <a:alpha val="46000"/>
            </a:srgbClr>
          </a:solidFill>
          <a:effectLst>
            <a:glow rad="101600">
              <a:srgbClr val="00800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8191" y="2667000"/>
            <a:ext cx="604327" cy="1031051"/>
          </a:xfrm>
          <a:prstGeom prst="rect">
            <a:avLst/>
          </a:prstGeom>
          <a:solidFill>
            <a:srgbClr val="008000">
              <a:alpha val="46000"/>
            </a:srgbClr>
          </a:solidFill>
          <a:effectLst>
            <a:glow rad="101600">
              <a:srgbClr val="00800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a_vs_dec_wmean_lw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7829550" cy="5205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Correlation with declination?: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1527175"/>
            <a:ext cx="3471173" cy="4678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2.1-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anti-correlation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H="1">
            <a:off x="4457700" y="2174875"/>
            <a:ext cx="2133600" cy="1905000"/>
          </a:xfrm>
          <a:prstGeom prst="straightConnector1">
            <a:avLst/>
          </a:prstGeom>
          <a:solidFill>
            <a:srgbClr val="00B8FF"/>
          </a:solidFill>
          <a:ln w="6032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09600" y="1042988"/>
            <a:ext cx="3268142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Using VLT data only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3203" y="533400"/>
            <a:ext cx="4658397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FF"/>
                </a:solidFill>
              </a:rPr>
              <a:t>Declination = latitude on sky</a:t>
            </a:r>
            <a:endParaRPr lang="en-US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Anatomy of a quasar spectrum: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833438"/>
            <a:ext cx="9144000" cy="575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s_dec_KECK+VLT_wmean_lw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17425" y="188624"/>
            <a:ext cx="5203950" cy="783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Correlation with declination?: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33203" y="533400"/>
            <a:ext cx="4658397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FF"/>
                </a:solidFill>
              </a:rPr>
              <a:t>Declination = latitude on sky</a:t>
            </a:r>
            <a:endParaRPr lang="en-US" dirty="0">
              <a:solidFill>
                <a:srgbClr val="CC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042988"/>
            <a:ext cx="4038636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Using VLT and Keck data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_vs_dec_KECK+VLT_wmean_lw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17425" y="188624"/>
            <a:ext cx="5203950" cy="783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Correlation with declination?: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33203" y="533400"/>
            <a:ext cx="4658397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FF"/>
                </a:solidFill>
              </a:rPr>
              <a:t>Declination = latitude on sky</a:t>
            </a:r>
            <a:endParaRPr lang="en-US" dirty="0">
              <a:solidFill>
                <a:srgbClr val="CC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042988"/>
            <a:ext cx="4038636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Using VLT and Keck data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57600" y="2895600"/>
            <a:ext cx="3886200" cy="2971800"/>
          </a:xfrm>
          <a:prstGeom prst="rect">
            <a:avLst/>
          </a:prstGeom>
          <a:solidFill>
            <a:srgbClr val="00FFFF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971800" y="1524000"/>
            <a:ext cx="2743200" cy="3505200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562600" y="5181600"/>
            <a:ext cx="912813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Keck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62400" y="1828800"/>
            <a:ext cx="74612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VLT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pha_vs_alpha_grownerrors.gif"/>
          <p:cNvPicPr>
            <a:picLocks noChangeAspect="1"/>
          </p:cNvPicPr>
          <p:nvPr/>
        </p:nvPicPr>
        <p:blipFill>
          <a:blip r:embed="rId3"/>
          <a:srcRect l="4722" t="13895" r="6009" b="7781"/>
          <a:stretch>
            <a:fillRect/>
          </a:stretch>
        </p:blipFill>
        <p:spPr>
          <a:xfrm>
            <a:off x="431799" y="981134"/>
            <a:ext cx="8162718" cy="5530961"/>
          </a:xfrm>
          <a:prstGeom prst="rect">
            <a:avLst/>
          </a:prstGeom>
        </p:spPr>
      </p:pic>
      <p:sp>
        <p:nvSpPr>
          <p:cNvPr id="3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7 Keck/VLT pairs, 15 absorbers: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78500"/>
            <a:ext cx="8001000" cy="525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208" y="914400"/>
            <a:ext cx="8426255" cy="4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Binned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values from ~800 lines in 6 paired spectra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>
          <a:xfrm>
            <a:off x="49213" y="1588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Direct Keck–VLT comparison: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Anatomy of a quasar spectrum: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833438"/>
            <a:ext cx="9144000" cy="575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Anatomy of a quasar spectrum: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833438"/>
            <a:ext cx="9144000" cy="575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9213" y="0"/>
            <a:ext cx="8686800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Anatomy of a quasar spectrum:</a:t>
            </a:r>
          </a:p>
        </p:txBody>
      </p:sp>
      <p:pic>
        <p:nvPicPr>
          <p:cNvPr id="4" name="Picture 3" descr="UDF_spec_for+DLA+met_s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5200"/>
            <a:ext cx="9144000" cy="57546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" y="0"/>
            <a:ext cx="9094787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The Many </a:t>
            </a:r>
            <a:r>
              <a:rPr lang="en-US" dirty="0" err="1"/>
              <a:t>Multiplet</a:t>
            </a:r>
            <a:r>
              <a:rPr lang="en-US" dirty="0" smtClean="0"/>
              <a:t> (MM) method</a:t>
            </a:r>
            <a:r>
              <a:rPr lang="en-US" dirty="0"/>
              <a:t>: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769937"/>
            <a:ext cx="8424863" cy="585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769937"/>
            <a:ext cx="8424863" cy="585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2" name="Line 2"/>
          <p:cNvSpPr>
            <a:spLocks noChangeShapeType="1"/>
          </p:cNvSpPr>
          <p:nvPr/>
        </p:nvSpPr>
        <p:spPr bwMode="auto">
          <a:xfrm flipH="1">
            <a:off x="5000625" y="1557338"/>
            <a:ext cx="1014413" cy="2663825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331913" y="4211638"/>
            <a:ext cx="6948487" cy="668337"/>
          </a:xfrm>
          <a:prstGeom prst="rect">
            <a:avLst/>
          </a:prstGeom>
          <a:solidFill>
            <a:srgbClr val="FFFFCC"/>
          </a:solidFill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 lIns="99000" tIns="54000" rIns="99000" bIns="54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AU" sz="3600" b="1" dirty="0" err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Da</a:t>
            </a:r>
            <a:r>
              <a:rPr lang="en-AU" sz="3600" b="1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/</a:t>
            </a:r>
            <a:r>
              <a:rPr lang="en-AU" sz="3600" b="1" dirty="0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a</a:t>
            </a:r>
            <a:r>
              <a:rPr lang="en-AU" sz="3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=1</a:t>
            </a:r>
            <a:r>
              <a:rPr lang="en-AU" sz="3600" dirty="0">
                <a:solidFill>
                  <a:srgbClr val="0000FF"/>
                </a:solidFill>
                <a:ea typeface="Verdana" charset="0"/>
                <a:cs typeface="Verdana" charset="0"/>
              </a:rPr>
              <a:t>×</a:t>
            </a:r>
            <a:r>
              <a:rPr lang="en-AU" sz="3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10</a:t>
            </a:r>
            <a:r>
              <a:rPr lang="en-AU" sz="3600" baseline="330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-5</a:t>
            </a:r>
            <a:r>
              <a:rPr lang="en-AU" sz="3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		</a:t>
            </a:r>
            <a:r>
              <a:rPr lang="en-AU" sz="3600" b="1" dirty="0" err="1">
                <a:solidFill>
                  <a:srgbClr val="0000FF"/>
                </a:solidFill>
                <a:latin typeface="Symbol" charset="2"/>
                <a:ea typeface="DejaVu LGC Sans" charset="0"/>
                <a:cs typeface="DejaVu LGC Sans" charset="0"/>
              </a:rPr>
              <a:t>D</a:t>
            </a:r>
            <a:r>
              <a:rPr lang="en-AU" sz="3600" dirty="0" err="1">
                <a:solidFill>
                  <a:srgbClr val="0000FF"/>
                </a:solidFill>
                <a:ea typeface="DejaVu LGC Sans" charset="0"/>
                <a:cs typeface="DejaVu LGC Sans" charset="0"/>
              </a:rPr>
              <a:t>v</a:t>
            </a:r>
            <a:r>
              <a:rPr lang="en-AU" sz="36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=</a:t>
            </a:r>
            <a:r>
              <a:rPr lang="en-AU" sz="3600" dirty="0" smtClean="0">
                <a:solidFill>
                  <a:srgbClr val="0000FF"/>
                </a:solidFill>
                <a:ea typeface="DejaVu LGC Sans" charset="0"/>
                <a:cs typeface="DejaVu LGC Sans" charset="0"/>
              </a:rPr>
              <a:t>200ms</a:t>
            </a:r>
            <a:r>
              <a:rPr lang="en-AU" sz="3600" baseline="33000" dirty="0">
                <a:solidFill>
                  <a:srgbClr val="0000FF"/>
                </a:solidFill>
                <a:ea typeface="DejaVu LGC Sans" charset="0"/>
                <a:cs typeface="DejaVu LGC Sans" charset="0"/>
              </a:rPr>
              <a:t>-1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" y="0"/>
            <a:ext cx="9094787" cy="762000"/>
          </a:xfrm>
          <a:ln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The Many </a:t>
            </a:r>
            <a:r>
              <a:rPr lang="en-US" dirty="0" err="1"/>
              <a:t>Multiplet</a:t>
            </a:r>
            <a:r>
              <a:rPr lang="en-US" dirty="0" smtClean="0"/>
              <a:t> (MM) method</a:t>
            </a:r>
            <a:r>
              <a:rPr lang="en-US" dirty="0"/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Verdana"/>
        <a:ea typeface="DejaVu LGC Sans"/>
        <a:cs typeface="DejaVu LGC Sans"/>
      </a:majorFont>
      <a:minorFont>
        <a:latin typeface="Verdana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8172</TotalTime>
  <Words>1561</Words>
  <Application>Microsoft Macintosh PowerPoint</Application>
  <PresentationFormat>On-screen Show (4:3)</PresentationFormat>
  <Paragraphs>260</Paragraphs>
  <Slides>43</Slides>
  <Notes>43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Outline:</vt:lpstr>
      <vt:lpstr>Fundamental? Constants?:</vt:lpstr>
      <vt:lpstr>Anatomy of a quasar spectrum:</vt:lpstr>
      <vt:lpstr>Anatomy of a quasar spectrum:</vt:lpstr>
      <vt:lpstr>Anatomy of a quasar spectrum:</vt:lpstr>
      <vt:lpstr>Anatomy of a quasar spectrum:</vt:lpstr>
      <vt:lpstr>The Many Multiplet (MM) method:</vt:lpstr>
      <vt:lpstr>The Many Multiplet (MM) method:</vt:lpstr>
      <vt:lpstr>Line shifts and /:</vt:lpstr>
      <vt:lpstr>Line shifts and /:</vt:lpstr>
      <vt:lpstr>Line shifts and /:</vt:lpstr>
      <vt:lpstr>Real, complex profile:</vt:lpstr>
      <vt:lpstr>Real, complex profile: /=10-4</vt:lpstr>
      <vt:lpstr>143 Keck/HIRES absorbers:</vt:lpstr>
      <vt:lpstr>New VLT/UVES measurements:</vt:lpstr>
      <vt:lpstr>153 VLT/UVES absorbers:</vt:lpstr>
      <vt:lpstr>153 VLT/UVES absorbers:</vt:lpstr>
      <vt:lpstr>VLT/UVES vs. Keck/HIRES:</vt:lpstr>
      <vt:lpstr>VLT/UVES vs. Keck/HIRES:</vt:lpstr>
      <vt:lpstr>VLT/UVES vs. Keck/HIRES:</vt:lpstr>
      <vt:lpstr>VLT/UVES vs. Keck/HIRES:</vt:lpstr>
      <vt:lpstr>VLT/UVES vs. Keck/HIRES:</vt:lpstr>
      <vt:lpstr>Da/a for individual sight-lines:</vt:lpstr>
      <vt:lpstr>Evidence for an a dipole:</vt:lpstr>
      <vt:lpstr>Dipoles from VLT &amp; Keck agree:</vt:lpstr>
      <vt:lpstr>Dipoles at different z agree:</vt:lpstr>
      <vt:lpstr>Dipole large at higher z:</vt:lpstr>
      <vt:lpstr>Dipole not from outliers:</vt:lpstr>
      <vt:lpstr>Varying a…or just systematics?:</vt:lpstr>
      <vt:lpstr>Varying a…or just systematics?:</vt:lpstr>
      <vt:lpstr>Direct Keck–VLT comparison:</vt:lpstr>
      <vt:lpstr>Direct Keck–VLT comparison:</vt:lpstr>
      <vt:lpstr>Before &amp; after applying Dv fit:</vt:lpstr>
      <vt:lpstr>The odd one out – the 7th pair:</vt:lpstr>
      <vt:lpstr>Conclusions:</vt:lpstr>
      <vt:lpstr>Future work:</vt:lpstr>
      <vt:lpstr>Slide 38</vt:lpstr>
      <vt:lpstr>Correlation with declination?:</vt:lpstr>
      <vt:lpstr>Correlation with declination?:</vt:lpstr>
      <vt:lpstr>Correlation with declination?:</vt:lpstr>
      <vt:lpstr>7 Keck/VLT pairs, 15 absorbers:</vt:lpstr>
      <vt:lpstr>Direct Keck–VLT comparison: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Murphy</dc:creator>
  <cp:lastModifiedBy>Swinburne University</cp:lastModifiedBy>
  <cp:revision>1598</cp:revision>
  <cp:lastPrinted>2010-09-27T08:15:46Z</cp:lastPrinted>
  <dcterms:created xsi:type="dcterms:W3CDTF">2010-09-28T01:08:40Z</dcterms:created>
  <dcterms:modified xsi:type="dcterms:W3CDTF">2010-09-28T01:12:21Z</dcterms:modified>
</cp:coreProperties>
</file>