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0" r:id="rId3"/>
    <p:sldId id="326" r:id="rId4"/>
    <p:sldId id="383" r:id="rId5"/>
    <p:sldId id="363" r:id="rId6"/>
    <p:sldId id="381" r:id="rId7"/>
    <p:sldId id="380" r:id="rId8"/>
    <p:sldId id="382" r:id="rId9"/>
    <p:sldId id="376" r:id="rId10"/>
    <p:sldId id="365" r:id="rId11"/>
    <p:sldId id="366" r:id="rId12"/>
    <p:sldId id="367" r:id="rId13"/>
    <p:sldId id="368" r:id="rId14"/>
    <p:sldId id="370" r:id="rId15"/>
    <p:sldId id="371" r:id="rId16"/>
    <p:sldId id="333" r:id="rId17"/>
    <p:sldId id="356" r:id="rId18"/>
    <p:sldId id="357" r:id="rId19"/>
    <p:sldId id="311" r:id="rId20"/>
    <p:sldId id="313" r:id="rId21"/>
    <p:sldId id="361" r:id="rId22"/>
    <p:sldId id="378" r:id="rId23"/>
    <p:sldId id="384" r:id="rId24"/>
    <p:sldId id="310" r:id="rId2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13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785AB2-480D-4938-B538-F95DA244343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4CE36F6F-A619-4DD9-981B-36930C94BD04}">
      <dgm:prSet phldrT="[텍스트]"/>
      <dgm:spPr/>
      <dgm:t>
        <a:bodyPr/>
        <a:lstStyle/>
        <a:p>
          <a:pPr latinLnBrk="1"/>
          <a:r>
            <a:rPr lang="en-US" altLang="ko-KR" dirty="0" smtClean="0"/>
            <a:t>Unruh Effect     Pair Production</a:t>
          </a:r>
          <a:endParaRPr lang="ko-KR" altLang="en-US" dirty="0"/>
        </a:p>
      </dgm:t>
    </dgm:pt>
    <dgm:pt modelId="{CB43006F-08C4-473C-8D29-160F0A6BB2E2}" type="parTrans" cxnId="{BF449336-9A96-4105-8F4E-BD2559D28294}">
      <dgm:prSet/>
      <dgm:spPr/>
      <dgm:t>
        <a:bodyPr/>
        <a:lstStyle/>
        <a:p>
          <a:pPr latinLnBrk="1"/>
          <a:endParaRPr lang="ko-KR" altLang="en-US"/>
        </a:p>
      </dgm:t>
    </dgm:pt>
    <dgm:pt modelId="{A614B816-AEB9-4467-B1E0-9323134B313C}" type="sibTrans" cxnId="{BF449336-9A96-4105-8F4E-BD2559D28294}">
      <dgm:prSet/>
      <dgm:spPr/>
      <dgm:t>
        <a:bodyPr/>
        <a:lstStyle/>
        <a:p>
          <a:pPr latinLnBrk="1"/>
          <a:endParaRPr lang="ko-KR" altLang="en-US"/>
        </a:p>
      </dgm:t>
    </dgm:pt>
    <dgm:pt modelId="{CEC157FC-5A21-4891-938C-AE96B1E757B8}">
      <dgm:prSet phldrT="[텍스트]"/>
      <dgm:spPr/>
      <dgm:t>
        <a:bodyPr/>
        <a:lstStyle/>
        <a:p>
          <a:pPr latinLnBrk="1"/>
          <a:r>
            <a:rPr lang="en-US" altLang="ko-KR" dirty="0" smtClean="0"/>
            <a:t>Schwinger Mechanism </a:t>
          </a:r>
          <a:endParaRPr lang="ko-KR" altLang="en-US" dirty="0"/>
        </a:p>
      </dgm:t>
    </dgm:pt>
    <dgm:pt modelId="{B082228C-8F49-4877-84CC-0589ED21A4B8}" type="parTrans" cxnId="{2CF03843-59A1-4155-9FB0-8B9019A69165}">
      <dgm:prSet/>
      <dgm:spPr/>
      <dgm:t>
        <a:bodyPr/>
        <a:lstStyle/>
        <a:p>
          <a:pPr latinLnBrk="1"/>
          <a:endParaRPr lang="ko-KR" altLang="en-US"/>
        </a:p>
      </dgm:t>
    </dgm:pt>
    <dgm:pt modelId="{1F787989-BF4A-40B3-A344-99FE9BB27F51}" type="sibTrans" cxnId="{2CF03843-59A1-4155-9FB0-8B9019A69165}">
      <dgm:prSet/>
      <dgm:spPr/>
      <dgm:t>
        <a:bodyPr/>
        <a:lstStyle/>
        <a:p>
          <a:pPr latinLnBrk="1"/>
          <a:endParaRPr lang="ko-KR" altLang="en-US"/>
        </a:p>
      </dgm:t>
    </dgm:pt>
    <dgm:pt modelId="{A1EA48F8-4865-423F-932E-85B70E8376DC}">
      <dgm:prSet phldrT="[텍스트]"/>
      <dgm:spPr/>
      <dgm:t>
        <a:bodyPr/>
        <a:lstStyle/>
        <a:p>
          <a:pPr latinLnBrk="1"/>
          <a:r>
            <a:rPr lang="en-US" altLang="ko-KR" dirty="0" smtClean="0"/>
            <a:t>QED</a:t>
          </a:r>
          <a:endParaRPr lang="ko-KR" altLang="en-US" dirty="0"/>
        </a:p>
      </dgm:t>
    </dgm:pt>
    <dgm:pt modelId="{3DD5D2D3-A9D0-4329-B134-947BD2F5407E}" type="parTrans" cxnId="{207ED2F2-1901-40AD-8A32-1DD60D041492}">
      <dgm:prSet/>
      <dgm:spPr/>
      <dgm:t>
        <a:bodyPr/>
        <a:lstStyle/>
        <a:p>
          <a:pPr latinLnBrk="1"/>
          <a:endParaRPr lang="ko-KR" altLang="en-US"/>
        </a:p>
      </dgm:t>
    </dgm:pt>
    <dgm:pt modelId="{2C0A4ADF-77A1-4F4B-BF31-E4E44DEB063B}" type="sibTrans" cxnId="{207ED2F2-1901-40AD-8A32-1DD60D041492}">
      <dgm:prSet/>
      <dgm:spPr/>
      <dgm:t>
        <a:bodyPr/>
        <a:lstStyle/>
        <a:p>
          <a:pPr latinLnBrk="1"/>
          <a:endParaRPr lang="ko-KR" altLang="en-US"/>
        </a:p>
      </dgm:t>
    </dgm:pt>
    <dgm:pt modelId="{00A0568A-6CDC-4C71-A882-804E9C102A0C}">
      <dgm:prSet phldrT="[텍스트]"/>
      <dgm:spPr/>
      <dgm:t>
        <a:bodyPr/>
        <a:lstStyle/>
        <a:p>
          <a:pPr latinLnBrk="1"/>
          <a:r>
            <a:rPr lang="en-US" altLang="ko-KR" dirty="0" smtClean="0"/>
            <a:t>QCD</a:t>
          </a:r>
          <a:endParaRPr lang="ko-KR" altLang="en-US" dirty="0"/>
        </a:p>
      </dgm:t>
    </dgm:pt>
    <dgm:pt modelId="{CEEEAB29-284F-4200-B92A-30E5CA63BB5D}" type="parTrans" cxnId="{8E869B13-773C-4DD3-9396-3585B9CF6906}">
      <dgm:prSet/>
      <dgm:spPr/>
      <dgm:t>
        <a:bodyPr/>
        <a:lstStyle/>
        <a:p>
          <a:pPr latinLnBrk="1"/>
          <a:endParaRPr lang="ko-KR" altLang="en-US"/>
        </a:p>
      </dgm:t>
    </dgm:pt>
    <dgm:pt modelId="{2BBCA864-92FA-478D-9D25-7592FAE75CE4}" type="sibTrans" cxnId="{8E869B13-773C-4DD3-9396-3585B9CF6906}">
      <dgm:prSet/>
      <dgm:spPr/>
      <dgm:t>
        <a:bodyPr/>
        <a:lstStyle/>
        <a:p>
          <a:pPr latinLnBrk="1"/>
          <a:endParaRPr lang="ko-KR" altLang="en-US"/>
        </a:p>
      </dgm:t>
    </dgm:pt>
    <dgm:pt modelId="{A1CE370D-C426-432A-8460-090462EC2A88}">
      <dgm:prSet phldrT="[텍스트]"/>
      <dgm:spPr/>
      <dgm:t>
        <a:bodyPr/>
        <a:lstStyle/>
        <a:p>
          <a:pPr latinLnBrk="1"/>
          <a:r>
            <a:rPr lang="en-US" altLang="ko-KR" dirty="0" smtClean="0"/>
            <a:t>Hawking Radiation</a:t>
          </a:r>
          <a:endParaRPr lang="ko-KR" altLang="en-US" dirty="0"/>
        </a:p>
      </dgm:t>
    </dgm:pt>
    <dgm:pt modelId="{01C00F5B-D27D-44D7-A52C-F75E96F8A843}" type="parTrans" cxnId="{8D299B67-4E92-457A-BC32-55829D799363}">
      <dgm:prSet/>
      <dgm:spPr/>
      <dgm:t>
        <a:bodyPr/>
        <a:lstStyle/>
        <a:p>
          <a:pPr latinLnBrk="1"/>
          <a:endParaRPr lang="ko-KR" altLang="en-US"/>
        </a:p>
      </dgm:t>
    </dgm:pt>
    <dgm:pt modelId="{974F3F39-3349-444D-B74D-D9902F090120}" type="sibTrans" cxnId="{8D299B67-4E92-457A-BC32-55829D799363}">
      <dgm:prSet/>
      <dgm:spPr/>
      <dgm:t>
        <a:bodyPr/>
        <a:lstStyle/>
        <a:p>
          <a:pPr latinLnBrk="1"/>
          <a:endParaRPr lang="ko-KR" altLang="en-US"/>
        </a:p>
      </dgm:t>
    </dgm:pt>
    <dgm:pt modelId="{9830D778-013D-450A-9483-99829025E503}">
      <dgm:prSet phldrT="[텍스트]"/>
      <dgm:spPr/>
      <dgm:t>
        <a:bodyPr/>
        <a:lstStyle/>
        <a:p>
          <a:pPr latinLnBrk="1"/>
          <a:r>
            <a:rPr lang="en-US" altLang="ko-KR" dirty="0" smtClean="0"/>
            <a:t>Black holes</a:t>
          </a:r>
        </a:p>
      </dgm:t>
    </dgm:pt>
    <dgm:pt modelId="{4952E374-1968-413A-9F28-54FD8C8C45D5}" type="parTrans" cxnId="{A77CC866-4ABE-4BCA-B367-220C65E8A351}">
      <dgm:prSet/>
      <dgm:spPr/>
      <dgm:t>
        <a:bodyPr/>
        <a:lstStyle/>
        <a:p>
          <a:pPr latinLnBrk="1"/>
          <a:endParaRPr lang="ko-KR" altLang="en-US"/>
        </a:p>
      </dgm:t>
    </dgm:pt>
    <dgm:pt modelId="{A1490066-29DD-4863-8B93-E5D20151B306}" type="sibTrans" cxnId="{A77CC866-4ABE-4BCA-B367-220C65E8A351}">
      <dgm:prSet/>
      <dgm:spPr/>
      <dgm:t>
        <a:bodyPr/>
        <a:lstStyle/>
        <a:p>
          <a:pPr latinLnBrk="1"/>
          <a:endParaRPr lang="ko-KR" altLang="en-US"/>
        </a:p>
      </dgm:t>
    </dgm:pt>
    <dgm:pt modelId="{0A98C283-4E5C-4F9D-9077-99D6610CE10C}">
      <dgm:prSet phldrT="[텍스트]"/>
      <dgm:spPr/>
      <dgm:t>
        <a:bodyPr/>
        <a:lstStyle/>
        <a:p>
          <a:pPr latinLnBrk="1"/>
          <a:r>
            <a:rPr lang="en-US" altLang="ko-KR" dirty="0" smtClean="0"/>
            <a:t>De Sitter/ Expanding universe</a:t>
          </a:r>
        </a:p>
      </dgm:t>
    </dgm:pt>
    <dgm:pt modelId="{6AEC7524-0612-481A-B746-E5DD38648665}" type="parTrans" cxnId="{3B95A37A-10D8-4F4C-B85C-8B4A7DBA300F}">
      <dgm:prSet/>
      <dgm:spPr/>
      <dgm:t>
        <a:bodyPr/>
        <a:lstStyle/>
        <a:p>
          <a:pPr latinLnBrk="1"/>
          <a:endParaRPr lang="ko-KR" altLang="en-US"/>
        </a:p>
      </dgm:t>
    </dgm:pt>
    <dgm:pt modelId="{8FFF7483-E5D6-43F5-AC07-D1CB4369CD24}" type="sibTrans" cxnId="{3B95A37A-10D8-4F4C-B85C-8B4A7DBA300F}">
      <dgm:prSet/>
      <dgm:spPr/>
      <dgm:t>
        <a:bodyPr/>
        <a:lstStyle/>
        <a:p>
          <a:pPr latinLnBrk="1"/>
          <a:endParaRPr lang="ko-KR" altLang="en-US"/>
        </a:p>
      </dgm:t>
    </dgm:pt>
    <dgm:pt modelId="{5BBF05AD-EBCD-45D9-A9CD-F3951295AEEF}" type="pres">
      <dgm:prSet presAssocID="{E1785AB2-480D-4938-B538-F95DA244343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27862CD-9D71-434E-9F79-95F6EB5EA88C}" type="pres">
      <dgm:prSet presAssocID="{4CE36F6F-A619-4DD9-981B-36930C94BD04}" presName="root1" presStyleCnt="0"/>
      <dgm:spPr/>
    </dgm:pt>
    <dgm:pt modelId="{734EE56F-8763-4344-9C10-68AA9152C706}" type="pres">
      <dgm:prSet presAssocID="{4CE36F6F-A619-4DD9-981B-36930C94BD0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A5B8BE-78F2-4F55-B146-3520D0227F96}" type="pres">
      <dgm:prSet presAssocID="{4CE36F6F-A619-4DD9-981B-36930C94BD04}" presName="level2hierChild" presStyleCnt="0"/>
      <dgm:spPr/>
    </dgm:pt>
    <dgm:pt modelId="{65F662AA-A553-4DC1-923B-39D002CDDA03}" type="pres">
      <dgm:prSet presAssocID="{B082228C-8F49-4877-84CC-0589ED21A4B8}" presName="conn2-1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9A654D57-7688-45AA-8295-250EA7190D5C}" type="pres">
      <dgm:prSet presAssocID="{B082228C-8F49-4877-84CC-0589ED21A4B8}" presName="connTx" presStyleLbl="parChTrans1D2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24C17D0F-4388-494C-ABA1-7FFF8CBDF528}" type="pres">
      <dgm:prSet presAssocID="{CEC157FC-5A21-4891-938C-AE96B1E757B8}" presName="root2" presStyleCnt="0"/>
      <dgm:spPr/>
    </dgm:pt>
    <dgm:pt modelId="{5678E8E1-F9A8-4D66-AD3C-7FC9FDC6C6A3}" type="pres">
      <dgm:prSet presAssocID="{CEC157FC-5A21-4891-938C-AE96B1E757B8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4ABB2C6-89D8-40AD-8DCD-45AF24BDD061}" type="pres">
      <dgm:prSet presAssocID="{CEC157FC-5A21-4891-938C-AE96B1E757B8}" presName="level3hierChild" presStyleCnt="0"/>
      <dgm:spPr/>
    </dgm:pt>
    <dgm:pt modelId="{CA7D303E-6203-4574-B39F-1F01A8BE0CBB}" type="pres">
      <dgm:prSet presAssocID="{3DD5D2D3-A9D0-4329-B134-947BD2F5407E}" presName="conn2-1" presStyleLbl="parChTrans1D3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B7350D19-1DD0-48DC-88AE-9B392240220D}" type="pres">
      <dgm:prSet presAssocID="{3DD5D2D3-A9D0-4329-B134-947BD2F5407E}" presName="connTx" presStyleLbl="parChTrans1D3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0B1595CD-3AE9-4CEE-AFE5-F37232EF59C7}" type="pres">
      <dgm:prSet presAssocID="{A1EA48F8-4865-423F-932E-85B70E8376DC}" presName="root2" presStyleCnt="0"/>
      <dgm:spPr/>
    </dgm:pt>
    <dgm:pt modelId="{501E76E2-8F19-4925-9EF0-42C21879311C}" type="pres">
      <dgm:prSet presAssocID="{A1EA48F8-4865-423F-932E-85B70E8376DC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2C3FFB9-C989-4D3C-8C3B-F618CD43057C}" type="pres">
      <dgm:prSet presAssocID="{A1EA48F8-4865-423F-932E-85B70E8376DC}" presName="level3hierChild" presStyleCnt="0"/>
      <dgm:spPr/>
    </dgm:pt>
    <dgm:pt modelId="{07D1E451-CBE6-41C7-8CC8-877AA166A834}" type="pres">
      <dgm:prSet presAssocID="{CEEEAB29-284F-4200-B92A-30E5CA63BB5D}" presName="conn2-1" presStyleLbl="parChTrans1D3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3A3CC8F8-88B7-48C6-8E06-3515FC46ECB9}" type="pres">
      <dgm:prSet presAssocID="{CEEEAB29-284F-4200-B92A-30E5CA63BB5D}" presName="connTx" presStyleLbl="parChTrans1D3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41FFDFCF-9660-4071-A3A7-52C4F4348279}" type="pres">
      <dgm:prSet presAssocID="{00A0568A-6CDC-4C71-A882-804E9C102A0C}" presName="root2" presStyleCnt="0"/>
      <dgm:spPr/>
    </dgm:pt>
    <dgm:pt modelId="{0A2300A2-116F-437D-8B6D-4943C3403BB6}" type="pres">
      <dgm:prSet presAssocID="{00A0568A-6CDC-4C71-A882-804E9C102A0C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31BAF56-49D3-4B49-9CD9-49C4E1ABC0D4}" type="pres">
      <dgm:prSet presAssocID="{00A0568A-6CDC-4C71-A882-804E9C102A0C}" presName="level3hierChild" presStyleCnt="0"/>
      <dgm:spPr/>
    </dgm:pt>
    <dgm:pt modelId="{86E0BB6A-181A-4AA1-A316-9AEFC2C60FF9}" type="pres">
      <dgm:prSet presAssocID="{01C00F5B-D27D-44D7-A52C-F75E96F8A843}" presName="conn2-1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655832E6-839F-40E8-9E04-28940D4E9CC8}" type="pres">
      <dgm:prSet presAssocID="{01C00F5B-D27D-44D7-A52C-F75E96F8A843}" presName="connTx" presStyleLbl="parChTrans1D2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01DF92D4-B0A9-4A09-90C9-7346B0073B71}" type="pres">
      <dgm:prSet presAssocID="{A1CE370D-C426-432A-8460-090462EC2A88}" presName="root2" presStyleCnt="0"/>
      <dgm:spPr/>
    </dgm:pt>
    <dgm:pt modelId="{EE1BCDAE-E4B7-4D14-898F-44533D5D0C0A}" type="pres">
      <dgm:prSet presAssocID="{A1CE370D-C426-432A-8460-090462EC2A8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A75B11F-1B2D-4629-A489-6F61353FF8F6}" type="pres">
      <dgm:prSet presAssocID="{A1CE370D-C426-432A-8460-090462EC2A88}" presName="level3hierChild" presStyleCnt="0"/>
      <dgm:spPr/>
    </dgm:pt>
    <dgm:pt modelId="{261646C9-85D2-4AF3-8328-CEA24CB80803}" type="pres">
      <dgm:prSet presAssocID="{4952E374-1968-413A-9F28-54FD8C8C45D5}" presName="conn2-1" presStyleLbl="parChTrans1D3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481D9B4D-D01D-4BDD-B032-AA5163188DDF}" type="pres">
      <dgm:prSet presAssocID="{4952E374-1968-413A-9F28-54FD8C8C45D5}" presName="connTx" presStyleLbl="parChTrans1D3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8C33ABB5-5458-4700-9E03-B9737E196078}" type="pres">
      <dgm:prSet presAssocID="{9830D778-013D-450A-9483-99829025E503}" presName="root2" presStyleCnt="0"/>
      <dgm:spPr/>
    </dgm:pt>
    <dgm:pt modelId="{CC82A65C-566D-4C4C-A2D6-78C8376668AB}" type="pres">
      <dgm:prSet presAssocID="{9830D778-013D-450A-9483-99829025E503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CAFFB66-CB82-401E-998B-CB04E05CF0C4}" type="pres">
      <dgm:prSet presAssocID="{9830D778-013D-450A-9483-99829025E503}" presName="level3hierChild" presStyleCnt="0"/>
      <dgm:spPr/>
    </dgm:pt>
    <dgm:pt modelId="{52BEF1EC-317B-4FC8-B0B1-7B114098B207}" type="pres">
      <dgm:prSet presAssocID="{6AEC7524-0612-481A-B746-E5DD38648665}" presName="conn2-1" presStyleLbl="parChTrans1D3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A8A6F38D-6F3B-4D23-BC36-F3251E9A6379}" type="pres">
      <dgm:prSet presAssocID="{6AEC7524-0612-481A-B746-E5DD38648665}" presName="connTx" presStyleLbl="parChTrans1D3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4E3A6416-2600-439F-B593-786A709D0A5E}" type="pres">
      <dgm:prSet presAssocID="{0A98C283-4E5C-4F9D-9077-99D6610CE10C}" presName="root2" presStyleCnt="0"/>
      <dgm:spPr/>
    </dgm:pt>
    <dgm:pt modelId="{36D81C2D-C175-42EB-B044-948D65BF561B}" type="pres">
      <dgm:prSet presAssocID="{0A98C283-4E5C-4F9D-9077-99D6610CE10C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D186A1C-0C84-49C1-AB93-83995937A044}" type="pres">
      <dgm:prSet presAssocID="{0A98C283-4E5C-4F9D-9077-99D6610CE10C}" presName="level3hierChild" presStyleCnt="0"/>
      <dgm:spPr/>
    </dgm:pt>
  </dgm:ptLst>
  <dgm:cxnLst>
    <dgm:cxn modelId="{C56F8381-F16A-43E0-9F10-E5A35A4CF548}" type="presOf" srcId="{A1CE370D-C426-432A-8460-090462EC2A88}" destId="{EE1BCDAE-E4B7-4D14-898F-44533D5D0C0A}" srcOrd="0" destOrd="0" presId="urn:microsoft.com/office/officeart/2005/8/layout/hierarchy2"/>
    <dgm:cxn modelId="{BF449336-9A96-4105-8F4E-BD2559D28294}" srcId="{E1785AB2-480D-4938-B538-F95DA2443431}" destId="{4CE36F6F-A619-4DD9-981B-36930C94BD04}" srcOrd="0" destOrd="0" parTransId="{CB43006F-08C4-473C-8D29-160F0A6BB2E2}" sibTransId="{A614B816-AEB9-4467-B1E0-9323134B313C}"/>
    <dgm:cxn modelId="{EEF1B43A-4E69-4E13-A58A-11833B5CBBF6}" type="presOf" srcId="{6AEC7524-0612-481A-B746-E5DD38648665}" destId="{52BEF1EC-317B-4FC8-B0B1-7B114098B207}" srcOrd="0" destOrd="0" presId="urn:microsoft.com/office/officeart/2005/8/layout/hierarchy2"/>
    <dgm:cxn modelId="{7407822F-C37C-4250-AF0C-9759141796AD}" type="presOf" srcId="{CEC157FC-5A21-4891-938C-AE96B1E757B8}" destId="{5678E8E1-F9A8-4D66-AD3C-7FC9FDC6C6A3}" srcOrd="0" destOrd="0" presId="urn:microsoft.com/office/officeart/2005/8/layout/hierarchy2"/>
    <dgm:cxn modelId="{3C73BED5-A90E-49C5-A0BF-49EAC4213E9F}" type="presOf" srcId="{4CE36F6F-A619-4DD9-981B-36930C94BD04}" destId="{734EE56F-8763-4344-9C10-68AA9152C706}" srcOrd="0" destOrd="0" presId="urn:microsoft.com/office/officeart/2005/8/layout/hierarchy2"/>
    <dgm:cxn modelId="{A77CC866-4ABE-4BCA-B367-220C65E8A351}" srcId="{A1CE370D-C426-432A-8460-090462EC2A88}" destId="{9830D778-013D-450A-9483-99829025E503}" srcOrd="0" destOrd="0" parTransId="{4952E374-1968-413A-9F28-54FD8C8C45D5}" sibTransId="{A1490066-29DD-4863-8B93-E5D20151B306}"/>
    <dgm:cxn modelId="{0735F17C-D416-4E29-B7AB-42369E63CE87}" type="presOf" srcId="{4952E374-1968-413A-9F28-54FD8C8C45D5}" destId="{481D9B4D-D01D-4BDD-B032-AA5163188DDF}" srcOrd="1" destOrd="0" presId="urn:microsoft.com/office/officeart/2005/8/layout/hierarchy2"/>
    <dgm:cxn modelId="{2CF03843-59A1-4155-9FB0-8B9019A69165}" srcId="{4CE36F6F-A619-4DD9-981B-36930C94BD04}" destId="{CEC157FC-5A21-4891-938C-AE96B1E757B8}" srcOrd="0" destOrd="0" parTransId="{B082228C-8F49-4877-84CC-0589ED21A4B8}" sibTransId="{1F787989-BF4A-40B3-A344-99FE9BB27F51}"/>
    <dgm:cxn modelId="{59A4CE6E-3621-40EC-B1C1-1C4E7E1E902A}" type="presOf" srcId="{CEEEAB29-284F-4200-B92A-30E5CA63BB5D}" destId="{07D1E451-CBE6-41C7-8CC8-877AA166A834}" srcOrd="0" destOrd="0" presId="urn:microsoft.com/office/officeart/2005/8/layout/hierarchy2"/>
    <dgm:cxn modelId="{3222FA90-EEDB-453A-AB4B-7EC61922CA5E}" type="presOf" srcId="{CEEEAB29-284F-4200-B92A-30E5CA63BB5D}" destId="{3A3CC8F8-88B7-48C6-8E06-3515FC46ECB9}" srcOrd="1" destOrd="0" presId="urn:microsoft.com/office/officeart/2005/8/layout/hierarchy2"/>
    <dgm:cxn modelId="{F7210CB7-72AA-443A-85F7-2E025D221382}" type="presOf" srcId="{01C00F5B-D27D-44D7-A52C-F75E96F8A843}" destId="{655832E6-839F-40E8-9E04-28940D4E9CC8}" srcOrd="1" destOrd="0" presId="urn:microsoft.com/office/officeart/2005/8/layout/hierarchy2"/>
    <dgm:cxn modelId="{E7A5CD4A-D4D6-46B3-BC28-AD8E380231B1}" type="presOf" srcId="{A1EA48F8-4865-423F-932E-85B70E8376DC}" destId="{501E76E2-8F19-4925-9EF0-42C21879311C}" srcOrd="0" destOrd="0" presId="urn:microsoft.com/office/officeart/2005/8/layout/hierarchy2"/>
    <dgm:cxn modelId="{3B95A37A-10D8-4F4C-B85C-8B4A7DBA300F}" srcId="{A1CE370D-C426-432A-8460-090462EC2A88}" destId="{0A98C283-4E5C-4F9D-9077-99D6610CE10C}" srcOrd="1" destOrd="0" parTransId="{6AEC7524-0612-481A-B746-E5DD38648665}" sibTransId="{8FFF7483-E5D6-43F5-AC07-D1CB4369CD24}"/>
    <dgm:cxn modelId="{2CE76367-1F93-44F2-B476-B2FD59CC66B9}" type="presOf" srcId="{B082228C-8F49-4877-84CC-0589ED21A4B8}" destId="{65F662AA-A553-4DC1-923B-39D002CDDA03}" srcOrd="0" destOrd="0" presId="urn:microsoft.com/office/officeart/2005/8/layout/hierarchy2"/>
    <dgm:cxn modelId="{207ED2F2-1901-40AD-8A32-1DD60D041492}" srcId="{CEC157FC-5A21-4891-938C-AE96B1E757B8}" destId="{A1EA48F8-4865-423F-932E-85B70E8376DC}" srcOrd="0" destOrd="0" parTransId="{3DD5D2D3-A9D0-4329-B134-947BD2F5407E}" sibTransId="{2C0A4ADF-77A1-4F4B-BF31-E4E44DEB063B}"/>
    <dgm:cxn modelId="{150FFAD8-501B-4936-A624-6C153E9E1670}" type="presOf" srcId="{4952E374-1968-413A-9F28-54FD8C8C45D5}" destId="{261646C9-85D2-4AF3-8328-CEA24CB80803}" srcOrd="0" destOrd="0" presId="urn:microsoft.com/office/officeart/2005/8/layout/hierarchy2"/>
    <dgm:cxn modelId="{8E869B13-773C-4DD3-9396-3585B9CF6906}" srcId="{CEC157FC-5A21-4891-938C-AE96B1E757B8}" destId="{00A0568A-6CDC-4C71-A882-804E9C102A0C}" srcOrd="1" destOrd="0" parTransId="{CEEEAB29-284F-4200-B92A-30E5CA63BB5D}" sibTransId="{2BBCA864-92FA-478D-9D25-7592FAE75CE4}"/>
    <dgm:cxn modelId="{1B1CC278-316D-4C66-AB5B-4E2EEA4F7E11}" type="presOf" srcId="{0A98C283-4E5C-4F9D-9077-99D6610CE10C}" destId="{36D81C2D-C175-42EB-B044-948D65BF561B}" srcOrd="0" destOrd="0" presId="urn:microsoft.com/office/officeart/2005/8/layout/hierarchy2"/>
    <dgm:cxn modelId="{5972F7FF-4650-4C28-9868-0E1D9A73D217}" type="presOf" srcId="{9830D778-013D-450A-9483-99829025E503}" destId="{CC82A65C-566D-4C4C-A2D6-78C8376668AB}" srcOrd="0" destOrd="0" presId="urn:microsoft.com/office/officeart/2005/8/layout/hierarchy2"/>
    <dgm:cxn modelId="{71AEB6C7-DB50-4268-BF54-4C66C84DF0D0}" type="presOf" srcId="{6AEC7524-0612-481A-B746-E5DD38648665}" destId="{A8A6F38D-6F3B-4D23-BC36-F3251E9A6379}" srcOrd="1" destOrd="0" presId="urn:microsoft.com/office/officeart/2005/8/layout/hierarchy2"/>
    <dgm:cxn modelId="{57A3AC6A-6D82-47CB-AA78-95158C3E5FCA}" type="presOf" srcId="{3DD5D2D3-A9D0-4329-B134-947BD2F5407E}" destId="{CA7D303E-6203-4574-B39F-1F01A8BE0CBB}" srcOrd="0" destOrd="0" presId="urn:microsoft.com/office/officeart/2005/8/layout/hierarchy2"/>
    <dgm:cxn modelId="{27D5E32A-4C85-4061-A744-F1D4EA8AA0B8}" type="presOf" srcId="{01C00F5B-D27D-44D7-A52C-F75E96F8A843}" destId="{86E0BB6A-181A-4AA1-A316-9AEFC2C60FF9}" srcOrd="0" destOrd="0" presId="urn:microsoft.com/office/officeart/2005/8/layout/hierarchy2"/>
    <dgm:cxn modelId="{8D299B67-4E92-457A-BC32-55829D799363}" srcId="{4CE36F6F-A619-4DD9-981B-36930C94BD04}" destId="{A1CE370D-C426-432A-8460-090462EC2A88}" srcOrd="1" destOrd="0" parTransId="{01C00F5B-D27D-44D7-A52C-F75E96F8A843}" sibTransId="{974F3F39-3349-444D-B74D-D9902F090120}"/>
    <dgm:cxn modelId="{E9D7ECEF-4765-4D1D-8FCE-03772664CBA5}" type="presOf" srcId="{3DD5D2D3-A9D0-4329-B134-947BD2F5407E}" destId="{B7350D19-1DD0-48DC-88AE-9B392240220D}" srcOrd="1" destOrd="0" presId="urn:microsoft.com/office/officeart/2005/8/layout/hierarchy2"/>
    <dgm:cxn modelId="{1DED0CA8-0CFA-4741-8037-FB2A3E3149C5}" type="presOf" srcId="{00A0568A-6CDC-4C71-A882-804E9C102A0C}" destId="{0A2300A2-116F-437D-8B6D-4943C3403BB6}" srcOrd="0" destOrd="0" presId="urn:microsoft.com/office/officeart/2005/8/layout/hierarchy2"/>
    <dgm:cxn modelId="{AB3984C5-3EA2-430F-BCA4-6BD56F9F7CEB}" type="presOf" srcId="{E1785AB2-480D-4938-B538-F95DA2443431}" destId="{5BBF05AD-EBCD-45D9-A9CD-F3951295AEEF}" srcOrd="0" destOrd="0" presId="urn:microsoft.com/office/officeart/2005/8/layout/hierarchy2"/>
    <dgm:cxn modelId="{98C97641-0D25-4BA4-90D7-6F08F026AB6B}" type="presOf" srcId="{B082228C-8F49-4877-84CC-0589ED21A4B8}" destId="{9A654D57-7688-45AA-8295-250EA7190D5C}" srcOrd="1" destOrd="0" presId="urn:microsoft.com/office/officeart/2005/8/layout/hierarchy2"/>
    <dgm:cxn modelId="{2FBB218C-68EC-4248-BBE3-0400CB10794B}" type="presParOf" srcId="{5BBF05AD-EBCD-45D9-A9CD-F3951295AEEF}" destId="{827862CD-9D71-434E-9F79-95F6EB5EA88C}" srcOrd="0" destOrd="0" presId="urn:microsoft.com/office/officeart/2005/8/layout/hierarchy2"/>
    <dgm:cxn modelId="{D1C8A0FC-6204-4458-8995-D2B4648465DE}" type="presParOf" srcId="{827862CD-9D71-434E-9F79-95F6EB5EA88C}" destId="{734EE56F-8763-4344-9C10-68AA9152C706}" srcOrd="0" destOrd="0" presId="urn:microsoft.com/office/officeart/2005/8/layout/hierarchy2"/>
    <dgm:cxn modelId="{5BFE5C8D-7C07-40D1-A42F-6FDF4E57B045}" type="presParOf" srcId="{827862CD-9D71-434E-9F79-95F6EB5EA88C}" destId="{10A5B8BE-78F2-4F55-B146-3520D0227F96}" srcOrd="1" destOrd="0" presId="urn:microsoft.com/office/officeart/2005/8/layout/hierarchy2"/>
    <dgm:cxn modelId="{F20DC984-821D-4420-8A04-9DDF3DA99384}" type="presParOf" srcId="{10A5B8BE-78F2-4F55-B146-3520D0227F96}" destId="{65F662AA-A553-4DC1-923B-39D002CDDA03}" srcOrd="0" destOrd="0" presId="urn:microsoft.com/office/officeart/2005/8/layout/hierarchy2"/>
    <dgm:cxn modelId="{6BDFDC3B-6A95-4E19-976A-0B1B930D8E14}" type="presParOf" srcId="{65F662AA-A553-4DC1-923B-39D002CDDA03}" destId="{9A654D57-7688-45AA-8295-250EA7190D5C}" srcOrd="0" destOrd="0" presId="urn:microsoft.com/office/officeart/2005/8/layout/hierarchy2"/>
    <dgm:cxn modelId="{FC522B75-F14B-44C1-BEF6-60B82C69495D}" type="presParOf" srcId="{10A5B8BE-78F2-4F55-B146-3520D0227F96}" destId="{24C17D0F-4388-494C-ABA1-7FFF8CBDF528}" srcOrd="1" destOrd="0" presId="urn:microsoft.com/office/officeart/2005/8/layout/hierarchy2"/>
    <dgm:cxn modelId="{6C49F4C7-D8DA-499F-BB01-E8F4D4F71674}" type="presParOf" srcId="{24C17D0F-4388-494C-ABA1-7FFF8CBDF528}" destId="{5678E8E1-F9A8-4D66-AD3C-7FC9FDC6C6A3}" srcOrd="0" destOrd="0" presId="urn:microsoft.com/office/officeart/2005/8/layout/hierarchy2"/>
    <dgm:cxn modelId="{BAB14233-2FD3-4D41-89EE-A589350E9E5F}" type="presParOf" srcId="{24C17D0F-4388-494C-ABA1-7FFF8CBDF528}" destId="{E4ABB2C6-89D8-40AD-8DCD-45AF24BDD061}" srcOrd="1" destOrd="0" presId="urn:microsoft.com/office/officeart/2005/8/layout/hierarchy2"/>
    <dgm:cxn modelId="{7EDDE30A-46AC-4F9C-B446-13DA25797A0D}" type="presParOf" srcId="{E4ABB2C6-89D8-40AD-8DCD-45AF24BDD061}" destId="{CA7D303E-6203-4574-B39F-1F01A8BE0CBB}" srcOrd="0" destOrd="0" presId="urn:microsoft.com/office/officeart/2005/8/layout/hierarchy2"/>
    <dgm:cxn modelId="{4F404422-3449-4A1F-8C48-25B7F099F996}" type="presParOf" srcId="{CA7D303E-6203-4574-B39F-1F01A8BE0CBB}" destId="{B7350D19-1DD0-48DC-88AE-9B392240220D}" srcOrd="0" destOrd="0" presId="urn:microsoft.com/office/officeart/2005/8/layout/hierarchy2"/>
    <dgm:cxn modelId="{69E94129-0D94-4320-A357-890436496EB5}" type="presParOf" srcId="{E4ABB2C6-89D8-40AD-8DCD-45AF24BDD061}" destId="{0B1595CD-3AE9-4CEE-AFE5-F37232EF59C7}" srcOrd="1" destOrd="0" presId="urn:microsoft.com/office/officeart/2005/8/layout/hierarchy2"/>
    <dgm:cxn modelId="{A225EB4E-41C1-4829-A89B-E364ED26FFEF}" type="presParOf" srcId="{0B1595CD-3AE9-4CEE-AFE5-F37232EF59C7}" destId="{501E76E2-8F19-4925-9EF0-42C21879311C}" srcOrd="0" destOrd="0" presId="urn:microsoft.com/office/officeart/2005/8/layout/hierarchy2"/>
    <dgm:cxn modelId="{F70DC786-77F1-4FA9-998D-D8638D1F658E}" type="presParOf" srcId="{0B1595CD-3AE9-4CEE-AFE5-F37232EF59C7}" destId="{B2C3FFB9-C989-4D3C-8C3B-F618CD43057C}" srcOrd="1" destOrd="0" presId="urn:microsoft.com/office/officeart/2005/8/layout/hierarchy2"/>
    <dgm:cxn modelId="{F0C7D50E-0CBD-4B49-8E4D-FE64D4F4E3BE}" type="presParOf" srcId="{E4ABB2C6-89D8-40AD-8DCD-45AF24BDD061}" destId="{07D1E451-CBE6-41C7-8CC8-877AA166A834}" srcOrd="2" destOrd="0" presId="urn:microsoft.com/office/officeart/2005/8/layout/hierarchy2"/>
    <dgm:cxn modelId="{BABE2700-4190-4078-999E-818906062878}" type="presParOf" srcId="{07D1E451-CBE6-41C7-8CC8-877AA166A834}" destId="{3A3CC8F8-88B7-48C6-8E06-3515FC46ECB9}" srcOrd="0" destOrd="0" presId="urn:microsoft.com/office/officeart/2005/8/layout/hierarchy2"/>
    <dgm:cxn modelId="{32098B1E-8D67-4226-B893-3848E44D0DBB}" type="presParOf" srcId="{E4ABB2C6-89D8-40AD-8DCD-45AF24BDD061}" destId="{41FFDFCF-9660-4071-A3A7-52C4F4348279}" srcOrd="3" destOrd="0" presId="urn:microsoft.com/office/officeart/2005/8/layout/hierarchy2"/>
    <dgm:cxn modelId="{0673A093-2E3A-4D9A-84B1-74D713E12B85}" type="presParOf" srcId="{41FFDFCF-9660-4071-A3A7-52C4F4348279}" destId="{0A2300A2-116F-437D-8B6D-4943C3403BB6}" srcOrd="0" destOrd="0" presId="urn:microsoft.com/office/officeart/2005/8/layout/hierarchy2"/>
    <dgm:cxn modelId="{92D3D6D2-83FB-4825-A6A7-5F8FA005992C}" type="presParOf" srcId="{41FFDFCF-9660-4071-A3A7-52C4F4348279}" destId="{831BAF56-49D3-4B49-9CD9-49C4E1ABC0D4}" srcOrd="1" destOrd="0" presId="urn:microsoft.com/office/officeart/2005/8/layout/hierarchy2"/>
    <dgm:cxn modelId="{CB88FA73-DD7C-4B85-9E96-98D6174B8778}" type="presParOf" srcId="{10A5B8BE-78F2-4F55-B146-3520D0227F96}" destId="{86E0BB6A-181A-4AA1-A316-9AEFC2C60FF9}" srcOrd="2" destOrd="0" presId="urn:microsoft.com/office/officeart/2005/8/layout/hierarchy2"/>
    <dgm:cxn modelId="{ADB130D3-39D4-40C4-B57A-812D37BDE610}" type="presParOf" srcId="{86E0BB6A-181A-4AA1-A316-9AEFC2C60FF9}" destId="{655832E6-839F-40E8-9E04-28940D4E9CC8}" srcOrd="0" destOrd="0" presId="urn:microsoft.com/office/officeart/2005/8/layout/hierarchy2"/>
    <dgm:cxn modelId="{88DA7A56-47CE-4443-8F4B-1986171FF0C3}" type="presParOf" srcId="{10A5B8BE-78F2-4F55-B146-3520D0227F96}" destId="{01DF92D4-B0A9-4A09-90C9-7346B0073B71}" srcOrd="3" destOrd="0" presId="urn:microsoft.com/office/officeart/2005/8/layout/hierarchy2"/>
    <dgm:cxn modelId="{278F8C0B-28E8-491B-BFC8-596353419A6E}" type="presParOf" srcId="{01DF92D4-B0A9-4A09-90C9-7346B0073B71}" destId="{EE1BCDAE-E4B7-4D14-898F-44533D5D0C0A}" srcOrd="0" destOrd="0" presId="urn:microsoft.com/office/officeart/2005/8/layout/hierarchy2"/>
    <dgm:cxn modelId="{22560B41-E4DB-4141-B745-CFB32984D9D2}" type="presParOf" srcId="{01DF92D4-B0A9-4A09-90C9-7346B0073B71}" destId="{7A75B11F-1B2D-4629-A489-6F61353FF8F6}" srcOrd="1" destOrd="0" presId="urn:microsoft.com/office/officeart/2005/8/layout/hierarchy2"/>
    <dgm:cxn modelId="{8E963AA0-6831-493F-AE4D-572BBDD9FB9E}" type="presParOf" srcId="{7A75B11F-1B2D-4629-A489-6F61353FF8F6}" destId="{261646C9-85D2-4AF3-8328-CEA24CB80803}" srcOrd="0" destOrd="0" presId="urn:microsoft.com/office/officeart/2005/8/layout/hierarchy2"/>
    <dgm:cxn modelId="{A80E115E-3670-4537-A581-B177E4FDA2DB}" type="presParOf" srcId="{261646C9-85D2-4AF3-8328-CEA24CB80803}" destId="{481D9B4D-D01D-4BDD-B032-AA5163188DDF}" srcOrd="0" destOrd="0" presId="urn:microsoft.com/office/officeart/2005/8/layout/hierarchy2"/>
    <dgm:cxn modelId="{4E24C06A-B2F7-416B-A5B9-3636E7721B36}" type="presParOf" srcId="{7A75B11F-1B2D-4629-A489-6F61353FF8F6}" destId="{8C33ABB5-5458-4700-9E03-B9737E196078}" srcOrd="1" destOrd="0" presId="urn:microsoft.com/office/officeart/2005/8/layout/hierarchy2"/>
    <dgm:cxn modelId="{D0C0A817-17AB-4CF7-B8CA-570F85F395B5}" type="presParOf" srcId="{8C33ABB5-5458-4700-9E03-B9737E196078}" destId="{CC82A65C-566D-4C4C-A2D6-78C8376668AB}" srcOrd="0" destOrd="0" presId="urn:microsoft.com/office/officeart/2005/8/layout/hierarchy2"/>
    <dgm:cxn modelId="{A806A53A-7BB6-4475-8349-25919296457F}" type="presParOf" srcId="{8C33ABB5-5458-4700-9E03-B9737E196078}" destId="{7CAFFB66-CB82-401E-998B-CB04E05CF0C4}" srcOrd="1" destOrd="0" presId="urn:microsoft.com/office/officeart/2005/8/layout/hierarchy2"/>
    <dgm:cxn modelId="{613B07B7-34B2-4970-9EFA-FE0AFA8104E7}" type="presParOf" srcId="{7A75B11F-1B2D-4629-A489-6F61353FF8F6}" destId="{52BEF1EC-317B-4FC8-B0B1-7B114098B207}" srcOrd="2" destOrd="0" presId="urn:microsoft.com/office/officeart/2005/8/layout/hierarchy2"/>
    <dgm:cxn modelId="{812534D6-ED44-40E8-8FAC-44B4C4C38CAB}" type="presParOf" srcId="{52BEF1EC-317B-4FC8-B0B1-7B114098B207}" destId="{A8A6F38D-6F3B-4D23-BC36-F3251E9A6379}" srcOrd="0" destOrd="0" presId="urn:microsoft.com/office/officeart/2005/8/layout/hierarchy2"/>
    <dgm:cxn modelId="{3C438A84-FD9C-474D-AFCF-43F10811049D}" type="presParOf" srcId="{7A75B11F-1B2D-4629-A489-6F61353FF8F6}" destId="{4E3A6416-2600-439F-B593-786A709D0A5E}" srcOrd="3" destOrd="0" presId="urn:microsoft.com/office/officeart/2005/8/layout/hierarchy2"/>
    <dgm:cxn modelId="{0E71AF23-1AEE-4CFC-AD19-DACB3803497B}" type="presParOf" srcId="{4E3A6416-2600-439F-B593-786A709D0A5E}" destId="{36D81C2D-C175-42EB-B044-948D65BF561B}" srcOrd="0" destOrd="0" presId="urn:microsoft.com/office/officeart/2005/8/layout/hierarchy2"/>
    <dgm:cxn modelId="{7C0DFB30-675C-44E1-A595-7475E595B17C}" type="presParOf" srcId="{4E3A6416-2600-439F-B593-786A709D0A5E}" destId="{9D186A1C-0C84-49C1-AB93-83995937A04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4EE56F-8763-4344-9C10-68AA9152C706}">
      <dsp:nvSpPr>
        <dsp:cNvPr id="0" name=""/>
        <dsp:cNvSpPr/>
      </dsp:nvSpPr>
      <dsp:spPr>
        <a:xfrm>
          <a:off x="251819" y="175469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Unruh Effect     Pair Production</a:t>
          </a:r>
          <a:endParaRPr lang="ko-KR" altLang="en-US" sz="2500" kern="1200" dirty="0"/>
        </a:p>
      </dsp:txBody>
      <dsp:txXfrm>
        <a:off x="251819" y="1754694"/>
        <a:ext cx="2033147" cy="1016573"/>
      </dsp:txXfrm>
    </dsp:sp>
    <dsp:sp modelId="{65F662AA-A553-4DC1-923B-39D002CDDA03}">
      <dsp:nvSpPr>
        <dsp:cNvPr id="0" name=""/>
        <dsp:cNvSpPr/>
      </dsp:nvSpPr>
      <dsp:spPr>
        <a:xfrm rot="18289469">
          <a:off x="1979541" y="1658236"/>
          <a:ext cx="142411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24110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600" kern="1200"/>
        </a:p>
      </dsp:txBody>
      <dsp:txXfrm rot="18289469">
        <a:off x="2655994" y="1642848"/>
        <a:ext cx="71205" cy="71205"/>
      </dsp:txXfrm>
    </dsp:sp>
    <dsp:sp modelId="{5678E8E1-F9A8-4D66-AD3C-7FC9FDC6C6A3}">
      <dsp:nvSpPr>
        <dsp:cNvPr id="0" name=""/>
        <dsp:cNvSpPr/>
      </dsp:nvSpPr>
      <dsp:spPr>
        <a:xfrm>
          <a:off x="3098226" y="58563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Schwinger Mechanism </a:t>
          </a:r>
          <a:endParaRPr lang="ko-KR" altLang="en-US" sz="2500" kern="1200" dirty="0"/>
        </a:p>
      </dsp:txBody>
      <dsp:txXfrm>
        <a:off x="3098226" y="585634"/>
        <a:ext cx="2033147" cy="1016573"/>
      </dsp:txXfrm>
    </dsp:sp>
    <dsp:sp modelId="{CA7D303E-6203-4574-B39F-1F01A8BE0CBB}">
      <dsp:nvSpPr>
        <dsp:cNvPr id="0" name=""/>
        <dsp:cNvSpPr/>
      </dsp:nvSpPr>
      <dsp:spPr>
        <a:xfrm rot="19457599">
          <a:off x="5037237" y="78144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9457599">
        <a:off x="5512964" y="776618"/>
        <a:ext cx="50076" cy="50076"/>
      </dsp:txXfrm>
    </dsp:sp>
    <dsp:sp modelId="{501E76E2-8F19-4925-9EF0-42C21879311C}">
      <dsp:nvSpPr>
        <dsp:cNvPr id="0" name=""/>
        <dsp:cNvSpPr/>
      </dsp:nvSpPr>
      <dsp:spPr>
        <a:xfrm>
          <a:off x="5944632" y="110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QED</a:t>
          </a:r>
          <a:endParaRPr lang="ko-KR" altLang="en-US" sz="2500" kern="1200" dirty="0"/>
        </a:p>
      </dsp:txBody>
      <dsp:txXfrm>
        <a:off x="5944632" y="1104"/>
        <a:ext cx="2033147" cy="1016573"/>
      </dsp:txXfrm>
    </dsp:sp>
    <dsp:sp modelId="{07D1E451-CBE6-41C7-8CC8-877AA166A834}">
      <dsp:nvSpPr>
        <dsp:cNvPr id="0" name=""/>
        <dsp:cNvSpPr/>
      </dsp:nvSpPr>
      <dsp:spPr>
        <a:xfrm rot="2142401">
          <a:off x="5037237" y="136597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2142401">
        <a:off x="5512964" y="1361148"/>
        <a:ext cx="50076" cy="50076"/>
      </dsp:txXfrm>
    </dsp:sp>
    <dsp:sp modelId="{0A2300A2-116F-437D-8B6D-4943C3403BB6}">
      <dsp:nvSpPr>
        <dsp:cNvPr id="0" name=""/>
        <dsp:cNvSpPr/>
      </dsp:nvSpPr>
      <dsp:spPr>
        <a:xfrm>
          <a:off x="5944632" y="117016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QCD</a:t>
          </a:r>
          <a:endParaRPr lang="ko-KR" altLang="en-US" sz="2500" kern="1200" dirty="0"/>
        </a:p>
      </dsp:txBody>
      <dsp:txXfrm>
        <a:off x="5944632" y="1170164"/>
        <a:ext cx="2033147" cy="1016573"/>
      </dsp:txXfrm>
    </dsp:sp>
    <dsp:sp modelId="{86E0BB6A-181A-4AA1-A316-9AEFC2C60FF9}">
      <dsp:nvSpPr>
        <dsp:cNvPr id="0" name=""/>
        <dsp:cNvSpPr/>
      </dsp:nvSpPr>
      <dsp:spPr>
        <a:xfrm rot="3310531">
          <a:off x="1979541" y="2827296"/>
          <a:ext cx="142411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424110" y="202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600" kern="1200"/>
        </a:p>
      </dsp:txBody>
      <dsp:txXfrm rot="3310531">
        <a:off x="2655994" y="2811908"/>
        <a:ext cx="71205" cy="71205"/>
      </dsp:txXfrm>
    </dsp:sp>
    <dsp:sp modelId="{EE1BCDAE-E4B7-4D14-898F-44533D5D0C0A}">
      <dsp:nvSpPr>
        <dsp:cNvPr id="0" name=""/>
        <dsp:cNvSpPr/>
      </dsp:nvSpPr>
      <dsp:spPr>
        <a:xfrm>
          <a:off x="3098226" y="292375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Hawking Radiation</a:t>
          </a:r>
          <a:endParaRPr lang="ko-KR" altLang="en-US" sz="2500" kern="1200" dirty="0"/>
        </a:p>
      </dsp:txBody>
      <dsp:txXfrm>
        <a:off x="3098226" y="2923754"/>
        <a:ext cx="2033147" cy="1016573"/>
      </dsp:txXfrm>
    </dsp:sp>
    <dsp:sp modelId="{261646C9-85D2-4AF3-8328-CEA24CB80803}">
      <dsp:nvSpPr>
        <dsp:cNvPr id="0" name=""/>
        <dsp:cNvSpPr/>
      </dsp:nvSpPr>
      <dsp:spPr>
        <a:xfrm rot="19457599">
          <a:off x="5037237" y="311956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19457599">
        <a:off x="5512964" y="3114738"/>
        <a:ext cx="50076" cy="50076"/>
      </dsp:txXfrm>
    </dsp:sp>
    <dsp:sp modelId="{CC82A65C-566D-4C4C-A2D6-78C8376668AB}">
      <dsp:nvSpPr>
        <dsp:cNvPr id="0" name=""/>
        <dsp:cNvSpPr/>
      </dsp:nvSpPr>
      <dsp:spPr>
        <a:xfrm>
          <a:off x="5944632" y="233922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Black holes</a:t>
          </a:r>
        </a:p>
      </dsp:txBody>
      <dsp:txXfrm>
        <a:off x="5944632" y="2339224"/>
        <a:ext cx="2033147" cy="1016573"/>
      </dsp:txXfrm>
    </dsp:sp>
    <dsp:sp modelId="{52BEF1EC-317B-4FC8-B0B1-7B114098B207}">
      <dsp:nvSpPr>
        <dsp:cNvPr id="0" name=""/>
        <dsp:cNvSpPr/>
      </dsp:nvSpPr>
      <dsp:spPr>
        <a:xfrm rot="2142401">
          <a:off x="5037237" y="3704091"/>
          <a:ext cx="1001531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01531" y="2021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 rot="2142401">
        <a:off x="5512964" y="3699267"/>
        <a:ext cx="50076" cy="50076"/>
      </dsp:txXfrm>
    </dsp:sp>
    <dsp:sp modelId="{36D81C2D-C175-42EB-B044-948D65BF561B}">
      <dsp:nvSpPr>
        <dsp:cNvPr id="0" name=""/>
        <dsp:cNvSpPr/>
      </dsp:nvSpPr>
      <dsp:spPr>
        <a:xfrm>
          <a:off x="5944632" y="3508284"/>
          <a:ext cx="2033147" cy="1016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De Sitter/ Expanding universe</a:t>
          </a:r>
        </a:p>
      </dsp:txBody>
      <dsp:txXfrm>
        <a:off x="5944632" y="3508284"/>
        <a:ext cx="2033147" cy="10165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4E60982-2A0A-400D-AB12-7EB4F97BF918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EA352AA-BBD9-47E8-828F-5F58B2CE4CB4}" type="slidenum">
              <a:rPr lang="ko-KR" altLang="en-US"/>
              <a:pPr>
                <a:defRPr/>
              </a:pPr>
              <a:t>&lt;#&gt;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2460B-48A4-4B8D-BD04-62B3A6E0697F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F1865-AC35-465D-A8B4-948C8F9E735C}" type="slidenum">
              <a:rPr lang="ko-KR" altLang="en-US"/>
              <a:pPr>
                <a:defRPr/>
              </a:pPr>
              <a:t>&lt;#&gt;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7F627-8656-494E-8333-BD50C6EFBD4E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B6AF7-CDE7-4195-92EA-C5BC7A3F2BA0}" type="slidenum">
              <a:rPr lang="ko-KR" altLang="en-US"/>
              <a:pPr>
                <a:defRPr/>
              </a:pPr>
              <a:t>&lt;#&gt;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EBBC5-EF51-402F-B1FD-3F9E2EC383AF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2D0DA-F93A-4C52-B7C2-D0C091925A01}" type="slidenum">
              <a:rPr lang="ko-KR" altLang="en-US"/>
              <a:pPr>
                <a:defRPr/>
              </a:pPr>
              <a:t>&lt;#&gt;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CF0CC-3F79-4632-95EF-78DC3E1B1BC7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A8B55-5500-4FB1-B066-B959AA04F99A}" type="slidenum">
              <a:rPr lang="ko-KR" altLang="en-US"/>
              <a:pPr>
                <a:defRPr/>
              </a:pPr>
              <a:t>&lt;#&gt;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EAC28-D119-4935-AF5A-3CB39091048B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E7325-A9AD-4E5D-8677-2E11A05D5C16}" type="slidenum">
              <a:rPr lang="ko-KR" altLang="en-US"/>
              <a:pPr>
                <a:defRPr/>
              </a:pPr>
              <a:t>&lt;#&gt;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2BF2E-CD79-472E-8C3D-81D7FB7FC20A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C70FF-EED5-434C-AEC3-D468AAC80D8F}" type="slidenum">
              <a:rPr lang="ko-KR" altLang="en-US"/>
              <a:pPr>
                <a:defRPr/>
              </a:pPr>
              <a:t>&lt;#&gt;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C7607-D367-4013-98FC-847C2736C7B2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83E26-AE88-42CA-81F2-2A332E801B93}" type="slidenum">
              <a:rPr lang="ko-KR" altLang="en-US"/>
              <a:pPr>
                <a:defRPr/>
              </a:pPr>
              <a:t>&lt;#&gt;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4A7CB-5B78-4BEA-AA4E-9236F3046F4E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F74E1-F28A-437A-8ABE-0EC3E996E85D}" type="slidenum">
              <a:rPr lang="ko-KR" altLang="en-US"/>
              <a:pPr>
                <a:defRPr/>
              </a:pPr>
              <a:t>&lt;#&gt;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22E87-2DE9-410F-8BF4-5422F1B89749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2F554-2735-4A4A-8A8B-E3E51B826806}" type="slidenum">
              <a:rPr lang="ko-KR" altLang="en-US"/>
              <a:pPr>
                <a:defRPr/>
              </a:pPr>
              <a:t>&lt;#&gt;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F23FE-49D4-4A2B-9E97-7990A126B50B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B6C42-BAC4-46B2-90FE-EE938FFFEAC3}" type="slidenum">
              <a:rPr lang="ko-KR" altLang="en-US"/>
              <a:pPr>
                <a:defRPr/>
              </a:pPr>
              <a:t>&lt;#&gt;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78835-3DB7-42F9-B685-AC872D66DC62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EBDF3-97CA-4CD9-82FB-C6A8D237002F}" type="slidenum">
              <a:rPr lang="ko-KR" altLang="en-US"/>
              <a:pPr>
                <a:defRPr/>
              </a:pPr>
              <a:t>&lt;#&gt;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229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0BE549F-C6AC-4D9E-9086-A0BA4A0F5C45}" type="datetimeFigureOut">
              <a:rPr lang="ko-KR" altLang="en-US"/>
              <a:pPr>
                <a:defRPr/>
              </a:pPr>
              <a:t>2010-09-30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CCF656F-1CF9-4DEC-A6F6-7CC68BEEDB3B}" type="slidenum">
              <a:rPr lang="ko-KR" altLang="en-US"/>
              <a:pPr>
                <a:defRPr/>
              </a:pPr>
              <a:t>&lt;#&gt;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6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2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3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ctrTitle"/>
          </p:nvPr>
        </p:nvSpPr>
        <p:spPr>
          <a:xfrm>
            <a:off x="642938" y="1062038"/>
            <a:ext cx="8001000" cy="1470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solidFill>
                  <a:srgbClr val="0070C0"/>
                </a:solidFill>
              </a:rPr>
              <a:t>Effective Action for Gravity and Dark Energy</a:t>
            </a:r>
            <a:endParaRPr lang="ko-KR" altLang="en-US" dirty="0" smtClean="0">
              <a:solidFill>
                <a:srgbClr val="0070C0"/>
              </a:solidFill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571750"/>
            <a:ext cx="6400800" cy="30670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ko-KR" sz="45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4200" dirty="0" smtClean="0">
                <a:solidFill>
                  <a:schemeClr val="tx1"/>
                </a:solidFill>
              </a:rPr>
              <a:t>Sang </a:t>
            </a:r>
            <a:r>
              <a:rPr lang="en-US" altLang="ko-KR" sz="4200" dirty="0" err="1" smtClean="0">
                <a:solidFill>
                  <a:schemeClr val="tx1"/>
                </a:solidFill>
              </a:rPr>
              <a:t>Pyo</a:t>
            </a:r>
            <a:r>
              <a:rPr lang="en-US" altLang="ko-KR" sz="4200" dirty="0" smtClean="0">
                <a:solidFill>
                  <a:schemeClr val="tx1"/>
                </a:solidFill>
              </a:rPr>
              <a:t> Kim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3300" dirty="0" err="1" smtClean="0">
                <a:solidFill>
                  <a:schemeClr val="tx1"/>
                </a:solidFill>
              </a:rPr>
              <a:t>Kunsan</a:t>
            </a:r>
            <a:r>
              <a:rPr lang="en-US" altLang="ko-KR" sz="3300" dirty="0" smtClean="0">
                <a:solidFill>
                  <a:schemeClr val="tx1"/>
                </a:solidFill>
              </a:rPr>
              <a:t> Nat’l Univ.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ko-KR" sz="34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3400" dirty="0" smtClean="0">
                <a:solidFill>
                  <a:srgbClr val="0070C0"/>
                </a:solidFill>
              </a:rPr>
              <a:t>COSMO/</a:t>
            </a:r>
            <a:r>
              <a:rPr lang="en-US" altLang="ko-KR" sz="3400" dirty="0" err="1" smtClean="0">
                <a:solidFill>
                  <a:srgbClr val="0070C0"/>
                </a:solidFill>
              </a:rPr>
              <a:t>Co</a:t>
            </a:r>
            <a:r>
              <a:rPr lang="en-US" altLang="ko-KR" sz="3800" dirty="0" err="1" smtClean="0">
                <a:solidFill>
                  <a:srgbClr val="0070C0"/>
                </a:solidFill>
              </a:rPr>
              <a:t>sPA</a:t>
            </a:r>
            <a:r>
              <a:rPr lang="en-US" altLang="ko-KR" sz="3800" dirty="0" smtClean="0">
                <a:solidFill>
                  <a:srgbClr val="0070C0"/>
                </a:solidFill>
              </a:rPr>
              <a:t>, Sept. 30, 2010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ko-KR" sz="3800" dirty="0" smtClean="0">
                <a:solidFill>
                  <a:srgbClr val="0070C0"/>
                </a:solidFill>
              </a:rPr>
              <a:t>U. Tokyo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ko-KR" sz="2900" dirty="0" smtClean="0">
              <a:solidFill>
                <a:srgbClr val="0070C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ko-KR" sz="29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hlink"/>
                </a:solidFill>
              </a:rPr>
              <a:t>Radiation in de Sitter Spaces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b="1" dirty="0" smtClean="0"/>
              <a:t>QFT in </a:t>
            </a:r>
            <a:r>
              <a:rPr lang="en-US" altLang="ko-KR" sz="2400" b="1" dirty="0" err="1" smtClean="0"/>
              <a:t>dS</a:t>
            </a:r>
            <a:r>
              <a:rPr lang="en-US" altLang="ko-KR" sz="2400" b="1" dirty="0" smtClean="0"/>
              <a:t> space: the time-component equation for a massive scalar in </a:t>
            </a:r>
            <a:r>
              <a:rPr lang="en-US" altLang="ko-KR" sz="2400" b="1" dirty="0" err="1" smtClean="0"/>
              <a:t>dS</a:t>
            </a:r>
            <a:r>
              <a:rPr lang="en-US" altLang="ko-KR" sz="2400" b="1" dirty="0" smtClean="0"/>
              <a:t> </a:t>
            </a:r>
          </a:p>
        </p:txBody>
      </p:sp>
      <p:graphicFrame>
        <p:nvGraphicFramePr>
          <p:cNvPr id="225285" name="Object 10"/>
          <p:cNvGraphicFramePr>
            <a:graphicFrameLocks noChangeAspect="1"/>
          </p:cNvGraphicFramePr>
          <p:nvPr/>
        </p:nvGraphicFramePr>
        <p:xfrm>
          <a:off x="941541" y="2545986"/>
          <a:ext cx="6454775" cy="3143250"/>
        </p:xfrm>
        <a:graphic>
          <a:graphicData uri="http://schemas.openxmlformats.org/presentationml/2006/ole">
            <p:oleObj spid="_x0000_s93186" name="수식" r:id="rId3" imgW="2869920" imgH="1396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45848"/>
            <a:ext cx="8229600" cy="1143000"/>
          </a:xfrm>
        </p:spPr>
        <p:txBody>
          <a:bodyPr/>
          <a:lstStyle/>
          <a:p>
            <a:r>
              <a:rPr lang="en-US" altLang="ko-KR" sz="4000" dirty="0" smtClean="0">
                <a:solidFill>
                  <a:schemeClr val="hlink"/>
                </a:solidFill>
              </a:rPr>
              <a:t>Radiation in de Sitter Spaces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371384"/>
            <a:ext cx="8229600" cy="4525963"/>
          </a:xfrm>
        </p:spPr>
        <p:txBody>
          <a:bodyPr/>
          <a:lstStyle/>
          <a:p>
            <a:r>
              <a:rPr lang="en-US" altLang="ko-KR" sz="2400" b="1" dirty="0" smtClean="0"/>
              <a:t>The Hamilton-Jacobi equation in complex time</a:t>
            </a:r>
          </a:p>
        </p:txBody>
      </p:sp>
      <p:graphicFrame>
        <p:nvGraphicFramePr>
          <p:cNvPr id="225285" name="Object 10"/>
          <p:cNvGraphicFramePr>
            <a:graphicFrameLocks noChangeAspect="1"/>
          </p:cNvGraphicFramePr>
          <p:nvPr/>
        </p:nvGraphicFramePr>
        <p:xfrm>
          <a:off x="361978" y="2071678"/>
          <a:ext cx="8281988" cy="2743200"/>
        </p:xfrm>
        <a:graphic>
          <a:graphicData uri="http://schemas.openxmlformats.org/presentationml/2006/ole">
            <p:oleObj spid="_x0000_s94210" name="수식" r:id="rId3" imgW="3682800" imgH="1218960" progId="Equation.3">
              <p:embed/>
            </p:oleObj>
          </a:graphicData>
        </a:graphic>
      </p:graphicFrame>
      <p:sp>
        <p:nvSpPr>
          <p:cNvPr id="5" name="자유형 4"/>
          <p:cNvSpPr/>
          <p:nvPr/>
        </p:nvSpPr>
        <p:spPr>
          <a:xfrm>
            <a:off x="5395628" y="4190267"/>
            <a:ext cx="3168650" cy="2343150"/>
          </a:xfrm>
          <a:custGeom>
            <a:avLst/>
            <a:gdLst>
              <a:gd name="connsiteX0" fmla="*/ 0 w 3168203"/>
              <a:gd name="connsiteY0" fmla="*/ 2343955 h 2343955"/>
              <a:gd name="connsiteX1" fmla="*/ 1532586 w 3168203"/>
              <a:gd name="connsiteY1" fmla="*/ 12879 h 2343955"/>
              <a:gd name="connsiteX2" fmla="*/ 3168203 w 3168203"/>
              <a:gd name="connsiteY2" fmla="*/ 2266681 h 2343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68203" h="2343955">
                <a:moveTo>
                  <a:pt x="0" y="2343955"/>
                </a:moveTo>
                <a:cubicBezTo>
                  <a:pt x="502276" y="1184856"/>
                  <a:pt x="1004552" y="25758"/>
                  <a:pt x="1532586" y="12879"/>
                </a:cubicBezTo>
                <a:cubicBezTo>
                  <a:pt x="2060620" y="0"/>
                  <a:pt x="2614411" y="1133340"/>
                  <a:pt x="3168203" y="2266681"/>
                </a:cubicBez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hlink"/>
                </a:solidFill>
              </a:rPr>
              <a:t>Stokes Phenomenon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/>
              <a:t>Four turning points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Hamilton-Jacobi action</a:t>
            </a:r>
            <a:endParaRPr lang="ko-KR" altLang="en-US" dirty="0"/>
          </a:p>
        </p:txBody>
      </p:sp>
      <p:pic>
        <p:nvPicPr>
          <p:cNvPr id="211969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" y="1716429"/>
            <a:ext cx="3924300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11970" name="Object 10"/>
          <p:cNvGraphicFramePr>
            <a:graphicFrameLocks noChangeAspect="1"/>
          </p:cNvGraphicFramePr>
          <p:nvPr/>
        </p:nvGraphicFramePr>
        <p:xfrm>
          <a:off x="5014944" y="2117777"/>
          <a:ext cx="3557584" cy="1954165"/>
        </p:xfrm>
        <a:graphic>
          <a:graphicData uri="http://schemas.openxmlformats.org/presentationml/2006/ole">
            <p:oleObj spid="_x0000_s95234" name="수식" r:id="rId4" imgW="1803240" imgH="990360" progId="Equation.3">
              <p:embed/>
            </p:oleObj>
          </a:graphicData>
        </a:graphic>
      </p:graphicFrame>
      <p:graphicFrame>
        <p:nvGraphicFramePr>
          <p:cNvPr id="211971" name="Object 10"/>
          <p:cNvGraphicFramePr>
            <a:graphicFrameLocks noChangeAspect="1"/>
          </p:cNvGraphicFramePr>
          <p:nvPr/>
        </p:nvGraphicFramePr>
        <p:xfrm>
          <a:off x="5060592" y="5076317"/>
          <a:ext cx="3414740" cy="840134"/>
        </p:xfrm>
        <a:graphic>
          <a:graphicData uri="http://schemas.openxmlformats.org/presentationml/2006/ole">
            <p:oleObj spid="_x0000_s95235" name="수식" r:id="rId5" imgW="1600200" imgH="39348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7158" y="5156590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[figure adopted from </a:t>
            </a:r>
            <a:r>
              <a:rPr lang="en-US" altLang="ko-KR" dirty="0" err="1" smtClean="0"/>
              <a:t>Dumlu</a:t>
            </a:r>
            <a:r>
              <a:rPr lang="en-US" altLang="ko-KR" dirty="0" smtClean="0"/>
              <a:t> &amp; Dunne, PRL 104 (2010)]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000" dirty="0" smtClean="0">
                <a:solidFill>
                  <a:schemeClr val="hlink"/>
                </a:solidFill>
              </a:rPr>
              <a:t>Radiation in de </a:t>
            </a:r>
            <a:r>
              <a:rPr lang="en-US" altLang="ko-KR" sz="4000" smtClean="0">
                <a:solidFill>
                  <a:schemeClr val="hlink"/>
                </a:solidFill>
              </a:rPr>
              <a:t>Sitter Spaces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en-US" altLang="ko-KR" sz="2400" b="1" dirty="0" smtClean="0"/>
              <a:t>One may use the phase-integral approximation and find the mean number of produced particles [SPK, JHEP09(2010)054].</a:t>
            </a:r>
          </a:p>
          <a:p>
            <a:endParaRPr lang="en-US" altLang="ko-KR" sz="2400" b="1" dirty="0" smtClean="0"/>
          </a:p>
          <a:p>
            <a:endParaRPr lang="en-US" altLang="ko-KR" sz="2400" b="1" dirty="0" smtClean="0"/>
          </a:p>
          <a:p>
            <a:endParaRPr lang="en-US" altLang="ko-KR" sz="2400" b="1" dirty="0" smtClean="0"/>
          </a:p>
          <a:p>
            <a:r>
              <a:rPr lang="en-US" altLang="ko-KR" sz="2400" b="1" dirty="0" smtClean="0"/>
              <a:t>The </a:t>
            </a:r>
            <a:r>
              <a:rPr lang="en-US" altLang="ko-KR" sz="2400" b="1" dirty="0" err="1" smtClean="0"/>
              <a:t>dS</a:t>
            </a:r>
            <a:r>
              <a:rPr lang="en-US" altLang="ko-KR" sz="2400" b="1" dirty="0" smtClean="0"/>
              <a:t> analog of Schwinger mechanism in QED: the correspondence between two accelerations (Hawking-Unruh effect)</a:t>
            </a:r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</p:txBody>
      </p:sp>
      <p:graphicFrame>
        <p:nvGraphicFramePr>
          <p:cNvPr id="225285" name="Object 10"/>
          <p:cNvGraphicFramePr>
            <a:graphicFrameLocks noChangeAspect="1"/>
          </p:cNvGraphicFramePr>
          <p:nvPr/>
        </p:nvGraphicFramePr>
        <p:xfrm>
          <a:off x="331788" y="2752655"/>
          <a:ext cx="8442325" cy="1179512"/>
        </p:xfrm>
        <a:graphic>
          <a:graphicData uri="http://schemas.openxmlformats.org/presentationml/2006/ole">
            <p:oleObj spid="_x0000_s96258" name="수식" r:id="rId3" imgW="3454200" imgH="482400" progId="Equation.3">
              <p:embed/>
            </p:oleObj>
          </a:graphicData>
        </a:graphic>
      </p:graphicFrame>
      <p:graphicFrame>
        <p:nvGraphicFramePr>
          <p:cNvPr id="96259" name="Object 2"/>
          <p:cNvGraphicFramePr>
            <a:graphicFrameLocks noChangeAspect="1"/>
          </p:cNvGraphicFramePr>
          <p:nvPr/>
        </p:nvGraphicFramePr>
        <p:xfrm>
          <a:off x="2855229" y="5332342"/>
          <a:ext cx="2749550" cy="990600"/>
        </p:xfrm>
        <a:graphic>
          <a:graphicData uri="http://schemas.openxmlformats.org/presentationml/2006/ole">
            <p:oleObj spid="_x0000_s96259" name="수식" r:id="rId4" imgW="12315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hlink"/>
                </a:solidFill>
              </a:rPr>
              <a:t>Radiation in de Sitter Spaces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b="1" dirty="0" smtClean="0"/>
              <a:t>The Stokes phenomenon explains why there is NO particle production in odd dimensional de Sitter spaces</a:t>
            </a:r>
          </a:p>
          <a:p>
            <a:pPr>
              <a:buNone/>
            </a:pPr>
            <a:r>
              <a:rPr lang="en-US" altLang="ko-KR" sz="2400" b="1" dirty="0" smtClean="0"/>
              <a:t>	- destructive interference between two Stokes’s lines</a:t>
            </a:r>
          </a:p>
          <a:p>
            <a:pPr>
              <a:buNone/>
            </a:pPr>
            <a:r>
              <a:rPr lang="en-US" altLang="ko-KR" sz="2400" b="1" dirty="0" smtClean="0"/>
              <a:t>	-</a:t>
            </a:r>
            <a:r>
              <a:rPr lang="en-US" altLang="ko-KR" sz="2400" b="1" dirty="0" err="1" smtClean="0"/>
              <a:t>Polyakov</a:t>
            </a:r>
            <a:r>
              <a:rPr lang="en-US" altLang="ko-KR" sz="2400" b="1" dirty="0" smtClean="0"/>
              <a:t> </a:t>
            </a:r>
            <a:r>
              <a:rPr lang="en-US" altLang="ko-KR" sz="2400" b="1" dirty="0" err="1" smtClean="0"/>
              <a:t>intepreted</a:t>
            </a:r>
            <a:r>
              <a:rPr lang="en-US" altLang="ko-KR" sz="2400" b="1" dirty="0" smtClean="0"/>
              <a:t> this as </a:t>
            </a:r>
            <a:r>
              <a:rPr lang="en-US" altLang="ko-KR" sz="2400" b="1" dirty="0" err="1" smtClean="0"/>
              <a:t>reflectionless</a:t>
            </a:r>
            <a:r>
              <a:rPr lang="en-US" altLang="ko-KR" sz="2400" b="1" dirty="0" smtClean="0"/>
              <a:t> scattering of </a:t>
            </a:r>
            <a:r>
              <a:rPr lang="en-US" altLang="ko-KR" sz="2400" b="1" dirty="0" err="1" smtClean="0"/>
              <a:t>KdV</a:t>
            </a:r>
            <a:r>
              <a:rPr lang="en-US" altLang="ko-KR" sz="2400" b="1" dirty="0" smtClean="0"/>
              <a:t> equation [NPB797(2008)].</a:t>
            </a:r>
          </a:p>
          <a:p>
            <a:r>
              <a:rPr lang="en-US" altLang="ko-KR" sz="2400" b="1" dirty="0" smtClean="0"/>
              <a:t>In even dimensional de Sitter spaces, two Stokes lines contribute constructively, thus leading to de Sitter radiation.</a:t>
            </a:r>
          </a:p>
          <a:p>
            <a:endParaRPr lang="en-US" altLang="ko-K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hlink"/>
                </a:solidFill>
              </a:rPr>
              <a:t>Vacuum Persistence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1600200"/>
            <a:ext cx="8501122" cy="4525963"/>
          </a:xfrm>
        </p:spPr>
        <p:txBody>
          <a:bodyPr/>
          <a:lstStyle/>
          <a:p>
            <a:r>
              <a:rPr lang="en-US" altLang="ko-KR" sz="2400" b="1" dirty="0" smtClean="0"/>
              <a:t>Consistent with the one-loop effective action from the in-/out-formalism in de Sitter spaces:</a:t>
            </a:r>
          </a:p>
          <a:p>
            <a:pPr>
              <a:buNone/>
            </a:pPr>
            <a:r>
              <a:rPr lang="en-US" altLang="ko-KR" sz="2400" b="1" dirty="0" smtClean="0"/>
              <a:t>	-the imaginary part is absent/present in odd/even dimensions.</a:t>
            </a:r>
          </a:p>
          <a:p>
            <a:pPr>
              <a:buNone/>
            </a:pPr>
            <a:endParaRPr lang="en-US" altLang="ko-KR" sz="2400" b="1" dirty="0" smtClean="0"/>
          </a:p>
          <a:p>
            <a:pPr>
              <a:buNone/>
            </a:pPr>
            <a:r>
              <a:rPr lang="en-US" altLang="ko-KR" sz="2400" b="1" dirty="0" smtClean="0"/>
              <a:t>	</a:t>
            </a:r>
          </a:p>
          <a:p>
            <a:r>
              <a:rPr lang="en-US" altLang="ko-KR" sz="2400" b="1" dirty="0" smtClean="0"/>
              <a:t>Does </a:t>
            </a:r>
            <a:r>
              <a:rPr lang="en-US" altLang="ko-KR" sz="2400" b="1" dirty="0" err="1" smtClean="0"/>
              <a:t>dS</a:t>
            </a:r>
            <a:r>
              <a:rPr lang="en-US" altLang="ko-KR" sz="2400" b="1" dirty="0" smtClean="0"/>
              <a:t> radiation imply the decay of vacuum energy of the Universe?</a:t>
            </a:r>
          </a:p>
          <a:p>
            <a:pPr>
              <a:buNone/>
            </a:pPr>
            <a:r>
              <a:rPr lang="en-US" altLang="ko-KR" sz="2400" b="1" dirty="0" smtClean="0"/>
              <a:t>	-A solution for cosmological constant problem[</a:t>
            </a:r>
            <a:r>
              <a:rPr lang="en-US" altLang="ko-KR" sz="2400" b="1" dirty="0" err="1" smtClean="0"/>
              <a:t>Polyakov</a:t>
            </a:r>
            <a:r>
              <a:rPr lang="en-US" altLang="ko-KR" sz="2400" b="1" dirty="0" smtClean="0"/>
              <a:t>]. Can it work?</a:t>
            </a:r>
          </a:p>
        </p:txBody>
      </p:sp>
      <p:graphicFrame>
        <p:nvGraphicFramePr>
          <p:cNvPr id="240642" name="Object 2"/>
          <p:cNvGraphicFramePr>
            <a:graphicFrameLocks noChangeAspect="1"/>
          </p:cNvGraphicFramePr>
          <p:nvPr/>
        </p:nvGraphicFramePr>
        <p:xfrm>
          <a:off x="1363663" y="3220522"/>
          <a:ext cx="5376862" cy="781050"/>
        </p:xfrm>
        <a:graphic>
          <a:graphicData uri="http://schemas.openxmlformats.org/presentationml/2006/ole">
            <p:oleObj spid="_x0000_s97282" name="수식" r:id="rId3" imgW="227304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70C0"/>
                </a:solidFill>
              </a:rPr>
              <a:t>Effective Action for Gravity 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altLang="ko-KR" sz="2000" b="1" dirty="0" smtClean="0"/>
              <a:t>Charged scalar field in curved </a:t>
            </a:r>
            <a:r>
              <a:rPr lang="en-US" altLang="ko-KR" sz="2000" b="1" dirty="0" err="1" smtClean="0"/>
              <a:t>spacetime</a:t>
            </a:r>
            <a:endParaRPr lang="en-US" altLang="ko-KR" sz="2000" b="1" dirty="0" smtClean="0"/>
          </a:p>
          <a:p>
            <a:endParaRPr lang="en-US" altLang="ko-KR" sz="2000" b="1" dirty="0" smtClean="0"/>
          </a:p>
          <a:p>
            <a:endParaRPr lang="en-US" altLang="ko-KR" sz="2000" b="1" dirty="0" smtClean="0"/>
          </a:p>
          <a:p>
            <a:r>
              <a:rPr lang="en-US" altLang="ko-KR" sz="2000" b="1" dirty="0" smtClean="0"/>
              <a:t>Effective action in the Schwinger-DeWitt proper time integral</a:t>
            </a:r>
          </a:p>
          <a:p>
            <a:endParaRPr lang="en-US" altLang="ko-KR" sz="2000" b="1" dirty="0" smtClean="0"/>
          </a:p>
          <a:p>
            <a:endParaRPr lang="en-US" altLang="ko-KR" sz="2000" b="1" dirty="0" smtClean="0"/>
          </a:p>
          <a:p>
            <a:endParaRPr lang="en-US" altLang="ko-KR" sz="2000" b="1" dirty="0" smtClean="0"/>
          </a:p>
          <a:p>
            <a:pPr>
              <a:buNone/>
            </a:pPr>
            <a:endParaRPr lang="en-US" altLang="ko-KR" sz="2000" b="1" dirty="0" smtClean="0"/>
          </a:p>
          <a:p>
            <a:r>
              <a:rPr lang="en-US" altLang="ko-KR" sz="2000" b="1" dirty="0" smtClean="0"/>
              <a:t>One-loop corrections to gravity</a:t>
            </a:r>
            <a:endParaRPr lang="ko-KR" altLang="en-US" sz="2000" b="1" dirty="0"/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1038737" y="2117358"/>
          <a:ext cx="6842125" cy="501650"/>
        </p:xfrm>
        <a:graphic>
          <a:graphicData uri="http://schemas.openxmlformats.org/presentationml/2006/ole">
            <p:oleObj spid="_x0000_s53250" name="수식" r:id="rId3" imgW="3466800" imgH="253800" progId="Equation.3">
              <p:embed/>
            </p:oleObj>
          </a:graphicData>
        </a:graphic>
      </p:graphicFrame>
      <p:graphicFrame>
        <p:nvGraphicFramePr>
          <p:cNvPr id="53252" name="Object 7"/>
          <p:cNvGraphicFramePr>
            <a:graphicFrameLocks noChangeAspect="1"/>
          </p:cNvGraphicFramePr>
          <p:nvPr/>
        </p:nvGraphicFramePr>
        <p:xfrm>
          <a:off x="1072745" y="3340397"/>
          <a:ext cx="5500688" cy="1528763"/>
        </p:xfrm>
        <a:graphic>
          <a:graphicData uri="http://schemas.openxmlformats.org/presentationml/2006/ole">
            <p:oleObj spid="_x0000_s53252" name="수식" r:id="rId4" imgW="3111480" imgH="863280" progId="Equation.3">
              <p:embed/>
            </p:oleObj>
          </a:graphicData>
        </a:graphic>
      </p:graphicFrame>
      <p:graphicFrame>
        <p:nvGraphicFramePr>
          <p:cNvPr id="53253" name="Object 11"/>
          <p:cNvGraphicFramePr>
            <a:graphicFrameLocks noChangeAspect="1"/>
          </p:cNvGraphicFramePr>
          <p:nvPr/>
        </p:nvGraphicFramePr>
        <p:xfrm>
          <a:off x="1078581" y="5157192"/>
          <a:ext cx="6643688" cy="720725"/>
        </p:xfrm>
        <a:graphic>
          <a:graphicData uri="http://schemas.openxmlformats.org/presentationml/2006/ole">
            <p:oleObj spid="_x0000_s53253" name="수식" r:id="rId5" imgW="36446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70C0"/>
                </a:solidFill>
              </a:rPr>
              <a:t>One-Loop Effective Action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n-US" altLang="ko-KR" sz="2400" b="1" dirty="0" smtClean="0"/>
              <a:t>The in-/out-state formalism [Schwinger (51), </a:t>
            </a:r>
            <a:r>
              <a:rPr lang="en-US" altLang="ko-KR" sz="2400" b="1" dirty="0" err="1" smtClean="0"/>
              <a:t>Nikishov</a:t>
            </a:r>
            <a:r>
              <a:rPr lang="en-US" altLang="ko-KR" sz="2400" b="1" dirty="0" smtClean="0"/>
              <a:t> (70), DeWitt (75), </a:t>
            </a:r>
            <a:r>
              <a:rPr lang="en-US" altLang="ko-KR" sz="2400" b="1" dirty="0" err="1" smtClean="0"/>
              <a:t>Ambjorn</a:t>
            </a:r>
            <a:r>
              <a:rPr lang="en-US" altLang="ko-KR" sz="2400" b="1" dirty="0" smtClean="0"/>
              <a:t> et al (83)] </a:t>
            </a:r>
          </a:p>
          <a:p>
            <a:endParaRPr lang="en-US" altLang="ko-KR" sz="2400" b="1" dirty="0" smtClean="0"/>
          </a:p>
          <a:p>
            <a:pPr>
              <a:buNone/>
            </a:pPr>
            <a:endParaRPr lang="en-US" altLang="ko-KR" sz="2400" b="1" dirty="0" smtClean="0"/>
          </a:p>
          <a:p>
            <a:r>
              <a:rPr lang="en-US" altLang="ko-KR" sz="2400" b="1" dirty="0" smtClean="0"/>
              <a:t>The </a:t>
            </a:r>
            <a:r>
              <a:rPr lang="en-US" altLang="ko-KR" sz="2400" b="1" dirty="0" err="1" smtClean="0"/>
              <a:t>Bogoliubov</a:t>
            </a:r>
            <a:r>
              <a:rPr lang="en-US" altLang="ko-KR" sz="2400" b="1" dirty="0" smtClean="0"/>
              <a:t> transformation between the in-state and the out-state:</a:t>
            </a:r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pPr>
              <a:buNone/>
            </a:pPr>
            <a:endParaRPr lang="ko-KR" altLang="en-US" sz="2400" dirty="0"/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1324489" y="2449997"/>
          <a:ext cx="4629841" cy="796926"/>
        </p:xfrm>
        <a:graphic>
          <a:graphicData uri="http://schemas.openxmlformats.org/presentationml/2006/ole">
            <p:oleObj spid="_x0000_s83970" name="수식" r:id="rId3" imgW="1841400" imgH="317160" progId="Equation.3">
              <p:embed/>
            </p:oleObj>
          </a:graphicData>
        </a:graphic>
      </p:graphicFrame>
      <p:graphicFrame>
        <p:nvGraphicFramePr>
          <p:cNvPr id="83971" name="Object 5"/>
          <p:cNvGraphicFramePr>
            <a:graphicFrameLocks noChangeAspect="1"/>
          </p:cNvGraphicFramePr>
          <p:nvPr/>
        </p:nvGraphicFramePr>
        <p:xfrm>
          <a:off x="1271766" y="4169337"/>
          <a:ext cx="5124187" cy="1071570"/>
        </p:xfrm>
        <a:graphic>
          <a:graphicData uri="http://schemas.openxmlformats.org/presentationml/2006/ole">
            <p:oleObj spid="_x0000_s83971" name="수식" r:id="rId4" imgW="231120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70C0"/>
                </a:solidFill>
              </a:rPr>
              <a:t>One-Loop Effective Action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b="1" dirty="0" smtClean="0"/>
              <a:t>The effective action for boson/</a:t>
            </a:r>
            <a:r>
              <a:rPr lang="en-US" altLang="ko-KR" sz="2400" b="1" dirty="0" err="1" smtClean="0"/>
              <a:t>fermion</a:t>
            </a:r>
            <a:r>
              <a:rPr lang="en-US" altLang="ko-KR" sz="2400" b="1" dirty="0" smtClean="0"/>
              <a:t> [SPK, Lee, Yoon, PRD 78, 105013 (`08); PRD 82, 025015, 025016 (`10); ]</a:t>
            </a:r>
          </a:p>
          <a:p>
            <a:endParaRPr lang="en-US" altLang="ko-KR" sz="2400" b="1" dirty="0" smtClean="0"/>
          </a:p>
          <a:p>
            <a:pPr>
              <a:buNone/>
            </a:pPr>
            <a:endParaRPr lang="en-US" altLang="ko-KR" sz="2400" b="1" dirty="0" smtClean="0"/>
          </a:p>
          <a:p>
            <a:r>
              <a:rPr lang="en-US" altLang="ko-KR" sz="2400" b="1" dirty="0" smtClean="0"/>
              <a:t>Sum of all one-loops with even number of external </a:t>
            </a:r>
            <a:r>
              <a:rPr lang="en-US" altLang="ko-KR" sz="2400" dirty="0" smtClean="0"/>
              <a:t>gravitons</a:t>
            </a:r>
            <a:endParaRPr lang="ko-KR" altLang="en-US" sz="2400" dirty="0"/>
          </a:p>
        </p:txBody>
      </p:sp>
      <p:graphicFrame>
        <p:nvGraphicFramePr>
          <p:cNvPr id="83972" name="Object 3"/>
          <p:cNvGraphicFramePr>
            <a:graphicFrameLocks noChangeAspect="1"/>
          </p:cNvGraphicFramePr>
          <p:nvPr/>
        </p:nvGraphicFramePr>
        <p:xfrm>
          <a:off x="1259632" y="2833812"/>
          <a:ext cx="5073650" cy="811212"/>
        </p:xfrm>
        <a:graphic>
          <a:graphicData uri="http://schemas.openxmlformats.org/presentationml/2006/ole">
            <p:oleObj spid="_x0000_s86020" name="수식" r:id="rId3" imgW="2145960" imgH="342720" progId="Equation.3">
              <p:embed/>
            </p:oleObj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>
            <a:lum bright="-30000"/>
          </a:blip>
          <a:srcRect/>
          <a:stretch>
            <a:fillRect/>
          </a:stretch>
        </p:blipFill>
        <p:spPr bwMode="auto">
          <a:xfrm>
            <a:off x="1071538" y="4211407"/>
            <a:ext cx="72278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solidFill>
                  <a:srgbClr val="0070C0"/>
                </a:solidFill>
              </a:rPr>
              <a:t>Effective Action for de Sitter</a:t>
            </a:r>
            <a:endParaRPr lang="ko-KR" altLang="en-US" sz="2400" dirty="0" smtClean="0">
              <a:solidFill>
                <a:srgbClr val="0070C0"/>
              </a:solidFill>
            </a:endParaRPr>
          </a:p>
        </p:txBody>
      </p:sp>
      <p:sp>
        <p:nvSpPr>
          <p:cNvPr id="8197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400" b="1" dirty="0" smtClean="0"/>
              <a:t>de Sitter space with the metric</a:t>
            </a:r>
          </a:p>
          <a:p>
            <a:pPr eaLnBrk="1" hangingPunct="1"/>
            <a:endParaRPr lang="en-US" altLang="ko-KR" sz="2400" b="1" dirty="0" smtClean="0"/>
          </a:p>
          <a:p>
            <a:pPr eaLnBrk="1" hangingPunct="1"/>
            <a:endParaRPr lang="en-US" altLang="ko-KR" sz="2400" b="1" dirty="0" smtClean="0"/>
          </a:p>
          <a:p>
            <a:pPr eaLnBrk="1" hangingPunct="1"/>
            <a:r>
              <a:rPr lang="en-US" altLang="ko-KR" sz="2400" b="1" dirty="0" err="1" smtClean="0"/>
              <a:t>Bogoliubov</a:t>
            </a:r>
            <a:r>
              <a:rPr lang="en-US" altLang="ko-KR" sz="2400" b="1" dirty="0" smtClean="0"/>
              <a:t> coefficients</a:t>
            </a:r>
          </a:p>
          <a:p>
            <a:pPr eaLnBrk="1" hangingPunct="1"/>
            <a:endParaRPr lang="en-US" altLang="ko-KR" sz="2800" dirty="0" smtClean="0"/>
          </a:p>
          <a:p>
            <a:pPr eaLnBrk="1" hangingPunct="1">
              <a:buFont typeface="Arial" charset="0"/>
              <a:buNone/>
            </a:pPr>
            <a:endParaRPr lang="en-US" altLang="ko-KR" sz="2800" dirty="0" smtClean="0"/>
          </a:p>
          <a:p>
            <a:pPr eaLnBrk="1" hangingPunct="1"/>
            <a:endParaRPr lang="en-US" altLang="ko-KR" sz="2800" dirty="0" smtClean="0"/>
          </a:p>
          <a:p>
            <a:pPr lvl="1" eaLnBrk="1" hangingPunct="1"/>
            <a:endParaRPr lang="en-US" altLang="ko-KR" dirty="0" smtClean="0"/>
          </a:p>
          <a:p>
            <a:pPr lvl="1" eaLnBrk="1" hangingPunct="1">
              <a:buFont typeface="Arial" charset="0"/>
              <a:buNone/>
            </a:pPr>
            <a:endParaRPr lang="en-US" altLang="ko-KR" dirty="0" smtClean="0"/>
          </a:p>
          <a:p>
            <a:pPr lvl="1" eaLnBrk="1" hangingPunct="1"/>
            <a:endParaRPr lang="en-US" altLang="ko-KR" dirty="0" smtClean="0"/>
          </a:p>
          <a:p>
            <a:pPr lvl="1" eaLnBrk="1" hangingPunct="1"/>
            <a:endParaRPr lang="ko-KR" altLang="en-US" dirty="0" smtClean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398112" y="2130962"/>
          <a:ext cx="3459163" cy="827088"/>
        </p:xfrm>
        <a:graphic>
          <a:graphicData uri="http://schemas.openxmlformats.org/presentationml/2006/ole">
            <p:oleObj spid="_x0000_s8194" name="수식" r:id="rId3" imgW="1752480" imgH="419040" progId="Equation.3">
              <p:embed/>
            </p:oleObj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072123" y="3600957"/>
          <a:ext cx="7040563" cy="1706562"/>
        </p:xfrm>
        <a:graphic>
          <a:graphicData uri="http://schemas.openxmlformats.org/presentationml/2006/ole">
            <p:oleObj spid="_x0000_s8195" name="수식" r:id="rId4" imgW="356868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smtClean="0">
                <a:solidFill>
                  <a:srgbClr val="0070C0"/>
                </a:solidFill>
              </a:rPr>
              <a:t>Outline</a:t>
            </a:r>
            <a:endParaRPr lang="ko-KR" altLang="en-US" smtClean="0">
              <a:solidFill>
                <a:srgbClr val="0070C0"/>
              </a:solidFill>
            </a:endParaRPr>
          </a:p>
        </p:txBody>
      </p:sp>
      <p:sp>
        <p:nvSpPr>
          <p:cNvPr id="14339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/>
              <a:t>Motivation </a:t>
            </a:r>
          </a:p>
          <a:p>
            <a:pPr eaLnBrk="1" hangingPunct="1"/>
            <a:r>
              <a:rPr lang="en-US" altLang="ko-KR" dirty="0" smtClean="0"/>
              <a:t>Classical and Quantum Aspects of de Sitter Space</a:t>
            </a:r>
          </a:p>
          <a:p>
            <a:pPr eaLnBrk="1" hangingPunct="1"/>
            <a:r>
              <a:rPr lang="en-US" altLang="ko-KR" dirty="0" err="1" smtClean="0"/>
              <a:t>Polyakov’s</a:t>
            </a:r>
            <a:r>
              <a:rPr lang="en-US" altLang="ko-KR" dirty="0" smtClean="0"/>
              <a:t> Cosmic Laser</a:t>
            </a:r>
          </a:p>
          <a:p>
            <a:pPr eaLnBrk="1" hangingPunct="1"/>
            <a:r>
              <a:rPr lang="en-US" altLang="ko-KR" dirty="0" smtClean="0"/>
              <a:t>Effective Action for Gravity</a:t>
            </a:r>
          </a:p>
          <a:p>
            <a:pPr eaLnBrk="1" hangingPunct="1"/>
            <a:r>
              <a:rPr lang="en-US" altLang="ko-KR" dirty="0" smtClean="0"/>
              <a:t>Conclusion</a:t>
            </a:r>
            <a:endParaRPr lang="ko-K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solidFill>
                  <a:srgbClr val="0070C0"/>
                </a:solidFill>
              </a:rPr>
              <a:t>Effective Action for </a:t>
            </a:r>
            <a:r>
              <a:rPr lang="en-US" altLang="ko-KR" dirty="0" err="1" smtClean="0">
                <a:solidFill>
                  <a:srgbClr val="0070C0"/>
                </a:solidFill>
              </a:rPr>
              <a:t>dS</a:t>
            </a:r>
            <a:r>
              <a:rPr lang="en-US" altLang="ko-KR" dirty="0" smtClean="0">
                <a:solidFill>
                  <a:srgbClr val="0070C0"/>
                </a:solidFill>
              </a:rPr>
              <a:t/>
            </a:r>
            <a:br>
              <a:rPr lang="en-US" altLang="ko-KR" dirty="0" smtClean="0">
                <a:solidFill>
                  <a:srgbClr val="0070C0"/>
                </a:solidFill>
              </a:rPr>
            </a:br>
            <a:r>
              <a:rPr lang="en-US" altLang="ko-KR" sz="2400" dirty="0" smtClean="0">
                <a:solidFill>
                  <a:srgbClr val="0070C0"/>
                </a:solidFill>
              </a:rPr>
              <a:t> [SPK, arXiv:1008.0577]</a:t>
            </a:r>
            <a:endParaRPr lang="ko-KR" altLang="en-US" sz="2400" dirty="0" smtClean="0"/>
          </a:p>
        </p:txBody>
      </p:sp>
      <p:sp>
        <p:nvSpPr>
          <p:cNvPr id="9222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400" b="1" dirty="0" smtClean="0"/>
              <a:t>The Gamma-function Regularization</a:t>
            </a:r>
          </a:p>
          <a:p>
            <a:pPr eaLnBrk="1" hangingPunct="1">
              <a:buNone/>
            </a:pPr>
            <a:r>
              <a:rPr lang="en-US" altLang="ko-KR" sz="2400" b="1" dirty="0" smtClean="0"/>
              <a:t>	and the Residue Theorem</a:t>
            </a:r>
          </a:p>
          <a:p>
            <a:pPr eaLnBrk="1" hangingPunct="1"/>
            <a:r>
              <a:rPr lang="en-US" altLang="ko-KR" sz="2400" b="1" dirty="0" smtClean="0"/>
              <a:t>The effective action per Hubble </a:t>
            </a:r>
          </a:p>
          <a:p>
            <a:pPr eaLnBrk="1" hangingPunct="1">
              <a:buNone/>
            </a:pPr>
            <a:r>
              <a:rPr lang="en-US" altLang="ko-KR" sz="2400" b="1" dirty="0" smtClean="0"/>
              <a:t>	volume and per Compton time</a:t>
            </a:r>
          </a:p>
          <a:p>
            <a:pPr eaLnBrk="1" hangingPunct="1"/>
            <a:endParaRPr lang="en-US" altLang="ko-KR" dirty="0" smtClean="0"/>
          </a:p>
          <a:p>
            <a:pPr eaLnBrk="1" hangingPunct="1"/>
            <a:endParaRPr lang="en-US" altLang="ko-KR" dirty="0" smtClean="0"/>
          </a:p>
          <a:p>
            <a:pPr eaLnBrk="1" hangingPunct="1"/>
            <a:endParaRPr lang="en-US" altLang="ko-KR" dirty="0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263862" y="3859746"/>
          <a:ext cx="8575703" cy="2068766"/>
        </p:xfrm>
        <a:graphic>
          <a:graphicData uri="http://schemas.openxmlformats.org/presentationml/2006/ole">
            <p:oleObj spid="_x0000_s9218" name="수식" r:id="rId3" imgW="4635360" imgH="1117440" progId="Equation.3">
              <p:embed/>
            </p:oleObj>
          </a:graphicData>
        </a:graphic>
      </p:graphicFrame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74" y="1215628"/>
            <a:ext cx="3017904" cy="2588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solidFill>
                  <a:srgbClr val="0070C0"/>
                </a:solidFill>
              </a:rPr>
              <a:t>Effective Action for de Sitter</a:t>
            </a:r>
            <a:endParaRPr lang="ko-KR" altLang="en-US" dirty="0" smtClean="0"/>
          </a:p>
        </p:txBody>
      </p:sp>
      <p:sp>
        <p:nvSpPr>
          <p:cNvPr id="1024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400" b="1" dirty="0" smtClean="0"/>
              <a:t>The vacuum structure of de Sitter in the weak curvature limit (H&lt;&lt;m)</a:t>
            </a:r>
          </a:p>
          <a:p>
            <a:pPr eaLnBrk="1" hangingPunct="1"/>
            <a:endParaRPr lang="en-US" altLang="ko-KR" sz="2400" b="1" dirty="0" smtClean="0"/>
          </a:p>
          <a:p>
            <a:pPr eaLnBrk="1" hangingPunct="1">
              <a:buFont typeface="Arial" charset="0"/>
              <a:buNone/>
            </a:pPr>
            <a:endParaRPr lang="en-US" altLang="ko-KR" sz="2400" b="1" dirty="0" smtClean="0"/>
          </a:p>
          <a:p>
            <a:pPr eaLnBrk="1" hangingPunct="1"/>
            <a:endParaRPr lang="en-US" altLang="ko-KR" sz="2400" b="1" dirty="0" smtClean="0"/>
          </a:p>
          <a:p>
            <a:pPr eaLnBrk="1" hangingPunct="1"/>
            <a:r>
              <a:rPr lang="en-US" altLang="ko-KR" sz="2400" b="1" dirty="0" smtClean="0"/>
              <a:t>The general relation holds between vacuum persistence and mean number of produced pairs </a:t>
            </a:r>
            <a:endParaRPr lang="ko-KR" altLang="en-US" sz="2400" b="1" dirty="0" smtClean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265238" y="2668588"/>
          <a:ext cx="3935412" cy="928687"/>
        </p:xfrm>
        <a:graphic>
          <a:graphicData uri="http://schemas.openxmlformats.org/presentationml/2006/ole">
            <p:oleObj spid="_x0000_s89090" name="수식" r:id="rId3" imgW="1993680" imgH="469800" progId="Equation.3">
              <p:embed/>
            </p:oleObj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263650" y="5194300"/>
          <a:ext cx="7042150" cy="801688"/>
        </p:xfrm>
        <a:graphic>
          <a:graphicData uri="http://schemas.openxmlformats.org/presentationml/2006/ole">
            <p:oleObj spid="_x0000_s89091" name="수식" r:id="rId4" imgW="356868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solidFill>
                  <a:srgbClr val="0070C0"/>
                </a:solidFill>
              </a:rPr>
              <a:t>No Quantum Hair for </a:t>
            </a:r>
            <a:r>
              <a:rPr lang="en-US" altLang="ko-KR" dirty="0" err="1" smtClean="0">
                <a:solidFill>
                  <a:srgbClr val="0070C0"/>
                </a:solidFill>
              </a:rPr>
              <a:t>dS</a:t>
            </a:r>
            <a:r>
              <a:rPr lang="en-US" altLang="ko-KR" dirty="0" smtClean="0">
                <a:solidFill>
                  <a:srgbClr val="0070C0"/>
                </a:solidFill>
              </a:rPr>
              <a:t> Space?</a:t>
            </a:r>
            <a:br>
              <a:rPr lang="en-US" altLang="ko-KR" dirty="0" smtClean="0">
                <a:solidFill>
                  <a:srgbClr val="0070C0"/>
                </a:solidFill>
              </a:rPr>
            </a:br>
            <a:r>
              <a:rPr lang="en-US" altLang="ko-KR" sz="2400" dirty="0" smtClean="0">
                <a:solidFill>
                  <a:srgbClr val="0070C0"/>
                </a:solidFill>
              </a:rPr>
              <a:t> [SPK, arXiv:1008.0577]</a:t>
            </a:r>
            <a:endParaRPr lang="ko-KR" altLang="en-US" sz="2400" dirty="0" smtClean="0"/>
          </a:p>
        </p:txBody>
      </p:sp>
      <p:sp>
        <p:nvSpPr>
          <p:cNvPr id="9222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400" b="1" dirty="0" smtClean="0"/>
              <a:t>The effective action per Hubble volume and per Compton time, for instance, in D=4</a:t>
            </a:r>
          </a:p>
          <a:p>
            <a:pPr eaLnBrk="1" hangingPunct="1"/>
            <a:endParaRPr lang="en-US" altLang="ko-KR" sz="2400" b="1" dirty="0" smtClean="0"/>
          </a:p>
          <a:p>
            <a:pPr eaLnBrk="1" hangingPunct="1"/>
            <a:endParaRPr lang="en-US" altLang="ko-KR" sz="2400" b="1" dirty="0" smtClean="0"/>
          </a:p>
          <a:p>
            <a:pPr eaLnBrk="1" hangingPunct="1"/>
            <a:endParaRPr lang="en-US" altLang="ko-KR" sz="2400" b="1" dirty="0" smtClean="0"/>
          </a:p>
          <a:p>
            <a:pPr eaLnBrk="1" hangingPunct="1"/>
            <a:r>
              <a:rPr lang="en-US" altLang="ko-KR" sz="2400" b="1" dirty="0" smtClean="0"/>
              <a:t>Zeta-function regularization [Hawking, CMP 55 (1977)]</a:t>
            </a:r>
          </a:p>
          <a:p>
            <a:pPr eaLnBrk="1" hangingPunct="1"/>
            <a:endParaRPr lang="en-US" altLang="ko-KR" dirty="0" smtClean="0"/>
          </a:p>
          <a:p>
            <a:pPr eaLnBrk="1" hangingPunct="1"/>
            <a:endParaRPr lang="en-US" altLang="ko-KR" dirty="0" smtClean="0"/>
          </a:p>
          <a:p>
            <a:pPr eaLnBrk="1" hangingPunct="1"/>
            <a:endParaRPr lang="en-US" altLang="ko-KR" dirty="0" smtClean="0"/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869950" y="2550910"/>
          <a:ext cx="7543800" cy="901700"/>
        </p:xfrm>
        <a:graphic>
          <a:graphicData uri="http://schemas.openxmlformats.org/presentationml/2006/ole">
            <p:oleObj spid="_x0000_s126978" name="수식" r:id="rId3" imgW="3822480" imgH="457200" progId="Equation.3">
              <p:embed/>
            </p:oleObj>
          </a:graphicData>
        </a:graphic>
      </p:graphicFrame>
      <p:graphicFrame>
        <p:nvGraphicFramePr>
          <p:cNvPr id="9220" name="Object 5"/>
          <p:cNvGraphicFramePr>
            <a:graphicFrameLocks noChangeAspect="1"/>
          </p:cNvGraphicFramePr>
          <p:nvPr/>
        </p:nvGraphicFramePr>
        <p:xfrm>
          <a:off x="857250" y="4572347"/>
          <a:ext cx="5788025" cy="1304925"/>
        </p:xfrm>
        <a:graphic>
          <a:graphicData uri="http://schemas.openxmlformats.org/presentationml/2006/ole">
            <p:oleObj spid="_x0000_s126979" name="수식" r:id="rId4" imgW="293364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70C0"/>
                </a:solidFill>
              </a:rPr>
              <a:t>QED </a:t>
            </a:r>
            <a:r>
              <a:rPr lang="en-US" altLang="ko-KR" dirty="0" err="1" smtClean="0">
                <a:solidFill>
                  <a:srgbClr val="0070C0"/>
                </a:solidFill>
              </a:rPr>
              <a:t>vs</a:t>
            </a:r>
            <a:r>
              <a:rPr lang="en-US" altLang="ko-KR" dirty="0" smtClean="0">
                <a:solidFill>
                  <a:srgbClr val="0070C0"/>
                </a:solidFill>
              </a:rPr>
              <a:t> QG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solidFill>
                  <a:srgbClr val="0070C0"/>
                </a:solidFill>
              </a:rPr>
              <a:t>Conclusion</a:t>
            </a:r>
            <a:endParaRPr lang="ko-KR" altLang="en-US" dirty="0" smtClean="0">
              <a:solidFill>
                <a:srgbClr val="0070C0"/>
              </a:solidFill>
            </a:endParaRPr>
          </a:p>
        </p:txBody>
      </p:sp>
      <p:sp>
        <p:nvSpPr>
          <p:cNvPr id="17411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ko-KR" sz="2400" b="1" dirty="0" smtClean="0"/>
              <a:t>The effective action for gravity may provide a clue for the origin of </a:t>
            </a:r>
            <a:r>
              <a:rPr lang="en-US" altLang="ko-KR" sz="2400" b="1" dirty="0" smtClean="0">
                <a:sym typeface="Symbol"/>
              </a:rPr>
              <a:t></a:t>
            </a:r>
            <a:r>
              <a:rPr lang="en-US" altLang="ko-KR" sz="2400" b="1" dirty="0" smtClean="0"/>
              <a:t>.</a:t>
            </a:r>
          </a:p>
          <a:p>
            <a:pPr eaLnBrk="1" hangingPunct="1"/>
            <a:r>
              <a:rPr lang="en-US" altLang="ko-KR" sz="2400" b="1" dirty="0" smtClean="0"/>
              <a:t>Does </a:t>
            </a:r>
            <a:r>
              <a:rPr lang="en-US" altLang="ko-KR" sz="2400" b="1" dirty="0" err="1" smtClean="0"/>
              <a:t>dS</a:t>
            </a:r>
            <a:r>
              <a:rPr lang="en-US" altLang="ko-KR" sz="2400" b="1" dirty="0" smtClean="0"/>
              <a:t> radiation imply the decay of vacuum energy of the Universe? And is it a solver for cosmological constant problem? [</a:t>
            </a:r>
            <a:r>
              <a:rPr lang="en-US" altLang="ko-KR" sz="2400" b="1" dirty="0" err="1" smtClean="0"/>
              <a:t>Polyakov</a:t>
            </a:r>
            <a:r>
              <a:rPr lang="en-US" altLang="ko-KR" sz="2400" b="1" dirty="0" smtClean="0"/>
              <a:t>]</a:t>
            </a:r>
          </a:p>
          <a:p>
            <a:pPr eaLnBrk="1" hangingPunct="1"/>
            <a:r>
              <a:rPr lang="en-US" altLang="ko-KR" sz="2400" b="1" dirty="0" err="1" smtClean="0"/>
              <a:t>dS</a:t>
            </a:r>
            <a:r>
              <a:rPr lang="en-US" altLang="ko-KR" sz="2400" b="1" dirty="0" smtClean="0"/>
              <a:t> may not have a quantum hair at one-loop level and be stable for linear perturbations.</a:t>
            </a:r>
          </a:p>
          <a:p>
            <a:pPr eaLnBrk="1" hangingPunct="1"/>
            <a:r>
              <a:rPr lang="en-US" altLang="ko-KR" sz="2400" b="1" dirty="0" smtClean="0"/>
              <a:t>What is the vacuum structure at higher loops and/or with interactions? (challenging question)</a:t>
            </a:r>
          </a:p>
          <a:p>
            <a:pPr eaLnBrk="1" hangingPunct="1"/>
            <a:endParaRPr lang="en-US" altLang="ko-K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70C0"/>
                </a:solidFill>
              </a:rPr>
              <a:t>Dark Energy Models</a:t>
            </a:r>
            <a:br>
              <a:rPr lang="en-US" altLang="ko-KR" dirty="0" smtClean="0">
                <a:solidFill>
                  <a:srgbClr val="0070C0"/>
                </a:solidFill>
              </a:rPr>
            </a:br>
            <a:r>
              <a:rPr lang="en-US" altLang="ko-KR" sz="2400" dirty="0" smtClean="0"/>
              <a:t>[Copeland, Sami, </a:t>
            </a:r>
            <a:r>
              <a:rPr lang="en-US" altLang="ko-KR" sz="2400" dirty="0" err="1" smtClean="0"/>
              <a:t>Tsujikawa</a:t>
            </a:r>
            <a:r>
              <a:rPr lang="en-US" altLang="ko-KR" sz="2400" dirty="0" smtClean="0"/>
              <a:t>, </a:t>
            </a:r>
            <a:r>
              <a:rPr lang="en-US" altLang="ko-KR" sz="2400" dirty="0" err="1" smtClean="0"/>
              <a:t>hep-th</a:t>
            </a:r>
            <a:r>
              <a:rPr lang="en-US" altLang="ko-KR" sz="2400" dirty="0" smtClean="0"/>
              <a:t>/0603057]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1" dirty="0" smtClean="0">
                <a:solidFill>
                  <a:srgbClr val="FF0000"/>
                </a:solidFill>
              </a:rPr>
              <a:t>Cosmological constant w/</a:t>
            </a:r>
            <a:r>
              <a:rPr lang="en-US" altLang="ko-KR" sz="2000" b="1" dirty="0" err="1" smtClean="0">
                <a:solidFill>
                  <a:srgbClr val="FF0000"/>
                </a:solidFill>
              </a:rPr>
              <a:t>wo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quantum gravity.</a:t>
            </a:r>
          </a:p>
          <a:p>
            <a:r>
              <a:rPr lang="en-US" altLang="ko-KR" sz="2000" b="1" dirty="0" smtClean="0"/>
              <a:t>Modified gravity: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how to reconcile the QG scale with </a:t>
            </a:r>
            <a:r>
              <a:rPr lang="en-US" altLang="ko-KR" sz="2000" b="1" dirty="0" smtClean="0">
                <a:solidFill>
                  <a:srgbClr val="0070C0"/>
                </a:solidFill>
                <a:sym typeface="Symbol"/>
              </a:rPr>
              <a:t>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?</a:t>
            </a:r>
          </a:p>
          <a:p>
            <a:pPr lvl="1"/>
            <a:r>
              <a:rPr lang="en-US" altLang="ko-KR" sz="2000" b="1" dirty="0" smtClean="0"/>
              <a:t>f(R) gravities</a:t>
            </a:r>
          </a:p>
          <a:p>
            <a:pPr lvl="1"/>
            <a:r>
              <a:rPr lang="en-US" altLang="ko-KR" sz="2000" b="1" dirty="0" smtClean="0"/>
              <a:t>DGP model</a:t>
            </a:r>
          </a:p>
          <a:p>
            <a:r>
              <a:rPr lang="en-US" altLang="ko-KR" sz="2000" b="1" dirty="0" smtClean="0"/>
              <a:t>Scalar field models: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where</a:t>
            </a:r>
            <a:r>
              <a:rPr lang="ko-KR" altLang="en-US" sz="2000" b="1" dirty="0" smtClean="0">
                <a:solidFill>
                  <a:srgbClr val="0070C0"/>
                </a:solidFill>
              </a:rPr>
              <a:t> </a:t>
            </a:r>
            <a:r>
              <a:rPr lang="en-US" altLang="ko-KR" sz="2000" b="1" dirty="0" smtClean="0">
                <a:solidFill>
                  <a:srgbClr val="0070C0"/>
                </a:solidFill>
              </a:rPr>
              <a:t>do these fields come from?(origin)</a:t>
            </a:r>
          </a:p>
          <a:p>
            <a:pPr lvl="1"/>
            <a:r>
              <a:rPr lang="en-US" altLang="ko-KR" sz="2000" b="1" dirty="0" smtClean="0"/>
              <a:t>Quintessence</a:t>
            </a:r>
          </a:p>
          <a:p>
            <a:pPr lvl="1"/>
            <a:r>
              <a:rPr lang="en-US" altLang="ko-KR" sz="2000" b="1" dirty="0" smtClean="0"/>
              <a:t>K-essence</a:t>
            </a:r>
          </a:p>
          <a:p>
            <a:pPr lvl="1"/>
            <a:r>
              <a:rPr lang="en-US" altLang="ko-KR" sz="2000" b="1" dirty="0" smtClean="0"/>
              <a:t>Tachyon field</a:t>
            </a:r>
          </a:p>
          <a:p>
            <a:pPr lvl="1"/>
            <a:r>
              <a:rPr lang="en-US" altLang="ko-KR" sz="2000" b="1" dirty="0" smtClean="0"/>
              <a:t>Phantom (ghost) field</a:t>
            </a:r>
          </a:p>
          <a:p>
            <a:pPr lvl="1"/>
            <a:r>
              <a:rPr lang="en-US" altLang="ko-KR" sz="2000" b="1" dirty="0" err="1" smtClean="0"/>
              <a:t>Dilatonic</a:t>
            </a:r>
            <a:r>
              <a:rPr lang="en-US" altLang="ko-KR" sz="2000" b="1" dirty="0" smtClean="0"/>
              <a:t> dark energy</a:t>
            </a:r>
          </a:p>
          <a:p>
            <a:pPr lvl="1"/>
            <a:r>
              <a:rPr lang="en-US" altLang="ko-KR" sz="2000" b="1" dirty="0" err="1" smtClean="0"/>
              <a:t>Chaplygin</a:t>
            </a:r>
            <a:r>
              <a:rPr lang="en-US" altLang="ko-KR" sz="2000" b="1" dirty="0" smtClean="0"/>
              <a:t> gas</a:t>
            </a:r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70C0"/>
                </a:solidFill>
              </a:rPr>
              <a:t>Vacuum Energy and </a:t>
            </a:r>
            <a:r>
              <a:rPr lang="en-US" altLang="ko-KR" dirty="0" smtClean="0">
                <a:solidFill>
                  <a:srgbClr val="0070C0"/>
                </a:solidFill>
                <a:sym typeface="Symbol"/>
              </a:rPr>
              <a:t>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b="1" dirty="0" smtClean="0"/>
              <a:t>Vacuum energy of fundamental fields due to quantum fluctuations (uncertainty principle):</a:t>
            </a:r>
          </a:p>
          <a:p>
            <a:pPr lvl="1"/>
            <a:r>
              <a:rPr lang="en-US" altLang="ko-KR" sz="2000" b="1" dirty="0" smtClean="0"/>
              <a:t>massive scalar:</a:t>
            </a:r>
          </a:p>
          <a:p>
            <a:pPr lvl="1"/>
            <a:endParaRPr lang="en-US" altLang="ko-KR" sz="2000" b="1" dirty="0" smtClean="0"/>
          </a:p>
          <a:p>
            <a:pPr lvl="1"/>
            <a:endParaRPr lang="en-US" altLang="ko-KR" sz="2000" b="1" dirty="0" smtClean="0"/>
          </a:p>
          <a:p>
            <a:pPr lvl="1"/>
            <a:endParaRPr lang="en-US" altLang="ko-KR" sz="2000" b="1" dirty="0" smtClean="0"/>
          </a:p>
          <a:p>
            <a:pPr lvl="1"/>
            <a:r>
              <a:rPr lang="en-US" altLang="ko-KR" sz="2000" b="1" dirty="0" smtClean="0"/>
              <a:t>Planck scale cut-off:</a:t>
            </a:r>
          </a:p>
          <a:p>
            <a:pPr lvl="1">
              <a:buNone/>
            </a:pPr>
            <a:endParaRPr lang="en-US" altLang="ko-KR" sz="2000" b="1" dirty="0" smtClean="0"/>
          </a:p>
          <a:p>
            <a:pPr lvl="1"/>
            <a:r>
              <a:rPr lang="en-US" altLang="ko-KR" sz="2000" b="1" dirty="0" smtClean="0"/>
              <a:t>present value: </a:t>
            </a:r>
          </a:p>
          <a:p>
            <a:pPr lvl="1"/>
            <a:endParaRPr lang="en-US" altLang="ko-KR" sz="2000" b="1" dirty="0" smtClean="0"/>
          </a:p>
          <a:p>
            <a:pPr lvl="1"/>
            <a:r>
              <a:rPr lang="en-US" altLang="ko-KR" sz="2000" b="1" dirty="0" smtClean="0"/>
              <a:t>order of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120 difference for the Planck scale cut-off and order 40 for the QCD scale cut-off</a:t>
            </a:r>
          </a:p>
          <a:p>
            <a:pPr lvl="1"/>
            <a:r>
              <a:rPr lang="en-US" altLang="ko-KR" sz="2000" b="1" dirty="0" err="1" smtClean="0"/>
              <a:t>Casimir</a:t>
            </a:r>
            <a:r>
              <a:rPr lang="en-US" altLang="ko-KR" sz="2000" b="1" dirty="0" smtClean="0"/>
              <a:t> force from vacuum fluctuations is physical.</a:t>
            </a: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1881907" y="2636912"/>
          <a:ext cx="4635500" cy="877887"/>
        </p:xfrm>
        <a:graphic>
          <a:graphicData uri="http://schemas.openxmlformats.org/presentationml/2006/ole">
            <p:oleObj spid="_x0000_s143362" name="수식" r:id="rId3" imgW="2349360" imgH="444240" progId="Equation.3">
              <p:embed/>
            </p:oleObj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4130774" y="3717032"/>
          <a:ext cx="2457450" cy="501650"/>
        </p:xfrm>
        <a:graphic>
          <a:graphicData uri="http://schemas.openxmlformats.org/presentationml/2006/ole">
            <p:oleObj spid="_x0000_s143363" name="수식" r:id="rId4" imgW="1244520" imgH="253800" progId="Equation.3">
              <p:embed/>
            </p:oleObj>
          </a:graphicData>
        </a:graphic>
      </p:graphicFrame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3221264" y="4275680"/>
          <a:ext cx="3084512" cy="777875"/>
        </p:xfrm>
        <a:graphic>
          <a:graphicData uri="http://schemas.openxmlformats.org/presentationml/2006/ole">
            <p:oleObj spid="_x0000_s143364" name="수식" r:id="rId5" imgW="15620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dirty="0" smtClean="0">
                <a:solidFill>
                  <a:schemeClr val="hlink"/>
                </a:solidFill>
              </a:rPr>
              <a:t>Why de Sitter Space in Cosmology?</a:t>
            </a:r>
            <a:endParaRPr lang="ko-KR" altLang="en-US" sz="3600" dirty="0">
              <a:solidFill>
                <a:srgbClr val="0070C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/>
          <a:lstStyle/>
          <a:p>
            <a:r>
              <a:rPr lang="en-US" altLang="ko-KR" sz="2400" b="1" dirty="0" smtClean="0"/>
              <a:t>The Universe dominated by dark energy is an asymptotically de Sitter space.</a:t>
            </a:r>
          </a:p>
          <a:p>
            <a:r>
              <a:rPr lang="en-US" altLang="ko-KR" sz="2400" b="1" dirty="0" smtClean="0">
                <a:sym typeface="Symbol"/>
              </a:rPr>
              <a:t>CDM model is consistent with CMB data (WMAP+ACT</a:t>
            </a:r>
            <a:r>
              <a:rPr lang="en-US" altLang="ko-KR" sz="2400" b="1" dirty="0" smtClean="0">
                <a:sym typeface="Symbol"/>
              </a:rPr>
              <a:t>+)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The Universe with </a:t>
            </a:r>
            <a:r>
              <a:rPr lang="en-US" altLang="ko-KR" sz="2400" b="1" dirty="0" smtClean="0">
                <a:sym typeface="Symbol"/>
              </a:rPr>
              <a:t> is a pure de Sitter space with the Hubble constant H= (/3).                 .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The “cosmic laser” mechanism depletes curvature and may help solving the cosmological constant problem [</a:t>
            </a:r>
            <a:r>
              <a:rPr lang="en-US" altLang="ko-KR" sz="2400" b="1" dirty="0" err="1" smtClean="0"/>
              <a:t>Polyakov</a:t>
            </a:r>
            <a:r>
              <a:rPr lang="en-US" altLang="ko-KR" sz="2400" b="1" dirty="0" smtClean="0"/>
              <a:t>, NPB834(2010); NPB797(2008)].</a:t>
            </a:r>
          </a:p>
          <a:p>
            <a:r>
              <a:rPr lang="en-US" altLang="ko-KR" sz="2400" b="1" dirty="0" smtClean="0"/>
              <a:t>de Sitter/anti de Sitter spaces are </a:t>
            </a:r>
            <a:r>
              <a:rPr lang="en-US" altLang="ko-KR" sz="2400" b="1" dirty="0" err="1" smtClean="0"/>
              <a:t>spacetimes</a:t>
            </a:r>
            <a:r>
              <a:rPr lang="en-US" altLang="ko-KR" sz="2400" b="1" dirty="0" smtClean="0"/>
              <a:t> where quantum effects, such as IR effects and vacuum structure, may be better understood. </a:t>
            </a:r>
          </a:p>
          <a:p>
            <a:pPr>
              <a:buNone/>
            </a:pPr>
            <a:endParaRPr lang="en-US" altLang="ko-K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hlink"/>
                </a:solidFill>
              </a:rPr>
              <a:t>BD-Vacuum in de Sitter Spaces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b="1" dirty="0" smtClean="0"/>
              <a:t>The quantum theory in </a:t>
            </a:r>
            <a:r>
              <a:rPr lang="en-US" altLang="ko-KR" sz="2400" b="1" dirty="0" err="1" smtClean="0"/>
              <a:t>dS</a:t>
            </a:r>
            <a:r>
              <a:rPr lang="en-US" altLang="ko-KR" sz="2400" b="1" dirty="0" smtClean="0"/>
              <a:t> spaces is still an issue of controversy and debates since </a:t>
            </a:r>
            <a:r>
              <a:rPr lang="en-US" altLang="ko-KR" sz="2400" b="1" dirty="0" err="1" smtClean="0"/>
              <a:t>Chernikov</a:t>
            </a:r>
            <a:r>
              <a:rPr lang="en-US" altLang="ko-KR" sz="2400" b="1" dirty="0" smtClean="0"/>
              <a:t> and </a:t>
            </a:r>
            <a:r>
              <a:rPr lang="en-US" altLang="ko-KR" sz="2400" b="1" dirty="0" err="1" smtClean="0"/>
              <a:t>Tagirov</a:t>
            </a:r>
            <a:r>
              <a:rPr lang="en-US" altLang="ko-KR" sz="2400" b="1" dirty="0" smtClean="0"/>
              <a:t> (1968):</a:t>
            </a:r>
          </a:p>
          <a:p>
            <a:pPr>
              <a:buNone/>
            </a:pPr>
            <a:r>
              <a:rPr lang="en-US" altLang="ko-KR" sz="2400" b="1" dirty="0" smtClean="0"/>
              <a:t>	-The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Bunch-Davies vacuum </a:t>
            </a:r>
            <a:r>
              <a:rPr lang="en-US" altLang="ko-KR" sz="2400" b="1" dirty="0" smtClean="0"/>
              <a:t>(Euclidean vacuum, in-/in-formalism) leads to the real effective action, implying no particle production in any dimensions, but exhibits a thermal state: Euclidean Green function (KMS property of thermal Green function) has the periodicity                   </a:t>
            </a:r>
          </a:p>
          <a:p>
            <a:pPr>
              <a:buNone/>
            </a:pPr>
            <a:r>
              <a:rPr lang="en-US" altLang="ko-KR" sz="2400" b="1" dirty="0" smtClean="0"/>
              <a:t>	-The BD vacuum respects the </a:t>
            </a:r>
            <a:r>
              <a:rPr lang="en-US" altLang="ko-KR" sz="2400" b="1" dirty="0" err="1" smtClean="0"/>
              <a:t>dS</a:t>
            </a:r>
            <a:r>
              <a:rPr lang="en-US" altLang="ko-KR" sz="2400" b="1" dirty="0" smtClean="0"/>
              <a:t> symmetry in the same way the </a:t>
            </a:r>
            <a:r>
              <a:rPr lang="en-US" altLang="ko-KR" sz="2400" b="1" dirty="0" err="1" smtClean="0"/>
              <a:t>Minkowski</a:t>
            </a:r>
            <a:r>
              <a:rPr lang="en-US" altLang="ko-KR" sz="2400" b="1" dirty="0" smtClean="0"/>
              <a:t> vacuum respects the Lorentz symmetry.</a:t>
            </a:r>
          </a:p>
          <a:p>
            <a:pPr>
              <a:buNone/>
            </a:pPr>
            <a:endParaRPr lang="en-US" altLang="ko-KR" sz="2400" dirty="0" smtClean="0"/>
          </a:p>
          <a:p>
            <a:endParaRPr lang="ko-KR" altLang="en-US" sz="2400" dirty="0"/>
          </a:p>
        </p:txBody>
      </p:sp>
      <p:graphicFrame>
        <p:nvGraphicFramePr>
          <p:cNvPr id="134146" name="Object 2"/>
          <p:cNvGraphicFramePr>
            <a:graphicFrameLocks noChangeAspect="1"/>
          </p:cNvGraphicFramePr>
          <p:nvPr/>
        </p:nvGraphicFramePr>
        <p:xfrm>
          <a:off x="3964192" y="4608424"/>
          <a:ext cx="2082800" cy="514350"/>
        </p:xfrm>
        <a:graphic>
          <a:graphicData uri="http://schemas.openxmlformats.org/presentationml/2006/ole">
            <p:oleObj spid="_x0000_s134146" name="수식" r:id="rId3" imgW="9270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solidFill>
                  <a:schemeClr val="hlink"/>
                </a:solidFill>
              </a:rPr>
              <a:t>Classical de Sitter Spaces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158" y="1600200"/>
            <a:ext cx="8501122" cy="4525963"/>
          </a:xfrm>
        </p:spPr>
        <p:txBody>
          <a:bodyPr/>
          <a:lstStyle/>
          <a:p>
            <a:r>
              <a:rPr lang="en-US" altLang="ko-KR" sz="2400" b="1" dirty="0" smtClean="0"/>
              <a:t>Global coordinates of (D=d+1) dimensional de Sitter</a:t>
            </a:r>
          </a:p>
          <a:p>
            <a:endParaRPr lang="en-US" altLang="ko-KR" sz="2400" b="1" dirty="0" smtClean="0"/>
          </a:p>
          <a:p>
            <a:pPr>
              <a:buNone/>
            </a:pPr>
            <a:r>
              <a:rPr lang="en-US" altLang="ko-KR" sz="2400" b="1" dirty="0" smtClean="0"/>
              <a:t>	embedded into (D+1) dimensional </a:t>
            </a:r>
            <a:r>
              <a:rPr lang="en-US" altLang="ko-KR" sz="2400" b="1" dirty="0" err="1" smtClean="0"/>
              <a:t>Minkowski</a:t>
            </a:r>
            <a:r>
              <a:rPr lang="en-US" altLang="ko-KR" sz="2400" b="1" dirty="0" smtClean="0"/>
              <a:t> </a:t>
            </a:r>
            <a:r>
              <a:rPr lang="en-US" altLang="ko-KR" sz="2400" b="1" dirty="0" err="1" smtClean="0"/>
              <a:t>spacetime</a:t>
            </a:r>
            <a:endParaRPr lang="en-US" altLang="ko-KR" sz="2400" b="1" dirty="0" smtClean="0"/>
          </a:p>
          <a:p>
            <a:pPr>
              <a:buNone/>
            </a:pPr>
            <a:endParaRPr lang="en-US" altLang="ko-KR" sz="2400" b="1" dirty="0" smtClean="0"/>
          </a:p>
          <a:p>
            <a:pPr>
              <a:buNone/>
            </a:pPr>
            <a:r>
              <a:rPr lang="en-US" altLang="ko-KR" sz="2400" b="1" smtClean="0"/>
              <a:t>	</a:t>
            </a:r>
            <a:r>
              <a:rPr lang="en-US" altLang="ja-JP" sz="2400" b="1" smtClean="0"/>
              <a:t>have</a:t>
            </a:r>
            <a:r>
              <a:rPr lang="en-US" altLang="ko-KR" sz="2400" b="1" smtClean="0"/>
              <a:t> </a:t>
            </a:r>
            <a:r>
              <a:rPr lang="en-US" altLang="ko-KR" sz="2400" b="1" dirty="0" smtClean="0"/>
              <a:t>the O(D,1) symmetry.</a:t>
            </a:r>
          </a:p>
          <a:p>
            <a:r>
              <a:rPr lang="en-US" altLang="ko-KR" sz="2400" b="1" dirty="0" smtClean="0"/>
              <a:t>The Euclidean space (Wick-rotated)</a:t>
            </a:r>
          </a:p>
          <a:p>
            <a:endParaRPr lang="en-US" altLang="ko-KR" sz="2400" b="1" dirty="0" smtClean="0"/>
          </a:p>
          <a:p>
            <a:pPr>
              <a:buNone/>
            </a:pPr>
            <a:r>
              <a:rPr lang="en-US" altLang="ko-KR" sz="2400" b="1" dirty="0" smtClean="0"/>
              <a:t>	has the O(D+1) symmetry (maximally </a:t>
            </a:r>
            <a:r>
              <a:rPr lang="en-US" altLang="ko-KR" sz="2400" b="1" dirty="0" err="1" smtClean="0"/>
              <a:t>spacetime</a:t>
            </a:r>
            <a:r>
              <a:rPr lang="en-US" altLang="ko-KR" sz="2400" b="1" dirty="0" smtClean="0"/>
              <a:t> symmetry).</a:t>
            </a:r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en-US" altLang="ko-KR" sz="2400" dirty="0" smtClean="0"/>
          </a:p>
          <a:p>
            <a:pPr>
              <a:buNone/>
            </a:pPr>
            <a:endParaRPr lang="en-US" altLang="ko-KR" dirty="0" smtClean="0"/>
          </a:p>
        </p:txBody>
      </p:sp>
      <p:graphicFrame>
        <p:nvGraphicFramePr>
          <p:cNvPr id="133122" name="Object 10"/>
          <p:cNvGraphicFramePr>
            <a:graphicFrameLocks noChangeAspect="1"/>
          </p:cNvGraphicFramePr>
          <p:nvPr/>
        </p:nvGraphicFramePr>
        <p:xfrm>
          <a:off x="1631950" y="1987361"/>
          <a:ext cx="4513263" cy="542925"/>
        </p:xfrm>
        <a:graphic>
          <a:graphicData uri="http://schemas.openxmlformats.org/presentationml/2006/ole">
            <p:oleObj spid="_x0000_s133122" name="수식" r:id="rId3" imgW="2006280" imgH="241200" progId="Equation.3">
              <p:embed/>
            </p:oleObj>
          </a:graphicData>
        </a:graphic>
      </p:graphicFrame>
      <p:graphicFrame>
        <p:nvGraphicFramePr>
          <p:cNvPr id="133123" name="Object 3"/>
          <p:cNvGraphicFramePr>
            <a:graphicFrameLocks noChangeAspect="1"/>
          </p:cNvGraphicFramePr>
          <p:nvPr/>
        </p:nvGraphicFramePr>
        <p:xfrm>
          <a:off x="1488788" y="2887282"/>
          <a:ext cx="5762625" cy="542925"/>
        </p:xfrm>
        <a:graphic>
          <a:graphicData uri="http://schemas.openxmlformats.org/presentationml/2006/ole">
            <p:oleObj spid="_x0000_s133123" name="수식" r:id="rId4" imgW="2565360" imgH="241200" progId="Equation.3">
              <p:embed/>
            </p:oleObj>
          </a:graphicData>
        </a:graphic>
      </p:graphicFrame>
      <p:graphicFrame>
        <p:nvGraphicFramePr>
          <p:cNvPr id="133125" name="Object 5"/>
          <p:cNvGraphicFramePr>
            <a:graphicFrameLocks noChangeAspect="1"/>
          </p:cNvGraphicFramePr>
          <p:nvPr/>
        </p:nvGraphicFramePr>
        <p:xfrm>
          <a:off x="1434229" y="4171959"/>
          <a:ext cx="5762625" cy="542925"/>
        </p:xfrm>
        <a:graphic>
          <a:graphicData uri="http://schemas.openxmlformats.org/presentationml/2006/ole">
            <p:oleObj spid="_x0000_s133125" name="수식" r:id="rId5" imgW="25653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hlink"/>
                </a:solidFill>
              </a:rPr>
              <a:t>BD-Vacuum in de Sitter Spaces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400" b="1" dirty="0" smtClean="0"/>
              <a:t>BUT, in cosmology, an expanding (FRW) </a:t>
            </a:r>
            <a:r>
              <a:rPr lang="en-US" altLang="ko-KR" sz="2400" b="1" dirty="0" err="1" smtClean="0"/>
              <a:t>spacetime</a:t>
            </a:r>
            <a:endParaRPr lang="en-US" altLang="ko-KR" sz="2400" b="1" dirty="0" smtClean="0"/>
          </a:p>
          <a:p>
            <a:endParaRPr lang="en-US" altLang="ko-KR" sz="2400" b="1" dirty="0" smtClean="0"/>
          </a:p>
          <a:p>
            <a:endParaRPr lang="en-US" altLang="ko-KR" sz="2400" b="1" dirty="0" smtClean="0"/>
          </a:p>
          <a:p>
            <a:pPr>
              <a:buNone/>
            </a:pPr>
            <a:r>
              <a:rPr lang="en-US" altLang="ko-KR" sz="2400" b="1" dirty="0" smtClean="0"/>
              <a:t>	does not have a Euclidean counterpart for general a(t).</a:t>
            </a:r>
          </a:p>
          <a:p>
            <a:pPr>
              <a:buNone/>
            </a:pPr>
            <a:r>
              <a:rPr lang="en-US" altLang="ko-KR" sz="2400" b="1" dirty="0" smtClean="0"/>
              <a:t>	The </a:t>
            </a:r>
            <a:r>
              <a:rPr lang="en-US" altLang="ko-KR" sz="2400" b="1" dirty="0" err="1" smtClean="0"/>
              <a:t>dS</a:t>
            </a:r>
            <a:r>
              <a:rPr lang="en-US" altLang="ko-KR" sz="2400" b="1" dirty="0" smtClean="0"/>
              <a:t> spaces are an exception: </a:t>
            </a:r>
          </a:p>
          <a:p>
            <a:pPr>
              <a:buNone/>
            </a:pPr>
            <a:r>
              <a:rPr lang="en-US" altLang="ko-KR" sz="2400" b="1" dirty="0" smtClean="0"/>
              <a:t>	</a:t>
            </a:r>
          </a:p>
          <a:p>
            <a:pPr>
              <a:buNone/>
            </a:pPr>
            <a:r>
              <a:rPr lang="en-US" altLang="ko-KR" sz="2400" b="1" dirty="0" smtClean="0"/>
              <a:t>	</a:t>
            </a:r>
          </a:p>
          <a:p>
            <a:pPr>
              <a:buNone/>
            </a:pPr>
            <a:r>
              <a:rPr lang="en-US" altLang="ko-KR" sz="2400" b="1" dirty="0" smtClean="0"/>
              <a:t>	Further, particle production in the expanding FRW </a:t>
            </a:r>
            <a:r>
              <a:rPr lang="en-US" altLang="ko-KR" sz="2400" b="1" dirty="0" err="1" smtClean="0"/>
              <a:t>spacetime</a:t>
            </a:r>
            <a:r>
              <a:rPr lang="en-US" altLang="ko-KR" sz="2400" b="1" dirty="0" smtClean="0"/>
              <a:t> [L. Parker, PR 183 (1969)] is a </a:t>
            </a:r>
            <a:r>
              <a:rPr lang="en-US" altLang="ko-KR" sz="2400" b="1" dirty="0" err="1" smtClean="0"/>
              <a:t>concpet</a:t>
            </a:r>
            <a:r>
              <a:rPr lang="en-US" altLang="ko-KR" sz="2400" b="1" dirty="0" smtClean="0"/>
              <a:t> well accepted by GR community. </a:t>
            </a:r>
          </a:p>
          <a:p>
            <a:pPr>
              <a:buNone/>
            </a:pPr>
            <a:endParaRPr lang="en-US" altLang="ko-KR" sz="2400" dirty="0" smtClean="0"/>
          </a:p>
          <a:p>
            <a:endParaRPr lang="ko-KR" altLang="en-US" sz="2400" dirty="0"/>
          </a:p>
        </p:txBody>
      </p:sp>
      <p:graphicFrame>
        <p:nvGraphicFramePr>
          <p:cNvPr id="134146" name="Object 2"/>
          <p:cNvGraphicFramePr>
            <a:graphicFrameLocks noChangeAspect="1"/>
          </p:cNvGraphicFramePr>
          <p:nvPr/>
        </p:nvGraphicFramePr>
        <p:xfrm>
          <a:off x="1465276" y="1937052"/>
          <a:ext cx="4964112" cy="1085850"/>
        </p:xfrm>
        <a:graphic>
          <a:graphicData uri="http://schemas.openxmlformats.org/presentationml/2006/ole">
            <p:oleObj spid="_x0000_s135170" name="수식" r:id="rId3" imgW="2209680" imgH="482400" progId="Equation.3">
              <p:embed/>
            </p:oleObj>
          </a:graphicData>
        </a:graphic>
      </p:graphicFrame>
      <p:graphicFrame>
        <p:nvGraphicFramePr>
          <p:cNvPr id="135171" name="Object 3"/>
          <p:cNvGraphicFramePr>
            <a:graphicFrameLocks noChangeAspect="1"/>
          </p:cNvGraphicFramePr>
          <p:nvPr/>
        </p:nvGraphicFramePr>
        <p:xfrm>
          <a:off x="1706563" y="4055343"/>
          <a:ext cx="4622800" cy="885825"/>
        </p:xfrm>
        <a:graphic>
          <a:graphicData uri="http://schemas.openxmlformats.org/presentationml/2006/ole">
            <p:oleObj spid="_x0000_s135171" name="수식" r:id="rId4" imgW="20574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solidFill>
                  <a:schemeClr val="hlink"/>
                </a:solidFill>
              </a:rPr>
              <a:t>Polyakov’s</a:t>
            </a:r>
            <a:r>
              <a:rPr lang="en-US" altLang="ko-KR" dirty="0" smtClean="0">
                <a:solidFill>
                  <a:schemeClr val="hlink"/>
                </a:solidFill>
              </a:rPr>
              <a:t> Cosmic Laser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368378"/>
            <a:ext cx="8643998" cy="4525963"/>
          </a:xfrm>
        </p:spPr>
        <p:txBody>
          <a:bodyPr/>
          <a:lstStyle/>
          <a:p>
            <a:r>
              <a:rPr lang="en-US" altLang="ko-KR" sz="2400" b="1" dirty="0" smtClean="0"/>
              <a:t>Cosmic Lasers: particle production a la Schwinger mechanism </a:t>
            </a:r>
          </a:p>
          <a:p>
            <a:pPr>
              <a:buNone/>
            </a:pPr>
            <a:r>
              <a:rPr lang="en-US" altLang="ko-KR" sz="2400" b="1" dirty="0" smtClean="0"/>
              <a:t>	-The </a:t>
            </a:r>
            <a:r>
              <a:rPr lang="en-US" altLang="ko-KR" sz="2400" b="1" dirty="0" smtClean="0">
                <a:solidFill>
                  <a:srgbClr val="FF0000"/>
                </a:solidFill>
              </a:rPr>
              <a:t>in-/out-formalism</a:t>
            </a:r>
            <a:r>
              <a:rPr lang="en-US" altLang="ko-KR" sz="2400" b="1" dirty="0" smtClean="0"/>
              <a:t> (t = </a:t>
            </a:r>
            <a:r>
              <a:rPr lang="en-US" altLang="ko-KR" sz="2400" b="1" dirty="0" smtClean="0">
                <a:sym typeface="Symbol"/>
              </a:rPr>
              <a:t>) </a:t>
            </a:r>
            <a:r>
              <a:rPr lang="en-US" altLang="ko-KR" sz="2400" b="1" dirty="0" smtClean="0"/>
              <a:t>predicts particle production only in even dimensions [</a:t>
            </a:r>
            <a:r>
              <a:rPr lang="en-US" altLang="ko-KR" sz="2400" b="1" dirty="0" err="1" smtClean="0"/>
              <a:t>Mottola</a:t>
            </a:r>
            <a:r>
              <a:rPr lang="en-US" altLang="ko-KR" sz="2400" b="1" dirty="0" smtClean="0"/>
              <a:t>, PRD 31 (1985); </a:t>
            </a:r>
            <a:r>
              <a:rPr lang="en-US" altLang="ko-KR" sz="2400" b="1" dirty="0" err="1" smtClean="0"/>
              <a:t>Bousso</a:t>
            </a:r>
            <a:r>
              <a:rPr lang="en-US" altLang="ko-KR" sz="2400" b="1" dirty="0" smtClean="0"/>
              <a:t>, PRD 65 (2002)].</a:t>
            </a:r>
          </a:p>
          <a:p>
            <a:pPr>
              <a:buNone/>
            </a:pPr>
            <a:r>
              <a:rPr lang="en-US" altLang="ko-KR" sz="2400" b="1" dirty="0" smtClean="0"/>
              <a:t>	-The in-/out-formalism is consistent with the composition principle [</a:t>
            </a:r>
            <a:r>
              <a:rPr lang="en-US" altLang="ko-KR" sz="2400" b="1" dirty="0" err="1" smtClean="0"/>
              <a:t>Polyakov,NPB</a:t>
            </a:r>
            <a:r>
              <a:rPr lang="en-US" altLang="ko-KR" sz="2400" b="1" dirty="0" smtClean="0"/>
              <a:t>(2008),(2008)]: the Feynman prescription for a free particle propagating on a stable manifold</a:t>
            </a:r>
          </a:p>
        </p:txBody>
      </p:sp>
      <p:graphicFrame>
        <p:nvGraphicFramePr>
          <p:cNvPr id="112644" name="Object 4"/>
          <p:cNvGraphicFramePr>
            <a:graphicFrameLocks noChangeAspect="1"/>
          </p:cNvGraphicFramePr>
          <p:nvPr/>
        </p:nvGraphicFramePr>
        <p:xfrm>
          <a:off x="917575" y="4945063"/>
          <a:ext cx="7616825" cy="1543050"/>
        </p:xfrm>
        <a:graphic>
          <a:graphicData uri="http://schemas.openxmlformats.org/presentationml/2006/ole">
            <p:oleObj spid="_x0000_s112644" name="수식" r:id="rId3" imgW="339084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2481</TotalTime>
  <Words>729</Words>
  <Application>Microsoft Office PowerPoint</Application>
  <PresentationFormat>画面に合わせる (4:3)</PresentationFormat>
  <Paragraphs>165</Paragraphs>
  <Slides>24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6" baseType="lpstr">
      <vt:lpstr>Office 테마</vt:lpstr>
      <vt:lpstr>수식</vt:lpstr>
      <vt:lpstr>Effective Action for Gravity and Dark Energy</vt:lpstr>
      <vt:lpstr>Outline</vt:lpstr>
      <vt:lpstr>Dark Energy Models [Copeland, Sami, Tsujikawa, hep-th/0603057]</vt:lpstr>
      <vt:lpstr>Vacuum Energy and </vt:lpstr>
      <vt:lpstr>Why de Sitter Space in Cosmology?</vt:lpstr>
      <vt:lpstr>BD-Vacuum in de Sitter Spaces</vt:lpstr>
      <vt:lpstr>Classical de Sitter Spaces</vt:lpstr>
      <vt:lpstr>BD-Vacuum in de Sitter Spaces</vt:lpstr>
      <vt:lpstr>Polyakov’s Cosmic Laser</vt:lpstr>
      <vt:lpstr>Radiation in de Sitter Spaces</vt:lpstr>
      <vt:lpstr>Radiation in de Sitter Spaces</vt:lpstr>
      <vt:lpstr>Stokes Phenomenon</vt:lpstr>
      <vt:lpstr>Radiation in de Sitter Spaces</vt:lpstr>
      <vt:lpstr>Radiation in de Sitter Spaces</vt:lpstr>
      <vt:lpstr>Vacuum Persistence</vt:lpstr>
      <vt:lpstr>Effective Action for Gravity </vt:lpstr>
      <vt:lpstr>One-Loop Effective Action</vt:lpstr>
      <vt:lpstr>One-Loop Effective Action</vt:lpstr>
      <vt:lpstr>Effective Action for de Sitter</vt:lpstr>
      <vt:lpstr>Effective Action for dS  [SPK, arXiv:1008.0577]</vt:lpstr>
      <vt:lpstr>Effective Action for de Sitter</vt:lpstr>
      <vt:lpstr>No Quantum Hair for dS Space?  [SPK, arXiv:1008.0577]</vt:lpstr>
      <vt:lpstr>QED vs QG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Action of de Sitter and Anti-de Sitter Spaces</dc:title>
  <dc:creator>LG</dc:creator>
  <cp:lastModifiedBy>Guest</cp:lastModifiedBy>
  <cp:revision>481</cp:revision>
  <dcterms:created xsi:type="dcterms:W3CDTF">2009-05-26T18:34:29Z</dcterms:created>
  <dcterms:modified xsi:type="dcterms:W3CDTF">2010-09-30T00:17:14Z</dcterms:modified>
</cp:coreProperties>
</file>