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61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7" r:id="rId11"/>
    <p:sldId id="266" r:id="rId12"/>
    <p:sldId id="272" r:id="rId13"/>
    <p:sldId id="273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61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31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8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4A643-18D1-4FDB-B0C5-4C9264DA7E9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7BC24-7C11-40CD-AD46-CC6F1CA75D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2819400"/>
            <a:ext cx="8534400" cy="2895600"/>
          </a:xfrm>
        </p:spPr>
        <p:txBody>
          <a:bodyPr>
            <a:noAutofit/>
          </a:bodyPr>
          <a:lstStyle/>
          <a:p>
            <a:r>
              <a:rPr lang="en-US" sz="1200" dirty="0" smtClean="0"/>
              <a:t>	</a:t>
            </a:r>
            <a:r>
              <a:rPr lang="en-US" sz="1400" dirty="0" err="1" smtClean="0">
                <a:solidFill>
                  <a:schemeClr val="tx1"/>
                </a:solidFill>
              </a:rPr>
              <a:t>Ludek</a:t>
            </a:r>
            <a:r>
              <a:rPr lang="en-US" sz="1400" dirty="0" smtClean="0">
                <a:solidFill>
                  <a:schemeClr val="tx1"/>
                </a:solidFill>
              </a:rPr>
              <a:t> Jirkovsky</a:t>
            </a:r>
            <a:r>
              <a:rPr lang="en-US" sz="1400" baseline="30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 and Luis Maria Bo-oT</a:t>
            </a:r>
            <a:r>
              <a:rPr lang="en-US" sz="1400" baseline="30000" dirty="0" smtClean="0">
                <a:solidFill>
                  <a:schemeClr val="tx1"/>
                </a:solidFill>
              </a:rPr>
              <a:t>2,*</a:t>
            </a:r>
          </a:p>
          <a:p>
            <a:endParaRPr lang="en-US" sz="1400" baseline="30000" dirty="0" smtClean="0">
              <a:solidFill>
                <a:schemeClr val="tx1"/>
              </a:solidFill>
            </a:endParaRPr>
          </a:p>
          <a:p>
            <a:endParaRPr lang="en-US" sz="1400" baseline="30000" dirty="0" smtClean="0">
              <a:solidFill>
                <a:schemeClr val="tx1"/>
              </a:solidFill>
            </a:endParaRPr>
          </a:p>
          <a:p>
            <a:r>
              <a:rPr lang="en-US" sz="1400" baseline="30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Department of Informatics and Geo-informatics, 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Fakulta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Zivotnivo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Prostedi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Univ. of J.E. </a:t>
            </a:r>
            <a:r>
              <a:rPr lang="en-US" sz="1400" dirty="0" err="1" smtClean="0">
                <a:solidFill>
                  <a:schemeClr val="tx1"/>
                </a:solidFill>
              </a:rPr>
              <a:t>Purkyne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</a:rPr>
              <a:t>Kralova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Vysina</a:t>
            </a:r>
            <a:r>
              <a:rPr lang="en-US" sz="1400" dirty="0" smtClean="0">
                <a:solidFill>
                  <a:schemeClr val="tx1"/>
                </a:solidFill>
              </a:rPr>
              <a:t> 7,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Usti n. L., 40096 Czech Republic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baseline="30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Plasma Physics Lab, National institute of Physics,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Univ. of the Philippines, </a:t>
            </a:r>
            <a:r>
              <a:rPr lang="en-US" sz="1400" dirty="0" err="1" smtClean="0">
                <a:solidFill>
                  <a:schemeClr val="tx1"/>
                </a:solidFill>
              </a:rPr>
              <a:t>Diliman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Quezon City, 1101 Philippines</a:t>
            </a:r>
          </a:p>
          <a:p>
            <a:endParaRPr lang="en-US" sz="1200" dirty="0" smtClean="0"/>
          </a:p>
          <a:p>
            <a:pPr algn="l"/>
            <a:endParaRPr lang="en-US" sz="1200" dirty="0" smtClean="0"/>
          </a:p>
          <a:p>
            <a:pPr algn="l"/>
            <a:endParaRPr lang="en-US" sz="1200" dirty="0" smtClean="0"/>
          </a:p>
          <a:p>
            <a:pPr algn="l"/>
            <a:endParaRPr lang="en-US" sz="1200" dirty="0" smtClean="0"/>
          </a:p>
          <a:p>
            <a:pPr algn="l"/>
            <a:endParaRPr lang="en-US" sz="1200" b="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0800000" flipV="1">
            <a:off x="533400" y="228600"/>
            <a:ext cx="7772400" cy="17525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Two and Three Dimensional </a:t>
            </a:r>
            <a:br>
              <a:rPr lang="en-US" sz="3200" dirty="0" smtClean="0"/>
            </a:br>
            <a:r>
              <a:rPr lang="en-US" sz="3200" dirty="0" smtClean="0"/>
              <a:t>Self-gravitating System with </a:t>
            </a:r>
            <a:br>
              <a:rPr lang="en-US" sz="3200" dirty="0" smtClean="0"/>
            </a:br>
            <a:r>
              <a:rPr lang="en-US" sz="3200" dirty="0" smtClean="0"/>
              <a:t>Initial Singularity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6545" y="6096000"/>
            <a:ext cx="18870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* </a:t>
            </a:r>
            <a:r>
              <a:rPr lang="en-US" sz="1200" dirty="0" smtClean="0"/>
              <a:t>luis_bo_ot@yahoo.com</a:t>
            </a:r>
            <a:endParaRPr lang="en-US" sz="1200" baseline="30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61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" y="3489713"/>
          <a:ext cx="2895600" cy="1158487"/>
        </p:xfrm>
        <a:graphic>
          <a:graphicData uri="http://schemas.openxmlformats.org/presentationml/2006/ole">
            <p:oleObj spid="_x0000_s27650" name="Equation" r:id="rId3" imgW="1562040" imgH="698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5836" y="4744097"/>
          <a:ext cx="8114764" cy="1504303"/>
        </p:xfrm>
        <a:graphic>
          <a:graphicData uri="http://schemas.openxmlformats.org/presentationml/2006/ole">
            <p:oleObj spid="_x0000_s27651" name="Equation" r:id="rId4" imgW="4863960" imgH="9014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9599" y="2788085"/>
          <a:ext cx="1981201" cy="488515"/>
        </p:xfrm>
        <a:graphic>
          <a:graphicData uri="http://schemas.openxmlformats.org/presentationml/2006/ole">
            <p:oleObj spid="_x0000_s27652" name="Equation" r:id="rId5" imgW="92700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" y="381000"/>
          <a:ext cx="4572000" cy="1016000"/>
        </p:xfrm>
        <a:graphic>
          <a:graphicData uri="http://schemas.openxmlformats.org/presentationml/2006/ole">
            <p:oleObj spid="_x0000_s27653" name="Equation" r:id="rId6" imgW="2171520" imgH="482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1447800"/>
            <a:ext cx="8382000" cy="1200329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…..the expressions for the first-order correction to the field and </a:t>
            </a:r>
          </a:p>
          <a:p>
            <a:pPr algn="ctr"/>
            <a:r>
              <a:rPr lang="en-US" dirty="0" smtClean="0"/>
              <a:t>the succeeding second-order  corrections to the distribution function and density</a:t>
            </a:r>
          </a:p>
          <a:p>
            <a:pPr algn="ctr"/>
            <a:r>
              <a:rPr lang="en-US" dirty="0" smtClean="0"/>
              <a:t>are algebraically lengthy involving exponentials and </a:t>
            </a:r>
            <a:r>
              <a:rPr lang="en-US" dirty="0" err="1" smtClean="0"/>
              <a:t>erf</a:t>
            </a:r>
            <a:r>
              <a:rPr lang="en-US" dirty="0" smtClean="0"/>
              <a:t> functions….!!!</a:t>
            </a:r>
          </a:p>
          <a:p>
            <a:pPr algn="ctr"/>
            <a:r>
              <a:rPr lang="en-US" dirty="0" smtClean="0"/>
              <a:t>...even using Maple</a:t>
            </a:r>
            <a:r>
              <a:rPr lang="en-US" baseline="30000" dirty="0" smtClean="0"/>
              <a:t>®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61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5800" y="304800"/>
          <a:ext cx="7620000" cy="847666"/>
        </p:xfrm>
        <a:graphic>
          <a:graphicData uri="http://schemas.openxmlformats.org/presentationml/2006/ole">
            <p:oleObj spid="_x0000_s25602" name="Equation" r:id="rId3" imgW="5016240" imgH="609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990601"/>
          <a:ext cx="6934200" cy="750278"/>
        </p:xfrm>
        <a:graphic>
          <a:graphicData uri="http://schemas.openxmlformats.org/presentationml/2006/ole">
            <p:oleObj spid="_x0000_s25603" name="Equation" r:id="rId4" imgW="4597200" imgH="5457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1676401"/>
          <a:ext cx="7086600" cy="760450"/>
        </p:xfrm>
        <a:graphic>
          <a:graphicData uri="http://schemas.openxmlformats.org/presentationml/2006/ole">
            <p:oleObj spid="_x0000_s25604" name="Equation" r:id="rId5" imgW="5422680" imgH="5457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19201" y="2362200"/>
          <a:ext cx="7010400" cy="749720"/>
        </p:xfrm>
        <a:graphic>
          <a:graphicData uri="http://schemas.openxmlformats.org/presentationml/2006/ole">
            <p:oleObj spid="_x0000_s25605" name="Equation" r:id="rId6" imgW="5587920" imgH="54576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800" y="3124202"/>
          <a:ext cx="8077200" cy="1504080"/>
        </p:xfrm>
        <a:graphic>
          <a:graphicData uri="http://schemas.openxmlformats.org/presentationml/2006/ole">
            <p:oleObj spid="_x0000_s25606" name="Equation" r:id="rId7" imgW="5486400" imgH="11174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-1" y="4724400"/>
          <a:ext cx="9144001" cy="1912633"/>
        </p:xfrm>
        <a:graphic>
          <a:graphicData uri="http://schemas.openxmlformats.org/presentationml/2006/ole">
            <p:oleObj spid="_x0000_s25607" name="Equation" r:id="rId8" imgW="7213320" imgH="160020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61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3400" y="914400"/>
            <a:ext cx="2514600" cy="2667000"/>
          </a:xfrm>
          <a:prstGeom prst="rect">
            <a:avLst/>
          </a:prstGeom>
          <a:solidFill>
            <a:srgbClr val="C16147"/>
          </a:solidFill>
          <a:ln>
            <a:solidFill>
              <a:schemeClr val="tx1"/>
            </a:solidFill>
          </a:ln>
        </p:spPr>
      </p:pic>
      <p:pic>
        <p:nvPicPr>
          <p:cNvPr id="11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933450"/>
            <a:ext cx="2667000" cy="264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" name="Picture 1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0275" y="933450"/>
            <a:ext cx="2676525" cy="264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846138" y="3962400"/>
            <a:ext cx="7307262" cy="838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Fig. 1.  	For the two-dimensional system,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time development of mass 	density vs. radial distance for t=4,6,8  (above, left to right).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61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685800"/>
            <a:ext cx="6705600" cy="41148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609600" y="5181601"/>
            <a:ext cx="8001000" cy="9905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latin typeface="Times New Roman" pitchFamily="18" charset="0"/>
              </a:rPr>
              <a:t>Fig. 2. 	For the three dimensional system,  time development of mass 	density vs. radial distance for t =1-10.</a:t>
            </a:r>
            <a:endParaRPr lang="en-US" sz="2000" dirty="0" smtClean="0">
              <a:latin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16147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Reproduced main feature of the one-dimensional gas model—formation of </a:t>
            </a:r>
            <a:r>
              <a:rPr lang="en-US" sz="2400" dirty="0" err="1" smtClean="0"/>
              <a:t>inhomogeneities</a:t>
            </a:r>
            <a:r>
              <a:rPr lang="en-US" sz="2400" dirty="0" smtClean="0"/>
              <a:t> hinting at substructures which are important to formation of galaxies.</a:t>
            </a:r>
          </a:p>
          <a:p>
            <a:pPr>
              <a:buNone/>
            </a:pPr>
            <a:r>
              <a:rPr lang="en-US" sz="2400" dirty="0" smtClean="0"/>
              <a:t>There is some ‘angular motion’ as seen in the </a:t>
            </a:r>
            <a:r>
              <a:rPr lang="en-US" sz="2400" smtClean="0"/>
              <a:t>three-dimensional case.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However, in three-dimensions unlike in one-dimension, the </a:t>
            </a:r>
            <a:r>
              <a:rPr lang="en-US" sz="2400" dirty="0" err="1" smtClean="0"/>
              <a:t>inhomogeneities</a:t>
            </a:r>
            <a:r>
              <a:rPr lang="en-US" sz="2400" dirty="0" smtClean="0"/>
              <a:t>  are positive.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Also, time evolution of the density also shows ‘splitting’.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16147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Prospects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	Term by term analysis of the more involved analytic 	expansions.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       We note that only gravitational forces are used in this 	work, no electromagnetic forces so far.</a:t>
            </a:r>
          </a:p>
          <a:p>
            <a:pPr>
              <a:buFont typeface="Wingdings" pitchFamily="2" charset="2"/>
              <a:buChar char="q"/>
            </a:pPr>
            <a:endParaRPr lang="en-US" sz="19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16147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C16147"/>
                </a:solidFill>
              </a:rPr>
              <a:t>References &amp; Acknowledgment</a:t>
            </a:r>
            <a:endParaRPr lang="en-US" dirty="0">
              <a:solidFill>
                <a:srgbClr val="C1614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References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600" dirty="0" err="1" smtClean="0"/>
              <a:t>Bonvin</a:t>
            </a:r>
            <a:r>
              <a:rPr lang="en-US" sz="2600" dirty="0" smtClean="0"/>
              <a:t>, J.C., Martin</a:t>
            </a:r>
            <a:r>
              <a:rPr lang="en-US" sz="2600" i="1" dirty="0" smtClean="0"/>
              <a:t> </a:t>
            </a:r>
            <a:r>
              <a:rPr lang="en-US" sz="2600" dirty="0" smtClean="0"/>
              <a:t>P.A., </a:t>
            </a:r>
            <a:r>
              <a:rPr lang="en-US" sz="2600" dirty="0" err="1" smtClean="0"/>
              <a:t>Piasecki</a:t>
            </a:r>
            <a:r>
              <a:rPr lang="en-US" sz="2600" dirty="0" smtClean="0"/>
              <a:t> J. and  </a:t>
            </a:r>
            <a:r>
              <a:rPr lang="en-US" sz="2600" dirty="0" err="1" smtClean="0"/>
              <a:t>Zotos</a:t>
            </a:r>
            <a:r>
              <a:rPr lang="en-US" sz="2600" dirty="0" smtClean="0"/>
              <a:t> X.: 1998 </a:t>
            </a:r>
          </a:p>
          <a:p>
            <a:pPr>
              <a:buNone/>
            </a:pPr>
            <a:r>
              <a:rPr lang="en-US" sz="2600" dirty="0" smtClean="0"/>
              <a:t>			J. Stat. Phys. </a:t>
            </a:r>
            <a:r>
              <a:rPr lang="en-US" sz="2600" b="1" dirty="0" smtClean="0"/>
              <a:t>91</a:t>
            </a:r>
            <a:r>
              <a:rPr lang="en-US" sz="2600" dirty="0" smtClean="0"/>
              <a:t>, 177</a:t>
            </a:r>
          </a:p>
          <a:p>
            <a:pPr>
              <a:buNone/>
            </a:pPr>
            <a:r>
              <a:rPr lang="en-US" sz="2600" dirty="0" smtClean="0"/>
              <a:t>		Landau, L.D.: 1946, J. Phys. (USSR) </a:t>
            </a:r>
            <a:r>
              <a:rPr lang="en-US" sz="2600" b="1" dirty="0" smtClean="0"/>
              <a:t>10</a:t>
            </a:r>
            <a:r>
              <a:rPr lang="en-US" sz="2600" dirty="0" smtClean="0"/>
              <a:t>, 25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dirty="0" err="1" smtClean="0"/>
              <a:t>Lecar</a:t>
            </a:r>
            <a:r>
              <a:rPr lang="en-US" sz="2600" dirty="0" smtClean="0"/>
              <a:t>, M. and Chen, L.: 1971,  </a:t>
            </a:r>
            <a:r>
              <a:rPr lang="en-US" sz="2600" dirty="0" err="1" smtClean="0"/>
              <a:t>Astrophys</a:t>
            </a:r>
            <a:r>
              <a:rPr lang="en-US" sz="2600" dirty="0" smtClean="0"/>
              <a:t>. Space Sci. </a:t>
            </a:r>
            <a:r>
              <a:rPr lang="en-US" sz="2600" b="1" dirty="0" smtClean="0"/>
              <a:t>13</a:t>
            </a:r>
            <a:r>
              <a:rPr lang="en-US" sz="2600" dirty="0" smtClean="0"/>
              <a:t>, 397</a:t>
            </a:r>
          </a:p>
          <a:p>
            <a:pPr>
              <a:buNone/>
            </a:pPr>
            <a:r>
              <a:rPr lang="en-US" sz="2600" dirty="0" smtClean="0"/>
              <a:t>		Miller, B., Yawn, K. and Maier, B.: 2005,  Phys. </a:t>
            </a:r>
            <a:r>
              <a:rPr lang="en-US" sz="2600" dirty="0" err="1" smtClean="0"/>
              <a:t>Lett</a:t>
            </a:r>
            <a:r>
              <a:rPr lang="en-US" sz="2600" dirty="0" smtClean="0"/>
              <a:t>. A </a:t>
            </a:r>
            <a:r>
              <a:rPr lang="en-US" sz="2600" b="1" dirty="0" smtClean="0"/>
              <a:t>346</a:t>
            </a:r>
            <a:r>
              <a:rPr lang="en-US" sz="2600" dirty="0" smtClean="0"/>
              <a:t>, 92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dirty="0" err="1" smtClean="0"/>
              <a:t>Mineau</a:t>
            </a:r>
            <a:r>
              <a:rPr lang="en-US" sz="2600" dirty="0" smtClean="0"/>
              <a:t>, P., </a:t>
            </a:r>
            <a:r>
              <a:rPr lang="en-US" sz="2600" dirty="0" err="1" smtClean="0"/>
              <a:t>Feix</a:t>
            </a:r>
            <a:r>
              <a:rPr lang="en-US" sz="2600" dirty="0" smtClean="0"/>
              <a:t>, M.R and Muriel, A.:1990, Astron.  </a:t>
            </a:r>
            <a:r>
              <a:rPr lang="en-US" sz="2600" dirty="0" err="1" smtClean="0"/>
              <a:t>Astrophys</a:t>
            </a:r>
            <a:r>
              <a:rPr lang="en-US" sz="2600" dirty="0" smtClean="0"/>
              <a:t>. </a:t>
            </a:r>
            <a:r>
              <a:rPr lang="en-US" sz="2600" b="1" dirty="0" smtClean="0"/>
              <a:t>233, </a:t>
            </a:r>
            <a:r>
              <a:rPr lang="en-US" sz="2600" dirty="0" smtClean="0"/>
              <a:t>422</a:t>
            </a:r>
          </a:p>
          <a:p>
            <a:pPr>
              <a:buNone/>
            </a:pPr>
            <a:r>
              <a:rPr lang="en-US" sz="2600" dirty="0" smtClean="0"/>
              <a:t>		Muriel, A., </a:t>
            </a:r>
            <a:r>
              <a:rPr lang="en-US" sz="2600" dirty="0" err="1" smtClean="0"/>
              <a:t>Feix</a:t>
            </a:r>
            <a:r>
              <a:rPr lang="en-US" sz="2600" dirty="0" smtClean="0"/>
              <a:t>, M. and </a:t>
            </a:r>
            <a:r>
              <a:rPr lang="en-US" sz="2600" dirty="0" err="1" smtClean="0"/>
              <a:t>Jirkovsky</a:t>
            </a:r>
            <a:r>
              <a:rPr lang="en-US" sz="2600" dirty="0" smtClean="0"/>
              <a:t>, L.: 1993, Astron.  </a:t>
            </a:r>
            <a:r>
              <a:rPr lang="en-US" sz="2600" dirty="0" err="1" smtClean="0"/>
              <a:t>Astrophys</a:t>
            </a:r>
            <a:r>
              <a:rPr lang="en-US" sz="2600" dirty="0" smtClean="0"/>
              <a:t>. </a:t>
            </a:r>
            <a:r>
              <a:rPr lang="en-US" sz="2600" b="1" dirty="0" smtClean="0"/>
              <a:t>279</a:t>
            </a:r>
            <a:r>
              <a:rPr lang="en-US" sz="2600" dirty="0" smtClean="0"/>
              <a:t>, 341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This work acknowledges support from the Hitachi Scholarship Foundation.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anchor="t"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Motivation &amp; Objective</a:t>
            </a:r>
          </a:p>
          <a:p>
            <a:r>
              <a:rPr lang="en-US" dirty="0" smtClean="0"/>
              <a:t>Coupled </a:t>
            </a:r>
            <a:r>
              <a:rPr lang="en-US" dirty="0" err="1" smtClean="0"/>
              <a:t>Vlasov</a:t>
            </a:r>
            <a:r>
              <a:rPr lang="en-US" dirty="0" smtClean="0"/>
              <a:t>-Poisson Equation</a:t>
            </a:r>
          </a:p>
          <a:p>
            <a:r>
              <a:rPr lang="en-US" dirty="0" smtClean="0"/>
              <a:t>Results for Two and Three Dimension</a:t>
            </a:r>
          </a:p>
          <a:p>
            <a:r>
              <a:rPr lang="en-US" dirty="0" smtClean="0"/>
              <a:t>Conclusion &amp; Prospects</a:t>
            </a:r>
          </a:p>
          <a:p>
            <a:r>
              <a:rPr lang="en-US" dirty="0" smtClean="0"/>
              <a:t>References &amp; Acknowledgement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2667000"/>
            <a:ext cx="8534400" cy="3581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It is shown that it is possible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to extend perturbation calculations used in solving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the coupled </a:t>
            </a:r>
            <a:r>
              <a:rPr lang="en-US" sz="1400" dirty="0" err="1" smtClean="0">
                <a:solidFill>
                  <a:schemeClr val="tx1"/>
                </a:solidFill>
              </a:rPr>
              <a:t>Vlasov</a:t>
            </a:r>
            <a:r>
              <a:rPr lang="en-US" sz="1400" dirty="0" smtClean="0">
                <a:solidFill>
                  <a:schemeClr val="tx1"/>
                </a:solidFill>
              </a:rPr>
              <a:t>-Poisson Equations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for a one-dimensional gravitational gas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to two and three dimensions.  An example using AN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initial Dirac delta distribution and </a:t>
            </a:r>
            <a:r>
              <a:rPr lang="en-US" sz="1400" dirty="0" err="1" smtClean="0">
                <a:solidFill>
                  <a:schemeClr val="tx1"/>
                </a:solidFill>
              </a:rPr>
              <a:t>Maxwellian</a:t>
            </a:r>
            <a:r>
              <a:rPr lang="en-US" sz="1400" dirty="0" smtClean="0">
                <a:solidFill>
                  <a:schemeClr val="tx1"/>
                </a:solidFill>
              </a:rPr>
              <a:t> velocity distribution is given.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We reproduce main features of the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one-dimensional model such as formation of </a:t>
            </a:r>
            <a:r>
              <a:rPr lang="en-US" sz="1400" dirty="0" err="1" smtClean="0">
                <a:solidFill>
                  <a:schemeClr val="tx1"/>
                </a:solidFill>
              </a:rPr>
              <a:t>inhomogeneities</a:t>
            </a:r>
            <a:r>
              <a:rPr lang="en-US" sz="1400" dirty="0" smtClean="0">
                <a:solidFill>
                  <a:schemeClr val="tx1"/>
                </a:solidFill>
              </a:rPr>
              <a:t> and also OBTAIN quantitatively and qualitatively new results in the higher dimensions Demonstrating how galaxies could be formed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in the early universe.</a:t>
            </a:r>
          </a:p>
          <a:p>
            <a:pPr algn="r"/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0800000" flipV="1">
            <a:off x="533400" y="228600"/>
            <a:ext cx="7772400" cy="1752599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Abstract</a:t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1752" y="304800"/>
            <a:ext cx="8534400" cy="758952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C00000"/>
                </a:solidFill>
              </a:rPr>
              <a:t>Motivation/Objective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451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	A suggestion (</a:t>
            </a:r>
            <a:r>
              <a:rPr lang="en-US" dirty="0" err="1" smtClean="0"/>
              <a:t>Mineau</a:t>
            </a:r>
            <a:r>
              <a:rPr lang="en-US" dirty="0" smtClean="0"/>
              <a:t> </a:t>
            </a:r>
            <a:r>
              <a:rPr lang="en-US" dirty="0" err="1" smtClean="0"/>
              <a:t>etal</a:t>
            </a:r>
            <a:r>
              <a:rPr lang="en-US" dirty="0" smtClean="0"/>
              <a:t>, 1990; Muriel </a:t>
            </a:r>
            <a:r>
              <a:rPr lang="en-US" dirty="0" err="1" smtClean="0"/>
              <a:t>etal</a:t>
            </a:r>
            <a:r>
              <a:rPr lang="en-US" dirty="0" smtClean="0"/>
              <a:t>, 1993) that limited results in the studies of the one-dimensional gravitational gas should be extended to two and three dimensions is the main motivation. 	</a:t>
            </a:r>
          </a:p>
          <a:p>
            <a:pPr>
              <a:buNone/>
            </a:pPr>
            <a:r>
              <a:rPr lang="en-US" dirty="0" smtClean="0"/>
              <a:t>		Studies for gravitational gas in higher dimensions are rare, and even until recently, most of them are numerical solutions (</a:t>
            </a:r>
            <a:r>
              <a:rPr lang="en-US" dirty="0" err="1" smtClean="0"/>
              <a:t>Bonvin</a:t>
            </a:r>
            <a:r>
              <a:rPr lang="en-US" dirty="0" smtClean="0"/>
              <a:t> </a:t>
            </a:r>
            <a:r>
              <a:rPr lang="en-US" dirty="0" err="1" smtClean="0"/>
              <a:t>etal</a:t>
            </a:r>
            <a:r>
              <a:rPr lang="en-US" dirty="0" smtClean="0"/>
              <a:t>, 1998; Miller </a:t>
            </a:r>
            <a:r>
              <a:rPr lang="en-US" dirty="0" err="1" smtClean="0"/>
              <a:t>etal</a:t>
            </a:r>
            <a:r>
              <a:rPr lang="en-US" dirty="0" smtClean="0"/>
              <a:t>, 2005)  since analytic solutions are difficult.  </a:t>
            </a:r>
          </a:p>
          <a:p>
            <a:pPr>
              <a:buNone/>
            </a:pPr>
            <a:r>
              <a:rPr lang="en-US" dirty="0" smtClean="0"/>
              <a:t>		Our purpose is to reproduce the results in one dimension, and obtain new and interesting results for the case of two and three dimensions.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16147"/>
          </a:solidFill>
          <a:ln>
            <a:solidFill>
              <a:srgbClr val="C16147"/>
            </a:solidFill>
          </a:ln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Coupled </a:t>
            </a:r>
            <a:r>
              <a:rPr lang="en-US" dirty="0" err="1" smtClean="0">
                <a:solidFill>
                  <a:schemeClr val="bg1"/>
                </a:solidFill>
              </a:rPr>
              <a:t>Vlasov</a:t>
            </a:r>
            <a:r>
              <a:rPr lang="en-US" dirty="0" smtClean="0">
                <a:solidFill>
                  <a:schemeClr val="bg1"/>
                </a:solidFill>
              </a:rPr>
              <a:t>-Poisson Equation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The coupled </a:t>
            </a:r>
            <a:r>
              <a:rPr lang="en-US" dirty="0" err="1" smtClean="0"/>
              <a:t>Vlasov</a:t>
            </a:r>
            <a:r>
              <a:rPr lang="en-US" dirty="0" smtClean="0"/>
              <a:t>-Poisson equation </a:t>
            </a:r>
          </a:p>
          <a:p>
            <a:pPr>
              <a:buNone/>
            </a:pPr>
            <a:r>
              <a:rPr lang="en-US" dirty="0" smtClean="0"/>
              <a:t>																	     	(1)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  								(2)</a:t>
            </a:r>
          </a:p>
          <a:p>
            <a:pPr>
              <a:buNone/>
            </a:pPr>
            <a:r>
              <a:rPr lang="en-US" dirty="0" smtClean="0"/>
              <a:t>   where      is the particle density as an integral of  the distribution function      over velocity space and      is the gravitational constant. 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881313" y="2286000"/>
          <a:ext cx="3381375" cy="873125"/>
        </p:xfrm>
        <a:graphic>
          <a:graphicData uri="http://schemas.openxmlformats.org/presentationml/2006/ole">
            <p:oleObj spid="_x0000_s1026" name="Equation" r:id="rId3" imgW="1523880" imgH="39348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971800" y="3276600"/>
          <a:ext cx="1879600" cy="469900"/>
        </p:xfrm>
        <a:graphic>
          <a:graphicData uri="http://schemas.openxmlformats.org/presentationml/2006/ole">
            <p:oleObj spid="_x0000_s1027" name="Equation" r:id="rId4" imgW="863280" imgH="21564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943350" y="4292600"/>
          <a:ext cx="323850" cy="431800"/>
        </p:xfrm>
        <a:graphic>
          <a:graphicData uri="http://schemas.openxmlformats.org/presentationml/2006/ole">
            <p:oleObj spid="_x0000_s1028" name="Equation" r:id="rId5" imgW="152280" imgH="20304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7848600" y="4267200"/>
          <a:ext cx="424541" cy="457199"/>
        </p:xfrm>
        <a:graphic>
          <a:graphicData uri="http://schemas.openxmlformats.org/presentationml/2006/ole">
            <p:oleObj spid="_x0000_s1029" name="Equation" r:id="rId6" imgW="164880" imgH="177480" progId="Equation.3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676400" y="3962400"/>
          <a:ext cx="304800" cy="335280"/>
        </p:xfrm>
        <a:graphic>
          <a:graphicData uri="http://schemas.openxmlformats.org/presentationml/2006/ole">
            <p:oleObj spid="_x0000_s1032" name="Equation" r:id="rId7" imgW="126720" imgH="1396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rgbClr val="C16147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301752" y="1603248"/>
            <a:ext cx="8503920" cy="45689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‘</a:t>
            </a:r>
            <a:r>
              <a:rPr lang="en-US" dirty="0" err="1" smtClean="0"/>
              <a:t>Linearizing</a:t>
            </a:r>
            <a:r>
              <a:rPr lang="en-US" dirty="0" smtClean="0"/>
              <a:t>’ (Landau, 1946), perturbing and transforming</a:t>
            </a:r>
          </a:p>
          <a:p>
            <a:pPr>
              <a:buNone/>
            </a:pPr>
            <a:r>
              <a:rPr lang="en-US" dirty="0" smtClean="0"/>
              <a:t>Eqns. 1 &amp; 2 to spherical coordinates we obtain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Expanding the distribution function     and the field </a:t>
            </a:r>
          </a:p>
          <a:p>
            <a:pPr>
              <a:buNone/>
            </a:pPr>
            <a:r>
              <a:rPr lang="en-US" dirty="0" smtClean="0"/>
              <a:t>in perturbation series, </a:t>
            </a:r>
            <a:r>
              <a:rPr lang="en-US" dirty="0" err="1" smtClean="0"/>
              <a:t>ie</a:t>
            </a:r>
            <a:r>
              <a:rPr lang="en-US" dirty="0" smtClean="0"/>
              <a:t>                                              </a:t>
            </a:r>
          </a:p>
          <a:p>
            <a:pPr marL="0">
              <a:buNone/>
            </a:pPr>
            <a:r>
              <a:rPr lang="en-US" dirty="0" smtClean="0"/>
              <a:t>then substituting to Eq. 1 after which we extract terms of appropriate  orders of      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33600" y="2514600"/>
          <a:ext cx="3124200" cy="1705244"/>
        </p:xfrm>
        <a:graphic>
          <a:graphicData uri="http://schemas.openxmlformats.org/presentationml/2006/ole">
            <p:oleObj spid="_x0000_s2050" name="Equation" r:id="rId3" imgW="1498320" imgH="8632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43800" y="2667000"/>
            <a:ext cx="762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(3)</a:t>
            </a:r>
            <a:endParaRPr lang="en-US" sz="2700" dirty="0"/>
          </a:p>
        </p:txBody>
      </p:sp>
      <p:sp>
        <p:nvSpPr>
          <p:cNvPr id="10" name="TextBox 9"/>
          <p:cNvSpPr txBox="1"/>
          <p:nvPr/>
        </p:nvSpPr>
        <p:spPr>
          <a:xfrm>
            <a:off x="7589681" y="3505200"/>
            <a:ext cx="73289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smtClean="0"/>
              <a:t>(4).</a:t>
            </a:r>
            <a:endParaRPr lang="en-US" sz="27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867400" y="4318000"/>
          <a:ext cx="304800" cy="406400"/>
        </p:xfrm>
        <a:graphic>
          <a:graphicData uri="http://schemas.openxmlformats.org/presentationml/2006/ole">
            <p:oleObj spid="_x0000_s2053" name="Equation" r:id="rId4" imgW="152280" imgH="2030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8229600" y="4343400"/>
          <a:ext cx="310661" cy="336549"/>
        </p:xfrm>
        <a:graphic>
          <a:graphicData uri="http://schemas.openxmlformats.org/presentationml/2006/ole">
            <p:oleObj spid="_x0000_s2054" name="Equation" r:id="rId5" imgW="152280" imgH="16488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038600" y="4724400"/>
          <a:ext cx="3710608" cy="609600"/>
        </p:xfrm>
        <a:graphic>
          <a:graphicData uri="http://schemas.openxmlformats.org/presentationml/2006/ole">
            <p:oleObj spid="_x0000_s2055" name="Equation" r:id="rId6" imgW="1777680" imgH="29196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505200" y="5638800"/>
          <a:ext cx="371475" cy="457200"/>
        </p:xfrm>
        <a:graphic>
          <a:graphicData uri="http://schemas.openxmlformats.org/presentationml/2006/ole">
            <p:oleObj spid="_x0000_s2056" name="Equation" r:id="rId7" imgW="164880" imgH="20304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16147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Zero-order </a:t>
            </a:r>
            <a:r>
              <a:rPr lang="en-US" dirty="0" err="1" smtClean="0"/>
              <a:t>Vlasov</a:t>
            </a:r>
            <a:r>
              <a:rPr lang="en-US" dirty="0" smtClean="0"/>
              <a:t> Equation</a:t>
            </a:r>
            <a:r>
              <a:rPr lang="en-US" smtClean="0"/>
              <a:t>:                                                (</a:t>
            </a:r>
            <a:r>
              <a:rPr lang="en-US" dirty="0" smtClean="0"/>
              <a:t>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First-order	Eqn.:                                                           	     (6).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Second-order Eqn.:</a:t>
            </a:r>
          </a:p>
          <a:p>
            <a:pPr>
              <a:buNone/>
            </a:pPr>
            <a:r>
              <a:rPr lang="en-US" dirty="0" smtClean="0"/>
              <a:t>	       								     (7).</a:t>
            </a:r>
          </a:p>
          <a:p>
            <a:pPr algn="ctr">
              <a:buNone/>
            </a:pPr>
            <a:r>
              <a:rPr lang="en-US" dirty="0" smtClean="0"/>
              <a:t>- - - - - - - - - - - - - -  </a:t>
            </a:r>
          </a:p>
          <a:p>
            <a:pPr marL="0">
              <a:buNone/>
            </a:pPr>
            <a:r>
              <a:rPr lang="en-US" dirty="0" smtClean="0"/>
              <a:t>Zero-order Solution:                                          where      is the number of particles,       is chosen as a </a:t>
            </a:r>
            <a:r>
              <a:rPr lang="en-US" dirty="0" err="1" smtClean="0"/>
              <a:t>Maxwellian</a:t>
            </a:r>
            <a:r>
              <a:rPr lang="en-US" dirty="0" smtClean="0"/>
              <a:t>  velocity distribution,  and      is an arbitrary function .     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72629" y="1371600"/>
          <a:ext cx="2166371" cy="883652"/>
        </p:xfrm>
        <a:graphic>
          <a:graphicData uri="http://schemas.openxmlformats.org/presentationml/2006/ole">
            <p:oleObj spid="_x0000_s3074" name="Equation" r:id="rId3" imgW="96516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24213" y="2133600"/>
          <a:ext cx="4410075" cy="914400"/>
        </p:xfrm>
        <a:graphic>
          <a:graphicData uri="http://schemas.openxmlformats.org/presentationml/2006/ole">
            <p:oleObj spid="_x0000_s3075" name="Equation" r:id="rId4" imgW="208260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81399" y="3048000"/>
          <a:ext cx="5181601" cy="842940"/>
        </p:xfrm>
        <a:graphic>
          <a:graphicData uri="http://schemas.openxmlformats.org/presentationml/2006/ole">
            <p:oleObj spid="_x0000_s3076" name="Equation" r:id="rId5" imgW="265428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43300" y="4724400"/>
          <a:ext cx="2857500" cy="480307"/>
        </p:xfrm>
        <a:graphic>
          <a:graphicData uri="http://schemas.openxmlformats.org/presentationml/2006/ole">
            <p:oleObj spid="_x0000_s3077" name="Equation" r:id="rId6" imgW="135864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391400" y="4775200"/>
          <a:ext cx="406400" cy="406400"/>
        </p:xfrm>
        <a:graphic>
          <a:graphicData uri="http://schemas.openxmlformats.org/presentationml/2006/ole">
            <p:oleObj spid="_x0000_s3078" name="Equation" r:id="rId7" imgW="177480" imgH="177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352800" y="5217391"/>
          <a:ext cx="292100" cy="345209"/>
        </p:xfrm>
        <a:graphic>
          <a:graphicData uri="http://schemas.openxmlformats.org/presentationml/2006/ole">
            <p:oleObj spid="_x0000_s3079" name="Equation" r:id="rId8" imgW="139680" imgH="1648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895600" y="5659581"/>
          <a:ext cx="304801" cy="360219"/>
        </p:xfrm>
        <a:graphic>
          <a:graphicData uri="http://schemas.openxmlformats.org/presentationml/2006/ole">
            <p:oleObj spid="_x0000_s3080" name="Equation" r:id="rId9" imgW="139680" imgH="1648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16147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 </a:t>
            </a:r>
            <a:r>
              <a:rPr lang="en-US" dirty="0" err="1" smtClean="0"/>
              <a:t>i-th</a:t>
            </a:r>
            <a:r>
              <a:rPr lang="en-US" dirty="0" smtClean="0"/>
              <a:t> order Solution: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					(8)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● time development of density not exceeding Jeans period</a:t>
            </a:r>
          </a:p>
          <a:p>
            <a:pPr>
              <a:buNone/>
            </a:pPr>
            <a:r>
              <a:rPr lang="en-US" dirty="0" smtClean="0"/>
              <a:t>● true values for                          ;                ;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2719891"/>
          <a:ext cx="4876801" cy="1090109"/>
        </p:xfrm>
        <a:graphic>
          <a:graphicData uri="http://schemas.openxmlformats.org/presentationml/2006/ole">
            <p:oleObj spid="_x0000_s21506" name="Equation" r:id="rId3" imgW="215892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71800" y="4876800"/>
          <a:ext cx="2032000" cy="609600"/>
        </p:xfrm>
        <a:graphic>
          <a:graphicData uri="http://schemas.openxmlformats.org/presentationml/2006/ole">
            <p:oleObj spid="_x0000_s21507" name="Equation" r:id="rId4" imgW="76176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05400" y="4876800"/>
          <a:ext cx="1320800" cy="480291"/>
        </p:xfrm>
        <a:graphic>
          <a:graphicData uri="http://schemas.openxmlformats.org/presentationml/2006/ole">
            <p:oleObj spid="_x0000_s21508" name="Equation" r:id="rId5" imgW="55872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53200" y="4876800"/>
          <a:ext cx="1667042" cy="546100"/>
        </p:xfrm>
        <a:graphic>
          <a:graphicData uri="http://schemas.openxmlformats.org/presentationml/2006/ole">
            <p:oleObj spid="_x0000_s21509" name="Equation" r:id="rId6" imgW="736560" imgH="24120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16147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Zero-order      -function in polar coordinates: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Initial Singularity with </a:t>
            </a:r>
            <a:r>
              <a:rPr lang="en-US" sz="2400" dirty="0" err="1" smtClean="0"/>
              <a:t>Maxwellian</a:t>
            </a:r>
            <a:r>
              <a:rPr lang="en-US" sz="2400" dirty="0" smtClean="0"/>
              <a:t> velocity </a:t>
            </a:r>
            <a:r>
              <a:rPr lang="en-US" sz="2400" dirty="0" err="1" smtClean="0"/>
              <a:t>distibution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Zero-order distribution:                                                 satisfying </a:t>
            </a:r>
            <a:r>
              <a:rPr lang="en-US" sz="2400" dirty="0" err="1" smtClean="0"/>
              <a:t>Vlasov</a:t>
            </a:r>
            <a:r>
              <a:rPr lang="en-US" sz="2400" dirty="0" smtClean="0"/>
              <a:t> eqn.</a:t>
            </a:r>
          </a:p>
          <a:p>
            <a:pPr>
              <a:buNone/>
            </a:pPr>
            <a:r>
              <a:rPr lang="en-US" sz="2400" dirty="0" smtClean="0"/>
              <a:t>Zero-order  density: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Zero-order density from Poisson </a:t>
            </a:r>
            <a:r>
              <a:rPr lang="en-US" sz="2400" dirty="0" err="1" smtClean="0"/>
              <a:t>eqn</a:t>
            </a:r>
            <a:r>
              <a:rPr lang="en-US" sz="2400" dirty="0" smtClean="0"/>
              <a:t>: 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199" y="1524000"/>
          <a:ext cx="359229" cy="457200"/>
        </p:xfrm>
        <a:graphic>
          <a:graphicData uri="http://schemas.openxmlformats.org/presentationml/2006/ole">
            <p:oleObj spid="_x0000_s28673" name="Equation" r:id="rId3" imgW="13968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629401" y="1371600"/>
          <a:ext cx="1676400" cy="904725"/>
        </p:xfrm>
        <a:graphic>
          <a:graphicData uri="http://schemas.openxmlformats.org/presentationml/2006/ole">
            <p:oleObj spid="_x0000_s28674" name="Equation" r:id="rId4" imgW="79992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009965" y="2438400"/>
          <a:ext cx="753035" cy="457200"/>
        </p:xfrm>
        <a:graphic>
          <a:graphicData uri="http://schemas.openxmlformats.org/presentationml/2006/ole">
            <p:oleObj spid="_x0000_s28675" name="Equation" r:id="rId5" imgW="3553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0" y="2798884"/>
          <a:ext cx="3200401" cy="553916"/>
        </p:xfrm>
        <a:graphic>
          <a:graphicData uri="http://schemas.openxmlformats.org/presentationml/2006/ole">
            <p:oleObj spid="_x0000_s28676" name="Equation" r:id="rId6" imgW="132048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8677" name="Equation" r:id="rId7" imgW="11412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114800" y="4800600"/>
          <a:ext cx="4903838" cy="1447800"/>
        </p:xfrm>
        <a:graphic>
          <a:graphicData uri="http://schemas.openxmlformats.org/presentationml/2006/ole">
            <p:oleObj spid="_x0000_s28678" name="Equation" r:id="rId8" imgW="2666880" imgH="78732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352800" y="3429000"/>
          <a:ext cx="4572000" cy="944218"/>
        </p:xfrm>
        <a:graphic>
          <a:graphicData uri="http://schemas.openxmlformats.org/presentationml/2006/ole">
            <p:oleObj spid="_x0000_s28679" name="Equation" r:id="rId9" imgW="2336760" imgH="48240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1183</TotalTime>
  <Words>289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Civic</vt:lpstr>
      <vt:lpstr>Equation</vt:lpstr>
      <vt:lpstr>Two and Three Dimensional  Self-gravitating System with  Initial Singularity</vt:lpstr>
      <vt:lpstr>Slide 2</vt:lpstr>
      <vt:lpstr>Abstract </vt:lpstr>
      <vt:lpstr>Motivation/Objective</vt:lpstr>
      <vt:lpstr>Coupled Vlasov-Poisson Equation</vt:lpstr>
      <vt:lpstr>Slide 6</vt:lpstr>
      <vt:lpstr>Slide 7</vt:lpstr>
      <vt:lpstr>Slide 8</vt:lpstr>
      <vt:lpstr>Results</vt:lpstr>
      <vt:lpstr>Slide 10</vt:lpstr>
      <vt:lpstr>Slide 11</vt:lpstr>
      <vt:lpstr>Slide 12</vt:lpstr>
      <vt:lpstr>Slide 13</vt:lpstr>
      <vt:lpstr>Conclusions</vt:lpstr>
      <vt:lpstr>Prospects</vt:lpstr>
      <vt:lpstr>References &amp; Acknowledgment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and Three Dimensional  Self-gravitating System with  Initial Singularity</dc:title>
  <dc:creator/>
  <cp:lastModifiedBy>cs</cp:lastModifiedBy>
  <cp:revision>150</cp:revision>
  <dcterms:created xsi:type="dcterms:W3CDTF">2006-08-16T00:00:00Z</dcterms:created>
  <dcterms:modified xsi:type="dcterms:W3CDTF">2010-09-24T05:46:20Z</dcterms:modified>
</cp:coreProperties>
</file>