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8A072-4524-4968-82FC-0A0FA041A43A}" type="datetimeFigureOut">
              <a:rPr kumimoji="1" lang="ja-JP" altLang="en-US" smtClean="0"/>
              <a:t>2010/9/24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1916-56FE-49D9-ACFA-979912CA5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7928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8A072-4524-4968-82FC-0A0FA041A43A}" type="datetimeFigureOut">
              <a:rPr kumimoji="1" lang="ja-JP" altLang="en-US" smtClean="0"/>
              <a:t>2010/9/24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1916-56FE-49D9-ACFA-979912CA5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096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8A072-4524-4968-82FC-0A0FA041A43A}" type="datetimeFigureOut">
              <a:rPr kumimoji="1" lang="ja-JP" altLang="en-US" smtClean="0"/>
              <a:t>2010/9/24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1916-56FE-49D9-ACFA-979912CA5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728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8A072-4524-4968-82FC-0A0FA041A43A}" type="datetimeFigureOut">
              <a:rPr kumimoji="1" lang="ja-JP" altLang="en-US" smtClean="0"/>
              <a:t>2010/9/24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1916-56FE-49D9-ACFA-979912CA5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071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8A072-4524-4968-82FC-0A0FA041A43A}" type="datetimeFigureOut">
              <a:rPr kumimoji="1" lang="ja-JP" altLang="en-US" smtClean="0"/>
              <a:t>2010/9/24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1916-56FE-49D9-ACFA-979912CA5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4786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8A072-4524-4968-82FC-0A0FA041A43A}" type="datetimeFigureOut">
              <a:rPr kumimoji="1" lang="ja-JP" altLang="en-US" smtClean="0"/>
              <a:t>2010/9/24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1916-56FE-49D9-ACFA-979912CA5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9542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8A072-4524-4968-82FC-0A0FA041A43A}" type="datetimeFigureOut">
              <a:rPr kumimoji="1" lang="ja-JP" altLang="en-US" smtClean="0"/>
              <a:t>2010/9/24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1916-56FE-49D9-ACFA-979912CA5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134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8A072-4524-4968-82FC-0A0FA041A43A}" type="datetimeFigureOut">
              <a:rPr kumimoji="1" lang="ja-JP" altLang="en-US" smtClean="0"/>
              <a:t>2010/9/24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1916-56FE-49D9-ACFA-979912CA5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579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8A072-4524-4968-82FC-0A0FA041A43A}" type="datetimeFigureOut">
              <a:rPr kumimoji="1" lang="ja-JP" altLang="en-US" smtClean="0"/>
              <a:t>2010/9/24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1916-56FE-49D9-ACFA-979912CA5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2763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8A072-4524-4968-82FC-0A0FA041A43A}" type="datetimeFigureOut">
              <a:rPr kumimoji="1" lang="ja-JP" altLang="en-US" smtClean="0"/>
              <a:t>2010/9/24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1916-56FE-49D9-ACFA-979912CA5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55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8A072-4524-4968-82FC-0A0FA041A43A}" type="datetimeFigureOut">
              <a:rPr kumimoji="1" lang="ja-JP" altLang="en-US" smtClean="0"/>
              <a:t>2010/9/24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1916-56FE-49D9-ACFA-979912CA5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1588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8A072-4524-4968-82FC-0A0FA041A43A}" type="datetimeFigureOut">
              <a:rPr kumimoji="1" lang="ja-JP" altLang="en-US" smtClean="0"/>
              <a:t>2010/9/24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31916-56FE-49D9-ACFA-979912CA5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40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899592" y="548680"/>
            <a:ext cx="73448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i="1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Dark energy from primordial inflationary quantum fluctuations.</a:t>
            </a:r>
            <a:endParaRPr kumimoji="1" lang="ja-JP" altLang="en-US" sz="4000" b="1" i="1" u="sng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716016" y="2060848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/>
              <a:t>ArXiv</a:t>
            </a:r>
            <a:r>
              <a:rPr lang="en-US" altLang="ja-JP" sz="2400" b="1" dirty="0" smtClean="0"/>
              <a:t>:1006.0368[astro-ph.CO]</a:t>
            </a:r>
            <a:endParaRPr kumimoji="1" lang="en-US" altLang="ja-JP" sz="2400" b="1" dirty="0" smtClean="0"/>
          </a:p>
          <a:p>
            <a:r>
              <a:rPr kumimoji="1" lang="en-US" altLang="ja-JP" sz="2400" b="1" dirty="0" smtClean="0"/>
              <a:t>PRL 105, 121301 (2010)</a:t>
            </a:r>
            <a:endParaRPr kumimoji="1" lang="ja-JP" altLang="en-US" sz="24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27584" y="3140968"/>
            <a:ext cx="77768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/>
              <a:t>Christophe </a:t>
            </a:r>
            <a:r>
              <a:rPr kumimoji="1" lang="en-US" altLang="ja-JP" sz="2400" b="1" dirty="0" err="1" smtClean="0"/>
              <a:t>Ringeval</a:t>
            </a:r>
            <a:r>
              <a:rPr kumimoji="1" lang="en-US" altLang="ja-JP" sz="2400" b="1" dirty="0" smtClean="0"/>
              <a:t> (Louvain University)</a:t>
            </a:r>
            <a:endParaRPr lang="en-US" altLang="ja-JP" sz="2400" b="1" dirty="0"/>
          </a:p>
          <a:p>
            <a:r>
              <a:rPr kumimoji="1" lang="en-US" altLang="ja-JP" sz="24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Teruaki</a:t>
            </a:r>
            <a:r>
              <a:rPr kumimoji="1" lang="en-US" altLang="ja-JP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kumimoji="1" lang="en-US" altLang="ja-JP" sz="24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Suyama</a:t>
            </a:r>
            <a:r>
              <a:rPr kumimoji="1" lang="en-US" altLang="ja-JP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(Research Center for the Early Universe)</a:t>
            </a:r>
          </a:p>
          <a:p>
            <a:r>
              <a:rPr lang="en-US" altLang="ja-JP" sz="2400" b="1" dirty="0" err="1" smtClean="0"/>
              <a:t>Tomo</a:t>
            </a:r>
            <a:r>
              <a:rPr lang="en-US" altLang="ja-JP" sz="2400" b="1" dirty="0" smtClean="0"/>
              <a:t> Takahashi (Saga University)</a:t>
            </a:r>
          </a:p>
          <a:p>
            <a:r>
              <a:rPr kumimoji="1" lang="en-US" altLang="ja-JP" sz="2400" b="1" dirty="0" smtClean="0"/>
              <a:t>Masahide Yamaguchi (Tokyo Institute of Technology)</a:t>
            </a:r>
          </a:p>
          <a:p>
            <a:r>
              <a:rPr lang="en-US" altLang="ja-JP" sz="2400" b="1" dirty="0" err="1" smtClean="0"/>
              <a:t>Shuichiro</a:t>
            </a:r>
            <a:r>
              <a:rPr lang="en-US" altLang="ja-JP" sz="2400" b="1" dirty="0" smtClean="0"/>
              <a:t> Yokoyama (Nagoya University)</a:t>
            </a:r>
            <a:endParaRPr kumimoji="1" lang="ja-JP" altLang="en-US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8" y="5715168"/>
            <a:ext cx="9127682" cy="1170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243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052736"/>
            <a:ext cx="6230580" cy="4315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612" y="1325116"/>
            <a:ext cx="501084" cy="3111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8027" y="5033740"/>
            <a:ext cx="1402085" cy="613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直線コネクタ 6"/>
          <p:cNvCxnSpPr/>
          <p:nvPr/>
        </p:nvCxnSpPr>
        <p:spPr>
          <a:xfrm>
            <a:off x="2339752" y="2276872"/>
            <a:ext cx="496855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832" y="1738139"/>
            <a:ext cx="5334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1085" y="3591412"/>
            <a:ext cx="2033203" cy="413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4863004" y="3212976"/>
            <a:ext cx="21572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/>
              <a:t>w</a:t>
            </a:r>
            <a:r>
              <a:rPr kumimoji="1" lang="en-US" altLang="ja-JP" sz="2400" b="1" dirty="0" smtClean="0"/>
              <a:t>ell fits with</a:t>
            </a:r>
            <a:endParaRPr kumimoji="1" lang="ja-JP" altLang="en-US" sz="2400" b="1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528" y="260648"/>
            <a:ext cx="5832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i="1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Observational constraints</a:t>
            </a:r>
            <a:endParaRPr kumimoji="1" lang="ja-JP" altLang="en-US" sz="3200" b="1" i="1" u="sng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3980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95536" y="332656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i="1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Energy scale of inflation</a:t>
            </a:r>
            <a:endParaRPr kumimoji="1" lang="ja-JP" altLang="en-US" sz="2800" b="1" i="1" u="sng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24744"/>
            <a:ext cx="8370930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489343"/>
            <a:ext cx="8289898" cy="1282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827584" y="4353439"/>
            <a:ext cx="7776864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785487"/>
            <a:ext cx="3413222" cy="875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300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138" y="1208112"/>
            <a:ext cx="6943725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395536" y="332656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i="1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Energy scale of inflation</a:t>
            </a:r>
            <a:endParaRPr kumimoji="1" lang="ja-JP" altLang="en-US" sz="2800" b="1" i="1" u="sng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988840"/>
            <a:ext cx="4928823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2195736" y="1916832"/>
            <a:ext cx="5072839" cy="79208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618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23528" y="332656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i="1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Summary </a:t>
            </a:r>
            <a:endParaRPr kumimoji="1" lang="ja-JP" altLang="en-US" sz="3600" b="1" i="1" u="sng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5536" y="1628800"/>
            <a:ext cx="8352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kumimoji="1" lang="en-US" altLang="ja-JP" sz="2000" b="1" dirty="0" smtClean="0"/>
              <a:t>We proposed new dark energy scenario that has a link with the primordial inflation.</a:t>
            </a:r>
            <a:endParaRPr kumimoji="1" lang="ja-JP" altLang="en-US" sz="2000" b="1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5536" y="2564904"/>
            <a:ext cx="79208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kumimoji="1" lang="en-US" altLang="ja-JP" sz="2000" b="1" dirty="0" smtClean="0"/>
              <a:t>The current acceleration of the universe is due to the quantum fluctuation of the scalar field generated during the primordial inflation.</a:t>
            </a:r>
            <a:endParaRPr kumimoji="1" lang="ja-JP" altLang="en-US" sz="2000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5536" y="3573016"/>
            <a:ext cx="8352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kumimoji="1" lang="en-US" altLang="ja-JP" sz="2000" b="1" dirty="0" smtClean="0"/>
              <a:t>In this scenario, the energy scale of the primordial inflation is predicted to be around </a:t>
            </a:r>
            <a:r>
              <a:rPr kumimoji="1" lang="en-US" altLang="ja-JP" sz="2000" b="1" dirty="0" err="1" smtClean="0"/>
              <a:t>TeV</a:t>
            </a:r>
            <a:r>
              <a:rPr kumimoji="1" lang="en-US" altLang="ja-JP" sz="2000" b="1" dirty="0" smtClean="0"/>
              <a:t> scale.</a:t>
            </a:r>
            <a:endParaRPr kumimoji="1" lang="ja-JP" altLang="en-US" sz="2000" b="1" dirty="0"/>
          </a:p>
        </p:txBody>
      </p:sp>
      <p:sp>
        <p:nvSpPr>
          <p:cNvPr id="6" name="右矢印 5"/>
          <p:cNvSpPr/>
          <p:nvPr/>
        </p:nvSpPr>
        <p:spPr>
          <a:xfrm>
            <a:off x="1763688" y="4509120"/>
            <a:ext cx="978408" cy="484632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59832" y="4509120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kumimoji="1" lang="en-US" altLang="ja-JP" b="1" dirty="0" err="1" smtClean="0"/>
              <a:t>Negligile</a:t>
            </a:r>
            <a:r>
              <a:rPr kumimoji="1" lang="en-US" altLang="ja-JP" b="1" dirty="0" smtClean="0"/>
              <a:t> tensor to scalar ratio.</a:t>
            </a:r>
            <a:endParaRPr kumimoji="1" lang="ja-JP" altLang="en-US" b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59832" y="5085184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ja-JP" b="1" dirty="0" smtClean="0"/>
              <a:t>Reheating temperature less than </a:t>
            </a:r>
            <a:r>
              <a:rPr lang="en-US" altLang="ja-JP" b="1" dirty="0" err="1" smtClean="0"/>
              <a:t>TeV</a:t>
            </a:r>
            <a:r>
              <a:rPr lang="en-US" altLang="ja-JP" b="1" dirty="0" smtClean="0"/>
              <a:t>.</a:t>
            </a:r>
            <a:endParaRPr kumimoji="1" lang="ja-JP" altLang="en-US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059832" y="5661248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ja-JP" b="1" dirty="0" smtClean="0"/>
              <a:t>Eternal inflation is one possible model.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17206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83568" y="692696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 smtClean="0">
                <a:solidFill>
                  <a:srgbClr val="7030A0"/>
                </a:solidFill>
              </a:rPr>
              <a:t>The expansion of the universe is accelerating.</a:t>
            </a:r>
            <a:endParaRPr kumimoji="1" lang="ja-JP" altLang="en-US" sz="3200" b="1" dirty="0">
              <a:solidFill>
                <a:srgbClr val="7030A0"/>
              </a:solidFill>
            </a:endParaRPr>
          </a:p>
        </p:txBody>
      </p:sp>
      <p:pic>
        <p:nvPicPr>
          <p:cNvPr id="1026" name="Picture 2" descr="C:\Users\suyama\Desktop\トラぺ\２０１０COSMO\DarkMatterPi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484784"/>
            <a:ext cx="5474692" cy="3052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5940152" y="4581128"/>
            <a:ext cx="2160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From </a:t>
            </a:r>
            <a:r>
              <a:rPr lang="en-US" altLang="ja-JP" sz="1600" dirty="0" err="1" smtClean="0"/>
              <a:t>wikipedia</a:t>
            </a:r>
            <a:endParaRPr kumimoji="1" lang="ja-JP" altLang="en-US" sz="16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15616" y="5013176"/>
            <a:ext cx="57606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/>
              <a:t>Cosmological constant</a:t>
            </a:r>
          </a:p>
          <a:p>
            <a:r>
              <a:rPr lang="en-US" altLang="ja-JP" sz="2400" b="1" dirty="0" smtClean="0">
                <a:solidFill>
                  <a:srgbClr val="FF0000"/>
                </a:solidFill>
              </a:rPr>
              <a:t>Quintessence </a:t>
            </a:r>
            <a:r>
              <a:rPr lang="en-US" altLang="ja-JP" sz="2400" b="1" dirty="0" smtClean="0"/>
              <a:t>(introduction of a scalar field)</a:t>
            </a:r>
          </a:p>
          <a:p>
            <a:r>
              <a:rPr kumimoji="1" lang="en-US" altLang="ja-JP" sz="2400" b="1" dirty="0" smtClean="0"/>
              <a:t>Modification of gravity</a:t>
            </a:r>
          </a:p>
          <a:p>
            <a:r>
              <a:rPr lang="en-US" altLang="ja-JP" sz="2400" b="1" dirty="0" smtClean="0"/>
              <a:t>….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00704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95536" y="404664"/>
            <a:ext cx="489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i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Quintessence </a:t>
            </a:r>
            <a:endParaRPr kumimoji="1" lang="ja-JP" altLang="en-US" sz="3200" b="1" i="1" u="sng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772816"/>
            <a:ext cx="4197853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1403648" y="1124744"/>
            <a:ext cx="65527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Acceleration by the potential energ</a:t>
            </a:r>
            <a:r>
              <a:rPr lang="en-US" altLang="ja-JP" sz="2000" b="1" dirty="0" smtClean="0"/>
              <a:t>y of the scalar field</a:t>
            </a:r>
            <a:endParaRPr kumimoji="1" lang="ja-JP" altLang="en-US" sz="2000" b="1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03512" y="3399383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smtClean="0">
                <a:solidFill>
                  <a:srgbClr val="C00000"/>
                </a:solidFill>
              </a:rPr>
              <a:t>Freezing type</a:t>
            </a:r>
            <a:endParaRPr kumimoji="1" lang="ja-JP" alt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768008" y="3409836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 smtClean="0">
                <a:solidFill>
                  <a:srgbClr val="C00000"/>
                </a:solidFill>
              </a:rPr>
              <a:t>Thaw</a:t>
            </a:r>
            <a:r>
              <a:rPr kumimoji="1" lang="en-US" altLang="ja-JP" sz="2800" b="1" dirty="0" smtClean="0">
                <a:solidFill>
                  <a:srgbClr val="C00000"/>
                </a:solidFill>
              </a:rPr>
              <a:t>ing type</a:t>
            </a:r>
            <a:endParaRPr kumimoji="1" lang="ja-JP" altLang="en-US" sz="2800" b="1" dirty="0">
              <a:solidFill>
                <a:srgbClr val="C00000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55440" y="4077072"/>
            <a:ext cx="3528392" cy="21602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1384" y="4839543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/>
              <a:t>w</a:t>
            </a:r>
            <a:endParaRPr kumimoji="1" lang="ja-JP" altLang="en-US" sz="2400" b="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167608" y="623731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/>
              <a:t>t</a:t>
            </a:r>
            <a:endParaRPr kumimoji="1" lang="ja-JP" altLang="en-US" sz="2400" b="1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-36512" y="5981218"/>
            <a:ext cx="979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w=-1</a:t>
            </a:r>
            <a:endParaRPr kumimoji="1" lang="ja-JP" altLang="en-US" sz="2000" b="1" dirty="0"/>
          </a:p>
        </p:txBody>
      </p:sp>
      <p:sp>
        <p:nvSpPr>
          <p:cNvPr id="14" name="フリーフォーム 13"/>
          <p:cNvSpPr/>
          <p:nvPr/>
        </p:nvSpPr>
        <p:spPr>
          <a:xfrm>
            <a:off x="709205" y="4814371"/>
            <a:ext cx="3459297" cy="1366279"/>
          </a:xfrm>
          <a:custGeom>
            <a:avLst/>
            <a:gdLst>
              <a:gd name="connsiteX0" fmla="*/ 0 w 3459297"/>
              <a:gd name="connsiteY0" fmla="*/ 0 h 1366279"/>
              <a:gd name="connsiteX1" fmla="*/ 44068 w 3459297"/>
              <a:gd name="connsiteY1" fmla="*/ 55084 h 1366279"/>
              <a:gd name="connsiteX2" fmla="*/ 66102 w 3459297"/>
              <a:gd name="connsiteY2" fmla="*/ 88135 h 1366279"/>
              <a:gd name="connsiteX3" fmla="*/ 132203 w 3459297"/>
              <a:gd name="connsiteY3" fmla="*/ 132202 h 1366279"/>
              <a:gd name="connsiteX4" fmla="*/ 154237 w 3459297"/>
              <a:gd name="connsiteY4" fmla="*/ 165253 h 1366279"/>
              <a:gd name="connsiteX5" fmla="*/ 187287 w 3459297"/>
              <a:gd name="connsiteY5" fmla="*/ 176270 h 1366279"/>
              <a:gd name="connsiteX6" fmla="*/ 220338 w 3459297"/>
              <a:gd name="connsiteY6" fmla="*/ 198304 h 1366279"/>
              <a:gd name="connsiteX7" fmla="*/ 319490 w 3459297"/>
              <a:gd name="connsiteY7" fmla="*/ 275422 h 1366279"/>
              <a:gd name="connsiteX8" fmla="*/ 352540 w 3459297"/>
              <a:gd name="connsiteY8" fmla="*/ 286439 h 1366279"/>
              <a:gd name="connsiteX9" fmla="*/ 473726 w 3459297"/>
              <a:gd name="connsiteY9" fmla="*/ 341523 h 1366279"/>
              <a:gd name="connsiteX10" fmla="*/ 539827 w 3459297"/>
              <a:gd name="connsiteY10" fmla="*/ 385590 h 1366279"/>
              <a:gd name="connsiteX11" fmla="*/ 572878 w 3459297"/>
              <a:gd name="connsiteY11" fmla="*/ 407624 h 1366279"/>
              <a:gd name="connsiteX12" fmla="*/ 594911 w 3459297"/>
              <a:gd name="connsiteY12" fmla="*/ 440675 h 1366279"/>
              <a:gd name="connsiteX13" fmla="*/ 661012 w 3459297"/>
              <a:gd name="connsiteY13" fmla="*/ 473725 h 1366279"/>
              <a:gd name="connsiteX14" fmla="*/ 727114 w 3459297"/>
              <a:gd name="connsiteY14" fmla="*/ 506776 h 1366279"/>
              <a:gd name="connsiteX15" fmla="*/ 760164 w 3459297"/>
              <a:gd name="connsiteY15" fmla="*/ 528810 h 1366279"/>
              <a:gd name="connsiteX16" fmla="*/ 826265 w 3459297"/>
              <a:gd name="connsiteY16" fmla="*/ 550843 h 1366279"/>
              <a:gd name="connsiteX17" fmla="*/ 892367 w 3459297"/>
              <a:gd name="connsiteY17" fmla="*/ 583894 h 1366279"/>
              <a:gd name="connsiteX18" fmla="*/ 980502 w 3459297"/>
              <a:gd name="connsiteY18" fmla="*/ 616945 h 1366279"/>
              <a:gd name="connsiteX19" fmla="*/ 1046603 w 3459297"/>
              <a:gd name="connsiteY19" fmla="*/ 661012 h 1366279"/>
              <a:gd name="connsiteX20" fmla="*/ 1112704 w 3459297"/>
              <a:gd name="connsiteY20" fmla="*/ 683046 h 1366279"/>
              <a:gd name="connsiteX21" fmla="*/ 1189822 w 3459297"/>
              <a:gd name="connsiteY21" fmla="*/ 705080 h 1366279"/>
              <a:gd name="connsiteX22" fmla="*/ 1222873 w 3459297"/>
              <a:gd name="connsiteY22" fmla="*/ 738130 h 1366279"/>
              <a:gd name="connsiteX23" fmla="*/ 1322024 w 3459297"/>
              <a:gd name="connsiteY23" fmla="*/ 826265 h 1366279"/>
              <a:gd name="connsiteX24" fmla="*/ 1344058 w 3459297"/>
              <a:gd name="connsiteY24" fmla="*/ 859316 h 1366279"/>
              <a:gd name="connsiteX25" fmla="*/ 1377109 w 3459297"/>
              <a:gd name="connsiteY25" fmla="*/ 870333 h 1366279"/>
              <a:gd name="connsiteX26" fmla="*/ 1410159 w 3459297"/>
              <a:gd name="connsiteY26" fmla="*/ 892366 h 1366279"/>
              <a:gd name="connsiteX27" fmla="*/ 1454227 w 3459297"/>
              <a:gd name="connsiteY27" fmla="*/ 914400 h 1366279"/>
              <a:gd name="connsiteX28" fmla="*/ 1487278 w 3459297"/>
              <a:gd name="connsiteY28" fmla="*/ 936434 h 1366279"/>
              <a:gd name="connsiteX29" fmla="*/ 1553379 w 3459297"/>
              <a:gd name="connsiteY29" fmla="*/ 958468 h 1366279"/>
              <a:gd name="connsiteX30" fmla="*/ 1663547 w 3459297"/>
              <a:gd name="connsiteY30" fmla="*/ 991518 h 1366279"/>
              <a:gd name="connsiteX31" fmla="*/ 1729649 w 3459297"/>
              <a:gd name="connsiteY31" fmla="*/ 1002535 h 1366279"/>
              <a:gd name="connsiteX32" fmla="*/ 1861851 w 3459297"/>
              <a:gd name="connsiteY32" fmla="*/ 1024569 h 1366279"/>
              <a:gd name="connsiteX33" fmla="*/ 1972020 w 3459297"/>
              <a:gd name="connsiteY33" fmla="*/ 1057619 h 1366279"/>
              <a:gd name="connsiteX34" fmla="*/ 2104222 w 3459297"/>
              <a:gd name="connsiteY34" fmla="*/ 1101687 h 1366279"/>
              <a:gd name="connsiteX35" fmla="*/ 2137273 w 3459297"/>
              <a:gd name="connsiteY35" fmla="*/ 1112704 h 1366279"/>
              <a:gd name="connsiteX36" fmla="*/ 2236424 w 3459297"/>
              <a:gd name="connsiteY36" fmla="*/ 1134737 h 1366279"/>
              <a:gd name="connsiteX37" fmla="*/ 2269475 w 3459297"/>
              <a:gd name="connsiteY37" fmla="*/ 1156771 h 1366279"/>
              <a:gd name="connsiteX38" fmla="*/ 2346593 w 3459297"/>
              <a:gd name="connsiteY38" fmla="*/ 1178805 h 1366279"/>
              <a:gd name="connsiteX39" fmla="*/ 2379644 w 3459297"/>
              <a:gd name="connsiteY39" fmla="*/ 1200839 h 1366279"/>
              <a:gd name="connsiteX40" fmla="*/ 2423711 w 3459297"/>
              <a:gd name="connsiteY40" fmla="*/ 1211856 h 1366279"/>
              <a:gd name="connsiteX41" fmla="*/ 2456762 w 3459297"/>
              <a:gd name="connsiteY41" fmla="*/ 1222872 h 1366279"/>
              <a:gd name="connsiteX42" fmla="*/ 2500829 w 3459297"/>
              <a:gd name="connsiteY42" fmla="*/ 1233889 h 1366279"/>
              <a:gd name="connsiteX43" fmla="*/ 2677099 w 3459297"/>
              <a:gd name="connsiteY43" fmla="*/ 1277957 h 1366279"/>
              <a:gd name="connsiteX44" fmla="*/ 2875403 w 3459297"/>
              <a:gd name="connsiteY44" fmla="*/ 1299990 h 1366279"/>
              <a:gd name="connsiteX45" fmla="*/ 2974555 w 3459297"/>
              <a:gd name="connsiteY45" fmla="*/ 1322024 h 1366279"/>
              <a:gd name="connsiteX46" fmla="*/ 3150824 w 3459297"/>
              <a:gd name="connsiteY46" fmla="*/ 1333041 h 1366279"/>
              <a:gd name="connsiteX47" fmla="*/ 3216926 w 3459297"/>
              <a:gd name="connsiteY47" fmla="*/ 1355075 h 1366279"/>
              <a:gd name="connsiteX48" fmla="*/ 3459297 w 3459297"/>
              <a:gd name="connsiteY48" fmla="*/ 1366092 h 1366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3459297" h="1366279">
                <a:moveTo>
                  <a:pt x="0" y="0"/>
                </a:moveTo>
                <a:cubicBezTo>
                  <a:pt x="14689" y="18361"/>
                  <a:pt x="29959" y="36273"/>
                  <a:pt x="44068" y="55084"/>
                </a:cubicBezTo>
                <a:cubicBezTo>
                  <a:pt x="52013" y="65677"/>
                  <a:pt x="56137" y="79416"/>
                  <a:pt x="66102" y="88135"/>
                </a:cubicBezTo>
                <a:cubicBezTo>
                  <a:pt x="86031" y="105573"/>
                  <a:pt x="132203" y="132202"/>
                  <a:pt x="132203" y="132202"/>
                </a:cubicBezTo>
                <a:cubicBezTo>
                  <a:pt x="139548" y="143219"/>
                  <a:pt x="143898" y="156981"/>
                  <a:pt x="154237" y="165253"/>
                </a:cubicBezTo>
                <a:cubicBezTo>
                  <a:pt x="163305" y="172507"/>
                  <a:pt x="176900" y="171077"/>
                  <a:pt x="187287" y="176270"/>
                </a:cubicBezTo>
                <a:cubicBezTo>
                  <a:pt x="199130" y="182192"/>
                  <a:pt x="210166" y="189827"/>
                  <a:pt x="220338" y="198304"/>
                </a:cubicBezTo>
                <a:cubicBezTo>
                  <a:pt x="258362" y="229990"/>
                  <a:pt x="263799" y="256858"/>
                  <a:pt x="319490" y="275422"/>
                </a:cubicBezTo>
                <a:cubicBezTo>
                  <a:pt x="330507" y="279094"/>
                  <a:pt x="342389" y="280799"/>
                  <a:pt x="352540" y="286439"/>
                </a:cubicBezTo>
                <a:cubicBezTo>
                  <a:pt x="459745" y="345998"/>
                  <a:pt x="374626" y="321703"/>
                  <a:pt x="473726" y="341523"/>
                </a:cubicBezTo>
                <a:lnTo>
                  <a:pt x="539827" y="385590"/>
                </a:lnTo>
                <a:lnTo>
                  <a:pt x="572878" y="407624"/>
                </a:lnTo>
                <a:cubicBezTo>
                  <a:pt x="580222" y="418641"/>
                  <a:pt x="585549" y="431312"/>
                  <a:pt x="594911" y="440675"/>
                </a:cubicBezTo>
                <a:cubicBezTo>
                  <a:pt x="616268" y="462032"/>
                  <a:pt x="634131" y="464765"/>
                  <a:pt x="661012" y="473725"/>
                </a:cubicBezTo>
                <a:cubicBezTo>
                  <a:pt x="755736" y="536875"/>
                  <a:pt x="635885" y="461161"/>
                  <a:pt x="727114" y="506776"/>
                </a:cubicBezTo>
                <a:cubicBezTo>
                  <a:pt x="738957" y="512697"/>
                  <a:pt x="748065" y="523433"/>
                  <a:pt x="760164" y="528810"/>
                </a:cubicBezTo>
                <a:cubicBezTo>
                  <a:pt x="781388" y="538243"/>
                  <a:pt x="826265" y="550843"/>
                  <a:pt x="826265" y="550843"/>
                </a:cubicBezTo>
                <a:cubicBezTo>
                  <a:pt x="889783" y="593188"/>
                  <a:pt x="828508" y="556526"/>
                  <a:pt x="892367" y="583894"/>
                </a:cubicBezTo>
                <a:cubicBezTo>
                  <a:pt x="973022" y="618461"/>
                  <a:pt x="899255" y="596633"/>
                  <a:pt x="980502" y="616945"/>
                </a:cubicBezTo>
                <a:cubicBezTo>
                  <a:pt x="1002536" y="631634"/>
                  <a:pt x="1021481" y="652638"/>
                  <a:pt x="1046603" y="661012"/>
                </a:cubicBezTo>
                <a:cubicBezTo>
                  <a:pt x="1068637" y="668357"/>
                  <a:pt x="1090172" y="677413"/>
                  <a:pt x="1112704" y="683046"/>
                </a:cubicBezTo>
                <a:cubicBezTo>
                  <a:pt x="1168037" y="696880"/>
                  <a:pt x="1142407" y="689275"/>
                  <a:pt x="1189822" y="705080"/>
                </a:cubicBezTo>
                <a:cubicBezTo>
                  <a:pt x="1200839" y="716097"/>
                  <a:pt x="1210904" y="728156"/>
                  <a:pt x="1222873" y="738130"/>
                </a:cubicBezTo>
                <a:cubicBezTo>
                  <a:pt x="1272543" y="779521"/>
                  <a:pt x="1268464" y="745925"/>
                  <a:pt x="1322024" y="826265"/>
                </a:cubicBezTo>
                <a:cubicBezTo>
                  <a:pt x="1329369" y="837282"/>
                  <a:pt x="1333719" y="851045"/>
                  <a:pt x="1344058" y="859316"/>
                </a:cubicBezTo>
                <a:cubicBezTo>
                  <a:pt x="1353126" y="866571"/>
                  <a:pt x="1366722" y="865140"/>
                  <a:pt x="1377109" y="870333"/>
                </a:cubicBezTo>
                <a:cubicBezTo>
                  <a:pt x="1388952" y="876254"/>
                  <a:pt x="1398663" y="885797"/>
                  <a:pt x="1410159" y="892366"/>
                </a:cubicBezTo>
                <a:cubicBezTo>
                  <a:pt x="1424418" y="900514"/>
                  <a:pt x="1439968" y="906252"/>
                  <a:pt x="1454227" y="914400"/>
                </a:cubicBezTo>
                <a:cubicBezTo>
                  <a:pt x="1465723" y="920969"/>
                  <a:pt x="1475178" y="931056"/>
                  <a:pt x="1487278" y="936434"/>
                </a:cubicBezTo>
                <a:cubicBezTo>
                  <a:pt x="1508502" y="945867"/>
                  <a:pt x="1531345" y="951124"/>
                  <a:pt x="1553379" y="958468"/>
                </a:cubicBezTo>
                <a:cubicBezTo>
                  <a:pt x="1590043" y="970689"/>
                  <a:pt x="1625532" y="983915"/>
                  <a:pt x="1663547" y="991518"/>
                </a:cubicBezTo>
                <a:cubicBezTo>
                  <a:pt x="1685451" y="995899"/>
                  <a:pt x="1707671" y="998539"/>
                  <a:pt x="1729649" y="1002535"/>
                </a:cubicBezTo>
                <a:cubicBezTo>
                  <a:pt x="1847789" y="1024015"/>
                  <a:pt x="1714064" y="1003456"/>
                  <a:pt x="1861851" y="1024569"/>
                </a:cubicBezTo>
                <a:cubicBezTo>
                  <a:pt x="1942316" y="1051390"/>
                  <a:pt x="1905420" y="1040969"/>
                  <a:pt x="1972020" y="1057619"/>
                </a:cubicBezTo>
                <a:cubicBezTo>
                  <a:pt x="2071389" y="1107304"/>
                  <a:pt x="1948126" y="1049655"/>
                  <a:pt x="2104222" y="1101687"/>
                </a:cubicBezTo>
                <a:cubicBezTo>
                  <a:pt x="2115239" y="1105359"/>
                  <a:pt x="2126107" y="1109514"/>
                  <a:pt x="2137273" y="1112704"/>
                </a:cubicBezTo>
                <a:cubicBezTo>
                  <a:pt x="2173582" y="1123078"/>
                  <a:pt x="2198552" y="1127163"/>
                  <a:pt x="2236424" y="1134737"/>
                </a:cubicBezTo>
                <a:cubicBezTo>
                  <a:pt x="2247441" y="1142082"/>
                  <a:pt x="2257305" y="1151555"/>
                  <a:pt x="2269475" y="1156771"/>
                </a:cubicBezTo>
                <a:cubicBezTo>
                  <a:pt x="2318894" y="1177951"/>
                  <a:pt x="2303715" y="1157366"/>
                  <a:pt x="2346593" y="1178805"/>
                </a:cubicBezTo>
                <a:cubicBezTo>
                  <a:pt x="2358436" y="1184727"/>
                  <a:pt x="2367474" y="1195623"/>
                  <a:pt x="2379644" y="1200839"/>
                </a:cubicBezTo>
                <a:cubicBezTo>
                  <a:pt x="2393561" y="1206803"/>
                  <a:pt x="2409152" y="1207697"/>
                  <a:pt x="2423711" y="1211856"/>
                </a:cubicBezTo>
                <a:cubicBezTo>
                  <a:pt x="2434877" y="1215046"/>
                  <a:pt x="2445596" y="1219682"/>
                  <a:pt x="2456762" y="1222872"/>
                </a:cubicBezTo>
                <a:cubicBezTo>
                  <a:pt x="2471321" y="1227031"/>
                  <a:pt x="2486326" y="1229538"/>
                  <a:pt x="2500829" y="1233889"/>
                </a:cubicBezTo>
                <a:cubicBezTo>
                  <a:pt x="2578171" y="1257092"/>
                  <a:pt x="2583319" y="1268579"/>
                  <a:pt x="2677099" y="1277957"/>
                </a:cubicBezTo>
                <a:cubicBezTo>
                  <a:pt x="2816728" y="1291920"/>
                  <a:pt x="2750647" y="1284397"/>
                  <a:pt x="2875403" y="1299990"/>
                </a:cubicBezTo>
                <a:cubicBezTo>
                  <a:pt x="2899360" y="1305979"/>
                  <a:pt x="2951960" y="1319872"/>
                  <a:pt x="2974555" y="1322024"/>
                </a:cubicBezTo>
                <a:cubicBezTo>
                  <a:pt x="3033161" y="1327606"/>
                  <a:pt x="3092068" y="1329369"/>
                  <a:pt x="3150824" y="1333041"/>
                </a:cubicBezTo>
                <a:cubicBezTo>
                  <a:pt x="3172858" y="1340386"/>
                  <a:pt x="3193769" y="1353294"/>
                  <a:pt x="3216926" y="1355075"/>
                </a:cubicBezTo>
                <a:cubicBezTo>
                  <a:pt x="3393098" y="1368627"/>
                  <a:pt x="3312264" y="1366092"/>
                  <a:pt x="3459297" y="1366092"/>
                </a:cubicBezTo>
              </a:path>
            </a:pathLst>
          </a:cu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5191944" y="4077072"/>
            <a:ext cx="3528392" cy="21602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687888" y="4839543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/>
              <a:t>w</a:t>
            </a:r>
            <a:endParaRPr kumimoji="1" lang="ja-JP" altLang="en-US" sz="2400" b="1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704112" y="623731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/>
              <a:t>t</a:t>
            </a:r>
            <a:endParaRPr kumimoji="1" lang="ja-JP" altLang="en-US" sz="2400" b="1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499992" y="5981218"/>
            <a:ext cx="979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w=-1</a:t>
            </a:r>
            <a:endParaRPr kumimoji="1" lang="ja-JP" altLang="en-US" sz="2000" b="1" dirty="0"/>
          </a:p>
        </p:txBody>
      </p:sp>
      <p:sp>
        <p:nvSpPr>
          <p:cNvPr id="15" name="フリーフォーム 14"/>
          <p:cNvSpPr/>
          <p:nvPr/>
        </p:nvSpPr>
        <p:spPr>
          <a:xfrm>
            <a:off x="5215104" y="4616067"/>
            <a:ext cx="3481330" cy="1586429"/>
          </a:xfrm>
          <a:custGeom>
            <a:avLst/>
            <a:gdLst>
              <a:gd name="connsiteX0" fmla="*/ 0 w 3481330"/>
              <a:gd name="connsiteY0" fmla="*/ 1586429 h 1586429"/>
              <a:gd name="connsiteX1" fmla="*/ 242371 w 3481330"/>
              <a:gd name="connsiteY1" fmla="*/ 1564396 h 1586429"/>
              <a:gd name="connsiteX2" fmla="*/ 451692 w 3481330"/>
              <a:gd name="connsiteY2" fmla="*/ 1553379 h 1586429"/>
              <a:gd name="connsiteX3" fmla="*/ 627962 w 3481330"/>
              <a:gd name="connsiteY3" fmla="*/ 1531345 h 1586429"/>
              <a:gd name="connsiteX4" fmla="*/ 716097 w 3481330"/>
              <a:gd name="connsiteY4" fmla="*/ 1509311 h 1586429"/>
              <a:gd name="connsiteX5" fmla="*/ 782198 w 3481330"/>
              <a:gd name="connsiteY5" fmla="*/ 1487278 h 1586429"/>
              <a:gd name="connsiteX6" fmla="*/ 815248 w 3481330"/>
              <a:gd name="connsiteY6" fmla="*/ 1476261 h 1586429"/>
              <a:gd name="connsiteX7" fmla="*/ 859316 w 3481330"/>
              <a:gd name="connsiteY7" fmla="*/ 1465244 h 1586429"/>
              <a:gd name="connsiteX8" fmla="*/ 892366 w 3481330"/>
              <a:gd name="connsiteY8" fmla="*/ 1443210 h 1586429"/>
              <a:gd name="connsiteX9" fmla="*/ 969485 w 3481330"/>
              <a:gd name="connsiteY9" fmla="*/ 1421176 h 1586429"/>
              <a:gd name="connsiteX10" fmla="*/ 1035586 w 3481330"/>
              <a:gd name="connsiteY10" fmla="*/ 1399143 h 1586429"/>
              <a:gd name="connsiteX11" fmla="*/ 1068636 w 3481330"/>
              <a:gd name="connsiteY11" fmla="*/ 1388126 h 1586429"/>
              <a:gd name="connsiteX12" fmla="*/ 1156771 w 3481330"/>
              <a:gd name="connsiteY12" fmla="*/ 1366092 h 1586429"/>
              <a:gd name="connsiteX13" fmla="*/ 1200839 w 3481330"/>
              <a:gd name="connsiteY13" fmla="*/ 1355075 h 1586429"/>
              <a:gd name="connsiteX14" fmla="*/ 1311007 w 3481330"/>
              <a:gd name="connsiteY14" fmla="*/ 1333041 h 1586429"/>
              <a:gd name="connsiteX15" fmla="*/ 1410159 w 3481330"/>
              <a:gd name="connsiteY15" fmla="*/ 1311008 h 1586429"/>
              <a:gd name="connsiteX16" fmla="*/ 1498294 w 3481330"/>
              <a:gd name="connsiteY16" fmla="*/ 1266940 h 1586429"/>
              <a:gd name="connsiteX17" fmla="*/ 1542362 w 3481330"/>
              <a:gd name="connsiteY17" fmla="*/ 1244906 h 1586429"/>
              <a:gd name="connsiteX18" fmla="*/ 1630497 w 3481330"/>
              <a:gd name="connsiteY18" fmla="*/ 1189822 h 1586429"/>
              <a:gd name="connsiteX19" fmla="*/ 1674564 w 3481330"/>
              <a:gd name="connsiteY19" fmla="*/ 1167788 h 1586429"/>
              <a:gd name="connsiteX20" fmla="*/ 1740665 w 3481330"/>
              <a:gd name="connsiteY20" fmla="*/ 1145755 h 1586429"/>
              <a:gd name="connsiteX21" fmla="*/ 1806766 w 3481330"/>
              <a:gd name="connsiteY21" fmla="*/ 1112704 h 1586429"/>
              <a:gd name="connsiteX22" fmla="*/ 1883885 w 3481330"/>
              <a:gd name="connsiteY22" fmla="*/ 1057620 h 1586429"/>
              <a:gd name="connsiteX23" fmla="*/ 1938969 w 3481330"/>
              <a:gd name="connsiteY23" fmla="*/ 1035586 h 1586429"/>
              <a:gd name="connsiteX24" fmla="*/ 2038121 w 3481330"/>
              <a:gd name="connsiteY24" fmla="*/ 991519 h 1586429"/>
              <a:gd name="connsiteX25" fmla="*/ 2082188 w 3481330"/>
              <a:gd name="connsiteY25" fmla="*/ 969485 h 1586429"/>
              <a:gd name="connsiteX26" fmla="*/ 2126256 w 3481330"/>
              <a:gd name="connsiteY26" fmla="*/ 958468 h 1586429"/>
              <a:gd name="connsiteX27" fmla="*/ 2203374 w 3481330"/>
              <a:gd name="connsiteY27" fmla="*/ 903384 h 1586429"/>
              <a:gd name="connsiteX28" fmla="*/ 2236424 w 3481330"/>
              <a:gd name="connsiteY28" fmla="*/ 892367 h 1586429"/>
              <a:gd name="connsiteX29" fmla="*/ 2324559 w 3481330"/>
              <a:gd name="connsiteY29" fmla="*/ 837282 h 1586429"/>
              <a:gd name="connsiteX30" fmla="*/ 2423711 w 3481330"/>
              <a:gd name="connsiteY30" fmla="*/ 782198 h 1586429"/>
              <a:gd name="connsiteX31" fmla="*/ 2456762 w 3481330"/>
              <a:gd name="connsiteY31" fmla="*/ 749147 h 1586429"/>
              <a:gd name="connsiteX32" fmla="*/ 2522863 w 3481330"/>
              <a:gd name="connsiteY32" fmla="*/ 727114 h 1586429"/>
              <a:gd name="connsiteX33" fmla="*/ 2588964 w 3481330"/>
              <a:gd name="connsiteY33" fmla="*/ 672029 h 1586429"/>
              <a:gd name="connsiteX34" fmla="*/ 2622015 w 3481330"/>
              <a:gd name="connsiteY34" fmla="*/ 638979 h 1586429"/>
              <a:gd name="connsiteX35" fmla="*/ 2721166 w 3481330"/>
              <a:gd name="connsiteY35" fmla="*/ 583894 h 1586429"/>
              <a:gd name="connsiteX36" fmla="*/ 2754217 w 3481330"/>
              <a:gd name="connsiteY36" fmla="*/ 550844 h 1586429"/>
              <a:gd name="connsiteX37" fmla="*/ 2798285 w 3481330"/>
              <a:gd name="connsiteY37" fmla="*/ 528810 h 1586429"/>
              <a:gd name="connsiteX38" fmla="*/ 2831335 w 3481330"/>
              <a:gd name="connsiteY38" fmla="*/ 506776 h 1586429"/>
              <a:gd name="connsiteX39" fmla="*/ 2886419 w 3481330"/>
              <a:gd name="connsiteY39" fmla="*/ 440675 h 1586429"/>
              <a:gd name="connsiteX40" fmla="*/ 2919470 w 3481330"/>
              <a:gd name="connsiteY40" fmla="*/ 429658 h 1586429"/>
              <a:gd name="connsiteX41" fmla="*/ 2952521 w 3481330"/>
              <a:gd name="connsiteY41" fmla="*/ 407625 h 1586429"/>
              <a:gd name="connsiteX42" fmla="*/ 3007605 w 3481330"/>
              <a:gd name="connsiteY42" fmla="*/ 385591 h 1586429"/>
              <a:gd name="connsiteX43" fmla="*/ 3095740 w 3481330"/>
              <a:gd name="connsiteY43" fmla="*/ 308473 h 1586429"/>
              <a:gd name="connsiteX44" fmla="*/ 3128791 w 3481330"/>
              <a:gd name="connsiteY44" fmla="*/ 275422 h 1586429"/>
              <a:gd name="connsiteX45" fmla="*/ 3194892 w 3481330"/>
              <a:gd name="connsiteY45" fmla="*/ 231355 h 1586429"/>
              <a:gd name="connsiteX46" fmla="*/ 3260993 w 3481330"/>
              <a:gd name="connsiteY46" fmla="*/ 176270 h 1586429"/>
              <a:gd name="connsiteX47" fmla="*/ 3360145 w 3481330"/>
              <a:gd name="connsiteY47" fmla="*/ 99152 h 1586429"/>
              <a:gd name="connsiteX48" fmla="*/ 3393195 w 3481330"/>
              <a:gd name="connsiteY48" fmla="*/ 77119 h 1586429"/>
              <a:gd name="connsiteX49" fmla="*/ 3415229 w 3481330"/>
              <a:gd name="connsiteY49" fmla="*/ 44068 h 1586429"/>
              <a:gd name="connsiteX50" fmla="*/ 3459297 w 3481330"/>
              <a:gd name="connsiteY50" fmla="*/ 22034 h 1586429"/>
              <a:gd name="connsiteX51" fmla="*/ 3481330 w 3481330"/>
              <a:gd name="connsiteY51" fmla="*/ 0 h 1586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3481330" h="1586429">
                <a:moveTo>
                  <a:pt x="0" y="1586429"/>
                </a:moveTo>
                <a:cubicBezTo>
                  <a:pt x="79359" y="1578494"/>
                  <a:pt x="163026" y="1569515"/>
                  <a:pt x="242371" y="1564396"/>
                </a:cubicBezTo>
                <a:cubicBezTo>
                  <a:pt x="312096" y="1559898"/>
                  <a:pt x="381918" y="1557051"/>
                  <a:pt x="451692" y="1553379"/>
                </a:cubicBezTo>
                <a:cubicBezTo>
                  <a:pt x="486063" y="1549560"/>
                  <a:pt x="588662" y="1539205"/>
                  <a:pt x="627962" y="1531345"/>
                </a:cubicBezTo>
                <a:cubicBezTo>
                  <a:pt x="657656" y="1525406"/>
                  <a:pt x="687368" y="1518887"/>
                  <a:pt x="716097" y="1509311"/>
                </a:cubicBezTo>
                <a:lnTo>
                  <a:pt x="782198" y="1487278"/>
                </a:lnTo>
                <a:cubicBezTo>
                  <a:pt x="793215" y="1483606"/>
                  <a:pt x="803982" y="1479077"/>
                  <a:pt x="815248" y="1476261"/>
                </a:cubicBezTo>
                <a:lnTo>
                  <a:pt x="859316" y="1465244"/>
                </a:lnTo>
                <a:cubicBezTo>
                  <a:pt x="870333" y="1457899"/>
                  <a:pt x="880523" y="1449131"/>
                  <a:pt x="892366" y="1443210"/>
                </a:cubicBezTo>
                <a:cubicBezTo>
                  <a:pt x="910877" y="1433954"/>
                  <a:pt x="951837" y="1426470"/>
                  <a:pt x="969485" y="1421176"/>
                </a:cubicBezTo>
                <a:cubicBezTo>
                  <a:pt x="991731" y="1414502"/>
                  <a:pt x="1013552" y="1406487"/>
                  <a:pt x="1035586" y="1399143"/>
                </a:cubicBezTo>
                <a:cubicBezTo>
                  <a:pt x="1046603" y="1395471"/>
                  <a:pt x="1057370" y="1390943"/>
                  <a:pt x="1068636" y="1388126"/>
                </a:cubicBezTo>
                <a:lnTo>
                  <a:pt x="1156771" y="1366092"/>
                </a:lnTo>
                <a:cubicBezTo>
                  <a:pt x="1171460" y="1362420"/>
                  <a:pt x="1185992" y="1358045"/>
                  <a:pt x="1200839" y="1355075"/>
                </a:cubicBezTo>
                <a:lnTo>
                  <a:pt x="1311007" y="1333041"/>
                </a:lnTo>
                <a:cubicBezTo>
                  <a:pt x="1321743" y="1330894"/>
                  <a:pt x="1395792" y="1316994"/>
                  <a:pt x="1410159" y="1311008"/>
                </a:cubicBezTo>
                <a:cubicBezTo>
                  <a:pt x="1440478" y="1298375"/>
                  <a:pt x="1468916" y="1281629"/>
                  <a:pt x="1498294" y="1266940"/>
                </a:cubicBezTo>
                <a:cubicBezTo>
                  <a:pt x="1512983" y="1259595"/>
                  <a:pt x="1528435" y="1253610"/>
                  <a:pt x="1542362" y="1244906"/>
                </a:cubicBezTo>
                <a:cubicBezTo>
                  <a:pt x="1571740" y="1226545"/>
                  <a:pt x="1599510" y="1205316"/>
                  <a:pt x="1630497" y="1189822"/>
                </a:cubicBezTo>
                <a:cubicBezTo>
                  <a:pt x="1645186" y="1182477"/>
                  <a:pt x="1659316" y="1173887"/>
                  <a:pt x="1674564" y="1167788"/>
                </a:cubicBezTo>
                <a:cubicBezTo>
                  <a:pt x="1696128" y="1159162"/>
                  <a:pt x="1721340" y="1158638"/>
                  <a:pt x="1740665" y="1145755"/>
                </a:cubicBezTo>
                <a:cubicBezTo>
                  <a:pt x="1783378" y="1117279"/>
                  <a:pt x="1761155" y="1127908"/>
                  <a:pt x="1806766" y="1112704"/>
                </a:cubicBezTo>
                <a:cubicBezTo>
                  <a:pt x="1816753" y="1105214"/>
                  <a:pt x="1867770" y="1065677"/>
                  <a:pt x="1883885" y="1057620"/>
                </a:cubicBezTo>
                <a:cubicBezTo>
                  <a:pt x="1901573" y="1048776"/>
                  <a:pt x="1921682" y="1045190"/>
                  <a:pt x="1938969" y="1035586"/>
                </a:cubicBezTo>
                <a:cubicBezTo>
                  <a:pt x="2030306" y="984842"/>
                  <a:pt x="1932102" y="1012721"/>
                  <a:pt x="2038121" y="991519"/>
                </a:cubicBezTo>
                <a:cubicBezTo>
                  <a:pt x="2052810" y="984174"/>
                  <a:pt x="2066811" y="975252"/>
                  <a:pt x="2082188" y="969485"/>
                </a:cubicBezTo>
                <a:cubicBezTo>
                  <a:pt x="2096365" y="964168"/>
                  <a:pt x="2112339" y="964433"/>
                  <a:pt x="2126256" y="958468"/>
                </a:cubicBezTo>
                <a:cubicBezTo>
                  <a:pt x="2143295" y="951165"/>
                  <a:pt x="2192103" y="909825"/>
                  <a:pt x="2203374" y="903384"/>
                </a:cubicBezTo>
                <a:cubicBezTo>
                  <a:pt x="2213457" y="897623"/>
                  <a:pt x="2225407" y="896039"/>
                  <a:pt x="2236424" y="892367"/>
                </a:cubicBezTo>
                <a:cubicBezTo>
                  <a:pt x="2338714" y="815649"/>
                  <a:pt x="2223746" y="897770"/>
                  <a:pt x="2324559" y="837282"/>
                </a:cubicBezTo>
                <a:cubicBezTo>
                  <a:pt x="2419261" y="780460"/>
                  <a:pt x="2357232" y="804358"/>
                  <a:pt x="2423711" y="782198"/>
                </a:cubicBezTo>
                <a:cubicBezTo>
                  <a:pt x="2434728" y="771181"/>
                  <a:pt x="2443142" y="756713"/>
                  <a:pt x="2456762" y="749147"/>
                </a:cubicBezTo>
                <a:cubicBezTo>
                  <a:pt x="2477065" y="737868"/>
                  <a:pt x="2522863" y="727114"/>
                  <a:pt x="2522863" y="727114"/>
                </a:cubicBezTo>
                <a:cubicBezTo>
                  <a:pt x="2619400" y="630574"/>
                  <a:pt x="2496952" y="748704"/>
                  <a:pt x="2588964" y="672029"/>
                </a:cubicBezTo>
                <a:cubicBezTo>
                  <a:pt x="2600933" y="662055"/>
                  <a:pt x="2609717" y="648544"/>
                  <a:pt x="2622015" y="638979"/>
                </a:cubicBezTo>
                <a:cubicBezTo>
                  <a:pt x="2678839" y="594783"/>
                  <a:pt x="2671299" y="600517"/>
                  <a:pt x="2721166" y="583894"/>
                </a:cubicBezTo>
                <a:cubicBezTo>
                  <a:pt x="2732183" y="572877"/>
                  <a:pt x="2741539" y="559900"/>
                  <a:pt x="2754217" y="550844"/>
                </a:cubicBezTo>
                <a:cubicBezTo>
                  <a:pt x="2767581" y="541298"/>
                  <a:pt x="2784026" y="536958"/>
                  <a:pt x="2798285" y="528810"/>
                </a:cubicBezTo>
                <a:cubicBezTo>
                  <a:pt x="2809781" y="522241"/>
                  <a:pt x="2820318" y="514121"/>
                  <a:pt x="2831335" y="506776"/>
                </a:cubicBezTo>
                <a:cubicBezTo>
                  <a:pt x="2847592" y="482391"/>
                  <a:pt x="2860974" y="457639"/>
                  <a:pt x="2886419" y="440675"/>
                </a:cubicBezTo>
                <a:cubicBezTo>
                  <a:pt x="2896082" y="434233"/>
                  <a:pt x="2909083" y="434851"/>
                  <a:pt x="2919470" y="429658"/>
                </a:cubicBezTo>
                <a:cubicBezTo>
                  <a:pt x="2931313" y="423737"/>
                  <a:pt x="2940678" y="413546"/>
                  <a:pt x="2952521" y="407625"/>
                </a:cubicBezTo>
                <a:cubicBezTo>
                  <a:pt x="2970209" y="398781"/>
                  <a:pt x="2989244" y="392936"/>
                  <a:pt x="3007605" y="385591"/>
                </a:cubicBezTo>
                <a:cubicBezTo>
                  <a:pt x="3070035" y="291946"/>
                  <a:pt x="2967209" y="437004"/>
                  <a:pt x="3095740" y="308473"/>
                </a:cubicBezTo>
                <a:cubicBezTo>
                  <a:pt x="3106757" y="297456"/>
                  <a:pt x="3116493" y="284987"/>
                  <a:pt x="3128791" y="275422"/>
                </a:cubicBezTo>
                <a:cubicBezTo>
                  <a:pt x="3149694" y="259164"/>
                  <a:pt x="3176167" y="250080"/>
                  <a:pt x="3194892" y="231355"/>
                </a:cubicBezTo>
                <a:cubicBezTo>
                  <a:pt x="3291429" y="134815"/>
                  <a:pt x="3168981" y="252945"/>
                  <a:pt x="3260993" y="176270"/>
                </a:cubicBezTo>
                <a:cubicBezTo>
                  <a:pt x="3364545" y="89978"/>
                  <a:pt x="3193079" y="210530"/>
                  <a:pt x="3360145" y="99152"/>
                </a:cubicBezTo>
                <a:lnTo>
                  <a:pt x="3393195" y="77119"/>
                </a:lnTo>
                <a:cubicBezTo>
                  <a:pt x="3400540" y="66102"/>
                  <a:pt x="3405057" y="52545"/>
                  <a:pt x="3415229" y="44068"/>
                </a:cubicBezTo>
                <a:cubicBezTo>
                  <a:pt x="3427846" y="33554"/>
                  <a:pt x="3445632" y="31144"/>
                  <a:pt x="3459297" y="22034"/>
                </a:cubicBezTo>
                <a:cubicBezTo>
                  <a:pt x="3467939" y="16272"/>
                  <a:pt x="3473986" y="7345"/>
                  <a:pt x="3481330" y="0"/>
                </a:cubicBezTo>
              </a:path>
            </a:pathLst>
          </a:cu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75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67544" y="260648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i="1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scenario</a:t>
            </a:r>
            <a:endParaRPr kumimoji="1" lang="ja-JP" altLang="en-US" sz="3200" b="1" i="1" u="sng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フリーフォーム 9"/>
          <p:cNvSpPr/>
          <p:nvPr/>
        </p:nvSpPr>
        <p:spPr>
          <a:xfrm>
            <a:off x="1403648" y="3296791"/>
            <a:ext cx="5832648" cy="1810478"/>
          </a:xfrm>
          <a:custGeom>
            <a:avLst/>
            <a:gdLst>
              <a:gd name="connsiteX0" fmla="*/ 0 w 4549966"/>
              <a:gd name="connsiteY0" fmla="*/ 66101 h 1266040"/>
              <a:gd name="connsiteX1" fmla="*/ 749147 w 4549966"/>
              <a:gd name="connsiteY1" fmla="*/ 848298 h 1266040"/>
              <a:gd name="connsiteX2" fmla="*/ 1773716 w 4549966"/>
              <a:gd name="connsiteY2" fmla="*/ 1211855 h 1266040"/>
              <a:gd name="connsiteX3" fmla="*/ 2699132 w 4549966"/>
              <a:gd name="connsiteY3" fmla="*/ 1222872 h 1266040"/>
              <a:gd name="connsiteX4" fmla="*/ 3723701 w 4549966"/>
              <a:gd name="connsiteY4" fmla="*/ 815248 h 1266040"/>
              <a:gd name="connsiteX5" fmla="*/ 4362679 w 4549966"/>
              <a:gd name="connsiteY5" fmla="*/ 220337 h 1266040"/>
              <a:gd name="connsiteX6" fmla="*/ 4549966 w 4549966"/>
              <a:gd name="connsiteY6" fmla="*/ 0 h 1266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49966" h="1266040">
                <a:moveTo>
                  <a:pt x="0" y="66101"/>
                </a:moveTo>
                <a:cubicBezTo>
                  <a:pt x="226764" y="361720"/>
                  <a:pt x="453528" y="657339"/>
                  <a:pt x="749147" y="848298"/>
                </a:cubicBezTo>
                <a:cubicBezTo>
                  <a:pt x="1044766" y="1039257"/>
                  <a:pt x="1448719" y="1149426"/>
                  <a:pt x="1773716" y="1211855"/>
                </a:cubicBezTo>
                <a:cubicBezTo>
                  <a:pt x="2098714" y="1274284"/>
                  <a:pt x="2374135" y="1288973"/>
                  <a:pt x="2699132" y="1222872"/>
                </a:cubicBezTo>
                <a:cubicBezTo>
                  <a:pt x="3024129" y="1156771"/>
                  <a:pt x="3446443" y="982337"/>
                  <a:pt x="3723701" y="815248"/>
                </a:cubicBezTo>
                <a:cubicBezTo>
                  <a:pt x="4000959" y="648159"/>
                  <a:pt x="4224968" y="356211"/>
                  <a:pt x="4362679" y="220337"/>
                </a:cubicBezTo>
                <a:cubicBezTo>
                  <a:pt x="4500390" y="84463"/>
                  <a:pt x="4525178" y="42231"/>
                  <a:pt x="4549966" y="0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4355976" y="2708920"/>
            <a:ext cx="0" cy="242845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>
            <a:off x="1561126" y="5107269"/>
            <a:ext cx="5801208" cy="3010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2465" y="2492896"/>
            <a:ext cx="40957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4849341"/>
            <a:ext cx="2476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1" y="2492896"/>
            <a:ext cx="1722631" cy="803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80729"/>
            <a:ext cx="340401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テキスト ボックス 21"/>
          <p:cNvSpPr txBox="1"/>
          <p:nvPr/>
        </p:nvSpPr>
        <p:spPr>
          <a:xfrm>
            <a:off x="1403648" y="1124744"/>
            <a:ext cx="31188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: quintessence field</a:t>
            </a:r>
            <a:endParaRPr kumimoji="1" lang="ja-JP" altLang="en-US" sz="2000" b="1" dirty="0"/>
          </a:p>
        </p:txBody>
      </p:sp>
      <p:sp>
        <p:nvSpPr>
          <p:cNvPr id="23" name="フリーフォーム 22"/>
          <p:cNvSpPr/>
          <p:nvPr/>
        </p:nvSpPr>
        <p:spPr>
          <a:xfrm>
            <a:off x="1905918" y="3755625"/>
            <a:ext cx="4279199" cy="1299991"/>
          </a:xfrm>
          <a:custGeom>
            <a:avLst/>
            <a:gdLst>
              <a:gd name="connsiteX0" fmla="*/ 2269475 w 4279199"/>
              <a:gd name="connsiteY0" fmla="*/ 1299991 h 1299991"/>
              <a:gd name="connsiteX1" fmla="*/ 2214390 w 4279199"/>
              <a:gd name="connsiteY1" fmla="*/ 1288974 h 1299991"/>
              <a:gd name="connsiteX2" fmla="*/ 2148289 w 4279199"/>
              <a:gd name="connsiteY2" fmla="*/ 1266940 h 1299991"/>
              <a:gd name="connsiteX3" fmla="*/ 2104222 w 4279199"/>
              <a:gd name="connsiteY3" fmla="*/ 1255923 h 1299991"/>
              <a:gd name="connsiteX4" fmla="*/ 2049137 w 4279199"/>
              <a:gd name="connsiteY4" fmla="*/ 1244906 h 1299991"/>
              <a:gd name="connsiteX5" fmla="*/ 1927952 w 4279199"/>
              <a:gd name="connsiteY5" fmla="*/ 1211856 h 1299991"/>
              <a:gd name="connsiteX6" fmla="*/ 1961002 w 4279199"/>
              <a:gd name="connsiteY6" fmla="*/ 1189822 h 1299991"/>
              <a:gd name="connsiteX7" fmla="*/ 2071171 w 4279199"/>
              <a:gd name="connsiteY7" fmla="*/ 1167788 h 1299991"/>
              <a:gd name="connsiteX8" fmla="*/ 2027104 w 4279199"/>
              <a:gd name="connsiteY8" fmla="*/ 1156771 h 1299991"/>
              <a:gd name="connsiteX9" fmla="*/ 1994053 w 4279199"/>
              <a:gd name="connsiteY9" fmla="*/ 1145755 h 1299991"/>
              <a:gd name="connsiteX10" fmla="*/ 1927952 w 4279199"/>
              <a:gd name="connsiteY10" fmla="*/ 1134738 h 1299991"/>
              <a:gd name="connsiteX11" fmla="*/ 1806766 w 4279199"/>
              <a:gd name="connsiteY11" fmla="*/ 1101687 h 1299991"/>
              <a:gd name="connsiteX12" fmla="*/ 1696598 w 4279199"/>
              <a:gd name="connsiteY12" fmla="*/ 1090670 h 1299991"/>
              <a:gd name="connsiteX13" fmla="*/ 1630496 w 4279199"/>
              <a:gd name="connsiteY13" fmla="*/ 1068636 h 1299991"/>
              <a:gd name="connsiteX14" fmla="*/ 1597446 w 4279199"/>
              <a:gd name="connsiteY14" fmla="*/ 1057620 h 1299991"/>
              <a:gd name="connsiteX15" fmla="*/ 1630496 w 4279199"/>
              <a:gd name="connsiteY15" fmla="*/ 1046603 h 1299991"/>
              <a:gd name="connsiteX16" fmla="*/ 1740665 w 4279199"/>
              <a:gd name="connsiteY16" fmla="*/ 1024569 h 1299991"/>
              <a:gd name="connsiteX17" fmla="*/ 1707615 w 4279199"/>
              <a:gd name="connsiteY17" fmla="*/ 1013552 h 1299991"/>
              <a:gd name="connsiteX18" fmla="*/ 1619480 w 4279199"/>
              <a:gd name="connsiteY18" fmla="*/ 991518 h 1299991"/>
              <a:gd name="connsiteX19" fmla="*/ 1564395 w 4279199"/>
              <a:gd name="connsiteY19" fmla="*/ 969485 h 1299991"/>
              <a:gd name="connsiteX20" fmla="*/ 1388125 w 4279199"/>
              <a:gd name="connsiteY20" fmla="*/ 958468 h 1299991"/>
              <a:gd name="connsiteX21" fmla="*/ 1377109 w 4279199"/>
              <a:gd name="connsiteY21" fmla="*/ 914400 h 1299991"/>
              <a:gd name="connsiteX22" fmla="*/ 1487277 w 4279199"/>
              <a:gd name="connsiteY22" fmla="*/ 903383 h 1299991"/>
              <a:gd name="connsiteX23" fmla="*/ 1795749 w 4279199"/>
              <a:gd name="connsiteY23" fmla="*/ 892367 h 1299991"/>
              <a:gd name="connsiteX24" fmla="*/ 2049137 w 4279199"/>
              <a:gd name="connsiteY24" fmla="*/ 859316 h 1299991"/>
              <a:gd name="connsiteX25" fmla="*/ 2115239 w 4279199"/>
              <a:gd name="connsiteY25" fmla="*/ 848299 h 1299991"/>
              <a:gd name="connsiteX26" fmla="*/ 1828800 w 4279199"/>
              <a:gd name="connsiteY26" fmla="*/ 793215 h 1299991"/>
              <a:gd name="connsiteX27" fmla="*/ 1883884 w 4279199"/>
              <a:gd name="connsiteY27" fmla="*/ 826265 h 1299991"/>
              <a:gd name="connsiteX28" fmla="*/ 2005070 w 4279199"/>
              <a:gd name="connsiteY28" fmla="*/ 848299 h 1299991"/>
              <a:gd name="connsiteX29" fmla="*/ 2655065 w 4279199"/>
              <a:gd name="connsiteY29" fmla="*/ 837282 h 1299991"/>
              <a:gd name="connsiteX30" fmla="*/ 2787268 w 4279199"/>
              <a:gd name="connsiteY30" fmla="*/ 815249 h 1299991"/>
              <a:gd name="connsiteX31" fmla="*/ 2754217 w 4279199"/>
              <a:gd name="connsiteY31" fmla="*/ 793215 h 1299991"/>
              <a:gd name="connsiteX32" fmla="*/ 2743200 w 4279199"/>
              <a:gd name="connsiteY32" fmla="*/ 826265 h 1299991"/>
              <a:gd name="connsiteX33" fmla="*/ 2644048 w 4279199"/>
              <a:gd name="connsiteY33" fmla="*/ 881350 h 1299991"/>
              <a:gd name="connsiteX34" fmla="*/ 2610998 w 4279199"/>
              <a:gd name="connsiteY34" fmla="*/ 892367 h 1299991"/>
              <a:gd name="connsiteX35" fmla="*/ 2577947 w 4279199"/>
              <a:gd name="connsiteY35" fmla="*/ 914400 h 1299991"/>
              <a:gd name="connsiteX36" fmla="*/ 2522863 w 4279199"/>
              <a:gd name="connsiteY36" fmla="*/ 936434 h 1299991"/>
              <a:gd name="connsiteX37" fmla="*/ 2489812 w 4279199"/>
              <a:gd name="connsiteY37" fmla="*/ 958468 h 1299991"/>
              <a:gd name="connsiteX38" fmla="*/ 2434728 w 4279199"/>
              <a:gd name="connsiteY38" fmla="*/ 991518 h 1299991"/>
              <a:gd name="connsiteX39" fmla="*/ 2401677 w 4279199"/>
              <a:gd name="connsiteY39" fmla="*/ 1013552 h 1299991"/>
              <a:gd name="connsiteX40" fmla="*/ 2522863 w 4279199"/>
              <a:gd name="connsiteY40" fmla="*/ 980502 h 1299991"/>
              <a:gd name="connsiteX41" fmla="*/ 2765234 w 4279199"/>
              <a:gd name="connsiteY41" fmla="*/ 947451 h 1299991"/>
              <a:gd name="connsiteX42" fmla="*/ 2853369 w 4279199"/>
              <a:gd name="connsiteY42" fmla="*/ 936434 h 1299991"/>
              <a:gd name="connsiteX43" fmla="*/ 3150824 w 4279199"/>
              <a:gd name="connsiteY43" fmla="*/ 936434 h 1299991"/>
              <a:gd name="connsiteX44" fmla="*/ 3117774 w 4279199"/>
              <a:gd name="connsiteY44" fmla="*/ 958468 h 1299991"/>
              <a:gd name="connsiteX45" fmla="*/ 3095740 w 4279199"/>
              <a:gd name="connsiteY45" fmla="*/ 991518 h 1299991"/>
              <a:gd name="connsiteX46" fmla="*/ 2985571 w 4279199"/>
              <a:gd name="connsiteY46" fmla="*/ 1079653 h 1299991"/>
              <a:gd name="connsiteX47" fmla="*/ 3029639 w 4279199"/>
              <a:gd name="connsiteY47" fmla="*/ 1035586 h 1299991"/>
              <a:gd name="connsiteX48" fmla="*/ 3161841 w 4279199"/>
              <a:gd name="connsiteY48" fmla="*/ 980502 h 1299991"/>
              <a:gd name="connsiteX49" fmla="*/ 3283027 w 4279199"/>
              <a:gd name="connsiteY49" fmla="*/ 914400 h 1299991"/>
              <a:gd name="connsiteX50" fmla="*/ 3459296 w 4279199"/>
              <a:gd name="connsiteY50" fmla="*/ 815249 h 1299991"/>
              <a:gd name="connsiteX51" fmla="*/ 3558448 w 4279199"/>
              <a:gd name="connsiteY51" fmla="*/ 771181 h 1299991"/>
              <a:gd name="connsiteX52" fmla="*/ 3646583 w 4279199"/>
              <a:gd name="connsiteY52" fmla="*/ 705080 h 1299991"/>
              <a:gd name="connsiteX53" fmla="*/ 3745735 w 4279199"/>
              <a:gd name="connsiteY53" fmla="*/ 649996 h 1299991"/>
              <a:gd name="connsiteX54" fmla="*/ 3844887 w 4279199"/>
              <a:gd name="connsiteY54" fmla="*/ 572877 h 1299991"/>
              <a:gd name="connsiteX55" fmla="*/ 4010140 w 4279199"/>
              <a:gd name="connsiteY55" fmla="*/ 473726 h 1299991"/>
              <a:gd name="connsiteX56" fmla="*/ 4087258 w 4279199"/>
              <a:gd name="connsiteY56" fmla="*/ 429658 h 1299991"/>
              <a:gd name="connsiteX57" fmla="*/ 4197427 w 4279199"/>
              <a:gd name="connsiteY57" fmla="*/ 385591 h 1299991"/>
              <a:gd name="connsiteX58" fmla="*/ 4230477 w 4279199"/>
              <a:gd name="connsiteY58" fmla="*/ 374574 h 1299991"/>
              <a:gd name="connsiteX59" fmla="*/ 4274545 w 4279199"/>
              <a:gd name="connsiteY59" fmla="*/ 352540 h 1299991"/>
              <a:gd name="connsiteX60" fmla="*/ 4098275 w 4279199"/>
              <a:gd name="connsiteY60" fmla="*/ 363557 h 1299991"/>
              <a:gd name="connsiteX61" fmla="*/ 3988106 w 4279199"/>
              <a:gd name="connsiteY61" fmla="*/ 418641 h 1299991"/>
              <a:gd name="connsiteX62" fmla="*/ 3999123 w 4279199"/>
              <a:gd name="connsiteY62" fmla="*/ 451692 h 1299991"/>
              <a:gd name="connsiteX63" fmla="*/ 4065224 w 4279199"/>
              <a:gd name="connsiteY63" fmla="*/ 484743 h 1299991"/>
              <a:gd name="connsiteX64" fmla="*/ 4186410 w 4279199"/>
              <a:gd name="connsiteY64" fmla="*/ 517793 h 1299991"/>
              <a:gd name="connsiteX65" fmla="*/ 4274545 w 4279199"/>
              <a:gd name="connsiteY65" fmla="*/ 539827 h 1299991"/>
              <a:gd name="connsiteX66" fmla="*/ 4175393 w 4279199"/>
              <a:gd name="connsiteY66" fmla="*/ 594911 h 1299991"/>
              <a:gd name="connsiteX67" fmla="*/ 4098275 w 4279199"/>
              <a:gd name="connsiteY67" fmla="*/ 627962 h 1299991"/>
              <a:gd name="connsiteX68" fmla="*/ 4043190 w 4279199"/>
              <a:gd name="connsiteY68" fmla="*/ 638979 h 1299991"/>
              <a:gd name="connsiteX69" fmla="*/ 3999123 w 4279199"/>
              <a:gd name="connsiteY69" fmla="*/ 649996 h 1299991"/>
              <a:gd name="connsiteX70" fmla="*/ 3922005 w 4279199"/>
              <a:gd name="connsiteY70" fmla="*/ 661012 h 1299991"/>
              <a:gd name="connsiteX71" fmla="*/ 3866921 w 4279199"/>
              <a:gd name="connsiteY71" fmla="*/ 672029 h 1299991"/>
              <a:gd name="connsiteX72" fmla="*/ 3877937 w 4279199"/>
              <a:gd name="connsiteY72" fmla="*/ 616945 h 1299991"/>
              <a:gd name="connsiteX73" fmla="*/ 3922005 w 4279199"/>
              <a:gd name="connsiteY73" fmla="*/ 550844 h 1299991"/>
              <a:gd name="connsiteX74" fmla="*/ 3877937 w 4279199"/>
              <a:gd name="connsiteY74" fmla="*/ 539827 h 1299991"/>
              <a:gd name="connsiteX75" fmla="*/ 3756752 w 4279199"/>
              <a:gd name="connsiteY75" fmla="*/ 550844 h 1299991"/>
              <a:gd name="connsiteX76" fmla="*/ 3679634 w 4279199"/>
              <a:gd name="connsiteY76" fmla="*/ 572877 h 1299991"/>
              <a:gd name="connsiteX77" fmla="*/ 3635566 w 4279199"/>
              <a:gd name="connsiteY77" fmla="*/ 583894 h 1299991"/>
              <a:gd name="connsiteX78" fmla="*/ 3580482 w 4279199"/>
              <a:gd name="connsiteY78" fmla="*/ 594911 h 1299991"/>
              <a:gd name="connsiteX79" fmla="*/ 3536415 w 4279199"/>
              <a:gd name="connsiteY79" fmla="*/ 605928 h 1299991"/>
              <a:gd name="connsiteX80" fmla="*/ 3448280 w 4279199"/>
              <a:gd name="connsiteY80" fmla="*/ 616945 h 1299991"/>
              <a:gd name="connsiteX81" fmla="*/ 3393195 w 4279199"/>
              <a:gd name="connsiteY81" fmla="*/ 627962 h 1299991"/>
              <a:gd name="connsiteX82" fmla="*/ 3349128 w 4279199"/>
              <a:gd name="connsiteY82" fmla="*/ 638979 h 1299991"/>
              <a:gd name="connsiteX83" fmla="*/ 3260993 w 4279199"/>
              <a:gd name="connsiteY83" fmla="*/ 649996 h 1299991"/>
              <a:gd name="connsiteX84" fmla="*/ 3172858 w 4279199"/>
              <a:gd name="connsiteY84" fmla="*/ 683046 h 1299991"/>
              <a:gd name="connsiteX85" fmla="*/ 3106757 w 4279199"/>
              <a:gd name="connsiteY85" fmla="*/ 694063 h 1299991"/>
              <a:gd name="connsiteX86" fmla="*/ 3062689 w 4279199"/>
              <a:gd name="connsiteY86" fmla="*/ 705080 h 1299991"/>
              <a:gd name="connsiteX87" fmla="*/ 3128790 w 4279199"/>
              <a:gd name="connsiteY87" fmla="*/ 727114 h 1299991"/>
              <a:gd name="connsiteX88" fmla="*/ 3139807 w 4279199"/>
              <a:gd name="connsiteY88" fmla="*/ 727114 h 1299991"/>
              <a:gd name="connsiteX89" fmla="*/ 3106757 w 4279199"/>
              <a:gd name="connsiteY89" fmla="*/ 716097 h 1299991"/>
              <a:gd name="connsiteX90" fmla="*/ 3062689 w 4279199"/>
              <a:gd name="connsiteY90" fmla="*/ 705080 h 1299991"/>
              <a:gd name="connsiteX91" fmla="*/ 3018622 w 4279199"/>
              <a:gd name="connsiteY91" fmla="*/ 683046 h 1299991"/>
              <a:gd name="connsiteX92" fmla="*/ 2688116 w 4279199"/>
              <a:gd name="connsiteY92" fmla="*/ 649996 h 1299991"/>
              <a:gd name="connsiteX93" fmla="*/ 2599981 w 4279199"/>
              <a:gd name="connsiteY93" fmla="*/ 638979 h 1299991"/>
              <a:gd name="connsiteX94" fmla="*/ 2489812 w 4279199"/>
              <a:gd name="connsiteY94" fmla="*/ 627962 h 1299991"/>
              <a:gd name="connsiteX95" fmla="*/ 2434728 w 4279199"/>
              <a:gd name="connsiteY95" fmla="*/ 616945 h 1299991"/>
              <a:gd name="connsiteX96" fmla="*/ 2401677 w 4279199"/>
              <a:gd name="connsiteY96" fmla="*/ 605928 h 1299991"/>
              <a:gd name="connsiteX97" fmla="*/ 2214390 w 4279199"/>
              <a:gd name="connsiteY97" fmla="*/ 594911 h 1299991"/>
              <a:gd name="connsiteX98" fmla="*/ 2258458 w 4279199"/>
              <a:gd name="connsiteY98" fmla="*/ 572877 h 1299991"/>
              <a:gd name="connsiteX99" fmla="*/ 2291509 w 4279199"/>
              <a:gd name="connsiteY99" fmla="*/ 528810 h 1299991"/>
              <a:gd name="connsiteX100" fmla="*/ 2258458 w 4279199"/>
              <a:gd name="connsiteY100" fmla="*/ 517793 h 1299991"/>
              <a:gd name="connsiteX101" fmla="*/ 2005070 w 4279199"/>
              <a:gd name="connsiteY101" fmla="*/ 528810 h 1299991"/>
              <a:gd name="connsiteX102" fmla="*/ 2027104 w 4279199"/>
              <a:gd name="connsiteY102" fmla="*/ 561861 h 1299991"/>
              <a:gd name="connsiteX103" fmla="*/ 2060154 w 4279199"/>
              <a:gd name="connsiteY103" fmla="*/ 583894 h 1299991"/>
              <a:gd name="connsiteX104" fmla="*/ 2137272 w 4279199"/>
              <a:gd name="connsiteY104" fmla="*/ 649996 h 1299991"/>
              <a:gd name="connsiteX105" fmla="*/ 2082188 w 4279199"/>
              <a:gd name="connsiteY105" fmla="*/ 694063 h 1299991"/>
              <a:gd name="connsiteX106" fmla="*/ 1663547 w 4279199"/>
              <a:gd name="connsiteY106" fmla="*/ 705080 h 1299991"/>
              <a:gd name="connsiteX107" fmla="*/ 1619480 w 4279199"/>
              <a:gd name="connsiteY107" fmla="*/ 727114 h 1299991"/>
              <a:gd name="connsiteX108" fmla="*/ 1145754 w 4279199"/>
              <a:gd name="connsiteY108" fmla="*/ 749147 h 1299991"/>
              <a:gd name="connsiteX109" fmla="*/ 1211855 w 4279199"/>
              <a:gd name="connsiteY109" fmla="*/ 782198 h 1299991"/>
              <a:gd name="connsiteX110" fmla="*/ 1255923 w 4279199"/>
              <a:gd name="connsiteY110" fmla="*/ 804232 h 1299991"/>
              <a:gd name="connsiteX111" fmla="*/ 1355075 w 4279199"/>
              <a:gd name="connsiteY111" fmla="*/ 848299 h 1299991"/>
              <a:gd name="connsiteX112" fmla="*/ 1377109 w 4279199"/>
              <a:gd name="connsiteY112" fmla="*/ 815249 h 1299991"/>
              <a:gd name="connsiteX113" fmla="*/ 1366092 w 4279199"/>
              <a:gd name="connsiteY113" fmla="*/ 782198 h 1299991"/>
              <a:gd name="connsiteX114" fmla="*/ 1299990 w 4279199"/>
              <a:gd name="connsiteY114" fmla="*/ 727114 h 1299991"/>
              <a:gd name="connsiteX115" fmla="*/ 1244906 w 4279199"/>
              <a:gd name="connsiteY115" fmla="*/ 716097 h 1299991"/>
              <a:gd name="connsiteX116" fmla="*/ 1200839 w 4279199"/>
              <a:gd name="connsiteY116" fmla="*/ 694063 h 1299991"/>
              <a:gd name="connsiteX117" fmla="*/ 1134737 w 4279199"/>
              <a:gd name="connsiteY117" fmla="*/ 683046 h 1299991"/>
              <a:gd name="connsiteX118" fmla="*/ 870333 w 4279199"/>
              <a:gd name="connsiteY118" fmla="*/ 672029 h 1299991"/>
              <a:gd name="connsiteX119" fmla="*/ 826265 w 4279199"/>
              <a:gd name="connsiteY119" fmla="*/ 661012 h 1299991"/>
              <a:gd name="connsiteX120" fmla="*/ 859316 w 4279199"/>
              <a:gd name="connsiteY120" fmla="*/ 638979 h 1299991"/>
              <a:gd name="connsiteX121" fmla="*/ 892366 w 4279199"/>
              <a:gd name="connsiteY121" fmla="*/ 661012 h 1299991"/>
              <a:gd name="connsiteX122" fmla="*/ 914400 w 4279199"/>
              <a:gd name="connsiteY122" fmla="*/ 616945 h 1299991"/>
              <a:gd name="connsiteX123" fmla="*/ 848299 w 4279199"/>
              <a:gd name="connsiteY123" fmla="*/ 550844 h 1299991"/>
              <a:gd name="connsiteX124" fmla="*/ 771181 w 4279199"/>
              <a:gd name="connsiteY124" fmla="*/ 506776 h 1299991"/>
              <a:gd name="connsiteX125" fmla="*/ 738130 w 4279199"/>
              <a:gd name="connsiteY125" fmla="*/ 495759 h 1299991"/>
              <a:gd name="connsiteX126" fmla="*/ 661012 w 4279199"/>
              <a:gd name="connsiteY126" fmla="*/ 462709 h 1299991"/>
              <a:gd name="connsiteX127" fmla="*/ 605928 w 4279199"/>
              <a:gd name="connsiteY127" fmla="*/ 451692 h 1299991"/>
              <a:gd name="connsiteX128" fmla="*/ 517793 w 4279199"/>
              <a:gd name="connsiteY128" fmla="*/ 429658 h 1299991"/>
              <a:gd name="connsiteX129" fmla="*/ 517793 w 4279199"/>
              <a:gd name="connsiteY129" fmla="*/ 517793 h 1299991"/>
              <a:gd name="connsiteX130" fmla="*/ 583894 w 4279199"/>
              <a:gd name="connsiteY130" fmla="*/ 539827 h 1299991"/>
              <a:gd name="connsiteX131" fmla="*/ 451692 w 4279199"/>
              <a:gd name="connsiteY131" fmla="*/ 385591 h 1299991"/>
              <a:gd name="connsiteX132" fmla="*/ 407624 w 4279199"/>
              <a:gd name="connsiteY132" fmla="*/ 363557 h 1299991"/>
              <a:gd name="connsiteX133" fmla="*/ 319489 w 4279199"/>
              <a:gd name="connsiteY133" fmla="*/ 286439 h 1299991"/>
              <a:gd name="connsiteX134" fmla="*/ 242371 w 4279199"/>
              <a:gd name="connsiteY134" fmla="*/ 231355 h 1299991"/>
              <a:gd name="connsiteX135" fmla="*/ 198304 w 4279199"/>
              <a:gd name="connsiteY135" fmla="*/ 209321 h 1299991"/>
              <a:gd name="connsiteX136" fmla="*/ 165253 w 4279199"/>
              <a:gd name="connsiteY136" fmla="*/ 176270 h 1299991"/>
              <a:gd name="connsiteX137" fmla="*/ 132202 w 4279199"/>
              <a:gd name="connsiteY137" fmla="*/ 165253 h 1299991"/>
              <a:gd name="connsiteX138" fmla="*/ 66101 w 4279199"/>
              <a:gd name="connsiteY138" fmla="*/ 121186 h 1299991"/>
              <a:gd name="connsiteX139" fmla="*/ 44068 w 4279199"/>
              <a:gd name="connsiteY139" fmla="*/ 88135 h 1299991"/>
              <a:gd name="connsiteX140" fmla="*/ 55084 w 4279199"/>
              <a:gd name="connsiteY140" fmla="*/ 165253 h 1299991"/>
              <a:gd name="connsiteX141" fmla="*/ 88135 w 4279199"/>
              <a:gd name="connsiteY141" fmla="*/ 176270 h 1299991"/>
              <a:gd name="connsiteX142" fmla="*/ 132202 w 4279199"/>
              <a:gd name="connsiteY142" fmla="*/ 187287 h 1299991"/>
              <a:gd name="connsiteX143" fmla="*/ 176270 w 4279199"/>
              <a:gd name="connsiteY143" fmla="*/ 88135 h 1299991"/>
              <a:gd name="connsiteX144" fmla="*/ 99152 w 4279199"/>
              <a:gd name="connsiteY144" fmla="*/ 77118 h 1299991"/>
              <a:gd name="connsiteX145" fmla="*/ 66101 w 4279199"/>
              <a:gd name="connsiteY145" fmla="*/ 66102 h 1299991"/>
              <a:gd name="connsiteX146" fmla="*/ 0 w 4279199"/>
              <a:gd name="connsiteY146" fmla="*/ 11017 h 1299991"/>
              <a:gd name="connsiteX147" fmla="*/ 44068 w 4279199"/>
              <a:gd name="connsiteY147" fmla="*/ 0 h 1299991"/>
              <a:gd name="connsiteX148" fmla="*/ 110169 w 4279199"/>
              <a:gd name="connsiteY148" fmla="*/ 11017 h 1299991"/>
              <a:gd name="connsiteX149" fmla="*/ 231354 w 4279199"/>
              <a:gd name="connsiteY149" fmla="*/ 55085 h 1299991"/>
              <a:gd name="connsiteX150" fmla="*/ 264405 w 4279199"/>
              <a:gd name="connsiteY150" fmla="*/ 77118 h 1299991"/>
              <a:gd name="connsiteX151" fmla="*/ 297455 w 4279199"/>
              <a:gd name="connsiteY151" fmla="*/ 110169 h 1299991"/>
              <a:gd name="connsiteX152" fmla="*/ 341523 w 4279199"/>
              <a:gd name="connsiteY152" fmla="*/ 132203 h 1299991"/>
              <a:gd name="connsiteX153" fmla="*/ 407624 w 4279199"/>
              <a:gd name="connsiteY153" fmla="*/ 176270 h 1299991"/>
              <a:gd name="connsiteX154" fmla="*/ 429658 w 4279199"/>
              <a:gd name="connsiteY154" fmla="*/ 209321 h 1299991"/>
              <a:gd name="connsiteX155" fmla="*/ 495759 w 4279199"/>
              <a:gd name="connsiteY155" fmla="*/ 242371 h 1299991"/>
              <a:gd name="connsiteX156" fmla="*/ 550843 w 4279199"/>
              <a:gd name="connsiteY156" fmla="*/ 297456 h 1299991"/>
              <a:gd name="connsiteX157" fmla="*/ 506776 w 4279199"/>
              <a:gd name="connsiteY157" fmla="*/ 308473 h 1299991"/>
              <a:gd name="connsiteX158" fmla="*/ 517793 w 4279199"/>
              <a:gd name="connsiteY158" fmla="*/ 341523 h 1299991"/>
              <a:gd name="connsiteX159" fmla="*/ 550843 w 4279199"/>
              <a:gd name="connsiteY159" fmla="*/ 352540 h 1299991"/>
              <a:gd name="connsiteX160" fmla="*/ 572877 w 4279199"/>
              <a:gd name="connsiteY160" fmla="*/ 363557 h 1299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</a:cxnLst>
            <a:rect l="l" t="t" r="r" b="b"/>
            <a:pathLst>
              <a:path w="4279199" h="1299991">
                <a:moveTo>
                  <a:pt x="2269475" y="1299991"/>
                </a:moveTo>
                <a:cubicBezTo>
                  <a:pt x="2251113" y="1296319"/>
                  <a:pt x="2232455" y="1293901"/>
                  <a:pt x="2214390" y="1288974"/>
                </a:cubicBezTo>
                <a:cubicBezTo>
                  <a:pt x="2191983" y="1282863"/>
                  <a:pt x="2170821" y="1272573"/>
                  <a:pt x="2148289" y="1266940"/>
                </a:cubicBezTo>
                <a:cubicBezTo>
                  <a:pt x="2133600" y="1263268"/>
                  <a:pt x="2119003" y="1259208"/>
                  <a:pt x="2104222" y="1255923"/>
                </a:cubicBezTo>
                <a:cubicBezTo>
                  <a:pt x="2085943" y="1251861"/>
                  <a:pt x="2067203" y="1249833"/>
                  <a:pt x="2049137" y="1244906"/>
                </a:cubicBezTo>
                <a:cubicBezTo>
                  <a:pt x="1895380" y="1202973"/>
                  <a:pt x="2062159" y="1238698"/>
                  <a:pt x="1927952" y="1211856"/>
                </a:cubicBezTo>
                <a:cubicBezTo>
                  <a:pt x="1938969" y="1204511"/>
                  <a:pt x="1949159" y="1195743"/>
                  <a:pt x="1961002" y="1189822"/>
                </a:cubicBezTo>
                <a:cubicBezTo>
                  <a:pt x="1991767" y="1174439"/>
                  <a:pt x="2042752" y="1171848"/>
                  <a:pt x="2071171" y="1167788"/>
                </a:cubicBezTo>
                <a:cubicBezTo>
                  <a:pt x="2056482" y="1164116"/>
                  <a:pt x="2041663" y="1160930"/>
                  <a:pt x="2027104" y="1156771"/>
                </a:cubicBezTo>
                <a:cubicBezTo>
                  <a:pt x="2015938" y="1153581"/>
                  <a:pt x="2005389" y="1148274"/>
                  <a:pt x="1994053" y="1145755"/>
                </a:cubicBezTo>
                <a:cubicBezTo>
                  <a:pt x="1972247" y="1140909"/>
                  <a:pt x="1949758" y="1139584"/>
                  <a:pt x="1927952" y="1134738"/>
                </a:cubicBezTo>
                <a:cubicBezTo>
                  <a:pt x="1856793" y="1118925"/>
                  <a:pt x="1930625" y="1114073"/>
                  <a:pt x="1806766" y="1101687"/>
                </a:cubicBezTo>
                <a:lnTo>
                  <a:pt x="1696598" y="1090670"/>
                </a:lnTo>
                <a:lnTo>
                  <a:pt x="1630496" y="1068636"/>
                </a:lnTo>
                <a:lnTo>
                  <a:pt x="1597446" y="1057620"/>
                </a:lnTo>
                <a:cubicBezTo>
                  <a:pt x="1608463" y="1053948"/>
                  <a:pt x="1619109" y="1048880"/>
                  <a:pt x="1630496" y="1046603"/>
                </a:cubicBezTo>
                <a:cubicBezTo>
                  <a:pt x="1757088" y="1021284"/>
                  <a:pt x="1665997" y="1049459"/>
                  <a:pt x="1740665" y="1024569"/>
                </a:cubicBezTo>
                <a:cubicBezTo>
                  <a:pt x="1729648" y="1020897"/>
                  <a:pt x="1718818" y="1016608"/>
                  <a:pt x="1707615" y="1013552"/>
                </a:cubicBezTo>
                <a:cubicBezTo>
                  <a:pt x="1678400" y="1005584"/>
                  <a:pt x="1647597" y="1002764"/>
                  <a:pt x="1619480" y="991518"/>
                </a:cubicBezTo>
                <a:cubicBezTo>
                  <a:pt x="1601118" y="984174"/>
                  <a:pt x="1583972" y="972282"/>
                  <a:pt x="1564395" y="969485"/>
                </a:cubicBezTo>
                <a:cubicBezTo>
                  <a:pt x="1506115" y="961160"/>
                  <a:pt x="1446882" y="962140"/>
                  <a:pt x="1388125" y="958468"/>
                </a:cubicBezTo>
                <a:cubicBezTo>
                  <a:pt x="1386217" y="957832"/>
                  <a:pt x="1298803" y="940503"/>
                  <a:pt x="1377109" y="914400"/>
                </a:cubicBezTo>
                <a:cubicBezTo>
                  <a:pt x="1412121" y="902729"/>
                  <a:pt x="1450422" y="905323"/>
                  <a:pt x="1487277" y="903383"/>
                </a:cubicBezTo>
                <a:cubicBezTo>
                  <a:pt x="1590024" y="897975"/>
                  <a:pt x="1692925" y="896039"/>
                  <a:pt x="1795749" y="892367"/>
                </a:cubicBezTo>
                <a:cubicBezTo>
                  <a:pt x="1879877" y="881851"/>
                  <a:pt x="1965106" y="872244"/>
                  <a:pt x="2049137" y="859316"/>
                </a:cubicBezTo>
                <a:cubicBezTo>
                  <a:pt x="2071215" y="855919"/>
                  <a:pt x="2093205" y="851971"/>
                  <a:pt x="2115239" y="848299"/>
                </a:cubicBezTo>
                <a:cubicBezTo>
                  <a:pt x="1997138" y="730200"/>
                  <a:pt x="2080259" y="780642"/>
                  <a:pt x="1828800" y="793215"/>
                </a:cubicBezTo>
                <a:cubicBezTo>
                  <a:pt x="1847161" y="804232"/>
                  <a:pt x="1864317" y="817569"/>
                  <a:pt x="1883884" y="826265"/>
                </a:cubicBezTo>
                <a:cubicBezTo>
                  <a:pt x="1908490" y="837201"/>
                  <a:pt x="1989543" y="846081"/>
                  <a:pt x="2005070" y="848299"/>
                </a:cubicBezTo>
                <a:lnTo>
                  <a:pt x="2655065" y="837282"/>
                </a:lnTo>
                <a:cubicBezTo>
                  <a:pt x="2851358" y="831977"/>
                  <a:pt x="2868600" y="842358"/>
                  <a:pt x="2787268" y="815249"/>
                </a:cubicBezTo>
                <a:lnTo>
                  <a:pt x="2754217" y="793215"/>
                </a:lnTo>
                <a:cubicBezTo>
                  <a:pt x="2750545" y="804232"/>
                  <a:pt x="2751411" y="818054"/>
                  <a:pt x="2743200" y="826265"/>
                </a:cubicBezTo>
                <a:cubicBezTo>
                  <a:pt x="2732752" y="836713"/>
                  <a:pt x="2662233" y="873557"/>
                  <a:pt x="2644048" y="881350"/>
                </a:cubicBezTo>
                <a:cubicBezTo>
                  <a:pt x="2633374" y="885924"/>
                  <a:pt x="2621385" y="887174"/>
                  <a:pt x="2610998" y="892367"/>
                </a:cubicBezTo>
                <a:cubicBezTo>
                  <a:pt x="2599155" y="898288"/>
                  <a:pt x="2589790" y="908479"/>
                  <a:pt x="2577947" y="914400"/>
                </a:cubicBezTo>
                <a:cubicBezTo>
                  <a:pt x="2560259" y="923244"/>
                  <a:pt x="2540551" y="927590"/>
                  <a:pt x="2522863" y="936434"/>
                </a:cubicBezTo>
                <a:cubicBezTo>
                  <a:pt x="2511020" y="942356"/>
                  <a:pt x="2501040" y="951450"/>
                  <a:pt x="2489812" y="958468"/>
                </a:cubicBezTo>
                <a:cubicBezTo>
                  <a:pt x="2471654" y="969817"/>
                  <a:pt x="2452886" y="980169"/>
                  <a:pt x="2434728" y="991518"/>
                </a:cubicBezTo>
                <a:cubicBezTo>
                  <a:pt x="2423500" y="998536"/>
                  <a:pt x="2389834" y="1019473"/>
                  <a:pt x="2401677" y="1013552"/>
                </a:cubicBezTo>
                <a:cubicBezTo>
                  <a:pt x="2468971" y="979905"/>
                  <a:pt x="2429487" y="993840"/>
                  <a:pt x="2522863" y="980502"/>
                </a:cubicBezTo>
                <a:cubicBezTo>
                  <a:pt x="2628834" y="927515"/>
                  <a:pt x="2539689" y="964801"/>
                  <a:pt x="2765234" y="947451"/>
                </a:cubicBezTo>
                <a:cubicBezTo>
                  <a:pt x="2794754" y="945180"/>
                  <a:pt x="2823991" y="940106"/>
                  <a:pt x="2853369" y="936434"/>
                </a:cubicBezTo>
                <a:cubicBezTo>
                  <a:pt x="2966648" y="908114"/>
                  <a:pt x="2953815" y="906882"/>
                  <a:pt x="3150824" y="936434"/>
                </a:cubicBezTo>
                <a:cubicBezTo>
                  <a:pt x="3163918" y="938398"/>
                  <a:pt x="3128791" y="951123"/>
                  <a:pt x="3117774" y="958468"/>
                </a:cubicBezTo>
                <a:cubicBezTo>
                  <a:pt x="3110429" y="969485"/>
                  <a:pt x="3104216" y="981346"/>
                  <a:pt x="3095740" y="991518"/>
                </a:cubicBezTo>
                <a:cubicBezTo>
                  <a:pt x="3065233" y="1028126"/>
                  <a:pt x="3024727" y="1053550"/>
                  <a:pt x="2985571" y="1079653"/>
                </a:cubicBezTo>
                <a:cubicBezTo>
                  <a:pt x="3004581" y="1022625"/>
                  <a:pt x="2981251" y="1063237"/>
                  <a:pt x="3029639" y="1035586"/>
                </a:cubicBezTo>
                <a:cubicBezTo>
                  <a:pt x="3135872" y="974880"/>
                  <a:pt x="2993320" y="1022631"/>
                  <a:pt x="3161841" y="980502"/>
                </a:cubicBezTo>
                <a:cubicBezTo>
                  <a:pt x="3299787" y="897733"/>
                  <a:pt x="3126746" y="999644"/>
                  <a:pt x="3283027" y="914400"/>
                </a:cubicBezTo>
                <a:cubicBezTo>
                  <a:pt x="3342209" y="882119"/>
                  <a:pt x="3397693" y="842629"/>
                  <a:pt x="3459296" y="815249"/>
                </a:cubicBezTo>
                <a:cubicBezTo>
                  <a:pt x="3492347" y="800560"/>
                  <a:pt x="3527274" y="789519"/>
                  <a:pt x="3558448" y="771181"/>
                </a:cubicBezTo>
                <a:cubicBezTo>
                  <a:pt x="3590101" y="752562"/>
                  <a:pt x="3615752" y="725030"/>
                  <a:pt x="3646583" y="705080"/>
                </a:cubicBezTo>
                <a:cubicBezTo>
                  <a:pt x="3678326" y="684541"/>
                  <a:pt x="3714276" y="670968"/>
                  <a:pt x="3745735" y="649996"/>
                </a:cubicBezTo>
                <a:cubicBezTo>
                  <a:pt x="3780574" y="626770"/>
                  <a:pt x="3810048" y="596103"/>
                  <a:pt x="3844887" y="572877"/>
                </a:cubicBezTo>
                <a:cubicBezTo>
                  <a:pt x="3898337" y="537244"/>
                  <a:pt x="3954835" y="506406"/>
                  <a:pt x="4010140" y="473726"/>
                </a:cubicBezTo>
                <a:cubicBezTo>
                  <a:pt x="4035629" y="458664"/>
                  <a:pt x="4059769" y="440654"/>
                  <a:pt x="4087258" y="429658"/>
                </a:cubicBezTo>
                <a:cubicBezTo>
                  <a:pt x="4123981" y="414969"/>
                  <a:pt x="4159905" y="398099"/>
                  <a:pt x="4197427" y="385591"/>
                </a:cubicBezTo>
                <a:cubicBezTo>
                  <a:pt x="4208444" y="381919"/>
                  <a:pt x="4219803" y="379148"/>
                  <a:pt x="4230477" y="374574"/>
                </a:cubicBezTo>
                <a:cubicBezTo>
                  <a:pt x="4245572" y="368105"/>
                  <a:pt x="4290911" y="353904"/>
                  <a:pt x="4274545" y="352540"/>
                </a:cubicBezTo>
                <a:cubicBezTo>
                  <a:pt x="4215877" y="347651"/>
                  <a:pt x="4157032" y="359885"/>
                  <a:pt x="4098275" y="363557"/>
                </a:cubicBezTo>
                <a:cubicBezTo>
                  <a:pt x="3997295" y="388802"/>
                  <a:pt x="4026938" y="360395"/>
                  <a:pt x="3988106" y="418641"/>
                </a:cubicBezTo>
                <a:cubicBezTo>
                  <a:pt x="3991778" y="429658"/>
                  <a:pt x="3991868" y="442624"/>
                  <a:pt x="3999123" y="451692"/>
                </a:cubicBezTo>
                <a:cubicBezTo>
                  <a:pt x="4020171" y="478002"/>
                  <a:pt x="4038614" y="471438"/>
                  <a:pt x="4065224" y="484743"/>
                </a:cubicBezTo>
                <a:cubicBezTo>
                  <a:pt x="4148545" y="526403"/>
                  <a:pt x="4027814" y="497968"/>
                  <a:pt x="4186410" y="517793"/>
                </a:cubicBezTo>
                <a:cubicBezTo>
                  <a:pt x="4215788" y="525138"/>
                  <a:pt x="4299742" y="523030"/>
                  <a:pt x="4274545" y="539827"/>
                </a:cubicBezTo>
                <a:cubicBezTo>
                  <a:pt x="4145716" y="625711"/>
                  <a:pt x="4256835" y="560007"/>
                  <a:pt x="4175393" y="594911"/>
                </a:cubicBezTo>
                <a:cubicBezTo>
                  <a:pt x="4131256" y="613827"/>
                  <a:pt x="4139610" y="617628"/>
                  <a:pt x="4098275" y="627962"/>
                </a:cubicBezTo>
                <a:cubicBezTo>
                  <a:pt x="4080109" y="632504"/>
                  <a:pt x="4061469" y="634917"/>
                  <a:pt x="4043190" y="638979"/>
                </a:cubicBezTo>
                <a:cubicBezTo>
                  <a:pt x="4028409" y="642264"/>
                  <a:pt x="4014020" y="647288"/>
                  <a:pt x="3999123" y="649996"/>
                </a:cubicBezTo>
                <a:cubicBezTo>
                  <a:pt x="3973575" y="654641"/>
                  <a:pt x="3947619" y="656743"/>
                  <a:pt x="3922005" y="661012"/>
                </a:cubicBezTo>
                <a:cubicBezTo>
                  <a:pt x="3903535" y="664090"/>
                  <a:pt x="3885282" y="668357"/>
                  <a:pt x="3866921" y="672029"/>
                </a:cubicBezTo>
                <a:cubicBezTo>
                  <a:pt x="3870593" y="653668"/>
                  <a:pt x="3870189" y="633992"/>
                  <a:pt x="3877937" y="616945"/>
                </a:cubicBezTo>
                <a:cubicBezTo>
                  <a:pt x="3888895" y="592837"/>
                  <a:pt x="3922005" y="550844"/>
                  <a:pt x="3922005" y="550844"/>
                </a:cubicBezTo>
                <a:cubicBezTo>
                  <a:pt x="3907316" y="547172"/>
                  <a:pt x="3893078" y="539827"/>
                  <a:pt x="3877937" y="539827"/>
                </a:cubicBezTo>
                <a:cubicBezTo>
                  <a:pt x="3837375" y="539827"/>
                  <a:pt x="3796958" y="545483"/>
                  <a:pt x="3756752" y="550844"/>
                </a:cubicBezTo>
                <a:cubicBezTo>
                  <a:pt x="3724469" y="555148"/>
                  <a:pt x="3709370" y="564381"/>
                  <a:pt x="3679634" y="572877"/>
                </a:cubicBezTo>
                <a:cubicBezTo>
                  <a:pt x="3665075" y="577037"/>
                  <a:pt x="3650347" y="580609"/>
                  <a:pt x="3635566" y="583894"/>
                </a:cubicBezTo>
                <a:cubicBezTo>
                  <a:pt x="3617287" y="587956"/>
                  <a:pt x="3598761" y="590849"/>
                  <a:pt x="3580482" y="594911"/>
                </a:cubicBezTo>
                <a:cubicBezTo>
                  <a:pt x="3565701" y="598196"/>
                  <a:pt x="3551350" y="603439"/>
                  <a:pt x="3536415" y="605928"/>
                </a:cubicBezTo>
                <a:cubicBezTo>
                  <a:pt x="3507211" y="610795"/>
                  <a:pt x="3477543" y="612443"/>
                  <a:pt x="3448280" y="616945"/>
                </a:cubicBezTo>
                <a:cubicBezTo>
                  <a:pt x="3429772" y="619792"/>
                  <a:pt x="3411474" y="623900"/>
                  <a:pt x="3393195" y="627962"/>
                </a:cubicBezTo>
                <a:cubicBezTo>
                  <a:pt x="3378414" y="631247"/>
                  <a:pt x="3364063" y="636490"/>
                  <a:pt x="3349128" y="638979"/>
                </a:cubicBezTo>
                <a:cubicBezTo>
                  <a:pt x="3319924" y="643846"/>
                  <a:pt x="3290371" y="646324"/>
                  <a:pt x="3260993" y="649996"/>
                </a:cubicBezTo>
                <a:cubicBezTo>
                  <a:pt x="3250274" y="654284"/>
                  <a:pt x="3192286" y="678729"/>
                  <a:pt x="3172858" y="683046"/>
                </a:cubicBezTo>
                <a:cubicBezTo>
                  <a:pt x="3151052" y="687892"/>
                  <a:pt x="3128661" y="689682"/>
                  <a:pt x="3106757" y="694063"/>
                </a:cubicBezTo>
                <a:cubicBezTo>
                  <a:pt x="3091910" y="697033"/>
                  <a:pt x="3077378" y="701408"/>
                  <a:pt x="3062689" y="705080"/>
                </a:cubicBezTo>
                <a:cubicBezTo>
                  <a:pt x="3084723" y="712425"/>
                  <a:pt x="3106015" y="722559"/>
                  <a:pt x="3128790" y="727114"/>
                </a:cubicBezTo>
                <a:cubicBezTo>
                  <a:pt x="3230800" y="747514"/>
                  <a:pt x="3176103" y="737484"/>
                  <a:pt x="3139807" y="727114"/>
                </a:cubicBezTo>
                <a:cubicBezTo>
                  <a:pt x="3128641" y="723924"/>
                  <a:pt x="3117923" y="719287"/>
                  <a:pt x="3106757" y="716097"/>
                </a:cubicBezTo>
                <a:cubicBezTo>
                  <a:pt x="3092198" y="711937"/>
                  <a:pt x="3077378" y="708752"/>
                  <a:pt x="3062689" y="705080"/>
                </a:cubicBezTo>
                <a:cubicBezTo>
                  <a:pt x="3048000" y="697735"/>
                  <a:pt x="3034555" y="687029"/>
                  <a:pt x="3018622" y="683046"/>
                </a:cubicBezTo>
                <a:cubicBezTo>
                  <a:pt x="2905760" y="654830"/>
                  <a:pt x="2805596" y="656522"/>
                  <a:pt x="2688116" y="649996"/>
                </a:cubicBezTo>
                <a:lnTo>
                  <a:pt x="2599981" y="638979"/>
                </a:lnTo>
                <a:cubicBezTo>
                  <a:pt x="2563301" y="634903"/>
                  <a:pt x="2526394" y="632840"/>
                  <a:pt x="2489812" y="627962"/>
                </a:cubicBezTo>
                <a:cubicBezTo>
                  <a:pt x="2471251" y="625487"/>
                  <a:pt x="2452894" y="621487"/>
                  <a:pt x="2434728" y="616945"/>
                </a:cubicBezTo>
                <a:cubicBezTo>
                  <a:pt x="2423462" y="614128"/>
                  <a:pt x="2413232" y="607084"/>
                  <a:pt x="2401677" y="605928"/>
                </a:cubicBezTo>
                <a:cubicBezTo>
                  <a:pt x="2339450" y="599705"/>
                  <a:pt x="2276819" y="598583"/>
                  <a:pt x="2214390" y="594911"/>
                </a:cubicBezTo>
                <a:cubicBezTo>
                  <a:pt x="2229079" y="587566"/>
                  <a:pt x="2243080" y="578643"/>
                  <a:pt x="2258458" y="572877"/>
                </a:cubicBezTo>
                <a:cubicBezTo>
                  <a:pt x="2278786" y="565254"/>
                  <a:pt x="2334161" y="571463"/>
                  <a:pt x="2291509" y="528810"/>
                </a:cubicBezTo>
                <a:cubicBezTo>
                  <a:pt x="2283298" y="520598"/>
                  <a:pt x="2269475" y="521465"/>
                  <a:pt x="2258458" y="517793"/>
                </a:cubicBezTo>
                <a:cubicBezTo>
                  <a:pt x="2173995" y="521465"/>
                  <a:pt x="2088119" y="512991"/>
                  <a:pt x="2005070" y="528810"/>
                </a:cubicBezTo>
                <a:cubicBezTo>
                  <a:pt x="1992063" y="531288"/>
                  <a:pt x="2017741" y="552498"/>
                  <a:pt x="2027104" y="561861"/>
                </a:cubicBezTo>
                <a:cubicBezTo>
                  <a:pt x="2036466" y="571223"/>
                  <a:pt x="2050101" y="575277"/>
                  <a:pt x="2060154" y="583894"/>
                </a:cubicBezTo>
                <a:cubicBezTo>
                  <a:pt x="2153662" y="664044"/>
                  <a:pt x="2061393" y="599408"/>
                  <a:pt x="2137272" y="649996"/>
                </a:cubicBezTo>
                <a:cubicBezTo>
                  <a:pt x="2124376" y="688683"/>
                  <a:pt x="2133728" y="691609"/>
                  <a:pt x="2082188" y="694063"/>
                </a:cubicBezTo>
                <a:cubicBezTo>
                  <a:pt x="1942751" y="700703"/>
                  <a:pt x="1803094" y="701408"/>
                  <a:pt x="1663547" y="705080"/>
                </a:cubicBezTo>
                <a:cubicBezTo>
                  <a:pt x="1648858" y="712425"/>
                  <a:pt x="1635876" y="726168"/>
                  <a:pt x="1619480" y="727114"/>
                </a:cubicBezTo>
                <a:cubicBezTo>
                  <a:pt x="1150266" y="754184"/>
                  <a:pt x="909468" y="701889"/>
                  <a:pt x="1145754" y="749147"/>
                </a:cubicBezTo>
                <a:cubicBezTo>
                  <a:pt x="1209269" y="791491"/>
                  <a:pt x="1148000" y="754831"/>
                  <a:pt x="1211855" y="782198"/>
                </a:cubicBezTo>
                <a:cubicBezTo>
                  <a:pt x="1226950" y="788667"/>
                  <a:pt x="1240915" y="797562"/>
                  <a:pt x="1255923" y="804232"/>
                </a:cubicBezTo>
                <a:cubicBezTo>
                  <a:pt x="1382523" y="860498"/>
                  <a:pt x="1246591" y="794057"/>
                  <a:pt x="1355075" y="848299"/>
                </a:cubicBezTo>
                <a:cubicBezTo>
                  <a:pt x="1362420" y="837282"/>
                  <a:pt x="1374932" y="828309"/>
                  <a:pt x="1377109" y="815249"/>
                </a:cubicBezTo>
                <a:cubicBezTo>
                  <a:pt x="1379018" y="803794"/>
                  <a:pt x="1372534" y="791861"/>
                  <a:pt x="1366092" y="782198"/>
                </a:cubicBezTo>
                <a:cubicBezTo>
                  <a:pt x="1356566" y="767908"/>
                  <a:pt x="1318057" y="733889"/>
                  <a:pt x="1299990" y="727114"/>
                </a:cubicBezTo>
                <a:cubicBezTo>
                  <a:pt x="1282457" y="720539"/>
                  <a:pt x="1263267" y="719769"/>
                  <a:pt x="1244906" y="716097"/>
                </a:cubicBezTo>
                <a:cubicBezTo>
                  <a:pt x="1230217" y="708752"/>
                  <a:pt x="1216569" y="698782"/>
                  <a:pt x="1200839" y="694063"/>
                </a:cubicBezTo>
                <a:cubicBezTo>
                  <a:pt x="1179443" y="687644"/>
                  <a:pt x="1157025" y="684532"/>
                  <a:pt x="1134737" y="683046"/>
                </a:cubicBezTo>
                <a:cubicBezTo>
                  <a:pt x="1046721" y="677178"/>
                  <a:pt x="958468" y="675701"/>
                  <a:pt x="870333" y="672029"/>
                </a:cubicBezTo>
                <a:cubicBezTo>
                  <a:pt x="855644" y="668357"/>
                  <a:pt x="831053" y="675376"/>
                  <a:pt x="826265" y="661012"/>
                </a:cubicBezTo>
                <a:cubicBezTo>
                  <a:pt x="822078" y="648451"/>
                  <a:pt x="846075" y="638979"/>
                  <a:pt x="859316" y="638979"/>
                </a:cubicBezTo>
                <a:cubicBezTo>
                  <a:pt x="872556" y="638979"/>
                  <a:pt x="881349" y="653668"/>
                  <a:pt x="892366" y="661012"/>
                </a:cubicBezTo>
                <a:cubicBezTo>
                  <a:pt x="899711" y="646323"/>
                  <a:pt x="914400" y="633368"/>
                  <a:pt x="914400" y="616945"/>
                </a:cubicBezTo>
                <a:cubicBezTo>
                  <a:pt x="914400" y="593038"/>
                  <a:pt x="858280" y="557973"/>
                  <a:pt x="848299" y="550844"/>
                </a:cubicBezTo>
                <a:cubicBezTo>
                  <a:pt x="820639" y="531087"/>
                  <a:pt x="803455" y="520608"/>
                  <a:pt x="771181" y="506776"/>
                </a:cubicBezTo>
                <a:cubicBezTo>
                  <a:pt x="760507" y="502201"/>
                  <a:pt x="748804" y="500333"/>
                  <a:pt x="738130" y="495759"/>
                </a:cubicBezTo>
                <a:cubicBezTo>
                  <a:pt x="693989" y="476842"/>
                  <a:pt x="702350" y="473044"/>
                  <a:pt x="661012" y="462709"/>
                </a:cubicBezTo>
                <a:cubicBezTo>
                  <a:pt x="642846" y="458167"/>
                  <a:pt x="624173" y="455903"/>
                  <a:pt x="605928" y="451692"/>
                </a:cubicBezTo>
                <a:cubicBezTo>
                  <a:pt x="576421" y="444883"/>
                  <a:pt x="517793" y="429658"/>
                  <a:pt x="517793" y="429658"/>
                </a:cubicBezTo>
                <a:cubicBezTo>
                  <a:pt x="509100" y="455738"/>
                  <a:pt x="491204" y="491204"/>
                  <a:pt x="517793" y="517793"/>
                </a:cubicBezTo>
                <a:cubicBezTo>
                  <a:pt x="534216" y="534216"/>
                  <a:pt x="583894" y="539827"/>
                  <a:pt x="583894" y="539827"/>
                </a:cubicBezTo>
                <a:cubicBezTo>
                  <a:pt x="555692" y="500345"/>
                  <a:pt x="495895" y="407692"/>
                  <a:pt x="451692" y="385591"/>
                </a:cubicBezTo>
                <a:lnTo>
                  <a:pt x="407624" y="363557"/>
                </a:lnTo>
                <a:cubicBezTo>
                  <a:pt x="355652" y="294261"/>
                  <a:pt x="397402" y="338382"/>
                  <a:pt x="319489" y="286439"/>
                </a:cubicBezTo>
                <a:cubicBezTo>
                  <a:pt x="283997" y="262777"/>
                  <a:pt x="276878" y="251073"/>
                  <a:pt x="242371" y="231355"/>
                </a:cubicBezTo>
                <a:cubicBezTo>
                  <a:pt x="228112" y="223207"/>
                  <a:pt x="211668" y="218867"/>
                  <a:pt x="198304" y="209321"/>
                </a:cubicBezTo>
                <a:cubicBezTo>
                  <a:pt x="185626" y="200265"/>
                  <a:pt x="178217" y="184912"/>
                  <a:pt x="165253" y="176270"/>
                </a:cubicBezTo>
                <a:cubicBezTo>
                  <a:pt x="155590" y="169828"/>
                  <a:pt x="142354" y="170893"/>
                  <a:pt x="132202" y="165253"/>
                </a:cubicBezTo>
                <a:cubicBezTo>
                  <a:pt x="109053" y="152393"/>
                  <a:pt x="66101" y="121186"/>
                  <a:pt x="66101" y="121186"/>
                </a:cubicBezTo>
                <a:cubicBezTo>
                  <a:pt x="58757" y="110169"/>
                  <a:pt x="47279" y="75290"/>
                  <a:pt x="44068" y="88135"/>
                </a:cubicBezTo>
                <a:cubicBezTo>
                  <a:pt x="37770" y="113327"/>
                  <a:pt x="43471" y="142027"/>
                  <a:pt x="55084" y="165253"/>
                </a:cubicBezTo>
                <a:cubicBezTo>
                  <a:pt x="60277" y="175640"/>
                  <a:pt x="76969" y="173080"/>
                  <a:pt x="88135" y="176270"/>
                </a:cubicBezTo>
                <a:cubicBezTo>
                  <a:pt x="102694" y="180430"/>
                  <a:pt x="117513" y="183615"/>
                  <a:pt x="132202" y="187287"/>
                </a:cubicBezTo>
                <a:cubicBezTo>
                  <a:pt x="176104" y="179970"/>
                  <a:pt x="274311" y="186176"/>
                  <a:pt x="176270" y="88135"/>
                </a:cubicBezTo>
                <a:cubicBezTo>
                  <a:pt x="157909" y="69774"/>
                  <a:pt x="124858" y="80790"/>
                  <a:pt x="99152" y="77118"/>
                </a:cubicBezTo>
                <a:cubicBezTo>
                  <a:pt x="88135" y="73446"/>
                  <a:pt x="76488" y="71295"/>
                  <a:pt x="66101" y="66102"/>
                </a:cubicBezTo>
                <a:cubicBezTo>
                  <a:pt x="35428" y="50766"/>
                  <a:pt x="24362" y="35379"/>
                  <a:pt x="0" y="11017"/>
                </a:cubicBezTo>
                <a:cubicBezTo>
                  <a:pt x="14689" y="7345"/>
                  <a:pt x="28927" y="0"/>
                  <a:pt x="44068" y="0"/>
                </a:cubicBezTo>
                <a:cubicBezTo>
                  <a:pt x="66406" y="0"/>
                  <a:pt x="88403" y="5994"/>
                  <a:pt x="110169" y="11017"/>
                </a:cubicBezTo>
                <a:cubicBezTo>
                  <a:pt x="164894" y="23646"/>
                  <a:pt x="186831" y="29644"/>
                  <a:pt x="231354" y="55085"/>
                </a:cubicBezTo>
                <a:cubicBezTo>
                  <a:pt x="242850" y="61654"/>
                  <a:pt x="254233" y="68642"/>
                  <a:pt x="264405" y="77118"/>
                </a:cubicBezTo>
                <a:cubicBezTo>
                  <a:pt x="276374" y="87092"/>
                  <a:pt x="284777" y="101113"/>
                  <a:pt x="297455" y="110169"/>
                </a:cubicBezTo>
                <a:cubicBezTo>
                  <a:pt x="310819" y="119715"/>
                  <a:pt x="327440" y="123753"/>
                  <a:pt x="341523" y="132203"/>
                </a:cubicBezTo>
                <a:cubicBezTo>
                  <a:pt x="364230" y="145827"/>
                  <a:pt x="407624" y="176270"/>
                  <a:pt x="407624" y="176270"/>
                </a:cubicBezTo>
                <a:cubicBezTo>
                  <a:pt x="414969" y="187287"/>
                  <a:pt x="420295" y="199958"/>
                  <a:pt x="429658" y="209321"/>
                </a:cubicBezTo>
                <a:cubicBezTo>
                  <a:pt x="451015" y="230678"/>
                  <a:pt x="468877" y="233411"/>
                  <a:pt x="495759" y="242371"/>
                </a:cubicBezTo>
                <a:cubicBezTo>
                  <a:pt x="501268" y="246043"/>
                  <a:pt x="560024" y="279094"/>
                  <a:pt x="550843" y="297456"/>
                </a:cubicBezTo>
                <a:cubicBezTo>
                  <a:pt x="544072" y="310999"/>
                  <a:pt x="521465" y="304801"/>
                  <a:pt x="506776" y="308473"/>
                </a:cubicBezTo>
                <a:cubicBezTo>
                  <a:pt x="510448" y="319490"/>
                  <a:pt x="509582" y="333312"/>
                  <a:pt x="517793" y="341523"/>
                </a:cubicBezTo>
                <a:cubicBezTo>
                  <a:pt x="526004" y="349734"/>
                  <a:pt x="540061" y="348227"/>
                  <a:pt x="550843" y="352540"/>
                </a:cubicBezTo>
                <a:cubicBezTo>
                  <a:pt x="558467" y="355590"/>
                  <a:pt x="565532" y="359885"/>
                  <a:pt x="572877" y="36355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/楕円 23"/>
          <p:cNvSpPr/>
          <p:nvPr/>
        </p:nvSpPr>
        <p:spPr>
          <a:xfrm>
            <a:off x="2411760" y="3933056"/>
            <a:ext cx="288032" cy="28803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9" name="直線矢印コネクタ 28"/>
          <p:cNvCxnSpPr/>
          <p:nvPr/>
        </p:nvCxnSpPr>
        <p:spPr>
          <a:xfrm>
            <a:off x="2699792" y="4077072"/>
            <a:ext cx="936104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356992"/>
            <a:ext cx="9144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1" name="直線矢印コネクタ 30"/>
          <p:cNvCxnSpPr/>
          <p:nvPr/>
        </p:nvCxnSpPr>
        <p:spPr>
          <a:xfrm flipH="1">
            <a:off x="1429831" y="4077072"/>
            <a:ext cx="981929" cy="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5" name="テキスト ボックス 2054"/>
          <p:cNvSpPr txBox="1"/>
          <p:nvPr/>
        </p:nvSpPr>
        <p:spPr>
          <a:xfrm>
            <a:off x="35496" y="4149080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FF0000"/>
                </a:solidFill>
              </a:rPr>
              <a:t>Quantum diffusion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2056" name="テキスト ボックス 2055"/>
          <p:cNvSpPr txBox="1"/>
          <p:nvPr/>
        </p:nvSpPr>
        <p:spPr>
          <a:xfrm>
            <a:off x="611560" y="1700808"/>
            <a:ext cx="8208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FF0000"/>
                </a:solidFill>
              </a:rPr>
              <a:t>During primordial inflation, the coarse grained field undergoes random walk.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2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80729"/>
            <a:ext cx="340401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テキスト ボックス 21"/>
          <p:cNvSpPr txBox="1"/>
          <p:nvPr/>
        </p:nvSpPr>
        <p:spPr>
          <a:xfrm>
            <a:off x="1403648" y="1124744"/>
            <a:ext cx="31188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: quintessence field</a:t>
            </a:r>
            <a:endParaRPr kumimoji="1" lang="ja-JP" altLang="en-US" sz="2000" b="1" dirty="0"/>
          </a:p>
        </p:txBody>
      </p:sp>
      <p:sp>
        <p:nvSpPr>
          <p:cNvPr id="2" name="フリーフォーム 1"/>
          <p:cNvSpPr/>
          <p:nvPr/>
        </p:nvSpPr>
        <p:spPr>
          <a:xfrm>
            <a:off x="1134737" y="3770864"/>
            <a:ext cx="5993176" cy="1314320"/>
          </a:xfrm>
          <a:custGeom>
            <a:avLst/>
            <a:gdLst>
              <a:gd name="connsiteX0" fmla="*/ 0 w 5993176"/>
              <a:gd name="connsiteY0" fmla="*/ 1261897 h 1314320"/>
              <a:gd name="connsiteX1" fmla="*/ 903383 w 5993176"/>
              <a:gd name="connsiteY1" fmla="*/ 1184779 h 1314320"/>
              <a:gd name="connsiteX2" fmla="*/ 1685581 w 5993176"/>
              <a:gd name="connsiteY2" fmla="*/ 744104 h 1314320"/>
              <a:gd name="connsiteX3" fmla="*/ 2115239 w 5993176"/>
              <a:gd name="connsiteY3" fmla="*/ 358513 h 1314320"/>
              <a:gd name="connsiteX4" fmla="*/ 2677099 w 5993176"/>
              <a:gd name="connsiteY4" fmla="*/ 61058 h 1314320"/>
              <a:gd name="connsiteX5" fmla="*/ 3238959 w 5993176"/>
              <a:gd name="connsiteY5" fmla="*/ 5974 h 1314320"/>
              <a:gd name="connsiteX6" fmla="*/ 3855904 w 5993176"/>
              <a:gd name="connsiteY6" fmla="*/ 50041 h 1314320"/>
              <a:gd name="connsiteX7" fmla="*/ 4472849 w 5993176"/>
              <a:gd name="connsiteY7" fmla="*/ 435632 h 1314320"/>
              <a:gd name="connsiteX8" fmla="*/ 5056743 w 5993176"/>
              <a:gd name="connsiteY8" fmla="*/ 997492 h 1314320"/>
              <a:gd name="connsiteX9" fmla="*/ 5673687 w 5993176"/>
              <a:gd name="connsiteY9" fmla="*/ 1283930 h 1314320"/>
              <a:gd name="connsiteX10" fmla="*/ 5993176 w 5993176"/>
              <a:gd name="connsiteY10" fmla="*/ 1305964 h 1314320"/>
              <a:gd name="connsiteX11" fmla="*/ 5993176 w 5993176"/>
              <a:gd name="connsiteY11" fmla="*/ 1305964 h 1314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93176" h="1314320">
                <a:moveTo>
                  <a:pt x="0" y="1261897"/>
                </a:moveTo>
                <a:cubicBezTo>
                  <a:pt x="311226" y="1266487"/>
                  <a:pt x="622453" y="1271078"/>
                  <a:pt x="903383" y="1184779"/>
                </a:cubicBezTo>
                <a:cubicBezTo>
                  <a:pt x="1184313" y="1098480"/>
                  <a:pt x="1483605" y="881815"/>
                  <a:pt x="1685581" y="744104"/>
                </a:cubicBezTo>
                <a:cubicBezTo>
                  <a:pt x="1887557" y="606393"/>
                  <a:pt x="1949986" y="472354"/>
                  <a:pt x="2115239" y="358513"/>
                </a:cubicBezTo>
                <a:cubicBezTo>
                  <a:pt x="2280492" y="244672"/>
                  <a:pt x="2489812" y="119814"/>
                  <a:pt x="2677099" y="61058"/>
                </a:cubicBezTo>
                <a:cubicBezTo>
                  <a:pt x="2864386" y="2302"/>
                  <a:pt x="3042492" y="7810"/>
                  <a:pt x="3238959" y="5974"/>
                </a:cubicBezTo>
                <a:cubicBezTo>
                  <a:pt x="3435426" y="4138"/>
                  <a:pt x="3650256" y="-21569"/>
                  <a:pt x="3855904" y="50041"/>
                </a:cubicBezTo>
                <a:cubicBezTo>
                  <a:pt x="4061552" y="121651"/>
                  <a:pt x="4272709" y="277724"/>
                  <a:pt x="4472849" y="435632"/>
                </a:cubicBezTo>
                <a:cubicBezTo>
                  <a:pt x="4672989" y="593540"/>
                  <a:pt x="4856603" y="856109"/>
                  <a:pt x="5056743" y="997492"/>
                </a:cubicBezTo>
                <a:cubicBezTo>
                  <a:pt x="5256883" y="1138875"/>
                  <a:pt x="5517615" y="1232518"/>
                  <a:pt x="5673687" y="1283930"/>
                </a:cubicBezTo>
                <a:cubicBezTo>
                  <a:pt x="5829759" y="1335342"/>
                  <a:pt x="5993176" y="1305964"/>
                  <a:pt x="5993176" y="1305964"/>
                </a:cubicBezTo>
                <a:lnTo>
                  <a:pt x="5993176" y="1305964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896178" y="3121804"/>
            <a:ext cx="4988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smtClean="0">
                <a:solidFill>
                  <a:srgbClr val="FF0000"/>
                </a:solidFill>
              </a:rPr>
              <a:t>Gaussian distribution</a:t>
            </a:r>
            <a:endParaRPr kumimoji="1" lang="ja-JP" altLang="en-US" sz="2800" b="1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5229200"/>
            <a:ext cx="2448272" cy="94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直線矢印コネクタ 5"/>
          <p:cNvCxnSpPr/>
          <p:nvPr/>
        </p:nvCxnSpPr>
        <p:spPr>
          <a:xfrm>
            <a:off x="2680154" y="5229200"/>
            <a:ext cx="3115982" cy="0"/>
          </a:xfrm>
          <a:prstGeom prst="straightConnector1">
            <a:avLst/>
          </a:prstGeom>
          <a:ln w="38100">
            <a:solidFill>
              <a:srgbClr val="00B0F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フリーフォーム 24"/>
          <p:cNvSpPr/>
          <p:nvPr/>
        </p:nvSpPr>
        <p:spPr>
          <a:xfrm>
            <a:off x="1403648" y="3296791"/>
            <a:ext cx="5832648" cy="1810478"/>
          </a:xfrm>
          <a:custGeom>
            <a:avLst/>
            <a:gdLst>
              <a:gd name="connsiteX0" fmla="*/ 0 w 4549966"/>
              <a:gd name="connsiteY0" fmla="*/ 66101 h 1266040"/>
              <a:gd name="connsiteX1" fmla="*/ 749147 w 4549966"/>
              <a:gd name="connsiteY1" fmla="*/ 848298 h 1266040"/>
              <a:gd name="connsiteX2" fmla="*/ 1773716 w 4549966"/>
              <a:gd name="connsiteY2" fmla="*/ 1211855 h 1266040"/>
              <a:gd name="connsiteX3" fmla="*/ 2699132 w 4549966"/>
              <a:gd name="connsiteY3" fmla="*/ 1222872 h 1266040"/>
              <a:gd name="connsiteX4" fmla="*/ 3723701 w 4549966"/>
              <a:gd name="connsiteY4" fmla="*/ 815248 h 1266040"/>
              <a:gd name="connsiteX5" fmla="*/ 4362679 w 4549966"/>
              <a:gd name="connsiteY5" fmla="*/ 220337 h 1266040"/>
              <a:gd name="connsiteX6" fmla="*/ 4549966 w 4549966"/>
              <a:gd name="connsiteY6" fmla="*/ 0 h 1266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49966" h="1266040">
                <a:moveTo>
                  <a:pt x="0" y="66101"/>
                </a:moveTo>
                <a:cubicBezTo>
                  <a:pt x="226764" y="361720"/>
                  <a:pt x="453528" y="657339"/>
                  <a:pt x="749147" y="848298"/>
                </a:cubicBezTo>
                <a:cubicBezTo>
                  <a:pt x="1044766" y="1039257"/>
                  <a:pt x="1448719" y="1149426"/>
                  <a:pt x="1773716" y="1211855"/>
                </a:cubicBezTo>
                <a:cubicBezTo>
                  <a:pt x="2098714" y="1274284"/>
                  <a:pt x="2374135" y="1288973"/>
                  <a:pt x="2699132" y="1222872"/>
                </a:cubicBezTo>
                <a:cubicBezTo>
                  <a:pt x="3024129" y="1156771"/>
                  <a:pt x="3446443" y="982337"/>
                  <a:pt x="3723701" y="815248"/>
                </a:cubicBezTo>
                <a:cubicBezTo>
                  <a:pt x="4000959" y="648159"/>
                  <a:pt x="4224968" y="356211"/>
                  <a:pt x="4362679" y="220337"/>
                </a:cubicBezTo>
                <a:cubicBezTo>
                  <a:pt x="4500390" y="84463"/>
                  <a:pt x="4525178" y="42231"/>
                  <a:pt x="4549966" y="0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7" name="直線矢印コネクタ 26"/>
          <p:cNvCxnSpPr/>
          <p:nvPr/>
        </p:nvCxnSpPr>
        <p:spPr>
          <a:xfrm flipV="1">
            <a:off x="4355976" y="2708920"/>
            <a:ext cx="0" cy="242845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>
            <a:off x="1561126" y="5107269"/>
            <a:ext cx="5801208" cy="3010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2465" y="2492896"/>
            <a:ext cx="40957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4849341"/>
            <a:ext cx="2476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1" y="2492896"/>
            <a:ext cx="1722631" cy="803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" name="テキスト ボックス 39"/>
          <p:cNvSpPr txBox="1"/>
          <p:nvPr/>
        </p:nvSpPr>
        <p:spPr>
          <a:xfrm>
            <a:off x="611560" y="1700808"/>
            <a:ext cx="8208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FF0000"/>
                </a:solidFill>
              </a:rPr>
              <a:t>During primordial inflation, the coarse grained field undergoes random walk.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496" y="6218148"/>
            <a:ext cx="9073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smtClean="0">
                <a:solidFill>
                  <a:srgbClr val="0000FF"/>
                </a:solidFill>
              </a:rPr>
              <a:t>The field takes this typical value in our observable universe.</a:t>
            </a:r>
            <a:endParaRPr kumimoji="1" lang="ja-JP" altLang="en-US" sz="2800" b="1" dirty="0">
              <a:solidFill>
                <a:srgbClr val="0000FF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67544" y="260648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i="1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scenario</a:t>
            </a:r>
            <a:endParaRPr kumimoji="1" lang="ja-JP" altLang="en-US" sz="3200" b="1" i="1" u="sng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1701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467544" y="3356992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/>
              <a:t>We require that this potential energy is responsible for the current accelerated expansion:</a:t>
            </a:r>
            <a:endParaRPr kumimoji="1" lang="ja-JP" altLang="en-US" sz="24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67544" y="1124744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/>
              <a:t>The potential energy</a:t>
            </a:r>
            <a:endParaRPr kumimoji="1" lang="ja-JP" altLang="en-US" sz="24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5229" y="1556792"/>
            <a:ext cx="4290987" cy="984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5033541" y="2492896"/>
            <a:ext cx="39309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/>
              <a:t>Only depends on </a:t>
            </a:r>
            <a:endParaRPr kumimoji="1" lang="ja-JP" altLang="en-US" sz="2400" b="1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522513"/>
            <a:ext cx="8096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09121"/>
            <a:ext cx="1296144" cy="402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1" y="5229200"/>
            <a:ext cx="2592288" cy="713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5373216"/>
            <a:ext cx="3672408" cy="469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395536" y="4509121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(1)</a:t>
            </a:r>
            <a:endParaRPr kumimoji="1" lang="ja-JP" altLang="en-US" sz="2000" b="1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95536" y="5405154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(2)</a:t>
            </a:r>
            <a:endParaRPr kumimoji="1" lang="ja-JP" altLang="en-US" sz="2000" b="1" dirty="0"/>
          </a:p>
        </p:txBody>
      </p:sp>
      <p:sp>
        <p:nvSpPr>
          <p:cNvPr id="9" name="右矢印 8"/>
          <p:cNvSpPr/>
          <p:nvPr/>
        </p:nvSpPr>
        <p:spPr>
          <a:xfrm>
            <a:off x="3779912" y="5405154"/>
            <a:ext cx="792088" cy="40011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6228840"/>
            <a:ext cx="720080" cy="44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テキスト ボックス 9"/>
          <p:cNvSpPr txBox="1"/>
          <p:nvPr/>
        </p:nvSpPr>
        <p:spPr>
          <a:xfrm>
            <a:off x="1979712" y="6165304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/>
              <a:t>i</a:t>
            </a:r>
            <a:r>
              <a:rPr kumimoji="1" lang="en-US" altLang="ja-JP" sz="2800" b="1" dirty="0" smtClean="0"/>
              <a:t>s completely fixed. (no free parameters)</a:t>
            </a:r>
            <a:endParaRPr kumimoji="1" lang="ja-JP" altLang="en-US" sz="2800" b="1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67544" y="260648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i="1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scenario</a:t>
            </a:r>
            <a:endParaRPr kumimoji="1" lang="ja-JP" altLang="en-US" sz="3200" b="1" i="1" u="sng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931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766296"/>
            <a:ext cx="6202263" cy="654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467544" y="1124744"/>
            <a:ext cx="5472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/>
              <a:t>Energy scale of the primordial inflation</a:t>
            </a:r>
            <a:endParaRPr kumimoji="1" lang="ja-JP" altLang="en-US" sz="2400" b="1" dirty="0"/>
          </a:p>
        </p:txBody>
      </p:sp>
      <p:sp>
        <p:nvSpPr>
          <p:cNvPr id="6" name="円/楕円 5"/>
          <p:cNvSpPr/>
          <p:nvPr/>
        </p:nvSpPr>
        <p:spPr>
          <a:xfrm>
            <a:off x="6444208" y="1586409"/>
            <a:ext cx="1377727" cy="97849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7544" y="3717032"/>
            <a:ext cx="82089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smtClean="0"/>
              <a:t>If there is a light scalar field such that                   , and if the primordial inflation has occurred at </a:t>
            </a:r>
            <a:r>
              <a:rPr kumimoji="1" lang="en-US" altLang="ja-JP" sz="2800" b="1" dirty="0" err="1" smtClean="0"/>
              <a:t>TeV</a:t>
            </a:r>
            <a:r>
              <a:rPr kumimoji="1" lang="en-US" altLang="ja-JP" sz="2800" b="1" dirty="0" smtClean="0"/>
              <a:t> scale, then the field drives the current accelerated expansion.</a:t>
            </a:r>
            <a:endParaRPr kumimoji="1" lang="ja-JP" altLang="en-US" sz="2800" b="1" dirty="0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789040"/>
            <a:ext cx="1296144" cy="402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467544" y="260648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i="1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scenario</a:t>
            </a:r>
            <a:endParaRPr kumimoji="1" lang="ja-JP" altLang="en-US" sz="3200" b="1" i="1" u="sng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23528" y="3645024"/>
            <a:ext cx="8208912" cy="194421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67544" y="3068960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smtClean="0"/>
              <a:t>To summarize,</a:t>
            </a:r>
            <a:endParaRPr kumimoji="1" lang="ja-JP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303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23528" y="260648"/>
            <a:ext cx="5328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i="1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consequences </a:t>
            </a:r>
            <a:endParaRPr kumimoji="1" lang="ja-JP" altLang="en-US" sz="3200" b="1" i="1" u="sng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3528" y="1124744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00B050"/>
                </a:solidFill>
              </a:rPr>
              <a:t>(1) Reheating temperature</a:t>
            </a:r>
            <a:endParaRPr kumimoji="1" lang="ja-JP" altLang="en-US" sz="2400" b="1" dirty="0">
              <a:solidFill>
                <a:srgbClr val="00B05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924944"/>
            <a:ext cx="4824536" cy="1069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3" y="1700808"/>
            <a:ext cx="2592288" cy="537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323528" y="2535287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00B050"/>
                </a:solidFill>
              </a:rPr>
              <a:t>(2) </a:t>
            </a:r>
            <a:r>
              <a:rPr lang="en-US" altLang="ja-JP" sz="2400" b="1" dirty="0" smtClean="0">
                <a:solidFill>
                  <a:srgbClr val="00B050"/>
                </a:solidFill>
              </a:rPr>
              <a:t>Tensor-to-scalar ratio</a:t>
            </a:r>
            <a:endParaRPr kumimoji="1" lang="ja-JP" altLang="en-US" sz="2400" b="1" dirty="0">
              <a:solidFill>
                <a:srgbClr val="00B05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23528" y="3975447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00B050"/>
                </a:solidFill>
              </a:rPr>
              <a:t>(3) Eternal inflation</a:t>
            </a:r>
            <a:endParaRPr kumimoji="1" lang="ja-JP" altLang="en-US" sz="2400" b="1" dirty="0">
              <a:solidFill>
                <a:srgbClr val="00B050"/>
              </a:solidFill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3" y="5257006"/>
            <a:ext cx="727636" cy="404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3867" y="5178795"/>
            <a:ext cx="2412269" cy="482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827584" y="4581128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The number of e-fold required to reach the Bunch-Davies distribution</a:t>
            </a:r>
            <a:endParaRPr kumimoji="1" lang="ja-JP" altLang="en-US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27584" y="6021288"/>
            <a:ext cx="6840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This can be realized in the eternal inflation.</a:t>
            </a:r>
            <a:endParaRPr kumimoji="1" lang="ja-JP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35647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23528" y="260648"/>
            <a:ext cx="5832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i="1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Observational constraints</a:t>
            </a:r>
            <a:endParaRPr kumimoji="1" lang="ja-JP" altLang="en-US" sz="3200" b="1" i="1" u="sng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564904"/>
            <a:ext cx="3428194" cy="720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708920"/>
            <a:ext cx="3096344" cy="432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086762"/>
            <a:ext cx="2376264" cy="470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467544" y="1052736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/>
              <a:t>Parameters that are varied.</a:t>
            </a:r>
            <a:endParaRPr kumimoji="1" lang="ja-JP" altLang="en-US" sz="24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67544" y="1988840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/>
              <a:t>Basic equations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7544" y="3861048"/>
            <a:ext cx="21962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/>
              <a:t>Observations </a:t>
            </a:r>
            <a:endParaRPr kumimoji="1" lang="ja-JP" altLang="en-US" sz="2400" b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11560" y="4509120"/>
            <a:ext cx="6624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kumimoji="1" lang="en-US" altLang="ja-JP" sz="2000" b="1" dirty="0" smtClean="0"/>
              <a:t>Type </a:t>
            </a:r>
            <a:r>
              <a:rPr kumimoji="1" lang="en-US" altLang="ja-JP" sz="2000" b="1" dirty="0" err="1" smtClean="0"/>
              <a:t>Ia</a:t>
            </a:r>
            <a:r>
              <a:rPr kumimoji="1" lang="en-US" altLang="ja-JP" sz="2000" b="1" dirty="0" smtClean="0"/>
              <a:t> supernovae</a:t>
            </a:r>
            <a:r>
              <a:rPr kumimoji="1" lang="en-US" altLang="ja-JP" sz="1600" b="1" dirty="0" smtClean="0"/>
              <a:t> (</a:t>
            </a:r>
            <a:r>
              <a:rPr kumimoji="1" lang="en-US" altLang="ja-JP" sz="1600" b="1" dirty="0" err="1" smtClean="0"/>
              <a:t>R.Amanullah</a:t>
            </a:r>
            <a:r>
              <a:rPr kumimoji="1" lang="en-US" altLang="ja-JP" sz="1600" b="1" dirty="0" smtClean="0"/>
              <a:t> et al., </a:t>
            </a:r>
            <a:r>
              <a:rPr kumimoji="1" lang="en-US" altLang="ja-JP" sz="1600" b="1" dirty="0" err="1" smtClean="0"/>
              <a:t>ApJ</a:t>
            </a:r>
            <a:r>
              <a:rPr kumimoji="1" lang="en-US" altLang="ja-JP" sz="1600" b="1" dirty="0" smtClean="0"/>
              <a:t>. 716, 712 (2010))</a:t>
            </a:r>
            <a:endParaRPr kumimoji="1" lang="ja-JP" altLang="en-US" sz="1600" b="1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11560" y="5013176"/>
            <a:ext cx="7992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altLang="ja-JP" sz="2000" b="1" dirty="0" smtClean="0"/>
              <a:t>Baryon acoustic oscillations </a:t>
            </a:r>
            <a:r>
              <a:rPr lang="en-US" altLang="ja-JP" sz="1600" b="1" dirty="0" smtClean="0"/>
              <a:t>(</a:t>
            </a:r>
            <a:r>
              <a:rPr lang="en-US" altLang="ja-JP" sz="1600" b="1" dirty="0" err="1" smtClean="0"/>
              <a:t>W.J.Percival</a:t>
            </a:r>
            <a:r>
              <a:rPr lang="en-US" altLang="ja-JP" sz="1600" b="1" dirty="0" smtClean="0"/>
              <a:t> et al., MNRAS, 401, 2148, (2010))</a:t>
            </a:r>
            <a:endParaRPr kumimoji="1" lang="ja-JP" altLang="en-US" sz="1600" b="1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11560" y="5517232"/>
            <a:ext cx="6624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altLang="ja-JP" sz="2000" b="1" dirty="0" smtClean="0"/>
              <a:t>Acoustic peak of the CMB power spectrum </a:t>
            </a:r>
            <a:r>
              <a:rPr lang="en-US" altLang="ja-JP" sz="1600" b="1" dirty="0" smtClean="0"/>
              <a:t>(arXiv:1001.4538)</a:t>
            </a:r>
            <a:endParaRPr kumimoji="1" lang="ja-JP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59691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406</Words>
  <Application>Microsoft Office PowerPoint</Application>
  <PresentationFormat>画面に合わせる (4:3)</PresentationFormat>
  <Paragraphs>68</Paragraphs>
  <Slides>13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suyama</dc:creator>
  <cp:lastModifiedBy>suyama</cp:lastModifiedBy>
  <cp:revision>35</cp:revision>
  <dcterms:created xsi:type="dcterms:W3CDTF">2010-09-14T01:43:31Z</dcterms:created>
  <dcterms:modified xsi:type="dcterms:W3CDTF">2010-09-24T07:52:15Z</dcterms:modified>
</cp:coreProperties>
</file>