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7" r:id="rId2"/>
    <p:sldId id="256" r:id="rId3"/>
    <p:sldId id="260" r:id="rId4"/>
    <p:sldId id="297" r:id="rId5"/>
    <p:sldId id="317" r:id="rId6"/>
    <p:sldId id="318" r:id="rId7"/>
    <p:sldId id="337" r:id="rId8"/>
    <p:sldId id="343" r:id="rId9"/>
    <p:sldId id="342" r:id="rId10"/>
    <p:sldId id="333" r:id="rId11"/>
    <p:sldId id="334" r:id="rId12"/>
    <p:sldId id="338" r:id="rId13"/>
    <p:sldId id="339" r:id="rId14"/>
    <p:sldId id="340" r:id="rId15"/>
    <p:sldId id="332" r:id="rId16"/>
    <p:sldId id="312" r:id="rId17"/>
    <p:sldId id="313" r:id="rId18"/>
    <p:sldId id="331" r:id="rId19"/>
    <p:sldId id="281" r:id="rId20"/>
    <p:sldId id="330" r:id="rId21"/>
    <p:sldId id="283" r:id="rId22"/>
    <p:sldId id="285" r:id="rId23"/>
    <p:sldId id="290" r:id="rId24"/>
    <p:sldId id="293" r:id="rId25"/>
    <p:sldId id="292" r:id="rId26"/>
    <p:sldId id="291" r:id="rId27"/>
    <p:sldId id="344" r:id="rId28"/>
    <p:sldId id="345" r:id="rId29"/>
    <p:sldId id="346" r:id="rId30"/>
    <p:sldId id="335" r:id="rId31"/>
    <p:sldId id="284" r:id="rId3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0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6912" autoAdjust="0"/>
    <p:restoredTop sz="94660"/>
  </p:normalViewPr>
  <p:slideViewPr>
    <p:cSldViewPr>
      <p:cViewPr>
        <p:scale>
          <a:sx n="75" d="100"/>
          <a:sy n="75" d="100"/>
        </p:scale>
        <p:origin x="-118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4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447804-3539-42BA-B1D7-B54474200AE6}" type="datetimeFigureOut">
              <a:rPr lang="it-IT" smtClean="0"/>
              <a:t>27/09/2010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3855F0-322C-41E7-8A02-2878DCE831F0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27433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75174B4-0AEE-4287-BFD1-776389B7D698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it-IT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D4DE87-011D-407D-8F4D-98D16ED47EDD}" type="slidenum">
              <a:rPr lang="it-IT"/>
              <a:pPr/>
              <a:t>7</a:t>
            </a:fld>
            <a:endParaRPr lang="it-IT"/>
          </a:p>
        </p:txBody>
      </p:sp>
      <p:sp>
        <p:nvSpPr>
          <p:cNvPr id="828418" name="Rectangle 2"/>
          <p:cNvSpPr>
            <a:spLocks noChangeArrowheads="1"/>
          </p:cNvSpPr>
          <p:nvPr>
            <p:ph type="sldImg"/>
          </p:nvPr>
        </p:nvSpPr>
        <p:spPr bwMode="auto">
          <a:xfrm>
            <a:off x="968644" y="705079"/>
            <a:ext cx="4959458" cy="338438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8419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929898" y="4371493"/>
            <a:ext cx="5036949" cy="4089461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EF93DA7-877F-4633-9645-149A5ACA6A8D}" type="slidenum">
              <a:rPr lang="it-IT"/>
              <a:pPr/>
              <a:t>8</a:t>
            </a:fld>
            <a:endParaRPr lang="it-IT"/>
          </a:p>
        </p:txBody>
      </p:sp>
      <p:sp>
        <p:nvSpPr>
          <p:cNvPr id="781314" name="Rectangle 2"/>
          <p:cNvSpPr>
            <a:spLocks noChangeArrowheads="1"/>
          </p:cNvSpPr>
          <p:nvPr>
            <p:ph type="sldImg"/>
          </p:nvPr>
        </p:nvSpPr>
        <p:spPr bwMode="auto">
          <a:xfrm>
            <a:off x="1192213" y="704850"/>
            <a:ext cx="4511675" cy="33845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1315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929898" y="4371493"/>
            <a:ext cx="5036949" cy="4089461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3855F0-322C-41E7-8A02-2878DCE831F0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630376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FF1E641-FC73-4ED1-B00B-E0C8BA060A24}" type="slidenum">
              <a:rPr lang="it-IT"/>
              <a:pPr eaLnBrk="1" hangingPunct="1"/>
              <a:t>16</a:t>
            </a:fld>
            <a:endParaRPr lang="it-IT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smtClean="0">
                <a:latin typeface="Arial" charset="0"/>
                <a:cs typeface="Arial" charset="0"/>
              </a:rPr>
              <a:t>Most of the current constraints on cosmological parameters from CMB anisotropy are obtained under the assumption of a specific phenomenological model for the ionization history.</a:t>
            </a:r>
          </a:p>
          <a:p>
            <a:r>
              <a:rPr lang="en-GB" smtClean="0">
                <a:latin typeface="Arial" charset="0"/>
                <a:cs typeface="Arial" charset="0"/>
              </a:rPr>
              <a:t>The WMAP team assumes for reionization a model in which the reionization is an instantaneous or sudden process, rather than a more complicated and multi-phases one.</a:t>
            </a:r>
          </a:p>
          <a:p>
            <a:r>
              <a:rPr lang="en-GB" smtClean="0">
                <a:latin typeface="Arial" charset="0"/>
                <a:cs typeface="Arial" charset="0"/>
              </a:rPr>
              <a:t>In this model the electron ionization fraction xe(z) is indeed  parameterized with a single parameter z such that for z &lt;&lt; z_reion xe(z) = 1 (xe(z) = 1.08 for z &lt; 3 in order to take into account Helium recombination) and xe(z) = x2 e = 2  10^-4 for z &gt; z_reion, i.e. joining the value after primordial recombination. The transition between these two values is smooth and given by a tanh function…. where </a:t>
            </a:r>
            <a:r>
              <a:rPr lang="en-GB" i="1" smtClean="0">
                <a:latin typeface="Arial" charset="0"/>
                <a:cs typeface="Arial" charset="0"/>
              </a:rPr>
              <a:t>y</a:t>
            </a:r>
            <a:r>
              <a:rPr lang="en-GB" smtClean="0">
                <a:latin typeface="Arial" charset="0"/>
                <a:cs typeface="Arial" charset="0"/>
              </a:rPr>
              <a:t>(</a:t>
            </a:r>
            <a:r>
              <a:rPr lang="en-GB" i="1" smtClean="0">
                <a:latin typeface="Arial" charset="0"/>
                <a:cs typeface="Arial" charset="0"/>
              </a:rPr>
              <a:t>zre</a:t>
            </a:r>
            <a:r>
              <a:rPr lang="en-GB" smtClean="0">
                <a:latin typeface="Arial" charset="0"/>
                <a:cs typeface="Arial" charset="0"/>
              </a:rPr>
              <a:t>) = (1 + </a:t>
            </a:r>
            <a:r>
              <a:rPr lang="en-GB" i="1" smtClean="0">
                <a:latin typeface="Arial" charset="0"/>
                <a:cs typeface="Arial" charset="0"/>
              </a:rPr>
              <a:t>zre</a:t>
            </a:r>
            <a:r>
              <a:rPr lang="en-GB" smtClean="0">
                <a:latin typeface="Arial" charset="0"/>
                <a:cs typeface="Arial" charset="0"/>
              </a:rPr>
              <a:t>)3</a:t>
            </a:r>
            <a:r>
              <a:rPr lang="en-GB" i="1" smtClean="0">
                <a:latin typeface="Arial" charset="0"/>
                <a:cs typeface="Arial" charset="0"/>
              </a:rPr>
              <a:t>/</a:t>
            </a:r>
            <a:r>
              <a:rPr lang="en-GB" smtClean="0">
                <a:latin typeface="Arial" charset="0"/>
                <a:cs typeface="Arial" charset="0"/>
              </a:rPr>
              <a:t>2 is where </a:t>
            </a:r>
            <a:r>
              <a:rPr lang="en-GB" i="1" smtClean="0">
                <a:latin typeface="Arial" charset="0"/>
                <a:cs typeface="Arial" charset="0"/>
              </a:rPr>
              <a:t>xe </a:t>
            </a:r>
            <a:r>
              <a:rPr lang="en-GB" smtClean="0">
                <a:latin typeface="Arial" charset="0"/>
                <a:cs typeface="Arial" charset="0"/>
              </a:rPr>
              <a:t>= </a:t>
            </a:r>
            <a:r>
              <a:rPr lang="en-GB" i="1" smtClean="0">
                <a:latin typeface="Arial" charset="0"/>
                <a:cs typeface="Arial" charset="0"/>
              </a:rPr>
              <a:t>f=</a:t>
            </a:r>
            <a:r>
              <a:rPr lang="en-GB" smtClean="0">
                <a:latin typeface="Arial" charset="0"/>
                <a:cs typeface="Arial" charset="0"/>
              </a:rPr>
              <a:t>2, i.e. </a:t>
            </a:r>
            <a:r>
              <a:rPr lang="en-GB" i="1" smtClean="0">
                <a:latin typeface="Arial" charset="0"/>
                <a:cs typeface="Arial" charset="0"/>
              </a:rPr>
              <a:t>z_re </a:t>
            </a:r>
            <a:r>
              <a:rPr lang="en-GB" smtClean="0">
                <a:latin typeface="Arial" charset="0"/>
                <a:cs typeface="Arial" charset="0"/>
              </a:rPr>
              <a:t>measures where the reionization fraction is half of its maximum.</a:t>
            </a:r>
          </a:p>
          <a:p>
            <a:endParaRPr lang="it-IT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Segnaposto not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smtClean="0">
              <a:latin typeface="Arial" charset="0"/>
              <a:cs typeface="Arial" charset="0"/>
            </a:endParaRPr>
          </a:p>
        </p:txBody>
      </p:sp>
      <p:sp>
        <p:nvSpPr>
          <p:cNvPr id="2458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3B4080F-1E8B-4688-8737-7EFF8F985EDD}" type="slidenum">
              <a:rPr lang="it-IT"/>
              <a:pPr eaLnBrk="1" hangingPunct="1"/>
              <a:t>17</a:t>
            </a:fld>
            <a:endParaRPr 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3855F0-322C-41E7-8A02-2878DCE831F0}" type="slidenum">
              <a:rPr lang="it-IT" smtClean="0"/>
              <a:t>25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DA00E-A785-4E0C-848D-33EF63F6D950}" type="datetimeFigureOut">
              <a:rPr lang="it-IT" smtClean="0"/>
              <a:t>27/09/2010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00B75-0FF8-44C1-BE06-2B85FCDFC944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DA00E-A785-4E0C-848D-33EF63F6D950}" type="datetimeFigureOut">
              <a:rPr lang="it-IT" smtClean="0"/>
              <a:t>27/09/2010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00B75-0FF8-44C1-BE06-2B85FCDFC944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DA00E-A785-4E0C-848D-33EF63F6D950}" type="datetimeFigureOut">
              <a:rPr lang="it-IT" smtClean="0"/>
              <a:t>27/09/2010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00B75-0FF8-44C1-BE06-2B85FCDFC944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DA00E-A785-4E0C-848D-33EF63F6D950}" type="datetimeFigureOut">
              <a:rPr lang="it-IT" smtClean="0"/>
              <a:t>27/09/2010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00B75-0FF8-44C1-BE06-2B85FCDFC944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DA00E-A785-4E0C-848D-33EF63F6D950}" type="datetimeFigureOut">
              <a:rPr lang="it-IT" smtClean="0"/>
              <a:t>27/09/2010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00B75-0FF8-44C1-BE06-2B85FCDFC944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DA00E-A785-4E0C-848D-33EF63F6D950}" type="datetimeFigureOut">
              <a:rPr lang="it-IT" smtClean="0"/>
              <a:t>27/09/2010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00B75-0FF8-44C1-BE06-2B85FCDFC944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DA00E-A785-4E0C-848D-33EF63F6D950}" type="datetimeFigureOut">
              <a:rPr lang="it-IT" smtClean="0"/>
              <a:t>27/09/2010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00B75-0FF8-44C1-BE06-2B85FCDFC944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DA00E-A785-4E0C-848D-33EF63F6D950}" type="datetimeFigureOut">
              <a:rPr lang="it-IT" smtClean="0"/>
              <a:t>27/09/2010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00B75-0FF8-44C1-BE06-2B85FCDFC944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DA00E-A785-4E0C-848D-33EF63F6D950}" type="datetimeFigureOut">
              <a:rPr lang="it-IT" smtClean="0"/>
              <a:t>27/09/2010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00B75-0FF8-44C1-BE06-2B85FCDFC944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DA00E-A785-4E0C-848D-33EF63F6D950}" type="datetimeFigureOut">
              <a:rPr lang="it-IT" smtClean="0"/>
              <a:t>27/09/2010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00B75-0FF8-44C1-BE06-2B85FCDFC944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DA00E-A785-4E0C-848D-33EF63F6D950}" type="datetimeFigureOut">
              <a:rPr lang="it-IT" smtClean="0"/>
              <a:t>27/09/2010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00B75-0FF8-44C1-BE06-2B85FCDFC944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DA00E-A785-4E0C-848D-33EF63F6D950}" type="datetimeFigureOut">
              <a:rPr lang="it-IT" smtClean="0"/>
              <a:t>27/09/2010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00B75-0FF8-44C1-BE06-2B85FCDFC944}" type="slidenum">
              <a:rPr lang="it-IT" smtClean="0"/>
              <a:t>‹#›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11" Type="http://schemas.openxmlformats.org/officeDocument/2006/relationships/image" Target="../media/image13.wmf"/><Relationship Id="rId5" Type="http://schemas.openxmlformats.org/officeDocument/2006/relationships/image" Target="../media/image10.wmf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4.bin"/><Relationship Id="rId9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8.bin"/><Relationship Id="rId11" Type="http://schemas.openxmlformats.org/officeDocument/2006/relationships/image" Target="../media/image16.wmf"/><Relationship Id="rId5" Type="http://schemas.openxmlformats.org/officeDocument/2006/relationships/image" Target="../media/image18.jpeg"/><Relationship Id="rId10" Type="http://schemas.openxmlformats.org/officeDocument/2006/relationships/oleObject" Target="../embeddings/oleObject10.bin"/><Relationship Id="rId4" Type="http://schemas.openxmlformats.org/officeDocument/2006/relationships/image" Target="../media/image17.jpeg"/><Relationship Id="rId9" Type="http://schemas.openxmlformats.org/officeDocument/2006/relationships/image" Target="../media/image1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arxiv.org/find/astro-ph/1/au:+Ichikawa_K/0/1/0/all/0/1" TargetMode="External"/><Relationship Id="rId3" Type="http://schemas.openxmlformats.org/officeDocument/2006/relationships/hyperlink" Target="http://arxiv.org/find/hep-ph/1/au:+Gonzalez_Garcia_M/0/1/0/all/0/1" TargetMode="External"/><Relationship Id="rId7" Type="http://schemas.openxmlformats.org/officeDocument/2006/relationships/hyperlink" Target="http://arxiv.org/find/astro-ph/1/au:+Sekiguchi_T/0/1/0/all/0/1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arxiv.org/abs/1006.3795" TargetMode="External"/><Relationship Id="rId5" Type="http://schemas.openxmlformats.org/officeDocument/2006/relationships/hyperlink" Target="http://arxiv.org/find/hep-ph/1/au:+Salvado_J/0/1/0/all/0/1" TargetMode="External"/><Relationship Id="rId10" Type="http://schemas.openxmlformats.org/officeDocument/2006/relationships/hyperlink" Target="http://arxiv.org/find/astro-ph/1/au:+Greenhill_L/0/1/0/all/0/1" TargetMode="External"/><Relationship Id="rId4" Type="http://schemas.openxmlformats.org/officeDocument/2006/relationships/hyperlink" Target="http://arxiv.org/find/hep-ph/1/au:+Maltoni_M/0/1/0/all/0/1" TargetMode="External"/><Relationship Id="rId9" Type="http://schemas.openxmlformats.org/officeDocument/2006/relationships/hyperlink" Target="http://arxiv.org/find/astro-ph/1/au:+Takahashi_T/0/1/0/all/0/1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arxiv.org/find/astro-ph/1/au:+Mangano_G/0/1/0/all/0/1" TargetMode="External"/><Relationship Id="rId7" Type="http://schemas.openxmlformats.org/officeDocument/2006/relationships/hyperlink" Target="http://arxiv.org/find/astro-ph/1/au:+Slosar_A/0/1/0/all/0/1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arxiv.org/find/astro-ph/1/au:+Miele_G/0/1/0/all/0/1" TargetMode="External"/><Relationship Id="rId5" Type="http://schemas.openxmlformats.org/officeDocument/2006/relationships/hyperlink" Target="http://arxiv.org/find/astro-ph/1/au:+Mena_O/0/1/0/all/0/1" TargetMode="External"/><Relationship Id="rId4" Type="http://schemas.openxmlformats.org/officeDocument/2006/relationships/hyperlink" Target="http://arxiv.org/find/astro-ph/1/au:+Melchiorri_A/0/1/0/all/0/1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arxiv.org/abs/1006.5276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wmap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0" y="0"/>
            <a:ext cx="9601200" cy="711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1028700" y="2132856"/>
            <a:ext cx="7543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/>
            <a:r>
              <a:rPr lang="it-IT" sz="4400" dirty="0">
                <a:solidFill>
                  <a:srgbClr val="FFFFCC"/>
                </a:solidFill>
                <a:latin typeface="Calibri" pitchFamily="34" charset="0"/>
              </a:rPr>
              <a:t> </a:t>
            </a:r>
            <a:r>
              <a:rPr lang="en-US" sz="4400" dirty="0" smtClean="0">
                <a:solidFill>
                  <a:schemeClr val="bg1"/>
                </a:solidFill>
              </a:rPr>
              <a:t> </a:t>
            </a:r>
            <a:r>
              <a:rPr lang="en-US" sz="4400" dirty="0" smtClean="0">
                <a:solidFill>
                  <a:schemeClr val="bg1"/>
                </a:solidFill>
              </a:rPr>
              <a:t>(some) Future </a:t>
            </a:r>
            <a:r>
              <a:rPr lang="en-US" sz="4400" dirty="0" smtClean="0">
                <a:solidFill>
                  <a:schemeClr val="bg1"/>
                </a:solidFill>
              </a:rPr>
              <a:t>CMB Constraints on fundamental physics</a:t>
            </a:r>
            <a:endParaRPr lang="it-IT" sz="44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1476404" y="5715000"/>
            <a:ext cx="7239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>
              <a:spcBef>
                <a:spcPct val="2000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lang="it-IT" sz="2000" dirty="0">
                <a:solidFill>
                  <a:srgbClr val="FFFFCC"/>
                </a:solidFill>
                <a:latin typeface="Calibri" pitchFamily="34" charset="0"/>
              </a:rPr>
              <a:t>                                      Alessandro </a:t>
            </a:r>
            <a:r>
              <a:rPr lang="it-IT" sz="2000" dirty="0" err="1">
                <a:solidFill>
                  <a:srgbClr val="FFFFCC"/>
                </a:solidFill>
                <a:latin typeface="Calibri" pitchFamily="34" charset="0"/>
              </a:rPr>
              <a:t>Melchiorri</a:t>
            </a:r>
            <a:endParaRPr lang="it-IT" sz="2000" dirty="0">
              <a:solidFill>
                <a:srgbClr val="FFFFCC"/>
              </a:solidFill>
              <a:latin typeface="Calibri" pitchFamily="34" charset="0"/>
            </a:endParaRPr>
          </a:p>
          <a:p>
            <a:pPr>
              <a:spcBef>
                <a:spcPct val="2000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lang="it-IT" sz="2000" dirty="0">
                <a:solidFill>
                  <a:srgbClr val="FFFFCC"/>
                </a:solidFill>
                <a:latin typeface="Calibri" pitchFamily="34" charset="0"/>
              </a:rPr>
              <a:t>                               </a:t>
            </a:r>
            <a:r>
              <a:rPr lang="it-IT" sz="2000" dirty="0" err="1">
                <a:solidFill>
                  <a:srgbClr val="FFFFCC"/>
                </a:solidFill>
                <a:latin typeface="Calibri" pitchFamily="34" charset="0"/>
              </a:rPr>
              <a:t>Universita’</a:t>
            </a:r>
            <a:r>
              <a:rPr lang="it-IT" sz="2000" dirty="0">
                <a:solidFill>
                  <a:srgbClr val="FFFFCC"/>
                </a:solidFill>
                <a:latin typeface="Calibri" pitchFamily="34" charset="0"/>
              </a:rPr>
              <a:t> di Roma, “La Sapienza”</a:t>
            </a:r>
          </a:p>
          <a:p>
            <a:pPr>
              <a:spcBef>
                <a:spcPct val="2000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lang="it-IT" sz="2000" dirty="0">
                <a:solidFill>
                  <a:srgbClr val="FFFFCC"/>
                </a:solidFill>
                <a:latin typeface="Calibri" pitchFamily="34" charset="0"/>
              </a:rPr>
              <a:t>                                             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34490" y="4222829"/>
            <a:ext cx="8197950" cy="646331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dirty="0" smtClean="0">
                <a:solidFill>
                  <a:srgbClr val="FFFFCC"/>
                </a:solidFill>
                <a:latin typeface="Times New Roman" pitchFamily="18" charset="0"/>
              </a:rPr>
              <a:t>		</a:t>
            </a:r>
            <a:endParaRPr lang="en-US" b="1" dirty="0" smtClean="0">
              <a:solidFill>
                <a:schemeClr val="bg1"/>
              </a:solidFill>
            </a:endParaRPr>
          </a:p>
          <a:p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</a:rPr>
              <a:t>	   </a:t>
            </a:r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</a:rPr>
              <a:t>COSMO/CosPA2010, Tokyo University (</a:t>
            </a:r>
            <a:r>
              <a:rPr lang="en-US" b="1" dirty="0" err="1" smtClean="0">
                <a:solidFill>
                  <a:schemeClr val="bg1"/>
                </a:solidFill>
                <a:latin typeface="Times New Roman" pitchFamily="18" charset="0"/>
              </a:rPr>
              <a:t>Hongo</a:t>
            </a:r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</a:rPr>
              <a:t>) </a:t>
            </a:r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</a:rPr>
              <a:t>September </a:t>
            </a:r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</a:rPr>
              <a:t>26th </a:t>
            </a:r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</a:rPr>
              <a:t>2010</a:t>
            </a:r>
            <a:endParaRPr lang="it-IT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857232"/>
            <a:ext cx="8929718" cy="4974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sellaDiTesto 4"/>
          <p:cNvSpPr txBox="1"/>
          <p:nvPr/>
        </p:nvSpPr>
        <p:spPr>
          <a:xfrm>
            <a:off x="5786446" y="6215082"/>
            <a:ext cx="3147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 smtClean="0"/>
              <a:t>Komatsu</a:t>
            </a:r>
            <a:r>
              <a:rPr lang="it-IT" dirty="0" smtClean="0"/>
              <a:t> </a:t>
            </a:r>
            <a:r>
              <a:rPr lang="it-IT" dirty="0" err="1" smtClean="0"/>
              <a:t>et</a:t>
            </a:r>
            <a:r>
              <a:rPr lang="it-IT" dirty="0" smtClean="0"/>
              <a:t> al, 2010, 1001.4538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500034" y="0"/>
            <a:ext cx="82442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dirty="0" smtClean="0"/>
              <a:t>New WMAP </a:t>
            </a:r>
            <a:r>
              <a:rPr lang="it-IT" sz="3200" dirty="0" err="1" smtClean="0"/>
              <a:t>results</a:t>
            </a:r>
            <a:r>
              <a:rPr lang="it-IT" sz="3200" dirty="0" smtClean="0"/>
              <a:t> </a:t>
            </a:r>
            <a:r>
              <a:rPr lang="it-IT" sz="3200" dirty="0" err="1" smtClean="0"/>
              <a:t>from</a:t>
            </a:r>
            <a:r>
              <a:rPr lang="it-IT" sz="3200" dirty="0" smtClean="0"/>
              <a:t> 7 </a:t>
            </a:r>
            <a:r>
              <a:rPr lang="it-IT" sz="3200" dirty="0" err="1" smtClean="0"/>
              <a:t>years</a:t>
            </a:r>
            <a:r>
              <a:rPr lang="it-IT" sz="3200" dirty="0" smtClean="0"/>
              <a:t> </a:t>
            </a:r>
            <a:r>
              <a:rPr lang="it-IT" sz="3200" dirty="0" err="1" smtClean="0"/>
              <a:t>of</a:t>
            </a:r>
            <a:r>
              <a:rPr lang="it-IT" sz="3200" dirty="0" smtClean="0"/>
              <a:t> </a:t>
            </a:r>
            <a:r>
              <a:rPr lang="it-IT" sz="3200" dirty="0" err="1" smtClean="0"/>
              <a:t>observations</a:t>
            </a:r>
            <a:endParaRPr lang="it-IT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928670"/>
            <a:ext cx="5857916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472518" cy="114300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New Measurements</a:t>
            </a:r>
            <a:r>
              <a:rPr lang="it-IT" dirty="0"/>
              <a:t>,</a:t>
            </a:r>
            <a:r>
              <a:rPr lang="it-IT" dirty="0" smtClean="0"/>
              <a:t> More Parameters !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39552" y="1916832"/>
            <a:ext cx="8229600" cy="4525963"/>
          </a:xfrm>
        </p:spPr>
        <p:txBody>
          <a:bodyPr/>
          <a:lstStyle/>
          <a:p>
            <a:r>
              <a:rPr lang="it-IT" dirty="0" smtClean="0"/>
              <a:t>Neutrino </a:t>
            </a:r>
            <a:r>
              <a:rPr lang="it-IT" dirty="0" err="1" smtClean="0"/>
              <a:t>masses</a:t>
            </a:r>
            <a:r>
              <a:rPr lang="it-IT" dirty="0" smtClean="0"/>
              <a:t> </a:t>
            </a:r>
          </a:p>
          <a:p>
            <a:pPr>
              <a:buNone/>
            </a:pPr>
            <a:endParaRPr lang="it-IT" dirty="0" smtClean="0"/>
          </a:p>
          <a:p>
            <a:r>
              <a:rPr lang="it-IT" dirty="0" smtClean="0"/>
              <a:t>Neutrino </a:t>
            </a:r>
            <a:r>
              <a:rPr lang="it-IT" dirty="0" err="1" smtClean="0"/>
              <a:t>effective</a:t>
            </a:r>
            <a:r>
              <a:rPr lang="it-IT" dirty="0" smtClean="0"/>
              <a:t> </a:t>
            </a:r>
            <a:r>
              <a:rPr lang="it-IT" dirty="0" err="1" smtClean="0"/>
              <a:t>number</a:t>
            </a:r>
            <a:endParaRPr lang="it-IT" dirty="0" smtClean="0"/>
          </a:p>
          <a:p>
            <a:pPr>
              <a:buNone/>
            </a:pPr>
            <a:endParaRPr lang="it-IT" dirty="0" smtClean="0"/>
          </a:p>
          <a:p>
            <a:r>
              <a:rPr lang="it-IT" dirty="0" err="1" smtClean="0"/>
              <a:t>Primordial</a:t>
            </a:r>
            <a:r>
              <a:rPr lang="it-IT" dirty="0" smtClean="0"/>
              <a:t> </a:t>
            </a:r>
            <a:r>
              <a:rPr lang="it-IT" dirty="0" err="1" smtClean="0"/>
              <a:t>Helium</a:t>
            </a:r>
            <a:endParaRPr lang="it-IT" dirty="0" smtClean="0"/>
          </a:p>
          <a:p>
            <a:pPr>
              <a:buNone/>
            </a:pPr>
            <a:endParaRPr lang="it-IT" dirty="0" smtClean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2796210"/>
              </p:ext>
            </p:extLst>
          </p:nvPr>
        </p:nvGraphicFramePr>
        <p:xfrm>
          <a:off x="4004493" y="1846337"/>
          <a:ext cx="1071570" cy="838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40" name="Equazione" r:id="rId3" imgW="291960" imgH="228600" progId="Equation.3">
                  <p:embed/>
                </p:oleObj>
              </mc:Choice>
              <mc:Fallback>
                <p:oleObj name="Equazione" r:id="rId3" imgW="291960" imgH="2286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4493" y="1846337"/>
                        <a:ext cx="1071570" cy="83862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4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5140547"/>
              </p:ext>
            </p:extLst>
          </p:nvPr>
        </p:nvGraphicFramePr>
        <p:xfrm>
          <a:off x="5516661" y="2926457"/>
          <a:ext cx="1071563" cy="884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41" name="Equazione" r:id="rId5" imgW="291960" imgH="241200" progId="Equation.3">
                  <p:embed/>
                </p:oleObj>
              </mc:Choice>
              <mc:Fallback>
                <p:oleObj name="Equazione" r:id="rId5" imgW="291960" imgH="2412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16661" y="2926457"/>
                        <a:ext cx="1071563" cy="884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4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5955386"/>
              </p:ext>
            </p:extLst>
          </p:nvPr>
        </p:nvGraphicFramePr>
        <p:xfrm>
          <a:off x="4292525" y="4078585"/>
          <a:ext cx="652462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42" name="Equazione" r:id="rId7" imgW="177480" imgH="215640" progId="Equation.3">
                  <p:embed/>
                </p:oleObj>
              </mc:Choice>
              <mc:Fallback>
                <p:oleObj name="Equazione" r:id="rId7" imgW="177480" imgH="2156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525" y="4078585"/>
                        <a:ext cx="652462" cy="790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785794"/>
            <a:ext cx="8006889" cy="5062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CasellaDiTesto 2"/>
          <p:cNvSpPr txBox="1"/>
          <p:nvPr/>
        </p:nvSpPr>
        <p:spPr>
          <a:xfrm>
            <a:off x="1763688" y="161013"/>
            <a:ext cx="6294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Small scale CMB can probe Helium abundance at recombination. </a:t>
            </a:r>
            <a:endParaRPr lang="it-IT" dirty="0"/>
          </a:p>
        </p:txBody>
      </p:sp>
      <p:sp>
        <p:nvSpPr>
          <p:cNvPr id="2" name="Rectangle 1"/>
          <p:cNvSpPr/>
          <p:nvPr/>
        </p:nvSpPr>
        <p:spPr>
          <a:xfrm>
            <a:off x="467544" y="5877272"/>
            <a:ext cx="57606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 smtClean="0"/>
              <a:t>See e.g., </a:t>
            </a:r>
          </a:p>
          <a:p>
            <a:r>
              <a:rPr lang="it-IT" dirty="0" smtClean="0"/>
              <a:t>K</a:t>
            </a:r>
            <a:r>
              <a:rPr lang="it-IT" dirty="0"/>
              <a:t>. Ichikawa et al., Phys.Rev.D78:043509,2008</a:t>
            </a:r>
          </a:p>
          <a:p>
            <a:r>
              <a:rPr lang="it-IT" dirty="0"/>
              <a:t>R. Trotta, S. H. Hansen, Phys.Rev. D69 (2004) 023509</a:t>
            </a:r>
          </a:p>
        </p:txBody>
      </p:sp>
    </p:spTree>
    <p:extLst>
      <p:ext uri="{BB962C8B-B14F-4D97-AF65-F5344CB8AC3E}">
        <p14:creationId xmlns:p14="http://schemas.microsoft.com/office/powerpoint/2010/main" val="366733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500042"/>
            <a:ext cx="8382000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5357826"/>
            <a:ext cx="5409165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CasellaDiTesto 3"/>
          <p:cNvSpPr txBox="1"/>
          <p:nvPr/>
        </p:nvSpPr>
        <p:spPr>
          <a:xfrm>
            <a:off x="5786446" y="6215082"/>
            <a:ext cx="3147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 smtClean="0"/>
              <a:t>Komatsu</a:t>
            </a:r>
            <a:r>
              <a:rPr lang="it-IT" dirty="0" smtClean="0"/>
              <a:t> </a:t>
            </a:r>
            <a:r>
              <a:rPr lang="it-IT" dirty="0" err="1" smtClean="0"/>
              <a:t>et</a:t>
            </a:r>
            <a:r>
              <a:rPr lang="it-IT" dirty="0" smtClean="0"/>
              <a:t> al, 2010, 1001.4538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3863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394" name="Rectangle 2"/>
          <p:cNvSpPr>
            <a:spLocks noChangeArrowheads="1"/>
          </p:cNvSpPr>
          <p:nvPr/>
        </p:nvSpPr>
        <p:spPr bwMode="auto">
          <a:xfrm>
            <a:off x="0" y="-228600"/>
            <a:ext cx="891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/>
            <a:r>
              <a:rPr lang="it-IT" sz="4400">
                <a:solidFill>
                  <a:schemeClr val="tx2"/>
                </a:solidFill>
              </a:rPr>
              <a:t>Cosmological (Active) Neutrinos</a:t>
            </a:r>
          </a:p>
        </p:txBody>
      </p:sp>
      <p:sp>
        <p:nvSpPr>
          <p:cNvPr id="827395" name="Text Box 3"/>
          <p:cNvSpPr txBox="1">
            <a:spLocks noChangeArrowheads="1"/>
          </p:cNvSpPr>
          <p:nvPr/>
        </p:nvSpPr>
        <p:spPr bwMode="auto">
          <a:xfrm>
            <a:off x="0" y="838200"/>
            <a:ext cx="184150" cy="44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it-IT" sz="2000"/>
          </a:p>
        </p:txBody>
      </p:sp>
      <p:sp>
        <p:nvSpPr>
          <p:cNvPr id="827396" name="Text Box 4"/>
          <p:cNvSpPr txBox="1">
            <a:spLocks noChangeArrowheads="1"/>
          </p:cNvSpPr>
          <p:nvPr/>
        </p:nvSpPr>
        <p:spPr bwMode="auto">
          <a:xfrm>
            <a:off x="0" y="669925"/>
            <a:ext cx="8605838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sz="2000"/>
              <a:t>Neutrinos are in equilibrium with the primeval plasma through weak </a:t>
            </a:r>
          </a:p>
          <a:p>
            <a:r>
              <a:rPr lang="it-IT" sz="2000"/>
              <a:t>interaction reactions. They decouple from the plasma at a temperature</a:t>
            </a:r>
          </a:p>
        </p:txBody>
      </p:sp>
      <p:graphicFrame>
        <p:nvGraphicFramePr>
          <p:cNvPr id="827397" name="Object 5"/>
          <p:cNvGraphicFramePr>
            <a:graphicFrameLocks noChangeAspect="1"/>
          </p:cNvGraphicFramePr>
          <p:nvPr/>
        </p:nvGraphicFramePr>
        <p:xfrm>
          <a:off x="3276600" y="1447800"/>
          <a:ext cx="1765300" cy="51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94" name="Equation" r:id="rId4" imgW="787320" imgH="228600" progId="Equation.3">
                  <p:embed/>
                </p:oleObj>
              </mc:Choice>
              <mc:Fallback>
                <p:oleObj name="Equation" r:id="rId4" imgW="78732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1447800"/>
                        <a:ext cx="1765300" cy="512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7398" name="Text Box 6"/>
          <p:cNvSpPr txBox="1">
            <a:spLocks noChangeArrowheads="1"/>
          </p:cNvSpPr>
          <p:nvPr/>
        </p:nvSpPr>
        <p:spPr bwMode="auto">
          <a:xfrm>
            <a:off x="0" y="1981200"/>
            <a:ext cx="9066213" cy="44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sz="2000"/>
              <a:t>We then have today a Cosmological Neutrino Background at a temperature:</a:t>
            </a:r>
          </a:p>
        </p:txBody>
      </p:sp>
      <p:graphicFrame>
        <p:nvGraphicFramePr>
          <p:cNvPr id="827399" name="Object 7"/>
          <p:cNvGraphicFramePr>
            <a:graphicFrameLocks noChangeAspect="1"/>
          </p:cNvGraphicFramePr>
          <p:nvPr/>
        </p:nvGraphicFramePr>
        <p:xfrm>
          <a:off x="1447800" y="2438400"/>
          <a:ext cx="60960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95" name="Equation" r:id="rId6" imgW="2857320" imgH="469800" progId="Equation.3">
                  <p:embed/>
                </p:oleObj>
              </mc:Choice>
              <mc:Fallback>
                <p:oleObj name="Equation" r:id="rId6" imgW="2857320" imgH="469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2438400"/>
                        <a:ext cx="6096000" cy="100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7400" name="Text Box 8"/>
          <p:cNvSpPr txBox="1">
            <a:spLocks noChangeArrowheads="1"/>
          </p:cNvSpPr>
          <p:nvPr/>
        </p:nvSpPr>
        <p:spPr bwMode="auto">
          <a:xfrm>
            <a:off x="0" y="3505200"/>
            <a:ext cx="2349500" cy="44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sz="2000"/>
              <a:t>With a density of:</a:t>
            </a:r>
          </a:p>
        </p:txBody>
      </p:sp>
      <p:graphicFrame>
        <p:nvGraphicFramePr>
          <p:cNvPr id="827401" name="Object 9"/>
          <p:cNvGraphicFramePr>
            <a:graphicFrameLocks noChangeAspect="1"/>
          </p:cNvGraphicFramePr>
          <p:nvPr/>
        </p:nvGraphicFramePr>
        <p:xfrm>
          <a:off x="1295400" y="3962400"/>
          <a:ext cx="6477000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96" name="Equation" r:id="rId8" imgW="3073320" imgH="393480" progId="Equation.3">
                  <p:embed/>
                </p:oleObj>
              </mc:Choice>
              <mc:Fallback>
                <p:oleObj name="Equation" r:id="rId8" imgW="307332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3962400"/>
                        <a:ext cx="6477000" cy="828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7402" name="Text Box 10"/>
          <p:cNvSpPr txBox="1">
            <a:spLocks noChangeArrowheads="1"/>
          </p:cNvSpPr>
          <p:nvPr/>
        </p:nvSpPr>
        <p:spPr bwMode="auto">
          <a:xfrm>
            <a:off x="0" y="4953000"/>
            <a:ext cx="5176838" cy="44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sz="2000"/>
              <a:t>That, for a massive neutrino translates in:</a:t>
            </a:r>
          </a:p>
        </p:txBody>
      </p:sp>
      <p:graphicFrame>
        <p:nvGraphicFramePr>
          <p:cNvPr id="827403" name="Object 11"/>
          <p:cNvGraphicFramePr>
            <a:graphicFrameLocks noChangeAspect="1"/>
          </p:cNvGraphicFramePr>
          <p:nvPr/>
        </p:nvGraphicFramePr>
        <p:xfrm>
          <a:off x="1233488" y="5410200"/>
          <a:ext cx="6523037" cy="1287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97" name="Equation" r:id="rId10" imgW="2831760" imgH="558720" progId="Equation.3">
                  <p:embed/>
                </p:oleObj>
              </mc:Choice>
              <mc:Fallback>
                <p:oleObj name="Equation" r:id="rId10" imgW="2831760" imgH="5587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3488" y="5410200"/>
                        <a:ext cx="6523037" cy="1287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074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0290" name="Picture 2" descr="mix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066800"/>
            <a:ext cx="35052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0291" name="Picture 3" descr="mixb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066800"/>
            <a:ext cx="3505200" cy="267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0292" name="Text Box 4"/>
          <p:cNvSpPr txBox="1">
            <a:spLocks noChangeArrowheads="1"/>
          </p:cNvSpPr>
          <p:nvPr/>
        </p:nvSpPr>
        <p:spPr bwMode="auto">
          <a:xfrm>
            <a:off x="974725" y="3703638"/>
            <a:ext cx="2670175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da-DK">
                <a:solidFill>
                  <a:schemeClr val="tx1"/>
                </a:solidFill>
              </a:rPr>
              <a:t>Normal hierarchy</a:t>
            </a:r>
          </a:p>
        </p:txBody>
      </p:sp>
      <p:sp>
        <p:nvSpPr>
          <p:cNvPr id="780293" name="Text Box 5"/>
          <p:cNvSpPr txBox="1">
            <a:spLocks noChangeArrowheads="1"/>
          </p:cNvSpPr>
          <p:nvPr/>
        </p:nvSpPr>
        <p:spPr bwMode="auto">
          <a:xfrm>
            <a:off x="5241925" y="3703638"/>
            <a:ext cx="29210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da-DK">
                <a:solidFill>
                  <a:schemeClr val="tx1"/>
                </a:solidFill>
              </a:rPr>
              <a:t>Inverted hierarchy</a:t>
            </a:r>
          </a:p>
        </p:txBody>
      </p:sp>
      <p:sp>
        <p:nvSpPr>
          <p:cNvPr id="780294" name="Text Box 6"/>
          <p:cNvSpPr txBox="1">
            <a:spLocks noChangeArrowheads="1"/>
          </p:cNvSpPr>
          <p:nvPr/>
        </p:nvSpPr>
        <p:spPr bwMode="auto">
          <a:xfrm>
            <a:off x="609600" y="233363"/>
            <a:ext cx="7802563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da-DK" sz="2000">
                <a:solidFill>
                  <a:schemeClr val="tx1"/>
                </a:solidFill>
              </a:rPr>
              <a:t>If neutrino masses are hierarchical then oscillation experiments</a:t>
            </a:r>
          </a:p>
          <a:p>
            <a:pPr eaLnBrk="0" hangingPunct="0"/>
            <a:r>
              <a:rPr lang="da-DK" sz="2000">
                <a:solidFill>
                  <a:schemeClr val="tx1"/>
                </a:solidFill>
              </a:rPr>
              <a:t>do not give information on the absolute value of neutrino masses</a:t>
            </a:r>
          </a:p>
        </p:txBody>
      </p:sp>
      <p:sp>
        <p:nvSpPr>
          <p:cNvPr id="780295" name="Text Box 7"/>
          <p:cNvSpPr txBox="1">
            <a:spLocks noChangeArrowheads="1"/>
          </p:cNvSpPr>
          <p:nvPr/>
        </p:nvSpPr>
        <p:spPr bwMode="auto">
          <a:xfrm>
            <a:off x="533400" y="5181600"/>
            <a:ext cx="6083300" cy="44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da-DK" sz="2000">
                <a:solidFill>
                  <a:schemeClr val="tx1"/>
                </a:solidFill>
              </a:rPr>
              <a:t>Moreover neutrino masses can also be degenerate</a:t>
            </a:r>
          </a:p>
        </p:txBody>
      </p:sp>
      <p:graphicFrame>
        <p:nvGraphicFramePr>
          <p:cNvPr id="780296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0026789"/>
              </p:ext>
            </p:extLst>
          </p:nvPr>
        </p:nvGraphicFramePr>
        <p:xfrm>
          <a:off x="2743200" y="5791200"/>
          <a:ext cx="3548063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59" name="Equation" r:id="rId6" imgW="1473120" imgH="241200" progId="Equation.3">
                  <p:embed/>
                </p:oleObj>
              </mc:Choice>
              <mc:Fallback>
                <p:oleObj name="Equation" r:id="rId6" imgW="147312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5791200"/>
                        <a:ext cx="3548063" cy="577850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80297" name="AutoShape 9"/>
          <p:cNvSpPr>
            <a:spLocks/>
          </p:cNvSpPr>
          <p:nvPr/>
        </p:nvSpPr>
        <p:spPr bwMode="auto">
          <a:xfrm>
            <a:off x="3048000" y="2286000"/>
            <a:ext cx="152400" cy="685800"/>
          </a:xfrm>
          <a:prstGeom prst="rightBrace">
            <a:avLst>
              <a:gd name="adj1" fmla="val 3750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80298" name="AutoShape 10"/>
          <p:cNvSpPr>
            <a:spLocks/>
          </p:cNvSpPr>
          <p:nvPr/>
        </p:nvSpPr>
        <p:spPr bwMode="auto">
          <a:xfrm>
            <a:off x="2514600" y="1828800"/>
            <a:ext cx="152400" cy="609600"/>
          </a:xfrm>
          <a:prstGeom prst="leftBrace">
            <a:avLst>
              <a:gd name="adj1" fmla="val 3333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80299" name="Text Box 11"/>
          <p:cNvSpPr txBox="1">
            <a:spLocks noChangeArrowheads="1"/>
          </p:cNvSpPr>
          <p:nvPr/>
        </p:nvSpPr>
        <p:spPr bwMode="auto">
          <a:xfrm>
            <a:off x="3124200" y="2362200"/>
            <a:ext cx="10429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a-DK" sz="1400">
                <a:solidFill>
                  <a:schemeClr val="tx1"/>
                </a:solidFill>
                <a:latin typeface="Arial" pitchFamily="34" charset="0"/>
              </a:rPr>
              <a:t>SOLAR </a:t>
            </a:r>
            <a:r>
              <a:rPr lang="da-DK" sz="1400">
                <a:solidFill>
                  <a:schemeClr val="tx1"/>
                </a:solidFill>
                <a:latin typeface="Symbol" pitchFamily="18" charset="2"/>
              </a:rPr>
              <a:t>n</a:t>
            </a:r>
            <a:endParaRPr lang="da-DK" sz="1400">
              <a:solidFill>
                <a:schemeClr val="tx1"/>
              </a:solidFill>
              <a:latin typeface="Arial" pitchFamily="34" charset="0"/>
            </a:endParaRPr>
          </a:p>
          <a:p>
            <a:r>
              <a:rPr lang="da-DK" sz="1400">
                <a:solidFill>
                  <a:schemeClr val="tx1"/>
                </a:solidFill>
                <a:latin typeface="Arial" pitchFamily="34" charset="0"/>
              </a:rPr>
              <a:t>KAMLAND</a:t>
            </a:r>
            <a:endParaRPr lang="en-US" sz="140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80300" name="Text Box 12"/>
          <p:cNvSpPr txBox="1">
            <a:spLocks noChangeArrowheads="1"/>
          </p:cNvSpPr>
          <p:nvPr/>
        </p:nvSpPr>
        <p:spPr bwMode="auto">
          <a:xfrm>
            <a:off x="1676400" y="1905000"/>
            <a:ext cx="9032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a-DK" sz="1400">
                <a:solidFill>
                  <a:schemeClr val="tx1"/>
                </a:solidFill>
                <a:latin typeface="Arial" pitchFamily="34" charset="0"/>
              </a:rPr>
              <a:t>ATMO. </a:t>
            </a:r>
            <a:r>
              <a:rPr lang="da-DK" sz="1400">
                <a:solidFill>
                  <a:schemeClr val="tx1"/>
                </a:solidFill>
                <a:latin typeface="Symbol" pitchFamily="18" charset="2"/>
              </a:rPr>
              <a:t>n</a:t>
            </a:r>
            <a:endParaRPr lang="da-DK" sz="1400">
              <a:solidFill>
                <a:schemeClr val="tx1"/>
              </a:solidFill>
              <a:latin typeface="Arial" pitchFamily="34" charset="0"/>
            </a:endParaRPr>
          </a:p>
          <a:p>
            <a:r>
              <a:rPr lang="da-DK" sz="1400">
                <a:solidFill>
                  <a:schemeClr val="tx1"/>
                </a:solidFill>
                <a:latin typeface="Arial" pitchFamily="34" charset="0"/>
              </a:rPr>
              <a:t>K2K</a:t>
            </a:r>
            <a:endParaRPr lang="en-US" sz="1400">
              <a:solidFill>
                <a:schemeClr val="tx1"/>
              </a:solidFill>
              <a:latin typeface="Arial" pitchFamily="34" charset="0"/>
            </a:endParaRPr>
          </a:p>
        </p:txBody>
      </p:sp>
      <p:graphicFrame>
        <p:nvGraphicFramePr>
          <p:cNvPr id="780301" name="Object 13"/>
          <p:cNvGraphicFramePr>
            <a:graphicFrameLocks noChangeAspect="1"/>
          </p:cNvGraphicFramePr>
          <p:nvPr/>
        </p:nvGraphicFramePr>
        <p:xfrm>
          <a:off x="1447800" y="4343400"/>
          <a:ext cx="1905000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60" name="Equation" r:id="rId8" imgW="825480" imgH="228600" progId="Equation.3">
                  <p:embed/>
                </p:oleObj>
              </mc:Choice>
              <mc:Fallback>
                <p:oleObj name="Equation" r:id="rId8" imgW="8254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4343400"/>
                        <a:ext cx="1905000" cy="527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0302" name="Object 14"/>
          <p:cNvGraphicFramePr>
            <a:graphicFrameLocks noChangeAspect="1"/>
          </p:cNvGraphicFramePr>
          <p:nvPr/>
        </p:nvGraphicFramePr>
        <p:xfrm>
          <a:off x="5638800" y="4267200"/>
          <a:ext cx="1905000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61" name="Equation" r:id="rId10" imgW="825480" imgH="228600" progId="Equation.3">
                  <p:embed/>
                </p:oleObj>
              </mc:Choice>
              <mc:Fallback>
                <p:oleObj name="Equation" r:id="rId10" imgW="8254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8800" y="4267200"/>
                        <a:ext cx="1905000" cy="527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6748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15" y="116632"/>
            <a:ext cx="8229600" cy="1143000"/>
          </a:xfrm>
        </p:spPr>
        <p:txBody>
          <a:bodyPr/>
          <a:lstStyle/>
          <a:p>
            <a:r>
              <a:rPr lang="it-IT" dirty="0" smtClean="0"/>
              <a:t>Testing the neutrino hierarchy</a:t>
            </a:r>
            <a:endParaRPr lang="it-IT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0848"/>
            <a:ext cx="5238750" cy="397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08104" y="3100318"/>
            <a:ext cx="27863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Inverted Hierarchy predicts:</a:t>
            </a:r>
            <a:endParaRPr lang="it-IT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5652120" y="3573016"/>
                <a:ext cx="1935273" cy="7630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it-IT" i="1" smtClean="0">
                              <a:latin typeface="Cambria Math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it-IT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i="1">
                                  <a:latin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it-IT" i="1">
                                  <a:latin typeface="Cambria Math"/>
                                </a:rPr>
                                <m:t>𝑣</m:t>
                              </m:r>
                            </m:sub>
                          </m:sSub>
                        </m:e>
                      </m:nary>
                      <m:r>
                        <a:rPr lang="it-IT" b="0" i="1" smtClean="0">
                          <a:latin typeface="Cambria Math"/>
                        </a:rPr>
                        <m:t>&gt;0.10 </m:t>
                      </m:r>
                      <m:r>
                        <a:rPr lang="it-IT" b="0" i="1" smtClean="0">
                          <a:latin typeface="Cambria Math"/>
                        </a:rPr>
                        <m:t>𝑒𝑉</m:t>
                      </m:r>
                    </m:oMath>
                  </m:oMathPara>
                </a14:m>
                <a:endParaRPr lang="it-IT" b="0" dirty="0" smtClean="0"/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2120" y="3573016"/>
                <a:ext cx="1935273" cy="763094"/>
              </a:xfrm>
              <a:prstGeom prst="rect">
                <a:avLst/>
              </a:prstGeom>
              <a:blipFill rotWithShape="1">
                <a:blip r:embed="rId3"/>
                <a:stretch>
                  <a:fillRect r="-3774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5580112" y="4365104"/>
            <a:ext cx="2700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Normal Hierarchy predicts:</a:t>
            </a:r>
            <a:endParaRPr lang="it-IT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5724128" y="4837802"/>
                <a:ext cx="1935273" cy="7630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it-IT" i="1" smtClean="0">
                              <a:latin typeface="Cambria Math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it-IT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i="1">
                                  <a:latin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it-IT" i="1">
                                  <a:latin typeface="Cambria Math"/>
                                </a:rPr>
                                <m:t>𝑣</m:t>
                              </m:r>
                            </m:sub>
                          </m:sSub>
                        </m:e>
                      </m:nary>
                      <m:r>
                        <a:rPr lang="it-IT" b="0" i="1" smtClean="0">
                          <a:latin typeface="Cambria Math"/>
                        </a:rPr>
                        <m:t>&gt;0.05 </m:t>
                      </m:r>
                      <m:r>
                        <a:rPr lang="it-IT" b="0" i="1" smtClean="0">
                          <a:latin typeface="Cambria Math"/>
                        </a:rPr>
                        <m:t>𝑒𝑉</m:t>
                      </m:r>
                    </m:oMath>
                  </m:oMathPara>
                </a14:m>
                <a:endParaRPr lang="it-IT" b="0" dirty="0" smtClean="0"/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8" y="4837802"/>
                <a:ext cx="1935273" cy="763094"/>
              </a:xfrm>
              <a:prstGeom prst="rect">
                <a:avLst/>
              </a:prstGeom>
              <a:blipFill rotWithShape="1">
                <a:blip r:embed="rId4"/>
                <a:stretch>
                  <a:fillRect r="-3785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5490980" y="1916832"/>
            <a:ext cx="3093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Degenerate Hierarchy predicts:</a:t>
            </a:r>
            <a:endParaRPr lang="it-IT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Rectangle 11"/>
              <p:cNvSpPr/>
              <p:nvPr/>
            </p:nvSpPr>
            <p:spPr>
              <a:xfrm>
                <a:off x="5672501" y="2362189"/>
                <a:ext cx="1935273" cy="7630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it-IT" i="1" smtClean="0">
                              <a:latin typeface="Cambria Math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it-IT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/>
                                </a:rPr>
                                <m:t>𝑣</m:t>
                              </m:r>
                            </m:sub>
                          </m:sSub>
                        </m:e>
                      </m:nary>
                      <m:r>
                        <a:rPr lang="it-IT" b="0" i="1" smtClean="0">
                          <a:latin typeface="Cambria Math"/>
                        </a:rPr>
                        <m:t>&gt;0.15 </m:t>
                      </m:r>
                      <m:r>
                        <a:rPr lang="it-IT" b="0" i="1" smtClean="0">
                          <a:latin typeface="Cambria Math"/>
                        </a:rPr>
                        <m:t>𝑒𝑉</m:t>
                      </m:r>
                    </m:oMath>
                  </m:oMathPara>
                </a14:m>
                <a:endParaRPr lang="it-IT" b="0" dirty="0" smtClean="0"/>
              </a:p>
            </p:txBody>
          </p:sp>
        </mc:Choice>
        <mc:Fallback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2501" y="2362189"/>
                <a:ext cx="1935273" cy="763094"/>
              </a:xfrm>
              <a:prstGeom prst="rect">
                <a:avLst/>
              </a:prstGeom>
              <a:blipFill rotWithShape="1">
                <a:blip r:embed="rId5"/>
                <a:stretch>
                  <a:fillRect r="-3785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716016" y="6165304"/>
            <a:ext cx="3255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we assume                                     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5890364" y="6158388"/>
                <a:ext cx="207985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/>
                          <a:sym typeface="Symbol"/>
                        </a:rPr>
                        <m:t></m:t>
                      </m:r>
                      <m:sSubSup>
                        <m:sSubSupPr>
                          <m:ctrlPr>
                            <a:rPr lang="it-IT" b="0" i="1" smtClean="0">
                              <a:latin typeface="Cambria Math"/>
                              <a:sym typeface="Symbol"/>
                            </a:rPr>
                          </m:ctrlPr>
                        </m:sSubSupPr>
                        <m:e>
                          <m:r>
                            <a:rPr lang="it-IT" b="0" i="1" smtClean="0">
                              <a:latin typeface="Cambria Math"/>
                              <a:sym typeface="Symbol"/>
                            </a:rPr>
                            <m:t>𝑚</m:t>
                          </m:r>
                        </m:e>
                        <m:sub/>
                        <m:sup>
                          <m:r>
                            <a:rPr lang="it-IT" b="0" i="1" smtClean="0">
                              <a:latin typeface="Cambria Math"/>
                              <a:sym typeface="Symbol"/>
                            </a:rPr>
                            <m:t>2</m:t>
                          </m:r>
                        </m:sup>
                      </m:sSubSup>
                      <m:r>
                        <a:rPr lang="it-IT" b="0" i="1" smtClean="0">
                          <a:latin typeface="Cambria Math"/>
                          <a:sym typeface="Symbol"/>
                        </a:rPr>
                        <m:t>=0.0025</m:t>
                      </m:r>
                      <m:sSup>
                        <m:sSupPr>
                          <m:ctrlPr>
                            <a:rPr lang="it-IT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latin typeface="Cambria Math"/>
                            </a:rPr>
                            <m:t>𝑒𝑉</m:t>
                          </m:r>
                        </m:e>
                        <m:sup>
                          <m:r>
                            <a:rPr lang="it-IT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it-IT" b="0" dirty="0" smtClean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0364" y="6158388"/>
                <a:ext cx="2079850" cy="369332"/>
              </a:xfrm>
              <a:prstGeom prst="rect">
                <a:avLst/>
              </a:prstGeom>
              <a:blipFill rotWithShape="1">
                <a:blip r:embed="rId6"/>
                <a:stretch>
                  <a:fillRect t="-8197" r="-2933" b="-24590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833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20" y="1700808"/>
            <a:ext cx="4988041" cy="3911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69020" y="287650"/>
            <a:ext cx="815210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dirty="0" smtClean="0"/>
              <a:t>Current constraints on neutrino mass from Cosmology </a:t>
            </a:r>
          </a:p>
          <a:p>
            <a:r>
              <a:rPr lang="it-IT" sz="2800" dirty="0" smtClean="0"/>
              <a:t>(Fogli et al, 2010 in preparation).</a:t>
            </a:r>
            <a:endParaRPr lang="it-IT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5357061" y="1721272"/>
            <a:ext cx="3605154" cy="92333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it-IT" dirty="0" smtClean="0">
                <a:solidFill>
                  <a:schemeClr val="tx2"/>
                </a:solidFill>
              </a:rPr>
              <a:t>Blue</a:t>
            </a:r>
            <a:r>
              <a:rPr lang="it-IT" dirty="0" smtClean="0"/>
              <a:t>: WMAP-7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Red</a:t>
            </a:r>
            <a:r>
              <a:rPr lang="it-IT" dirty="0" smtClean="0"/>
              <a:t>:   w7+SN+Bao+H0</a:t>
            </a:r>
            <a:r>
              <a:rPr lang="it-IT" dirty="0"/>
              <a:t/>
            </a:r>
            <a:br>
              <a:rPr lang="it-IT" dirty="0"/>
            </a:br>
            <a:r>
              <a:rPr lang="it-IT" dirty="0" smtClean="0">
                <a:solidFill>
                  <a:srgbClr val="00B050"/>
                </a:solidFill>
              </a:rPr>
              <a:t>Green</a:t>
            </a:r>
            <a:r>
              <a:rPr lang="it-IT" dirty="0" smtClean="0"/>
              <a:t>: w7+CMBsuborb+SN+LRG+H0</a:t>
            </a:r>
            <a:endParaRPr lang="it-IT" dirty="0"/>
          </a:p>
        </p:txBody>
      </p:sp>
      <p:sp>
        <p:nvSpPr>
          <p:cNvPr id="5" name="TextBox 4"/>
          <p:cNvSpPr txBox="1"/>
          <p:nvPr/>
        </p:nvSpPr>
        <p:spPr>
          <a:xfrm>
            <a:off x="136401" y="5413866"/>
            <a:ext cx="8744317" cy="1723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See also:</a:t>
            </a:r>
          </a:p>
          <a:p>
            <a:r>
              <a:rPr lang="it-IT" dirty="0">
                <a:hlinkClick r:id="rId3"/>
              </a:rPr>
              <a:t>M. C. Gonzalez-Garcia</a:t>
            </a:r>
            <a:r>
              <a:rPr lang="it-IT" dirty="0"/>
              <a:t>, </a:t>
            </a:r>
            <a:r>
              <a:rPr lang="it-IT" dirty="0">
                <a:hlinkClick r:id="rId4"/>
              </a:rPr>
              <a:t>Michele Maltoni</a:t>
            </a:r>
            <a:r>
              <a:rPr lang="it-IT" dirty="0"/>
              <a:t>, </a:t>
            </a:r>
            <a:r>
              <a:rPr lang="it-IT" dirty="0">
                <a:hlinkClick r:id="rId5"/>
              </a:rPr>
              <a:t>Jordi </a:t>
            </a:r>
            <a:r>
              <a:rPr lang="it-IT" dirty="0" smtClean="0">
                <a:hlinkClick r:id="rId5"/>
              </a:rPr>
              <a:t>Salvado</a:t>
            </a:r>
            <a:r>
              <a:rPr lang="it-IT" dirty="0" smtClean="0"/>
              <a:t>, </a:t>
            </a:r>
            <a:r>
              <a:rPr lang="it-IT" b="1" dirty="0" smtClean="0">
                <a:hlinkClick r:id="rId6" tooltip="Abstract"/>
              </a:rPr>
              <a:t>arXiv:1006.3795</a:t>
            </a:r>
            <a:endParaRPr lang="it-IT" b="1" dirty="0" smtClean="0"/>
          </a:p>
          <a:p>
            <a:r>
              <a:rPr lang="it-IT" dirty="0">
                <a:hlinkClick r:id="rId7"/>
              </a:rPr>
              <a:t>Toyokazu Sekiguchi</a:t>
            </a:r>
            <a:r>
              <a:rPr lang="it-IT" dirty="0"/>
              <a:t>, </a:t>
            </a:r>
            <a:r>
              <a:rPr lang="it-IT" dirty="0">
                <a:hlinkClick r:id="rId8"/>
              </a:rPr>
              <a:t>Kazuhide Ichikawa</a:t>
            </a:r>
            <a:r>
              <a:rPr lang="it-IT" dirty="0"/>
              <a:t>, </a:t>
            </a:r>
            <a:r>
              <a:rPr lang="it-IT" dirty="0">
                <a:hlinkClick r:id="rId9"/>
              </a:rPr>
              <a:t>Tomo Takahashi</a:t>
            </a:r>
            <a:r>
              <a:rPr lang="it-IT" dirty="0"/>
              <a:t>, </a:t>
            </a:r>
            <a:r>
              <a:rPr lang="it-IT" dirty="0">
                <a:hlinkClick r:id="rId10"/>
              </a:rPr>
              <a:t>Lincoln </a:t>
            </a:r>
            <a:r>
              <a:rPr lang="it-IT" dirty="0" smtClean="0">
                <a:hlinkClick r:id="rId10"/>
              </a:rPr>
              <a:t>Greenhill</a:t>
            </a:r>
            <a:r>
              <a:rPr lang="it-IT" dirty="0" smtClean="0"/>
              <a:t>, </a:t>
            </a:r>
            <a:r>
              <a:rPr lang="it-IT" b="1" dirty="0" smtClean="0"/>
              <a:t>arXiv:0911.0976</a:t>
            </a:r>
          </a:p>
          <a:p>
            <a:r>
              <a:rPr lang="it-IT" b="1" dirty="0" smtClean="0"/>
              <a:t>Extreme (sub 0.3 eV limits):</a:t>
            </a:r>
          </a:p>
          <a:p>
            <a:r>
              <a:rPr lang="it-IT" sz="1600" dirty="0" smtClean="0"/>
              <a:t>F. De Bernardis et al, Phys.Rev.D78:083535,2008, Thomas et al. </a:t>
            </a:r>
            <a:r>
              <a:rPr lang="it-IT" sz="1600" dirty="0"/>
              <a:t>Phys. Rev. Lett. 105, 031301 (2010)</a:t>
            </a:r>
            <a:endParaRPr lang="it-IT" sz="1600" b="1" dirty="0"/>
          </a:p>
          <a:p>
            <a:endParaRPr lang="it-IT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3275856" y="5229200"/>
            <a:ext cx="572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[eV]</a:t>
            </a:r>
            <a:endParaRPr lang="it-IT" dirty="0"/>
          </a:p>
        </p:txBody>
      </p:sp>
      <p:sp>
        <p:nvSpPr>
          <p:cNvPr id="7" name="TextBox 6"/>
          <p:cNvSpPr txBox="1"/>
          <p:nvPr/>
        </p:nvSpPr>
        <p:spPr>
          <a:xfrm>
            <a:off x="5357061" y="3105542"/>
            <a:ext cx="379257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Current constraints (assuming </a:t>
            </a:r>
            <a:r>
              <a:rPr lang="it-IT" dirty="0" smtClean="0">
                <a:latin typeface="Symbol" pitchFamily="18" charset="2"/>
              </a:rPr>
              <a:t>L</a:t>
            </a:r>
            <a:r>
              <a:rPr lang="it-IT" dirty="0" smtClean="0"/>
              <a:t>CDM):</a:t>
            </a:r>
          </a:p>
          <a:p>
            <a:endParaRPr lang="it-IT" dirty="0"/>
          </a:p>
          <a:p>
            <a:r>
              <a:rPr lang="it-IT" dirty="0" smtClean="0">
                <a:latin typeface="Symbol" pitchFamily="18" charset="2"/>
              </a:rPr>
              <a:t>S</a:t>
            </a:r>
            <a:r>
              <a:rPr lang="it-IT" dirty="0" smtClean="0"/>
              <a:t>m</a:t>
            </a:r>
            <a:r>
              <a:rPr lang="it-IT" sz="1200" dirty="0" smtClean="0">
                <a:latin typeface="Symbol" pitchFamily="18" charset="2"/>
              </a:rPr>
              <a:t>n</a:t>
            </a:r>
            <a:r>
              <a:rPr lang="it-IT" dirty="0" smtClean="0">
                <a:latin typeface="+mj-lt"/>
              </a:rPr>
              <a:t>&lt;1.2 [eV]  CMB</a:t>
            </a:r>
          </a:p>
          <a:p>
            <a:endParaRPr lang="it-IT" dirty="0" smtClean="0">
              <a:latin typeface="Symbol" pitchFamily="18" charset="2"/>
            </a:endParaRPr>
          </a:p>
          <a:p>
            <a:r>
              <a:rPr lang="it-IT" dirty="0" smtClean="0">
                <a:latin typeface="Symbol" pitchFamily="18" charset="2"/>
              </a:rPr>
              <a:t>S</a:t>
            </a:r>
            <a:r>
              <a:rPr lang="it-IT" dirty="0" smtClean="0"/>
              <a:t>m</a:t>
            </a:r>
            <a:r>
              <a:rPr lang="it-IT" sz="1200" dirty="0" smtClean="0">
                <a:latin typeface="Symbol" pitchFamily="18" charset="2"/>
              </a:rPr>
              <a:t>n</a:t>
            </a:r>
            <a:r>
              <a:rPr lang="it-IT" dirty="0" smtClean="0"/>
              <a:t>&lt;0.7-0.5 </a:t>
            </a:r>
            <a:r>
              <a:rPr lang="it-IT" dirty="0"/>
              <a:t>[eV</a:t>
            </a:r>
            <a:r>
              <a:rPr lang="it-IT" dirty="0" smtClean="0"/>
              <a:t>] CMB+other</a:t>
            </a:r>
          </a:p>
          <a:p>
            <a:endParaRPr lang="it-IT" dirty="0">
              <a:latin typeface="Symbol" pitchFamily="18" charset="2"/>
            </a:endParaRPr>
          </a:p>
          <a:p>
            <a:r>
              <a:rPr lang="it-IT" dirty="0" smtClean="0">
                <a:latin typeface="Symbol" pitchFamily="18" charset="2"/>
              </a:rPr>
              <a:t>S</a:t>
            </a:r>
            <a:r>
              <a:rPr lang="it-IT" dirty="0" smtClean="0"/>
              <a:t>m</a:t>
            </a:r>
            <a:r>
              <a:rPr lang="it-IT" sz="1200" dirty="0" smtClean="0">
                <a:latin typeface="Symbol" pitchFamily="18" charset="2"/>
              </a:rPr>
              <a:t>n</a:t>
            </a:r>
            <a:r>
              <a:rPr lang="it-IT" dirty="0" smtClean="0"/>
              <a:t>&lt;0.3 </a:t>
            </a:r>
            <a:r>
              <a:rPr lang="it-IT" dirty="0"/>
              <a:t>[eV] </a:t>
            </a:r>
            <a:r>
              <a:rPr lang="it-IT" dirty="0" smtClean="0"/>
              <a:t>CMB+LSS (extreme)</a:t>
            </a:r>
            <a:endParaRPr lang="it-IT" dirty="0"/>
          </a:p>
          <a:p>
            <a:endParaRPr lang="it-IT" dirty="0" smtClean="0">
              <a:latin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51646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1844824"/>
            <a:ext cx="4752528" cy="3596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29200" y="2199928"/>
            <a:ext cx="3605154" cy="92333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it-IT" dirty="0" smtClean="0">
                <a:solidFill>
                  <a:schemeClr val="tx2"/>
                </a:solidFill>
              </a:rPr>
              <a:t>Blue</a:t>
            </a:r>
            <a:r>
              <a:rPr lang="it-IT" dirty="0" smtClean="0"/>
              <a:t>: WMAP-7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Red</a:t>
            </a:r>
            <a:r>
              <a:rPr lang="it-IT" dirty="0" smtClean="0"/>
              <a:t>:   w7+SN+Bao+H0</a:t>
            </a:r>
            <a:r>
              <a:rPr lang="it-IT" dirty="0"/>
              <a:t/>
            </a:r>
            <a:br>
              <a:rPr lang="it-IT" dirty="0"/>
            </a:br>
            <a:r>
              <a:rPr lang="it-IT" dirty="0" smtClean="0">
                <a:solidFill>
                  <a:srgbClr val="00B050"/>
                </a:solidFill>
              </a:rPr>
              <a:t>Green</a:t>
            </a:r>
            <a:r>
              <a:rPr lang="it-IT" dirty="0" smtClean="0"/>
              <a:t>: w7+CMBsuborb+SN+LRG+H0</a:t>
            </a:r>
            <a:endParaRPr lang="it-IT" dirty="0"/>
          </a:p>
        </p:txBody>
      </p:sp>
      <p:sp>
        <p:nvSpPr>
          <p:cNvPr id="4" name="TextBox 3"/>
          <p:cNvSpPr txBox="1"/>
          <p:nvPr/>
        </p:nvSpPr>
        <p:spPr>
          <a:xfrm>
            <a:off x="369020" y="287650"/>
            <a:ext cx="815210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dirty="0" smtClean="0"/>
              <a:t>Current constraints on neutrino mass from Cosmology </a:t>
            </a:r>
          </a:p>
          <a:p>
            <a:r>
              <a:rPr lang="it-IT" sz="2800" dirty="0" smtClean="0"/>
              <a:t>(Fogli et al, 2010 in preparation).</a:t>
            </a:r>
            <a:endParaRPr lang="it-IT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5364088" y="3642897"/>
            <a:ext cx="31983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Constraints weaken by 30-50%</a:t>
            </a:r>
          </a:p>
          <a:p>
            <a:r>
              <a:rPr lang="it-IT" dirty="0"/>
              <a:t>w</a:t>
            </a:r>
            <a:r>
              <a:rPr lang="it-IT" dirty="0" smtClean="0"/>
              <a:t>hen «dark energy» is included.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4488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1000108"/>
            <a:ext cx="6224119" cy="3219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488" y="4714884"/>
            <a:ext cx="8963025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CasellaDiTesto 3"/>
          <p:cNvSpPr txBox="1"/>
          <p:nvPr/>
        </p:nvSpPr>
        <p:spPr>
          <a:xfrm>
            <a:off x="5643570" y="214290"/>
            <a:ext cx="3147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 smtClean="0"/>
              <a:t>Komatsu</a:t>
            </a:r>
            <a:r>
              <a:rPr lang="it-IT" dirty="0" smtClean="0"/>
              <a:t> </a:t>
            </a:r>
            <a:r>
              <a:rPr lang="it-IT" dirty="0" err="1" smtClean="0"/>
              <a:t>et</a:t>
            </a:r>
            <a:r>
              <a:rPr lang="it-IT" dirty="0" smtClean="0"/>
              <a:t> al, 2010, 1001.4538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214282" y="1000108"/>
            <a:ext cx="22424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Neutrino background.</a:t>
            </a:r>
          </a:p>
          <a:p>
            <a:r>
              <a:rPr lang="it-IT" dirty="0" err="1" smtClean="0"/>
              <a:t>Changes</a:t>
            </a:r>
            <a:r>
              <a:rPr lang="it-IT" dirty="0" smtClean="0"/>
              <a:t> </a:t>
            </a:r>
            <a:r>
              <a:rPr lang="it-IT" dirty="0" err="1" smtClean="0"/>
              <a:t>early</a:t>
            </a:r>
            <a:r>
              <a:rPr lang="it-IT" dirty="0" smtClean="0"/>
              <a:t> ISW.</a:t>
            </a:r>
          </a:p>
          <a:p>
            <a:r>
              <a:rPr lang="it-IT" dirty="0" err="1" smtClean="0"/>
              <a:t>Hint</a:t>
            </a:r>
            <a:r>
              <a:rPr lang="it-IT" dirty="0" smtClean="0"/>
              <a:t> </a:t>
            </a:r>
            <a:r>
              <a:rPr lang="it-IT" dirty="0" err="1" smtClean="0"/>
              <a:t>for</a:t>
            </a:r>
            <a:r>
              <a:rPr lang="it-IT" dirty="0" smtClean="0"/>
              <a:t> N&gt;3  ?</a:t>
            </a:r>
          </a:p>
        </p:txBody>
      </p:sp>
    </p:spTree>
    <p:extLst>
      <p:ext uri="{BB962C8B-B14F-4D97-AF65-F5344CB8AC3E}">
        <p14:creationId xmlns:p14="http://schemas.microsoft.com/office/powerpoint/2010/main" val="288497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720"/>
            <a:ext cx="9191625" cy="351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67544" y="4462501"/>
            <a:ext cx="79208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>
                <a:hlinkClick r:id="rId3" action="ppaction://hlinkfile"/>
              </a:rPr>
              <a:t>Gianpiero Mangano</a:t>
            </a:r>
            <a:r>
              <a:rPr lang="it-IT" dirty="0"/>
              <a:t>, </a:t>
            </a:r>
            <a:r>
              <a:rPr lang="it-IT" dirty="0">
                <a:hlinkClick r:id="rId4" action="ppaction://hlinkfile"/>
              </a:rPr>
              <a:t>Alessandro Melchiorri</a:t>
            </a:r>
            <a:r>
              <a:rPr lang="it-IT" dirty="0"/>
              <a:t>, </a:t>
            </a:r>
            <a:r>
              <a:rPr lang="it-IT" dirty="0">
                <a:hlinkClick r:id="rId5" action="ppaction://hlinkfile"/>
              </a:rPr>
              <a:t>Olga Mena</a:t>
            </a:r>
            <a:r>
              <a:rPr lang="it-IT" dirty="0"/>
              <a:t>, </a:t>
            </a:r>
            <a:r>
              <a:rPr lang="it-IT" dirty="0">
                <a:hlinkClick r:id="rId6" action="ppaction://hlinkfile"/>
              </a:rPr>
              <a:t>Gennaro Miele</a:t>
            </a:r>
            <a:r>
              <a:rPr lang="it-IT" dirty="0"/>
              <a:t>, </a:t>
            </a:r>
            <a:r>
              <a:rPr lang="it-IT" dirty="0">
                <a:hlinkClick r:id="rId7" action="ppaction://hlinkfile"/>
              </a:rPr>
              <a:t>Anze Slosar</a:t>
            </a:r>
            <a:endParaRPr lang="it-IT" dirty="0"/>
          </a:p>
          <a:p>
            <a:r>
              <a:rPr lang="it-IT" dirty="0"/>
              <a:t>Journal-ref: JCAP0703:006,2007</a:t>
            </a:r>
          </a:p>
        </p:txBody>
      </p:sp>
    </p:spTree>
    <p:extLst>
      <p:ext uri="{BB962C8B-B14F-4D97-AF65-F5344CB8AC3E}">
        <p14:creationId xmlns:p14="http://schemas.microsoft.com/office/powerpoint/2010/main" val="2222343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63860"/>
            <a:ext cx="4041998" cy="5765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64088" y="6141392"/>
            <a:ext cx="328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J. Hamann et al, </a:t>
            </a:r>
            <a:r>
              <a:rPr lang="it-IT" b="1" u="sng" dirty="0">
                <a:hlinkClick r:id="rId3" tooltip="Abstract"/>
              </a:rPr>
              <a:t>arXiv:1006.5276</a:t>
            </a:r>
            <a:endParaRPr lang="it-IT" dirty="0"/>
          </a:p>
        </p:txBody>
      </p:sp>
      <p:sp>
        <p:nvSpPr>
          <p:cNvPr id="3" name="TextBox 2"/>
          <p:cNvSpPr txBox="1"/>
          <p:nvPr/>
        </p:nvSpPr>
        <p:spPr>
          <a:xfrm>
            <a:off x="5436096" y="982187"/>
            <a:ext cx="28786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3 Active massless neutrinos+</a:t>
            </a:r>
          </a:p>
          <a:p>
            <a:r>
              <a:rPr lang="it-IT" dirty="0" smtClean="0"/>
              <a:t>N</a:t>
            </a:r>
            <a:r>
              <a:rPr lang="it-IT" sz="1400" dirty="0" smtClean="0"/>
              <a:t>s</a:t>
            </a:r>
            <a:r>
              <a:rPr lang="it-IT" dirty="0" smtClean="0"/>
              <a:t> massive neutrinos</a:t>
            </a:r>
            <a:endParaRPr lang="it-IT" dirty="0"/>
          </a:p>
        </p:txBody>
      </p:sp>
      <p:sp>
        <p:nvSpPr>
          <p:cNvPr id="5" name="TextBox 4"/>
          <p:cNvSpPr txBox="1"/>
          <p:nvPr/>
        </p:nvSpPr>
        <p:spPr>
          <a:xfrm>
            <a:off x="5564751" y="3356992"/>
            <a:ext cx="28539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3 Active massive neutrinos +</a:t>
            </a:r>
          </a:p>
          <a:p>
            <a:r>
              <a:rPr lang="it-IT" dirty="0" smtClean="0"/>
              <a:t>N</a:t>
            </a:r>
            <a:r>
              <a:rPr lang="it-IT" sz="1400" dirty="0" smtClean="0"/>
              <a:t>s</a:t>
            </a:r>
            <a:r>
              <a:rPr lang="it-IT" dirty="0" smtClean="0"/>
              <a:t> massless neutrinos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47069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0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upload.wikimedia.org/wikipedia/en/2/29/Reion_diagra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35904"/>
            <a:ext cx="5341978" cy="6677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2933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it-IT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Sudden Reionization</a:t>
            </a:r>
            <a:r>
              <a:rPr lang="it-IT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pic>
        <p:nvPicPr>
          <p:cNvPr id="15363" name="Picture 4"/>
          <p:cNvPicPr>
            <a:picLocks noGrp="1" noChangeAspect="1" noChangeArrowheads="1"/>
          </p:cNvPicPr>
          <p:nvPr>
            <p:ph type="body"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2868613"/>
            <a:ext cx="4038600" cy="1144587"/>
          </a:xfrm>
          <a:noFill/>
          <a:ln w="38100">
            <a:solidFill>
              <a:srgbClr val="99CCFF"/>
            </a:solidFill>
            <a:miter lim="800000"/>
            <a:headEnd/>
            <a:tailEnd/>
          </a:ln>
        </p:spPr>
      </p:pic>
      <p:sp>
        <p:nvSpPr>
          <p:cNvPr id="58376" name="Rectangle 8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8313" y="5253038"/>
            <a:ext cx="8675687" cy="160496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it-IT" sz="26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As we don’t know precisely the details of the reionization history we should consider more general reionization scenarios</a:t>
            </a:r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557338"/>
            <a:ext cx="4392613" cy="717550"/>
          </a:xfrm>
          <a:prstGeom prst="rect">
            <a:avLst/>
          </a:prstGeom>
          <a:noFill/>
          <a:ln w="38100">
            <a:solidFill>
              <a:srgbClr val="99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557338"/>
            <a:ext cx="3856037" cy="3529012"/>
          </a:xfrm>
          <a:prstGeom prst="rect">
            <a:avLst/>
          </a:prstGeom>
          <a:solidFill>
            <a:srgbClr val="99CCFF"/>
          </a:solidFill>
          <a:ln w="38100">
            <a:solidFill>
              <a:srgbClr val="99CCFF"/>
            </a:solidFill>
            <a:miter lim="800000"/>
            <a:headEnd/>
            <a:tailEnd/>
          </a:ln>
        </p:spPr>
      </p:pic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539750" y="4292600"/>
            <a:ext cx="36718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it-IT" sz="2000">
                <a:latin typeface="Comic Sans MS" pitchFamily="66" charset="0"/>
              </a:rPr>
              <a:t>CAMB Notes, Antony Lewis</a:t>
            </a:r>
          </a:p>
        </p:txBody>
      </p:sp>
    </p:spTree>
    <p:extLst>
      <p:ext uri="{BB962C8B-B14F-4D97-AF65-F5344CB8AC3E}">
        <p14:creationId xmlns:p14="http://schemas.microsoft.com/office/powerpoint/2010/main" val="3986871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it-IT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MH’s Reionization </a:t>
            </a:r>
          </a:p>
        </p:txBody>
      </p:sp>
      <p:sp>
        <p:nvSpPr>
          <p:cNvPr id="62482" name="Rectangle 18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23850" y="1412875"/>
            <a:ext cx="8640763" cy="51117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it-IT" sz="22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Following Mortonson &amp; Hu we can parametrize the reionization history as a free function of the redshift by decomposing the free electron fraction as</a:t>
            </a:r>
          </a:p>
          <a:p>
            <a:pPr>
              <a:buFont typeface="Wingdings" pitchFamily="2" charset="2"/>
              <a:buNone/>
            </a:pPr>
            <a:endParaRPr lang="it-IT" sz="220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 typeface="Wingdings" pitchFamily="2" charset="2"/>
              <a:buNone/>
            </a:pPr>
            <a:endParaRPr lang="it-IT" sz="220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r>
              <a:rPr lang="it-IT" sz="22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The principal components S</a:t>
            </a:r>
            <a:r>
              <a:rPr lang="it-IT" sz="2200" baseline="-6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</a:rPr>
              <a:t>m</a:t>
            </a:r>
            <a:r>
              <a:rPr lang="it-IT" sz="2200" baseline="-25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it-IT" sz="22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(z) are the eigenfunctions of the Fisher matrix of an ideal, cosmic variance limited, experiment.</a:t>
            </a:r>
          </a:p>
          <a:p>
            <a:pPr>
              <a:buFont typeface="Wingdings" pitchFamily="2" charset="2"/>
              <a:buNone/>
            </a:pPr>
            <a:r>
              <a:rPr lang="it-IT" sz="22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  <a:p>
            <a:endParaRPr lang="it-IT" sz="220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endParaRPr lang="it-IT" sz="220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r>
              <a:rPr lang="it-IT" sz="22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</a:t>
            </a:r>
            <a:r>
              <a:rPr lang="it-IT" sz="2200" baseline="-8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</a:rPr>
              <a:t>m</a:t>
            </a:r>
            <a:r>
              <a:rPr lang="it-IT" sz="22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are the amplitudes of the S</a:t>
            </a:r>
            <a:r>
              <a:rPr lang="it-IT" sz="2200" baseline="-6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</a:rPr>
              <a:t>m</a:t>
            </a:r>
            <a:r>
              <a:rPr lang="it-IT" sz="2200" baseline="-25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it-IT" sz="22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(z) </a:t>
            </a:r>
          </a:p>
          <a:p>
            <a:r>
              <a:rPr lang="it-IT" sz="22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x</a:t>
            </a:r>
            <a:r>
              <a:rPr lang="it-IT" sz="2200" baseline="26000">
                <a:solidFill>
                  <a:schemeClr val="tx2"/>
                </a:solidFill>
                <a:latin typeface="Comic Sans MS" pitchFamily="66" charset="0"/>
              </a:rPr>
              <a:t>fid</a:t>
            </a:r>
            <a:r>
              <a:rPr lang="it-IT" sz="2200" baseline="1000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it-IT" sz="22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(z) is the WMAP fiducial model at which the FM is computed</a:t>
            </a:r>
          </a:p>
        </p:txBody>
      </p:sp>
      <p:sp>
        <p:nvSpPr>
          <p:cNvPr id="3077" name="Text Box 22"/>
          <p:cNvSpPr txBox="1">
            <a:spLocks noChangeArrowheads="1"/>
          </p:cNvSpPr>
          <p:nvPr/>
        </p:nvSpPr>
        <p:spPr bwMode="auto">
          <a:xfrm>
            <a:off x="3779838" y="6237288"/>
            <a:ext cx="59039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it-IT">
                <a:solidFill>
                  <a:schemeClr val="tx2"/>
                </a:solidFill>
              </a:rPr>
              <a:t>M. J. Mortonson and W. Hu ApJ 686, L53 (2008)</a:t>
            </a: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2501900"/>
            <a:ext cx="4606925" cy="85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149725"/>
            <a:ext cx="4248150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550" y="4090988"/>
            <a:ext cx="4310063" cy="922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7780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9944" y="692696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smtClean="0"/>
              <a:t>Impact of generalized reionization on CMB constraints on Neutrino Mass</a:t>
            </a:r>
            <a:endParaRPr lang="it-IT" sz="2000" dirty="0"/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060848"/>
            <a:ext cx="4270995" cy="226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5012432" cy="3711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55576" y="5620598"/>
            <a:ext cx="59670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Archidiacono, Cooray, Melchiorri, Pandolfi, 2010, </a:t>
            </a:r>
            <a:r>
              <a:rPr lang="it-IT" dirty="0" smtClean="0"/>
              <a:t>PRD in press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7246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4231" name="Picture 7" descr="PLANCK_AND_HERSCHEL_LAUNC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503238"/>
            <a:ext cx="5702300" cy="6021387"/>
          </a:xfrm>
          <a:prstGeom prst="rect">
            <a:avLst/>
          </a:prstGeom>
          <a:noFill/>
        </p:spPr>
      </p:pic>
      <p:sp>
        <p:nvSpPr>
          <p:cNvPr id="564232" name="Text Box 8"/>
          <p:cNvSpPr txBox="1">
            <a:spLocks noChangeArrowheads="1"/>
          </p:cNvSpPr>
          <p:nvPr/>
        </p:nvSpPr>
        <p:spPr bwMode="auto">
          <a:xfrm>
            <a:off x="-92075" y="496888"/>
            <a:ext cx="17335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t-IT"/>
              <a:t>Planck</a:t>
            </a:r>
          </a:p>
          <a:p>
            <a:r>
              <a:rPr lang="it-IT"/>
              <a:t>Satellite launch</a:t>
            </a:r>
          </a:p>
          <a:p>
            <a:r>
              <a:rPr lang="it-IT"/>
              <a:t>14/5/2009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9857"/>
            <a:ext cx="9144000" cy="5878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7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70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4213" y="981075"/>
            <a:ext cx="6192838" cy="464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570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7988" y="981075"/>
            <a:ext cx="6186487" cy="464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-4059238"/>
            <a:ext cx="7905750" cy="1118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3203" name="Text Box 3"/>
          <p:cNvSpPr txBox="1">
            <a:spLocks noChangeArrowheads="1"/>
          </p:cNvSpPr>
          <p:nvPr/>
        </p:nvSpPr>
        <p:spPr bwMode="auto">
          <a:xfrm>
            <a:off x="4572000" y="476250"/>
            <a:ext cx="4011611" cy="1323439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t-IT" sz="4000" b="1" dirty="0" err="1">
                <a:solidFill>
                  <a:schemeClr val="accent1"/>
                </a:solidFill>
              </a:rPr>
              <a:t>Blue</a:t>
            </a:r>
            <a:r>
              <a:rPr lang="it-IT" sz="4000" b="1" dirty="0"/>
              <a:t>: </a:t>
            </a:r>
            <a:r>
              <a:rPr lang="it-IT" sz="4000" b="1" dirty="0" err="1"/>
              <a:t>current</a:t>
            </a:r>
            <a:r>
              <a:rPr lang="it-IT" sz="4000" b="1" dirty="0"/>
              <a:t> data</a:t>
            </a:r>
          </a:p>
          <a:p>
            <a:r>
              <a:rPr lang="it-IT" sz="4000" b="1" dirty="0">
                <a:solidFill>
                  <a:srgbClr val="FF3300"/>
                </a:solidFill>
              </a:rPr>
              <a:t>Red</a:t>
            </a:r>
            <a:r>
              <a:rPr lang="it-IT" sz="4000" b="1" dirty="0"/>
              <a:t>: </a:t>
            </a:r>
            <a:r>
              <a:rPr lang="it-IT" sz="4000" b="1" i="1" dirty="0" err="1"/>
              <a:t>Planck</a:t>
            </a:r>
            <a:endParaRPr lang="it-IT" sz="4000" b="1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5001" y="214289"/>
            <a:ext cx="3929090" cy="22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2564904"/>
            <a:ext cx="6715172" cy="3451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CasellaDiTesto 4"/>
          <p:cNvSpPr txBox="1"/>
          <p:nvPr/>
        </p:nvSpPr>
        <p:spPr>
          <a:xfrm>
            <a:off x="913405" y="5973764"/>
            <a:ext cx="67948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Galli, Martinelli, Melchiorri, Pagano, Sherwin, Spergel, PRD submitted, </a:t>
            </a:r>
          </a:p>
          <a:p>
            <a:r>
              <a:rPr lang="it-IT" b="1" dirty="0" smtClean="0"/>
              <a:t>arXiv:1005.3808</a:t>
            </a:r>
            <a:r>
              <a:rPr lang="it-IT" b="1" dirty="0"/>
              <a:t> </a:t>
            </a:r>
            <a:r>
              <a:rPr lang="it-IT" dirty="0" smtClean="0"/>
              <a:t> 2010</a:t>
            </a:r>
            <a:endParaRPr lang="it-IT" dirty="0"/>
          </a:p>
        </p:txBody>
      </p:sp>
      <p:sp>
        <p:nvSpPr>
          <p:cNvPr id="2" name="TextBox 1"/>
          <p:cNvSpPr txBox="1"/>
          <p:nvPr/>
        </p:nvSpPr>
        <p:spPr>
          <a:xfrm>
            <a:off x="179512" y="529324"/>
            <a:ext cx="44259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Let’s consider not only Planck but also</a:t>
            </a:r>
          </a:p>
          <a:p>
            <a:r>
              <a:rPr lang="it-IT" dirty="0" smtClean="0"/>
              <a:t>ACTpol (From Atacama Cosmology Telescope,</a:t>
            </a:r>
          </a:p>
          <a:p>
            <a:r>
              <a:rPr lang="it-IT" dirty="0" smtClean="0"/>
              <a:t>Ground based, results expected by 2013)</a:t>
            </a:r>
          </a:p>
          <a:p>
            <a:r>
              <a:rPr lang="it-IT" dirty="0" smtClean="0"/>
              <a:t>CMBpol (Next CMB satellite, 2020 ?)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071546"/>
            <a:ext cx="5307380" cy="4448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CasellaDiTesto 4"/>
          <p:cNvSpPr txBox="1"/>
          <p:nvPr/>
        </p:nvSpPr>
        <p:spPr>
          <a:xfrm>
            <a:off x="913405" y="5973764"/>
            <a:ext cx="67948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Galli, Martinelli, Melchiorri, Pagano, Sherwin, Spergel, PRD submitted, </a:t>
            </a:r>
          </a:p>
          <a:p>
            <a:r>
              <a:rPr lang="it-IT" b="1" dirty="0" smtClean="0"/>
              <a:t>arXiv:1005.3808</a:t>
            </a:r>
            <a:r>
              <a:rPr lang="it-IT" b="1" dirty="0"/>
              <a:t> </a:t>
            </a:r>
            <a:r>
              <a:rPr lang="it-IT" dirty="0" smtClean="0"/>
              <a:t> 2010</a:t>
            </a:r>
            <a:endParaRPr lang="it-IT" dirty="0"/>
          </a:p>
        </p:txBody>
      </p:sp>
      <p:sp>
        <p:nvSpPr>
          <p:cNvPr id="5" name="TextBox 4"/>
          <p:cNvSpPr txBox="1"/>
          <p:nvPr/>
        </p:nvSpPr>
        <p:spPr>
          <a:xfrm>
            <a:off x="5796136" y="1556792"/>
            <a:ext cx="319773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solidFill>
                  <a:schemeClr val="accent1"/>
                </a:solidFill>
              </a:rPr>
              <a:t>Blue</a:t>
            </a:r>
            <a:r>
              <a:rPr lang="it-IT" dirty="0" smtClean="0"/>
              <a:t>: </a:t>
            </a:r>
            <a:r>
              <a:rPr lang="it-IT" dirty="0" smtClean="0"/>
              <a:t>Planck                </a:t>
            </a:r>
            <a:r>
              <a:rPr lang="it-IT" dirty="0" smtClean="0">
                <a:solidFill>
                  <a:schemeClr val="accent1"/>
                </a:solidFill>
                <a:latin typeface="Symbol" pitchFamily="18" charset="2"/>
              </a:rPr>
              <a:t>D</a:t>
            </a:r>
            <a:r>
              <a:rPr lang="it-IT" dirty="0" smtClean="0">
                <a:solidFill>
                  <a:schemeClr val="accent1"/>
                </a:solidFill>
              </a:rPr>
              <a:t>Yp=0.01</a:t>
            </a:r>
            <a:endParaRPr lang="it-IT" dirty="0">
              <a:solidFill>
                <a:schemeClr val="accent1"/>
              </a:solidFill>
            </a:endParaRPr>
          </a:p>
          <a:p>
            <a:endParaRPr lang="it-IT" dirty="0" smtClean="0"/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Red</a:t>
            </a:r>
            <a:r>
              <a:rPr lang="it-IT" dirty="0" smtClean="0"/>
              <a:t>: </a:t>
            </a:r>
            <a:r>
              <a:rPr lang="it-IT" dirty="0" smtClean="0"/>
              <a:t>Planck+ACTpol  </a:t>
            </a:r>
            <a:r>
              <a:rPr lang="it-IT" dirty="0" smtClean="0">
                <a:solidFill>
                  <a:srgbClr val="FF0000"/>
                </a:solidFill>
                <a:latin typeface="Symbol" pitchFamily="18" charset="2"/>
              </a:rPr>
              <a:t>D</a:t>
            </a:r>
            <a:r>
              <a:rPr lang="it-IT" dirty="0" smtClean="0">
                <a:solidFill>
                  <a:srgbClr val="FF0000"/>
                </a:solidFill>
              </a:rPr>
              <a:t>Yp=0.006</a:t>
            </a:r>
            <a:endParaRPr lang="it-IT" dirty="0">
              <a:solidFill>
                <a:srgbClr val="FF0000"/>
              </a:solidFill>
            </a:endParaRPr>
          </a:p>
          <a:p>
            <a:endParaRPr lang="it-IT" dirty="0" smtClean="0"/>
          </a:p>
          <a:p>
            <a:endParaRPr lang="it-IT" dirty="0" smtClean="0">
              <a:solidFill>
                <a:srgbClr val="92D050"/>
              </a:solidFill>
            </a:endParaRPr>
          </a:p>
          <a:p>
            <a:r>
              <a:rPr lang="it-IT" dirty="0" smtClean="0">
                <a:solidFill>
                  <a:srgbClr val="92D050"/>
                </a:solidFill>
              </a:rPr>
              <a:t>Green</a:t>
            </a:r>
            <a:r>
              <a:rPr lang="it-IT" dirty="0" smtClean="0"/>
              <a:t>: </a:t>
            </a:r>
            <a:r>
              <a:rPr lang="it-IT" dirty="0" smtClean="0"/>
              <a:t>CMBPol           </a:t>
            </a:r>
            <a:r>
              <a:rPr lang="it-IT" dirty="0" smtClean="0">
                <a:solidFill>
                  <a:schemeClr val="accent3"/>
                </a:solidFill>
                <a:latin typeface="Symbol" pitchFamily="18" charset="2"/>
              </a:rPr>
              <a:t>D</a:t>
            </a:r>
            <a:r>
              <a:rPr lang="it-IT" dirty="0" smtClean="0">
                <a:solidFill>
                  <a:schemeClr val="accent3"/>
                </a:solidFill>
              </a:rPr>
              <a:t>Yp=0.003</a:t>
            </a:r>
            <a:endParaRPr lang="it-IT" dirty="0">
              <a:solidFill>
                <a:schemeClr val="accent3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96678" y="163528"/>
            <a:ext cx="65584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dirty="0" smtClean="0"/>
              <a:t>Constraints on Helium Abundance</a:t>
            </a:r>
            <a:endParaRPr lang="it-IT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118" y="813551"/>
            <a:ext cx="6215106" cy="4894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CasellaDiTesto 4"/>
          <p:cNvSpPr txBox="1"/>
          <p:nvPr/>
        </p:nvSpPr>
        <p:spPr>
          <a:xfrm>
            <a:off x="913405" y="5973764"/>
            <a:ext cx="67948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Galli, Martinelli, Melchiorri, Pagano, Sherwin, Spergel, PRD submitted, </a:t>
            </a:r>
          </a:p>
          <a:p>
            <a:r>
              <a:rPr lang="it-IT" b="1" dirty="0" smtClean="0"/>
              <a:t>arXiv:1005.3808</a:t>
            </a:r>
            <a:r>
              <a:rPr lang="it-IT" b="1" dirty="0"/>
              <a:t> </a:t>
            </a:r>
            <a:r>
              <a:rPr lang="it-IT" dirty="0" smtClean="0"/>
              <a:t> 2010</a:t>
            </a:r>
            <a:endParaRPr lang="it-IT" dirty="0"/>
          </a:p>
        </p:txBody>
      </p:sp>
      <p:sp>
        <p:nvSpPr>
          <p:cNvPr id="6" name="TextBox 5"/>
          <p:cNvSpPr txBox="1"/>
          <p:nvPr/>
        </p:nvSpPr>
        <p:spPr>
          <a:xfrm>
            <a:off x="1396678" y="163528"/>
            <a:ext cx="63116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dirty="0" smtClean="0"/>
              <a:t>Constraints on Neutrino Number</a:t>
            </a:r>
            <a:endParaRPr lang="it-IT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6084168" y="1628800"/>
            <a:ext cx="321633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solidFill>
                  <a:schemeClr val="accent1"/>
                </a:solidFill>
              </a:rPr>
              <a:t>Blue</a:t>
            </a:r>
            <a:r>
              <a:rPr lang="it-IT" dirty="0" smtClean="0"/>
              <a:t>: </a:t>
            </a:r>
            <a:r>
              <a:rPr lang="it-IT" dirty="0" smtClean="0"/>
              <a:t>Planck                </a:t>
            </a:r>
            <a:r>
              <a:rPr lang="it-IT" dirty="0" smtClean="0">
                <a:solidFill>
                  <a:schemeClr val="accent1"/>
                </a:solidFill>
                <a:latin typeface="Symbol" pitchFamily="18" charset="2"/>
              </a:rPr>
              <a:t>D</a:t>
            </a:r>
            <a:r>
              <a:rPr lang="it-IT" dirty="0" smtClean="0">
                <a:solidFill>
                  <a:schemeClr val="accent1"/>
                </a:solidFill>
              </a:rPr>
              <a:t>N</a:t>
            </a:r>
            <a:r>
              <a:rPr lang="it-IT" sz="1400" dirty="0" smtClean="0">
                <a:solidFill>
                  <a:schemeClr val="accent1"/>
                </a:solidFill>
                <a:latin typeface="Symbol" pitchFamily="18" charset="2"/>
              </a:rPr>
              <a:t>n</a:t>
            </a:r>
            <a:r>
              <a:rPr lang="it-IT" dirty="0" smtClean="0">
                <a:solidFill>
                  <a:schemeClr val="accent1"/>
                </a:solidFill>
              </a:rPr>
              <a:t>=0.18</a:t>
            </a:r>
            <a:endParaRPr lang="it-IT" dirty="0">
              <a:solidFill>
                <a:schemeClr val="accent1"/>
              </a:solidFill>
            </a:endParaRPr>
          </a:p>
          <a:p>
            <a:endParaRPr lang="it-IT" dirty="0" smtClean="0"/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Red</a:t>
            </a:r>
            <a:r>
              <a:rPr lang="it-IT" dirty="0" smtClean="0"/>
              <a:t>: </a:t>
            </a:r>
            <a:r>
              <a:rPr lang="it-IT" dirty="0" smtClean="0"/>
              <a:t>Planck+ACTpol  </a:t>
            </a:r>
            <a:r>
              <a:rPr lang="it-IT" dirty="0" smtClean="0">
                <a:solidFill>
                  <a:srgbClr val="FF0000"/>
                </a:solidFill>
                <a:latin typeface="Symbol" pitchFamily="18" charset="2"/>
              </a:rPr>
              <a:t>D</a:t>
            </a:r>
            <a:r>
              <a:rPr lang="it-IT" dirty="0">
                <a:solidFill>
                  <a:srgbClr val="FF0000"/>
                </a:solidFill>
              </a:rPr>
              <a:t>N</a:t>
            </a:r>
            <a:r>
              <a:rPr lang="it-IT" sz="1400" dirty="0">
                <a:solidFill>
                  <a:srgbClr val="FF0000"/>
                </a:solidFill>
                <a:latin typeface="Symbol" pitchFamily="18" charset="2"/>
              </a:rPr>
              <a:t>n</a:t>
            </a:r>
            <a:r>
              <a:rPr lang="it-IT" dirty="0" smtClean="0">
                <a:solidFill>
                  <a:srgbClr val="FF0000"/>
                </a:solidFill>
              </a:rPr>
              <a:t>=0.11</a:t>
            </a:r>
            <a:endParaRPr lang="it-IT" dirty="0">
              <a:solidFill>
                <a:srgbClr val="FF0000"/>
              </a:solidFill>
            </a:endParaRPr>
          </a:p>
          <a:p>
            <a:endParaRPr lang="it-IT" dirty="0" smtClean="0"/>
          </a:p>
          <a:p>
            <a:endParaRPr lang="it-IT" dirty="0" smtClean="0">
              <a:solidFill>
                <a:srgbClr val="92D050"/>
              </a:solidFill>
            </a:endParaRPr>
          </a:p>
          <a:p>
            <a:r>
              <a:rPr lang="it-IT" dirty="0" smtClean="0">
                <a:solidFill>
                  <a:srgbClr val="92D050"/>
                </a:solidFill>
              </a:rPr>
              <a:t>Green</a:t>
            </a:r>
            <a:r>
              <a:rPr lang="it-IT" dirty="0" smtClean="0"/>
              <a:t>: </a:t>
            </a:r>
            <a:r>
              <a:rPr lang="it-IT" dirty="0" smtClean="0"/>
              <a:t>CMBPol         </a:t>
            </a:r>
            <a:r>
              <a:rPr lang="it-IT" dirty="0" smtClean="0">
                <a:solidFill>
                  <a:srgbClr val="92D050"/>
                </a:solidFill>
                <a:latin typeface="Symbol" pitchFamily="18" charset="2"/>
              </a:rPr>
              <a:t>D</a:t>
            </a:r>
            <a:r>
              <a:rPr lang="it-IT" dirty="0">
                <a:solidFill>
                  <a:srgbClr val="92D050"/>
                </a:solidFill>
              </a:rPr>
              <a:t>N</a:t>
            </a:r>
            <a:r>
              <a:rPr lang="it-IT" sz="1400" dirty="0">
                <a:solidFill>
                  <a:srgbClr val="92D050"/>
                </a:solidFill>
                <a:latin typeface="Symbol" pitchFamily="18" charset="2"/>
              </a:rPr>
              <a:t>n</a:t>
            </a:r>
            <a:r>
              <a:rPr lang="it-IT" dirty="0" smtClean="0">
                <a:solidFill>
                  <a:srgbClr val="92D050"/>
                </a:solidFill>
              </a:rPr>
              <a:t>=0.044</a:t>
            </a:r>
            <a:endParaRPr lang="it-IT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792164"/>
            <a:ext cx="6257925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sellaDiTesto 4"/>
          <p:cNvSpPr txBox="1"/>
          <p:nvPr/>
        </p:nvSpPr>
        <p:spPr>
          <a:xfrm>
            <a:off x="913405" y="5973764"/>
            <a:ext cx="67948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Galli, Martinelli, Melchiorri, Pagano, Sherwin, Spergel, PRD submitted, </a:t>
            </a:r>
          </a:p>
          <a:p>
            <a:r>
              <a:rPr lang="it-IT" b="1" dirty="0" smtClean="0"/>
              <a:t>arXiv:1005.3808</a:t>
            </a:r>
            <a:r>
              <a:rPr lang="it-IT" b="1" dirty="0"/>
              <a:t> </a:t>
            </a:r>
            <a:r>
              <a:rPr lang="it-IT" dirty="0" smtClean="0"/>
              <a:t> 2010</a:t>
            </a:r>
            <a:endParaRPr lang="it-IT" dirty="0"/>
          </a:p>
        </p:txBody>
      </p:sp>
      <p:sp>
        <p:nvSpPr>
          <p:cNvPr id="3" name="TextBox 2"/>
          <p:cNvSpPr txBox="1"/>
          <p:nvPr/>
        </p:nvSpPr>
        <p:spPr>
          <a:xfrm>
            <a:off x="1648127" y="163529"/>
            <a:ext cx="57489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dirty="0" smtClean="0"/>
              <a:t>Constraints on Neutrino Mass</a:t>
            </a:r>
            <a:endParaRPr lang="it-IT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5889096" y="1628799"/>
            <a:ext cx="315221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solidFill>
                  <a:schemeClr val="accent1"/>
                </a:solidFill>
              </a:rPr>
              <a:t>Blue</a:t>
            </a:r>
            <a:r>
              <a:rPr lang="it-IT" dirty="0" smtClean="0"/>
              <a:t>: </a:t>
            </a:r>
            <a:r>
              <a:rPr lang="it-IT" dirty="0" smtClean="0"/>
              <a:t>Planck              </a:t>
            </a:r>
            <a:r>
              <a:rPr lang="it-IT" dirty="0" smtClean="0">
                <a:solidFill>
                  <a:schemeClr val="accent1"/>
                </a:solidFill>
                <a:latin typeface="Symbol" pitchFamily="18" charset="2"/>
              </a:rPr>
              <a:t>DS</a:t>
            </a:r>
            <a:r>
              <a:rPr lang="it-IT" dirty="0" smtClean="0">
                <a:solidFill>
                  <a:schemeClr val="accent1"/>
                </a:solidFill>
              </a:rPr>
              <a:t>m</a:t>
            </a:r>
            <a:r>
              <a:rPr lang="it-IT" sz="1100" dirty="0" smtClean="0">
                <a:solidFill>
                  <a:schemeClr val="accent1"/>
                </a:solidFill>
                <a:latin typeface="Symbol" pitchFamily="18" charset="2"/>
              </a:rPr>
              <a:t>n</a:t>
            </a:r>
            <a:r>
              <a:rPr lang="it-IT" dirty="0" smtClean="0">
                <a:solidFill>
                  <a:schemeClr val="accent1"/>
                </a:solidFill>
                <a:latin typeface="Symbol" pitchFamily="18" charset="2"/>
              </a:rPr>
              <a:t>=0.16</a:t>
            </a:r>
            <a:endParaRPr lang="it-IT" dirty="0">
              <a:solidFill>
                <a:schemeClr val="accent1"/>
              </a:solidFill>
              <a:latin typeface="Symbol" pitchFamily="18" charset="2"/>
            </a:endParaRPr>
          </a:p>
          <a:p>
            <a:endParaRPr lang="it-IT" dirty="0" smtClean="0"/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Red</a:t>
            </a:r>
            <a:r>
              <a:rPr lang="it-IT" dirty="0" smtClean="0"/>
              <a:t>: </a:t>
            </a:r>
            <a:r>
              <a:rPr lang="it-IT" dirty="0" smtClean="0"/>
              <a:t>Planck+ACTpol </a:t>
            </a:r>
            <a:r>
              <a:rPr lang="it-IT" dirty="0" smtClean="0">
                <a:solidFill>
                  <a:srgbClr val="FF0000"/>
                </a:solidFill>
                <a:latin typeface="Symbol" pitchFamily="18" charset="2"/>
              </a:rPr>
              <a:t>DS</a:t>
            </a:r>
            <a:r>
              <a:rPr lang="it-IT" dirty="0" smtClean="0">
                <a:solidFill>
                  <a:srgbClr val="FF0000"/>
                </a:solidFill>
              </a:rPr>
              <a:t>m</a:t>
            </a:r>
            <a:r>
              <a:rPr lang="it-IT" sz="1100" dirty="0" smtClean="0">
                <a:solidFill>
                  <a:srgbClr val="FF0000"/>
                </a:solidFill>
                <a:latin typeface="Symbol" pitchFamily="18" charset="2"/>
              </a:rPr>
              <a:t>n</a:t>
            </a:r>
            <a:r>
              <a:rPr lang="it-IT" dirty="0" smtClean="0">
                <a:solidFill>
                  <a:srgbClr val="FF0000"/>
                </a:solidFill>
                <a:latin typeface="Symbol" pitchFamily="18" charset="2"/>
              </a:rPr>
              <a:t>=0.08</a:t>
            </a:r>
            <a:endParaRPr lang="it-IT" dirty="0">
              <a:solidFill>
                <a:srgbClr val="FF0000"/>
              </a:solidFill>
            </a:endParaRPr>
          </a:p>
          <a:p>
            <a:endParaRPr lang="it-IT" dirty="0" smtClean="0"/>
          </a:p>
          <a:p>
            <a:endParaRPr lang="it-IT" dirty="0" smtClean="0">
              <a:solidFill>
                <a:srgbClr val="92D050"/>
              </a:solidFill>
            </a:endParaRPr>
          </a:p>
          <a:p>
            <a:r>
              <a:rPr lang="it-IT" dirty="0" smtClean="0">
                <a:solidFill>
                  <a:srgbClr val="92D050"/>
                </a:solidFill>
              </a:rPr>
              <a:t>Green</a:t>
            </a:r>
            <a:r>
              <a:rPr lang="it-IT" dirty="0" smtClean="0"/>
              <a:t>: </a:t>
            </a:r>
            <a:r>
              <a:rPr lang="it-IT" dirty="0" smtClean="0"/>
              <a:t>CMBPol         </a:t>
            </a:r>
            <a:r>
              <a:rPr lang="it-IT" dirty="0" smtClean="0">
                <a:solidFill>
                  <a:srgbClr val="92D050"/>
                </a:solidFill>
                <a:latin typeface="Symbol" pitchFamily="18" charset="2"/>
              </a:rPr>
              <a:t>DS</a:t>
            </a:r>
            <a:r>
              <a:rPr lang="it-IT" dirty="0" smtClean="0">
                <a:solidFill>
                  <a:srgbClr val="92D050"/>
                </a:solidFill>
              </a:rPr>
              <a:t>m</a:t>
            </a:r>
            <a:r>
              <a:rPr lang="it-IT" sz="1100" dirty="0" smtClean="0">
                <a:solidFill>
                  <a:srgbClr val="92D050"/>
                </a:solidFill>
                <a:latin typeface="Symbol" pitchFamily="18" charset="2"/>
              </a:rPr>
              <a:t>n</a:t>
            </a:r>
            <a:r>
              <a:rPr lang="it-IT" dirty="0" smtClean="0">
                <a:solidFill>
                  <a:srgbClr val="92D050"/>
                </a:solidFill>
                <a:latin typeface="Symbol" pitchFamily="18" charset="2"/>
              </a:rPr>
              <a:t>=0.05</a:t>
            </a:r>
            <a:endParaRPr lang="it-IT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15" y="116632"/>
            <a:ext cx="8229600" cy="1143000"/>
          </a:xfrm>
        </p:spPr>
        <p:txBody>
          <a:bodyPr/>
          <a:lstStyle/>
          <a:p>
            <a:r>
              <a:rPr lang="it-IT" dirty="0" smtClean="0"/>
              <a:t>Testing the neutrino hierarchy</a:t>
            </a:r>
            <a:endParaRPr lang="it-IT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0848"/>
            <a:ext cx="5238750" cy="397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08104" y="3100318"/>
            <a:ext cx="27863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Inverted Hierarchy predicts: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5652120" y="3573016"/>
                <a:ext cx="1948290" cy="7630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it-IT" i="1" smtClean="0">
                              <a:latin typeface="Cambria Math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it-IT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e>
                      </m:nary>
                      <m:r>
                        <a:rPr lang="it-IT" b="0" i="1" smtClean="0">
                          <a:latin typeface="Cambria Math"/>
                        </a:rPr>
                        <m:t>&gt;0.10 </m:t>
                      </m:r>
                      <m:r>
                        <a:rPr lang="it-IT" b="0" i="1" smtClean="0">
                          <a:latin typeface="Cambria Math"/>
                        </a:rPr>
                        <m:t>𝑒𝑉</m:t>
                      </m:r>
                    </m:oMath>
                  </m:oMathPara>
                </a14:m>
                <a:endParaRPr lang="it-IT" b="0" dirty="0" smtClean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2120" y="3573016"/>
                <a:ext cx="1948290" cy="763094"/>
              </a:xfrm>
              <a:prstGeom prst="rect">
                <a:avLst/>
              </a:prstGeom>
              <a:blipFill rotWithShape="1">
                <a:blip r:embed="rId3"/>
                <a:stretch>
                  <a:fillRect r="-3750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5580112" y="4365104"/>
            <a:ext cx="2700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Normal Hierarchy predicts: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5724128" y="4837802"/>
                <a:ext cx="1948289" cy="7630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it-IT" i="1" smtClean="0">
                              <a:latin typeface="Cambria Math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it-IT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e>
                      </m:nary>
                      <m:r>
                        <a:rPr lang="it-IT" b="0" i="1" smtClean="0">
                          <a:latin typeface="Cambria Math"/>
                        </a:rPr>
                        <m:t>&gt;0.05 </m:t>
                      </m:r>
                      <m:r>
                        <a:rPr lang="it-IT" b="0" i="1" smtClean="0">
                          <a:latin typeface="Cambria Math"/>
                        </a:rPr>
                        <m:t>𝑒𝑉</m:t>
                      </m:r>
                    </m:oMath>
                  </m:oMathPara>
                </a14:m>
                <a:endParaRPr lang="it-IT" b="0" dirty="0" smtClean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8" y="4837802"/>
                <a:ext cx="1948289" cy="763094"/>
              </a:xfrm>
              <a:prstGeom prst="rect">
                <a:avLst/>
              </a:prstGeom>
              <a:blipFill rotWithShape="1">
                <a:blip r:embed="rId4"/>
                <a:stretch>
                  <a:fillRect r="-3438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5490980" y="1916832"/>
            <a:ext cx="3093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Degenerate Hierarchy predicts: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5672501" y="2362189"/>
                <a:ext cx="1948290" cy="7630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it-IT" i="1" smtClean="0">
                              <a:latin typeface="Cambria Math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it-IT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e>
                      </m:nary>
                      <m:r>
                        <a:rPr lang="it-IT" b="0" i="1" smtClean="0">
                          <a:latin typeface="Cambria Math"/>
                        </a:rPr>
                        <m:t>&gt;0.15 </m:t>
                      </m:r>
                      <m:r>
                        <a:rPr lang="it-IT" b="0" i="1" smtClean="0">
                          <a:latin typeface="Cambria Math"/>
                        </a:rPr>
                        <m:t>𝑒𝑉</m:t>
                      </m:r>
                    </m:oMath>
                  </m:oMathPara>
                </a14:m>
                <a:endParaRPr lang="it-IT" b="0" dirty="0" smtClean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2501" y="2362189"/>
                <a:ext cx="1948290" cy="763094"/>
              </a:xfrm>
              <a:prstGeom prst="rect">
                <a:avLst/>
              </a:prstGeom>
              <a:blipFill rotWithShape="1">
                <a:blip r:embed="rId5"/>
                <a:stretch>
                  <a:fillRect r="-3762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716016" y="6165304"/>
            <a:ext cx="3255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we assume                                     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5890364" y="6158388"/>
                <a:ext cx="207985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/>
                          <a:sym typeface="Symbol"/>
                        </a:rPr>
                        <m:t></m:t>
                      </m:r>
                      <m:sSubSup>
                        <m:sSubSupPr>
                          <m:ctrlPr>
                            <a:rPr lang="it-IT" b="0" i="1" smtClean="0">
                              <a:latin typeface="Cambria Math"/>
                              <a:sym typeface="Symbol"/>
                            </a:rPr>
                          </m:ctrlPr>
                        </m:sSubSupPr>
                        <m:e>
                          <m:r>
                            <a:rPr lang="it-IT" b="0" i="1" smtClean="0">
                              <a:latin typeface="Cambria Math"/>
                              <a:sym typeface="Symbol"/>
                            </a:rPr>
                            <m:t>𝑚</m:t>
                          </m:r>
                        </m:e>
                        <m:sub/>
                        <m:sup>
                          <m:r>
                            <a:rPr lang="it-IT" b="0" i="1" smtClean="0">
                              <a:latin typeface="Cambria Math"/>
                              <a:sym typeface="Symbol"/>
                            </a:rPr>
                            <m:t>2</m:t>
                          </m:r>
                        </m:sup>
                      </m:sSubSup>
                      <m:r>
                        <a:rPr lang="it-IT" b="0" i="1" smtClean="0">
                          <a:latin typeface="Cambria Math"/>
                          <a:sym typeface="Symbol"/>
                        </a:rPr>
                        <m:t>=0.0025</m:t>
                      </m:r>
                      <m:sSup>
                        <m:sSupPr>
                          <m:ctrlPr>
                            <a:rPr lang="it-IT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it-IT" b="0" i="1" smtClean="0">
                              <a:latin typeface="Cambria Math"/>
                            </a:rPr>
                            <m:t>𝑒𝑉</m:t>
                          </m:r>
                        </m:e>
                        <m:sup>
                          <m:r>
                            <a:rPr lang="it-IT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it-IT" b="0" dirty="0" smtClean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0364" y="6158388"/>
                <a:ext cx="2079850" cy="369332"/>
              </a:xfrm>
              <a:prstGeom prst="rect">
                <a:avLst/>
              </a:prstGeom>
              <a:blipFill rotWithShape="1">
                <a:blip r:embed="rId6"/>
                <a:stretch>
                  <a:fillRect t="-8197" r="-2933" b="-24590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61030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/>
          <a:lstStyle/>
          <a:p>
            <a:r>
              <a:rPr lang="it-IT" dirty="0" smtClean="0"/>
              <a:t>Constraints on Neutrino Masses from CMB </a:t>
            </a:r>
            <a:endParaRPr lang="it-I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8746"/>
            <a:ext cx="5040560" cy="3860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06718" y="5312241"/>
            <a:ext cx="4411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[eV]</a:t>
            </a:r>
            <a:endParaRPr lang="it-IT" sz="1200" dirty="0"/>
          </a:p>
        </p:txBody>
      </p:sp>
      <p:sp>
        <p:nvSpPr>
          <p:cNvPr id="5" name="Rectangle 4"/>
          <p:cNvSpPr/>
          <p:nvPr/>
        </p:nvSpPr>
        <p:spPr>
          <a:xfrm>
            <a:off x="4932040" y="2708920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dirty="0" smtClean="0"/>
              <a:t>Black: Planck </a:t>
            </a:r>
          </a:p>
          <a:p>
            <a:endParaRPr lang="it-IT" dirty="0"/>
          </a:p>
          <a:p>
            <a:r>
              <a:rPr lang="it-IT" dirty="0" smtClean="0"/>
              <a:t>Red</a:t>
            </a:r>
            <a:r>
              <a:rPr lang="it-IT" dirty="0" smtClean="0"/>
              <a:t>: </a:t>
            </a:r>
            <a:r>
              <a:rPr lang="it-IT" dirty="0" smtClean="0"/>
              <a:t>Planck+</a:t>
            </a:r>
          </a:p>
          <a:p>
            <a:r>
              <a:rPr lang="it-IT" dirty="0" smtClean="0"/>
              <a:t>New exp. 1000 bol. </a:t>
            </a:r>
            <a:r>
              <a:rPr lang="it-IT" dirty="0"/>
              <a:t>     </a:t>
            </a:r>
            <a:br>
              <a:rPr lang="it-IT" dirty="0"/>
            </a:br>
            <a:endParaRPr lang="it-IT" dirty="0" smtClean="0"/>
          </a:p>
          <a:p>
            <a:r>
              <a:rPr lang="it-IT" dirty="0" smtClean="0"/>
              <a:t>Blue</a:t>
            </a:r>
            <a:r>
              <a:rPr lang="it-IT" dirty="0" smtClean="0"/>
              <a:t>: </a:t>
            </a:r>
            <a:r>
              <a:rPr lang="it-IT" dirty="0" smtClean="0"/>
              <a:t>Planck+</a:t>
            </a:r>
          </a:p>
          <a:p>
            <a:r>
              <a:rPr lang="it-IT" dirty="0" smtClean="0"/>
              <a:t>New exp. 5000 bol.</a:t>
            </a:r>
            <a:r>
              <a:rPr lang="it-IT" dirty="0"/>
              <a:t>   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6876256" y="2666605"/>
                <a:ext cx="2504672" cy="21046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it-IT" i="1" smtClean="0">
                              <a:latin typeface="Cambria Math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it-IT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e>
                      </m:nary>
                      <m:r>
                        <a:rPr lang="it-IT" b="0" i="1" smtClean="0">
                          <a:latin typeface="Cambria Math"/>
                        </a:rPr>
                        <m:t>&lt;0.28 </m:t>
                      </m:r>
                      <m:r>
                        <a:rPr lang="it-IT" b="0" i="1" smtClean="0">
                          <a:latin typeface="Cambria Math"/>
                        </a:rPr>
                        <m:t>𝑒𝑉</m:t>
                      </m:r>
                    </m:oMath>
                  </m:oMathPara>
                </a14:m>
                <a:endParaRPr lang="it-IT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it-IT" i="1" smtClean="0">
                              <a:latin typeface="Cambria Math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it-IT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e>
                      </m:nary>
                      <m:r>
                        <a:rPr lang="it-IT" b="0" i="1" smtClean="0">
                          <a:latin typeface="Cambria Math"/>
                        </a:rPr>
                        <m:t>&lt;0.098 </m:t>
                      </m:r>
                      <m:r>
                        <a:rPr lang="it-IT" b="0" i="1" smtClean="0">
                          <a:latin typeface="Cambria Math"/>
                        </a:rPr>
                        <m:t>𝑒𝑉</m:t>
                      </m:r>
                    </m:oMath>
                  </m:oMathPara>
                </a14:m>
                <a:endParaRPr lang="it-IT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it-IT" i="1" smtClean="0">
                              <a:latin typeface="Cambria Math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it-IT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e>
                      </m:nary>
                      <m:r>
                        <a:rPr lang="it-IT" b="0" i="1" smtClean="0">
                          <a:latin typeface="Cambria Math"/>
                        </a:rPr>
                        <m:t>&lt;0.093 </m:t>
                      </m:r>
                      <m:r>
                        <a:rPr lang="it-IT" b="0" i="1" smtClean="0">
                          <a:latin typeface="Cambria Math"/>
                        </a:rPr>
                        <m:t>𝑒𝑉</m:t>
                      </m:r>
                    </m:oMath>
                  </m:oMathPara>
                </a14:m>
                <a:endParaRPr lang="it-IT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6256" y="2666605"/>
                <a:ext cx="2504672" cy="210461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4959393" y="2164214"/>
            <a:ext cx="181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Limits at 95% c.l.:</a:t>
            </a:r>
            <a:endParaRPr lang="it-IT" dirty="0"/>
          </a:p>
        </p:txBody>
      </p:sp>
      <p:sp>
        <p:nvSpPr>
          <p:cNvPr id="9" name="TextBox 8"/>
          <p:cNvSpPr txBox="1"/>
          <p:nvPr/>
        </p:nvSpPr>
        <p:spPr>
          <a:xfrm>
            <a:off x="303070" y="5746030"/>
            <a:ext cx="8589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Combining a new CMB experiment to Planck coud improve the bounds on the neutrino</a:t>
            </a:r>
          </a:p>
          <a:p>
            <a:r>
              <a:rPr lang="it-IT" dirty="0"/>
              <a:t>m</a:t>
            </a:r>
            <a:r>
              <a:rPr lang="it-IT" dirty="0" smtClean="0"/>
              <a:t>ass by a factor 3.  This would:</a:t>
            </a:r>
          </a:p>
          <a:p>
            <a:r>
              <a:rPr lang="it-IT" dirty="0" smtClean="0"/>
              <a:t>Falsify Degenerate Hierarchy and</a:t>
            </a:r>
            <a:r>
              <a:rPr lang="it-IT" dirty="0"/>
              <a:t> </a:t>
            </a:r>
            <a:r>
              <a:rPr lang="it-IT" dirty="0" smtClean="0"/>
              <a:t>Probe the Inverted Hierarchy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60768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83568" y="3473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 smtClean="0"/>
              <a:t>Constraints on Neutrino Masses from CMB+Priors </a:t>
            </a:r>
            <a:endParaRPr lang="it-IT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92" y="1907540"/>
            <a:ext cx="4814215" cy="3545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5022881" y="2347530"/>
            <a:ext cx="514717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dirty="0" smtClean="0"/>
              <a:t>Red: 1000 riv+</a:t>
            </a:r>
          </a:p>
          <a:p>
            <a:r>
              <a:rPr lang="it-IT" sz="1600" dirty="0"/>
              <a:t> </a:t>
            </a:r>
            <a:r>
              <a:rPr lang="it-IT" sz="1600" dirty="0" smtClean="0"/>
              <a:t>        Prior 1% H</a:t>
            </a:r>
            <a:r>
              <a:rPr lang="it-IT" sz="1200" dirty="0" smtClean="0"/>
              <a:t>0</a:t>
            </a:r>
            <a:r>
              <a:rPr lang="it-IT" sz="1600" dirty="0" smtClean="0"/>
              <a:t>+ </a:t>
            </a:r>
          </a:p>
          <a:p>
            <a:r>
              <a:rPr lang="it-IT" sz="1600" dirty="0"/>
              <a:t> </a:t>
            </a:r>
            <a:r>
              <a:rPr lang="it-IT" sz="1600" dirty="0" smtClean="0"/>
              <a:t>         Priori 2% </a:t>
            </a:r>
            <a:r>
              <a:rPr lang="it-IT" sz="1600" dirty="0" smtClean="0">
                <a:latin typeface="Symbol" pitchFamily="18" charset="2"/>
              </a:rPr>
              <a:t>W</a:t>
            </a:r>
            <a:r>
              <a:rPr lang="it-IT" sz="1200" dirty="0" smtClean="0"/>
              <a:t>m</a:t>
            </a:r>
            <a:endParaRPr lang="it-IT" sz="1600" dirty="0" smtClean="0"/>
          </a:p>
          <a:p>
            <a:endParaRPr lang="it-IT" sz="1600" dirty="0"/>
          </a:p>
          <a:p>
            <a:r>
              <a:rPr lang="it-IT" sz="1600" dirty="0"/>
              <a:t>             </a:t>
            </a:r>
          </a:p>
          <a:p>
            <a:r>
              <a:rPr lang="it-IT" sz="1600" dirty="0" smtClean="0"/>
              <a:t>Blue: 1000 riv+</a:t>
            </a:r>
          </a:p>
          <a:p>
            <a:r>
              <a:rPr lang="it-IT" sz="1600" dirty="0" smtClean="0"/>
              <a:t>          Prior 1% H</a:t>
            </a:r>
            <a:r>
              <a:rPr lang="it-IT" sz="1200" dirty="0" smtClean="0"/>
              <a:t>0</a:t>
            </a:r>
            <a:r>
              <a:rPr lang="it-IT" sz="1600" dirty="0" smtClean="0"/>
              <a:t>+ </a:t>
            </a:r>
          </a:p>
          <a:p>
            <a:r>
              <a:rPr lang="it-IT" sz="1600" dirty="0" smtClean="0"/>
              <a:t>          Priori 2% </a:t>
            </a:r>
            <a:r>
              <a:rPr lang="it-IT" sz="1600" dirty="0" smtClean="0">
                <a:latin typeface="Symbol" pitchFamily="18" charset="2"/>
              </a:rPr>
              <a:t>W</a:t>
            </a:r>
            <a:r>
              <a:rPr lang="it-IT" sz="1200" dirty="0" smtClean="0"/>
              <a:t>m</a:t>
            </a:r>
            <a:r>
              <a:rPr lang="it-IT" sz="1600" dirty="0"/>
              <a:t/>
            </a:r>
            <a:br>
              <a:rPr lang="it-IT" sz="1600" dirty="0"/>
            </a:br>
            <a:endParaRPr lang="it-IT" sz="1600" dirty="0" smtClean="0"/>
          </a:p>
          <a:p>
            <a:endParaRPr lang="it-IT" sz="1600" dirty="0" smtClean="0"/>
          </a:p>
          <a:p>
            <a:r>
              <a:rPr lang="it-IT" sz="1600" dirty="0" smtClean="0"/>
              <a:t>Red Dashed: 1000 riv+</a:t>
            </a:r>
          </a:p>
          <a:p>
            <a:r>
              <a:rPr lang="it-IT" sz="1600" dirty="0" smtClean="0"/>
              <a:t>          Prior 0.5% H</a:t>
            </a:r>
            <a:r>
              <a:rPr lang="it-IT" sz="1200" dirty="0" smtClean="0"/>
              <a:t>0</a:t>
            </a:r>
            <a:r>
              <a:rPr lang="it-IT" sz="1600" dirty="0" smtClean="0"/>
              <a:t>+ </a:t>
            </a:r>
          </a:p>
          <a:p>
            <a:r>
              <a:rPr lang="it-IT" sz="1600" dirty="0" smtClean="0"/>
              <a:t>          Priori 1% </a:t>
            </a:r>
            <a:r>
              <a:rPr lang="it-IT" sz="1600" dirty="0" smtClean="0">
                <a:latin typeface="Symbol" pitchFamily="18" charset="2"/>
              </a:rPr>
              <a:t>W</a:t>
            </a:r>
            <a:r>
              <a:rPr lang="it-IT" sz="1200" dirty="0" smtClean="0"/>
              <a:t>m</a:t>
            </a:r>
            <a:r>
              <a:rPr lang="it-IT" sz="1600" dirty="0" smtClean="0"/>
              <a:t/>
            </a:r>
            <a:br>
              <a:rPr lang="it-IT" sz="1600" dirty="0" smtClean="0"/>
            </a:br>
            <a:endParaRPr lang="it-IT" sz="1600" dirty="0" smtClean="0"/>
          </a:p>
          <a:p>
            <a:r>
              <a:rPr lang="it-IT" sz="1600" dirty="0" smtClean="0"/>
              <a:t>Blue Dashed: 1000 riv+</a:t>
            </a:r>
          </a:p>
          <a:p>
            <a:r>
              <a:rPr lang="it-IT" sz="1600" dirty="0" smtClean="0"/>
              <a:t>          Prior 0.5% H</a:t>
            </a:r>
            <a:r>
              <a:rPr lang="it-IT" sz="1200" dirty="0" smtClean="0"/>
              <a:t>0</a:t>
            </a:r>
            <a:r>
              <a:rPr lang="it-IT" sz="1600" dirty="0" smtClean="0"/>
              <a:t>+ </a:t>
            </a:r>
          </a:p>
          <a:p>
            <a:r>
              <a:rPr lang="it-IT" sz="1600" dirty="0" smtClean="0"/>
              <a:t>          Priori 1% </a:t>
            </a:r>
            <a:r>
              <a:rPr lang="it-IT" sz="1600" dirty="0" smtClean="0">
                <a:latin typeface="Symbol" pitchFamily="18" charset="2"/>
              </a:rPr>
              <a:t>W</a:t>
            </a:r>
            <a:r>
              <a:rPr lang="it-IT" sz="1200" dirty="0" smtClean="0"/>
              <a:t>m</a:t>
            </a:r>
            <a:r>
              <a:rPr lang="it-IT" dirty="0" smtClean="0"/>
              <a:t/>
            </a:r>
            <a:br>
              <a:rPr lang="it-IT" dirty="0" smtClean="0"/>
            </a:br>
            <a:endParaRPr lang="it-IT" dirty="0"/>
          </a:p>
        </p:txBody>
      </p:sp>
      <p:sp>
        <p:nvSpPr>
          <p:cNvPr id="8" name="TextBox 7"/>
          <p:cNvSpPr txBox="1"/>
          <p:nvPr/>
        </p:nvSpPr>
        <p:spPr>
          <a:xfrm>
            <a:off x="4960157" y="1907540"/>
            <a:ext cx="181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Limits at 95% c.l.: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6804248" y="2347530"/>
                <a:ext cx="2076531" cy="7630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it-IT" i="1" smtClean="0">
                              <a:latin typeface="Cambria Math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it-IT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e>
                      </m:nary>
                      <m:r>
                        <a:rPr lang="it-IT" b="0" i="1" smtClean="0">
                          <a:latin typeface="Cambria Math"/>
                        </a:rPr>
                        <m:t>&lt;0.057 </m:t>
                      </m:r>
                      <m:r>
                        <a:rPr lang="it-IT" b="0" i="1" smtClean="0">
                          <a:latin typeface="Cambria Math"/>
                        </a:rPr>
                        <m:t>𝑒𝑉</m:t>
                      </m:r>
                    </m:oMath>
                  </m:oMathPara>
                </a14:m>
                <a:endParaRPr lang="it-IT" b="0" dirty="0" smtClean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4248" y="2347530"/>
                <a:ext cx="2076531" cy="763094"/>
              </a:xfrm>
              <a:prstGeom prst="rect">
                <a:avLst/>
              </a:prstGeom>
              <a:blipFill rotWithShape="1">
                <a:blip r:embed="rId3"/>
                <a:stretch>
                  <a:fillRect r="-351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6956378" y="3501008"/>
                <a:ext cx="2076531" cy="7630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it-IT" i="1" smtClean="0">
                              <a:latin typeface="Cambria Math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it-IT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e>
                      </m:nary>
                      <m:r>
                        <a:rPr lang="it-IT" b="0" i="1" smtClean="0">
                          <a:latin typeface="Cambria Math"/>
                        </a:rPr>
                        <m:t>&lt;0.054 </m:t>
                      </m:r>
                      <m:r>
                        <a:rPr lang="it-IT" b="0" i="1" smtClean="0">
                          <a:latin typeface="Cambria Math"/>
                        </a:rPr>
                        <m:t>𝑒𝑉</m:t>
                      </m:r>
                    </m:oMath>
                  </m:oMathPara>
                </a14:m>
                <a:endParaRPr lang="it-IT" b="0" dirty="0" smtClean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6378" y="3501008"/>
                <a:ext cx="2076531" cy="763094"/>
              </a:xfrm>
              <a:prstGeom prst="rect">
                <a:avLst/>
              </a:prstGeom>
              <a:blipFill rotWithShape="1">
                <a:blip r:embed="rId4"/>
                <a:stretch>
                  <a:fillRect r="-351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7067469" y="4797152"/>
                <a:ext cx="2076531" cy="7630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it-IT" i="1" smtClean="0">
                              <a:latin typeface="Cambria Math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it-IT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e>
                      </m:nary>
                      <m:r>
                        <a:rPr lang="it-IT" b="0" i="1" smtClean="0">
                          <a:latin typeface="Cambria Math"/>
                        </a:rPr>
                        <m:t>&lt;0.040 </m:t>
                      </m:r>
                      <m:r>
                        <a:rPr lang="it-IT" b="0" i="1" smtClean="0">
                          <a:latin typeface="Cambria Math"/>
                        </a:rPr>
                        <m:t>𝑒𝑉</m:t>
                      </m:r>
                    </m:oMath>
                  </m:oMathPara>
                </a14:m>
                <a:endParaRPr lang="it-IT" b="0" dirty="0" smtClean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67469" y="4797152"/>
                <a:ext cx="2076531" cy="763094"/>
              </a:xfrm>
              <a:prstGeom prst="rect">
                <a:avLst/>
              </a:prstGeom>
              <a:blipFill rotWithShape="1">
                <a:blip r:embed="rId5"/>
                <a:stretch>
                  <a:fillRect r="-351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7077226" y="5822826"/>
                <a:ext cx="2076531" cy="7630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it-IT" i="1" smtClean="0">
                              <a:latin typeface="Cambria Math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it-IT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it-IT" b="0" i="1" smtClean="0">
                                  <a:latin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it-IT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e>
                      </m:nary>
                      <m:r>
                        <a:rPr lang="it-IT" b="0" i="1" smtClean="0">
                          <a:latin typeface="Cambria Math"/>
                        </a:rPr>
                        <m:t>&lt;0.035 </m:t>
                      </m:r>
                      <m:r>
                        <a:rPr lang="it-IT" b="0" i="1" smtClean="0">
                          <a:latin typeface="Cambria Math"/>
                        </a:rPr>
                        <m:t>𝑒𝑉</m:t>
                      </m:r>
                    </m:oMath>
                  </m:oMathPara>
                </a14:m>
                <a:endParaRPr lang="it-IT" b="0" dirty="0" smtClean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77226" y="5822826"/>
                <a:ext cx="2076531" cy="763094"/>
              </a:xfrm>
              <a:prstGeom prst="rect">
                <a:avLst/>
              </a:prstGeom>
              <a:blipFill rotWithShape="1">
                <a:blip r:embed="rId6"/>
                <a:stretch>
                  <a:fillRect r="-3226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179512" y="5560246"/>
            <a:ext cx="449187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With external priors on the Hubble parameter</a:t>
            </a:r>
          </a:p>
          <a:p>
            <a:r>
              <a:rPr lang="it-IT" dirty="0" smtClean="0"/>
              <a:t>And the matter density also the  Normal</a:t>
            </a:r>
          </a:p>
          <a:p>
            <a:r>
              <a:rPr lang="it-IT" dirty="0" smtClean="0"/>
              <a:t>Hierarchy can be probed: safe detection of</a:t>
            </a:r>
          </a:p>
          <a:p>
            <a:r>
              <a:rPr lang="it-IT" dirty="0" smtClean="0"/>
              <a:t>a neutrino mass.</a:t>
            </a:r>
          </a:p>
        </p:txBody>
      </p:sp>
    </p:spTree>
    <p:extLst>
      <p:ext uri="{BB962C8B-B14F-4D97-AF65-F5344CB8AC3E}">
        <p14:creationId xmlns:p14="http://schemas.microsoft.com/office/powerpoint/2010/main" val="3058039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372091" y="1340768"/>
            <a:ext cx="811683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err="1" smtClean="0"/>
              <a:t>Recent</a:t>
            </a:r>
            <a:r>
              <a:rPr lang="it-IT" dirty="0" smtClean="0"/>
              <a:t> CMB </a:t>
            </a:r>
            <a:r>
              <a:rPr lang="it-IT" dirty="0" err="1" smtClean="0"/>
              <a:t>measurements</a:t>
            </a:r>
            <a:r>
              <a:rPr lang="it-IT" dirty="0" smtClean="0"/>
              <a:t> </a:t>
            </a:r>
            <a:r>
              <a:rPr lang="it-IT" dirty="0" err="1" smtClean="0"/>
              <a:t>fully</a:t>
            </a:r>
            <a:r>
              <a:rPr lang="it-IT" dirty="0" smtClean="0"/>
              <a:t> </a:t>
            </a:r>
            <a:r>
              <a:rPr lang="it-IT" dirty="0" err="1" smtClean="0"/>
              <a:t>confirm</a:t>
            </a:r>
            <a:r>
              <a:rPr lang="it-IT" dirty="0" smtClean="0"/>
              <a:t> </a:t>
            </a:r>
            <a:r>
              <a:rPr lang="it-IT" dirty="0" smtClean="0">
                <a:latin typeface="Symbol" pitchFamily="18" charset="2"/>
              </a:rPr>
              <a:t>L</a:t>
            </a:r>
            <a:r>
              <a:rPr lang="it-IT" dirty="0" smtClean="0"/>
              <a:t>-CDM. </a:t>
            </a:r>
            <a:r>
              <a:rPr lang="it-IT" dirty="0" err="1" smtClean="0"/>
              <a:t>Improved</a:t>
            </a:r>
            <a:r>
              <a:rPr lang="it-IT" dirty="0" smtClean="0"/>
              <a:t> </a:t>
            </a:r>
            <a:r>
              <a:rPr lang="it-IT" dirty="0" err="1" smtClean="0"/>
              <a:t>constraints</a:t>
            </a:r>
            <a:r>
              <a:rPr lang="it-IT" dirty="0" smtClean="0"/>
              <a:t> on </a:t>
            </a:r>
            <a:r>
              <a:rPr lang="it-IT" dirty="0" err="1" smtClean="0"/>
              <a:t>inflation</a:t>
            </a:r>
            <a:endParaRPr lang="it-IT" dirty="0" smtClean="0"/>
          </a:p>
          <a:p>
            <a:r>
              <a:rPr lang="it-IT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it-IT" dirty="0"/>
              <a:t> </a:t>
            </a:r>
            <a:r>
              <a:rPr lang="it-IT" dirty="0" err="1" smtClean="0"/>
              <a:t>With</a:t>
            </a:r>
            <a:r>
              <a:rPr lang="it-IT" dirty="0" smtClean="0"/>
              <a:t> future </a:t>
            </a:r>
            <a:r>
              <a:rPr lang="it-IT" dirty="0" err="1" smtClean="0"/>
              <a:t>measurements</a:t>
            </a:r>
            <a:r>
              <a:rPr lang="it-IT" dirty="0" smtClean="0"/>
              <a:t> </a:t>
            </a:r>
            <a:r>
              <a:rPr lang="it-IT" dirty="0" err="1" smtClean="0"/>
              <a:t>constraints</a:t>
            </a:r>
            <a:r>
              <a:rPr lang="it-IT" dirty="0" smtClean="0"/>
              <a:t> on </a:t>
            </a:r>
            <a:r>
              <a:rPr lang="it-IT" dirty="0" err="1" smtClean="0"/>
              <a:t>new</a:t>
            </a:r>
            <a:r>
              <a:rPr lang="it-IT" dirty="0" smtClean="0"/>
              <a:t> </a:t>
            </a:r>
            <a:r>
              <a:rPr lang="it-IT" dirty="0" err="1" smtClean="0"/>
              <a:t>parameters</a:t>
            </a:r>
            <a:r>
              <a:rPr lang="it-IT" dirty="0" smtClean="0"/>
              <a:t> </a:t>
            </a:r>
            <a:r>
              <a:rPr lang="it-IT" dirty="0" err="1" smtClean="0"/>
              <a:t>related</a:t>
            </a:r>
            <a:r>
              <a:rPr lang="it-IT" dirty="0" smtClean="0"/>
              <a:t> </a:t>
            </a:r>
            <a:r>
              <a:rPr lang="it-IT" dirty="0" err="1" smtClean="0"/>
              <a:t>to</a:t>
            </a:r>
            <a:r>
              <a:rPr lang="it-IT" dirty="0" smtClean="0"/>
              <a:t> </a:t>
            </a:r>
            <a:r>
              <a:rPr lang="it-IT" dirty="0" err="1" smtClean="0"/>
              <a:t>laboratory</a:t>
            </a:r>
            <a:endParaRPr lang="it-IT" dirty="0" smtClean="0"/>
          </a:p>
          <a:p>
            <a:r>
              <a:rPr lang="it-IT" dirty="0" smtClean="0"/>
              <a:t>Physics could be achieved.</a:t>
            </a:r>
          </a:p>
          <a:p>
            <a:endParaRPr lang="it-IT" dirty="0"/>
          </a:p>
          <a:p>
            <a:r>
              <a:rPr lang="it-IT" dirty="0" smtClean="0"/>
              <a:t>In 2012 from Planck we will know: </a:t>
            </a:r>
          </a:p>
          <a:p>
            <a:endParaRPr lang="it-IT" dirty="0"/>
          </a:p>
          <a:p>
            <a:pPr marL="285750" indent="-285750">
              <a:buFontTx/>
              <a:buChar char="-"/>
            </a:pPr>
            <a:r>
              <a:rPr lang="it-IT" dirty="0" smtClean="0"/>
              <a:t>If the total neutrino mass is less than 0.5eV.</a:t>
            </a:r>
          </a:p>
          <a:p>
            <a:pPr marL="285750" indent="-285750">
              <a:buFontTx/>
              <a:buChar char="-"/>
            </a:pPr>
            <a:r>
              <a:rPr lang="it-IT" dirty="0" smtClean="0"/>
              <a:t>If there is an extra background of relativistic particles.</a:t>
            </a:r>
          </a:p>
          <a:p>
            <a:pPr marL="285750" indent="-285750">
              <a:buFontTx/>
              <a:buChar char="-"/>
            </a:pPr>
            <a:r>
              <a:rPr lang="it-IT" dirty="0" smtClean="0"/>
              <a:t>Helium abundance with 0.01 accuracy.</a:t>
            </a:r>
          </a:p>
        </p:txBody>
      </p:sp>
      <p:sp>
        <p:nvSpPr>
          <p:cNvPr id="3" name="Rettangolo 2"/>
          <p:cNvSpPr/>
          <p:nvPr/>
        </p:nvSpPr>
        <p:spPr>
          <a:xfrm>
            <a:off x="2285984" y="109815"/>
            <a:ext cx="43304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it-IT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CONCLUSIONS</a:t>
            </a:r>
            <a:endParaRPr lang="it-IT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6562" name="Picture 2" descr="http://www.japanya.co.uk/img/LuckyCat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365104"/>
            <a:ext cx="2733675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59832" y="4756502"/>
            <a:ext cx="1957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Good Luck Planck !</a:t>
            </a:r>
            <a:endParaRPr lang="it-IT" dirty="0"/>
          </a:p>
        </p:txBody>
      </p:sp>
      <p:sp>
        <p:nvSpPr>
          <p:cNvPr id="6" name="TextBox 5"/>
          <p:cNvSpPr txBox="1"/>
          <p:nvPr/>
        </p:nvSpPr>
        <p:spPr>
          <a:xfrm>
            <a:off x="6084168" y="5301208"/>
            <a:ext cx="2927917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it-IT" dirty="0" smtClean="0"/>
              <a:t>Don’t miss the </a:t>
            </a:r>
          </a:p>
          <a:p>
            <a:r>
              <a:rPr lang="it-IT" dirty="0" smtClean="0"/>
              <a:t>talk by Jo Dunkley tomorrow:</a:t>
            </a:r>
          </a:p>
          <a:p>
            <a:r>
              <a:rPr lang="it-IT" dirty="0" smtClean="0"/>
              <a:t>Updates from ACT !</a:t>
            </a:r>
            <a:endParaRPr lang="it-IT" dirty="0"/>
          </a:p>
        </p:txBody>
      </p:sp>
      <p:sp>
        <p:nvSpPr>
          <p:cNvPr id="7" name="Rectangle 6"/>
          <p:cNvSpPr/>
          <p:nvPr/>
        </p:nvSpPr>
        <p:spPr>
          <a:xfrm>
            <a:off x="8106451" y="6377022"/>
            <a:ext cx="7649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it-IT" b="1" dirty="0"/>
              <a:t>つづく</a:t>
            </a:r>
          </a:p>
        </p:txBody>
      </p:sp>
    </p:spTree>
    <p:extLst>
      <p:ext uri="{BB962C8B-B14F-4D97-AF65-F5344CB8AC3E}">
        <p14:creationId xmlns:p14="http://schemas.microsoft.com/office/powerpoint/2010/main" val="416160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8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86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33875</TotalTime>
  <Words>1141</Words>
  <Application>Microsoft Office PowerPoint</Application>
  <PresentationFormat>On-screen Show (4:3)</PresentationFormat>
  <Paragraphs>209</Paragraphs>
  <Slides>31</Slides>
  <Notes>7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Tema di Office</vt:lpstr>
      <vt:lpstr>Equazione</vt:lpstr>
      <vt:lpstr>Microsoft Equation 3.0</vt:lpstr>
      <vt:lpstr>Microsoft Equation</vt:lpstr>
      <vt:lpstr>PowerPoint Presentation</vt:lpstr>
      <vt:lpstr>PowerPoint Presentation</vt:lpstr>
      <vt:lpstr>PowerPoint Presentation</vt:lpstr>
      <vt:lpstr>New Measurements, More Parameters !</vt:lpstr>
      <vt:lpstr>PowerPoint Presentation</vt:lpstr>
      <vt:lpstr>PowerPoint Presentation</vt:lpstr>
      <vt:lpstr>PowerPoint Presentation</vt:lpstr>
      <vt:lpstr>PowerPoint Presentation</vt:lpstr>
      <vt:lpstr>Testing the neutrino hierarchy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Sudden Reionization </vt:lpstr>
      <vt:lpstr>MH’s Reionization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Testing the neutrino hierarchy</vt:lpstr>
      <vt:lpstr>Constraints on Neutrino Masses from CMB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Alex</dc:creator>
  <cp:lastModifiedBy>Alex</cp:lastModifiedBy>
  <cp:revision>62</cp:revision>
  <dcterms:created xsi:type="dcterms:W3CDTF">2010-05-16T17:42:24Z</dcterms:created>
  <dcterms:modified xsi:type="dcterms:W3CDTF">2010-09-27T03:47:17Z</dcterms:modified>
</cp:coreProperties>
</file>