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4.xml" ContentType="application/vnd.openxmlformats-officedocument.presentationml.notesSlide+xml"/>
  <Override PartName="/ppt/slides/slide22.xml" ContentType="application/vnd.openxmlformats-officedocument.presentationml.slide+xml"/>
  <Override PartName="/ppt/slides/slide28.xml" ContentType="application/vnd.openxmlformats-officedocument.presentationml.slide+xml"/>
  <Override PartName="/ppt/theme/theme2.xml" ContentType="application/vnd.openxmlformats-officedocument.theme+xml"/>
  <Override PartName="/ppt/slides/slide2.xml" ContentType="application/vnd.openxmlformats-officedocument.presentationml.slide+xml"/>
  <Override PartName="/ppt/notesSlides/notesSlide11.xml" ContentType="application/vnd.openxmlformats-officedocument.presentationml.notesSlide+xml"/>
  <Override PartName="/docProps/app.xml" ContentType="application/vnd.openxmlformats-officedocument.extended-properties+xml"/>
  <Override PartName="/ppt/notesSlides/notesSlide9.xml" ContentType="application/vnd.openxmlformats-officedocument.presentationml.notesSlide+xml"/>
  <Override PartName="/ppt/slides/slide11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notesSlides/notesSlide16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s/slide21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3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slides/slide26.xml" ContentType="application/vnd.openxmlformats-officedocument.presentationml.slide+xml"/>
  <Override PartName="/ppt/slideMasters/slideMaster1.xml" ContentType="application/vnd.openxmlformats-officedocument.presentationml.slideMaster+xml"/>
  <Override PartName="/ppt/viewProps.xml" ContentType="application/vnd.openxmlformats-officedocument.presentationml.viewProps+xml"/>
  <Override PartName="/ppt/notesSlides/notesSlide7.xml" ContentType="application/vnd.openxmlformats-officedocument.presentationml.notesSlide+xml"/>
  <Override PartName="/ppt/notesSlides/notesSlide15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4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Slides/notesSlide17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Override PartName="/ppt/commentAuthors.xml" ContentType="application/vnd.openxmlformats-officedocument.presentationml.commentAuthors+xml"/>
  <Override PartName="/ppt/slides/slide3.xml" ContentType="application/vnd.openxmlformats-officedocument.presentationml.slide+xml"/>
  <Override PartName="/ppt/slides/slide4.xml" ContentType="application/vnd.openxmlformats-officedocument.presentationml.slide+xml"/>
  <Default Extension="png" ContentType="image/png"/>
  <Override PartName="/ppt/slides/slide27.xml" ContentType="application/vnd.openxmlformats-officedocument.presentationml.slide+xml"/>
  <Override PartName="/ppt/slideLayouts/slideLayout11.xml" ContentType="application/vnd.openxmlformats-officedocument.presentationml.slideLayout+xml"/>
  <Default Extension="tiff" ContentType="image/tiff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ppt/slides/slide8.xml" ContentType="application/vnd.openxmlformats-officedocument.presentationml.slide+xml"/>
  <Override PartName="/ppt/slides/slide15.xml" ContentType="application/vnd.openxmlformats-officedocument.presentationml.slide+xml"/>
  <Default Extension="bin" ContentType="application/vnd.openxmlformats-officedocument.presentationml.printerSettings"/>
  <Override PartName="/ppt/notesSlides/notesSlide10.xml" ContentType="application/vnd.openxmlformats-officedocument.presentationml.notesSlide+xml"/>
  <Default Extension="rels" ContentType="application/vnd.openxmlformats-package.relationships+xml"/>
  <Override PartName="/ppt/slides/slide9.xml" ContentType="application/vnd.openxmlformats-officedocument.presentationml.slide+xml"/>
  <Override PartName="/ppt/slides/slide24.xml" ContentType="application/vnd.openxmlformats-officedocument.presentationml.slide+xml"/>
  <Override PartName="/ppt/slides/slide6.xml" ContentType="application/vnd.openxmlformats-officedocument.presentationml.slide+xml"/>
  <Override PartName="/ppt/slides/slide16.xml" ContentType="application/vnd.openxmlformats-officedocument.presentationml.slide+xml"/>
  <Default Extension="pdf" ContentType="application/pdf"/>
  <Override PartName="/ppt/slides/slide19.xml" ContentType="application/vnd.openxmlformats-officedocument.presentationml.slide+xml"/>
  <Override PartName="/ppt/slides/slide1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4242" r:id="rId1"/>
  </p:sldMasterIdLst>
  <p:notesMasterIdLst>
    <p:notesMasterId r:id="rId30"/>
  </p:notesMasterIdLst>
  <p:handoutMasterIdLst>
    <p:handoutMasterId r:id="rId31"/>
  </p:handoutMasterIdLst>
  <p:sldIdLst>
    <p:sldId id="256" r:id="rId2"/>
    <p:sldId id="260" r:id="rId3"/>
    <p:sldId id="266" r:id="rId4"/>
    <p:sldId id="346" r:id="rId5"/>
    <p:sldId id="330" r:id="rId6"/>
    <p:sldId id="280" r:id="rId7"/>
    <p:sldId id="264" r:id="rId8"/>
    <p:sldId id="282" r:id="rId9"/>
    <p:sldId id="348" r:id="rId10"/>
    <p:sldId id="349" r:id="rId11"/>
    <p:sldId id="265" r:id="rId12"/>
    <p:sldId id="331" r:id="rId13"/>
    <p:sldId id="333" r:id="rId14"/>
    <p:sldId id="332" r:id="rId15"/>
    <p:sldId id="277" r:id="rId16"/>
    <p:sldId id="345" r:id="rId17"/>
    <p:sldId id="339" r:id="rId18"/>
    <p:sldId id="340" r:id="rId19"/>
    <p:sldId id="335" r:id="rId20"/>
    <p:sldId id="262" r:id="rId21"/>
    <p:sldId id="325" r:id="rId22"/>
    <p:sldId id="338" r:id="rId23"/>
    <p:sldId id="336" r:id="rId24"/>
    <p:sldId id="343" r:id="rId25"/>
    <p:sldId id="344" r:id="rId26"/>
    <p:sldId id="341" r:id="rId27"/>
    <p:sldId id="342" r:id="rId28"/>
    <p:sldId id="337" r:id="rId29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mAuthor id="0" name="斎川 賢一" initials="斎川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FFA3D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淡色 2 - アクセント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淡色 3 - アクセント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淡色 1 - アクセント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淡色 3 - アクセント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7AC3CCA-C797-4891-BE02-D94E43425B78}" styleName="中間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中間 4 - アクセント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スタイル/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スタイルなし/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6228" autoAdjust="0"/>
    <p:restoredTop sz="86381" autoAdjust="0"/>
  </p:normalViewPr>
  <p:slideViewPr>
    <p:cSldViewPr snapToGrid="0" snapToObjects="1">
      <p:cViewPr>
        <p:scale>
          <a:sx n="100" d="100"/>
          <a:sy n="100" d="100"/>
        </p:scale>
        <p:origin x="-560" y="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93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5" Type="http://schemas.openxmlformats.org/officeDocument/2006/relationships/viewProps" Target="viewProps.xml"/><Relationship Id="rId31" Type="http://schemas.openxmlformats.org/officeDocument/2006/relationships/handoutMaster" Target="handoutMasters/handoutMaster1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3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0" Type="http://schemas.openxmlformats.org/officeDocument/2006/relationships/slide" Target="slides/slide9.xml"/><Relationship Id="rId32" Type="http://schemas.openxmlformats.org/officeDocument/2006/relationships/printerSettings" Target="printerSettings/printerSettings1.bin"/><Relationship Id="rId37" Type="http://schemas.openxmlformats.org/officeDocument/2006/relationships/tableStyles" Target="tableStyles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9" Type="http://schemas.openxmlformats.org/officeDocument/2006/relationships/slide" Target="slides/slide8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7" Type="http://schemas.openxmlformats.org/officeDocument/2006/relationships/slide" Target="slides/slide26.xml"/><Relationship Id="rId14" Type="http://schemas.openxmlformats.org/officeDocument/2006/relationships/slide" Target="slides/slide13.xml"/><Relationship Id="rId23" Type="http://schemas.openxmlformats.org/officeDocument/2006/relationships/slide" Target="slides/slide22.xml"/><Relationship Id="rId4" Type="http://schemas.openxmlformats.org/officeDocument/2006/relationships/slide" Target="slides/slide3.xml"/><Relationship Id="rId28" Type="http://schemas.openxmlformats.org/officeDocument/2006/relationships/slide" Target="slides/slide27.xml"/><Relationship Id="rId26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11" Type="http://schemas.openxmlformats.org/officeDocument/2006/relationships/slide" Target="slides/slide10.xml"/><Relationship Id="rId29" Type="http://schemas.openxmlformats.org/officeDocument/2006/relationships/slide" Target="slides/slide28.xml"/><Relationship Id="rId6" Type="http://schemas.openxmlformats.org/officeDocument/2006/relationships/slide" Target="slides/slide5.xml"/><Relationship Id="rId16" Type="http://schemas.openxmlformats.org/officeDocument/2006/relationships/slide" Target="slides/slide15.xml"/><Relationship Id="rId33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2" Type="http://schemas.openxmlformats.org/officeDocument/2006/relationships/slide" Target="slides/slide21.xml"/><Relationship Id="rId21" Type="http://schemas.openxmlformats.org/officeDocument/2006/relationships/slide" Target="slides/slide20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148834-1F83-4FB8-A0F0-BA9420683B2E}" type="datetime1">
              <a:rPr lang="ja-JP" altLang="en-US" smtClean="0"/>
              <a:pPr/>
              <a:t>10.9.26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4266A5-AD38-4A1F-9898-EE17E7DED59F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B7859D-7DBA-45D9-AFE1-3B17FC57A0B5}" type="datetime1">
              <a:rPr lang="ja-JP" altLang="en-US" smtClean="0"/>
              <a:pPr/>
              <a:t>10.9.26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8CAFF-B80B-423C-ABE6-6367304F6A06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ja-JP" altLang="en-US" dirty="0" smtClean="0"/>
              <a:t>一つの地平線あたりウォールが約一枚</a:t>
            </a:r>
          </a:p>
          <a:p>
            <a:r>
              <a:rPr lang="ja-JP" altLang="en-US" dirty="0" smtClean="0"/>
              <a:t>というのがスケーリング解の定義</a:t>
            </a:r>
            <a:r>
              <a:rPr lang="en-US" altLang="ja-JP" dirty="0" smtClean="0"/>
              <a:t>.</a:t>
            </a:r>
            <a:endParaRPr lang="ja-JP" altLang="en-US" dirty="0" smtClean="0"/>
          </a:p>
          <a:p>
            <a:r>
              <a:rPr lang="ja-JP" altLang="en-US" dirty="0" smtClean="0"/>
              <a:t>それを数値シミュレーションによって確認した</a:t>
            </a:r>
            <a:r>
              <a:rPr lang="en-US" altLang="ja-JP" dirty="0" smtClean="0"/>
              <a:t>.</a:t>
            </a:r>
            <a:endParaRPr lang="ja-JP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 sz="1200" dirty="0" smtClean="0"/>
              <a:t>エネルギーの差</a:t>
            </a:r>
            <a:r>
              <a:rPr lang="en-US" altLang="ja-JP" sz="1200" dirty="0" smtClean="0"/>
              <a:t>(bias)</a:t>
            </a:r>
            <a:r>
              <a:rPr lang="ja-JP" altLang="en-US" sz="1200" dirty="0" smtClean="0"/>
              <a:t>は実効的にウォールに働く圧力となる。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 sz="1200" dirty="0" smtClean="0"/>
              <a:t>真の真空が偽の真空を押しつぶす。</a:t>
            </a:r>
          </a:p>
          <a:p>
            <a:endParaRPr lang="ja-JP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ja-JP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ja-JP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ja-JP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ja-JP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ja-JP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ja-JP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GW spectrum (</a:t>
            </a:r>
            <a:r>
              <a:rPr lang="en-US" altLang="ja-JP" dirty="0" err="1" smtClean="0"/>
              <a:t>b</a:t>
            </a:r>
            <a:r>
              <a:rPr lang="en-US" altLang="ja-JP" dirty="0" smtClean="0"/>
              <a:t>=50)</a:t>
            </a:r>
          </a:p>
          <a:p>
            <a:r>
              <a:rPr lang="ja-JP" altLang="en-US" dirty="0" smtClean="0"/>
              <a:t>バイアスが大きいほど早く崩壊して</a:t>
            </a:r>
            <a:r>
              <a:rPr lang="en-US" altLang="ja-JP" dirty="0" smtClean="0"/>
              <a:t>amplitude</a:t>
            </a:r>
            <a:r>
              <a:rPr lang="ja-JP" altLang="en-US" dirty="0" smtClean="0"/>
              <a:t>が小さくなる。</a:t>
            </a:r>
          </a:p>
          <a:p>
            <a:r>
              <a:rPr lang="ja-JP" altLang="en-US" dirty="0" smtClean="0"/>
              <a:t>低周波数に立ち上がり、高周波数側にピーク</a:t>
            </a:r>
          </a:p>
          <a:p>
            <a:r>
              <a:rPr lang="ja-JP" altLang="en-US" dirty="0" smtClean="0"/>
              <a:t>さらに高周波の端に立ち上がり（</a:t>
            </a:r>
            <a:r>
              <a:rPr lang="en-US" altLang="ja-JP" dirty="0" err="1" smtClean="0"/>
              <a:t>b</a:t>
            </a:r>
            <a:r>
              <a:rPr lang="en-US" altLang="ja-JP" dirty="0" smtClean="0"/>
              <a:t>=25</a:t>
            </a:r>
            <a:r>
              <a:rPr lang="ja-JP" altLang="en-US" dirty="0" smtClean="0"/>
              <a:t>で非物理的なピーク）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en-US" altLang="ja-JP" dirty="0" smtClean="0"/>
              <a:t>GW spectrum (</a:t>
            </a:r>
            <a:r>
              <a:rPr lang="en-US" altLang="ja-JP" dirty="0" err="1" smtClean="0"/>
              <a:t>b</a:t>
            </a:r>
            <a:r>
              <a:rPr lang="en-US" altLang="ja-JP" dirty="0" smtClean="0"/>
              <a:t>=25)</a:t>
            </a:r>
          </a:p>
          <a:p>
            <a:r>
              <a:rPr lang="ja-JP" altLang="en-US" dirty="0" smtClean="0"/>
              <a:t>高周波数側が下がっている。</a:t>
            </a:r>
            <a:r>
              <a:rPr lang="en-US" altLang="ja-JP" dirty="0" err="1" smtClean="0"/>
              <a:t>b</a:t>
            </a:r>
            <a:r>
              <a:rPr lang="en-US" altLang="ja-JP" dirty="0" smtClean="0"/>
              <a:t>=50</a:t>
            </a:r>
            <a:r>
              <a:rPr lang="ja-JP" altLang="en-US" dirty="0" smtClean="0"/>
              <a:t>での立ち上がりは非物理的なものである。</a:t>
            </a:r>
            <a:endParaRPr lang="en-US" altLang="ja-JP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ja-JP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ja-JP" alt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ja-JP" dirty="0" err="1" smtClean="0"/>
              <a:t>b</a:t>
            </a:r>
            <a:r>
              <a:rPr lang="en-US" altLang="ja-JP" dirty="0" smtClean="0"/>
              <a:t>=25</a:t>
            </a:r>
            <a:r>
              <a:rPr lang="ja-JP" altLang="en-US" dirty="0" smtClean="0"/>
              <a:t>の</a:t>
            </a:r>
            <a:r>
              <a:rPr lang="en-US" altLang="ja-JP" dirty="0" smtClean="0"/>
              <a:t>Area</a:t>
            </a:r>
            <a:r>
              <a:rPr lang="ja-JP" altLang="en-US" dirty="0" smtClean="0"/>
              <a:t>のプロット</a:t>
            </a:r>
            <a:endParaRPr lang="ja-JP" alt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ja-JP" altLang="en-US" dirty="0" smtClean="0"/>
              <a:t>スペクトルの時間変化</a:t>
            </a:r>
            <a:endParaRPr lang="en-US" altLang="ja-JP" dirty="0" smtClean="0"/>
          </a:p>
          <a:p>
            <a:r>
              <a:rPr lang="en-US" altLang="ja-JP" dirty="0" smtClean="0"/>
              <a:t>Wall</a:t>
            </a:r>
            <a:r>
              <a:rPr lang="ja-JP" altLang="en-US" dirty="0" smtClean="0"/>
              <a:t>形成後、</a:t>
            </a:r>
            <a:r>
              <a:rPr lang="en-US" altLang="ja-JP" dirty="0" smtClean="0"/>
              <a:t>horizon</a:t>
            </a:r>
            <a:r>
              <a:rPr lang="ja-JP" altLang="en-US" dirty="0" smtClean="0"/>
              <a:t>スケールにピーク</a:t>
            </a:r>
            <a:endParaRPr lang="en-US" altLang="ja-JP" dirty="0" smtClean="0"/>
          </a:p>
          <a:p>
            <a:r>
              <a:rPr lang="en-US" altLang="ja-JP" dirty="0" smtClean="0"/>
              <a:t>Wall</a:t>
            </a:r>
            <a:r>
              <a:rPr lang="ja-JP" altLang="en-US" dirty="0" smtClean="0"/>
              <a:t>崩壊によってピークが</a:t>
            </a:r>
            <a:r>
              <a:rPr lang="en-US" altLang="ja-JP" dirty="0" smtClean="0"/>
              <a:t>small scale</a:t>
            </a:r>
            <a:r>
              <a:rPr lang="ja-JP" altLang="en-US" dirty="0" smtClean="0"/>
              <a:t>に移る</a:t>
            </a:r>
            <a:endParaRPr lang="ja-JP" alt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t*</a:t>
            </a:r>
            <a:r>
              <a:rPr lang="ja-JP" altLang="en-US" dirty="0" smtClean="0"/>
              <a:t>は</a:t>
            </a:r>
            <a:r>
              <a:rPr lang="en-US" altLang="ja-JP" dirty="0" smtClean="0"/>
              <a:t>GW</a:t>
            </a:r>
            <a:r>
              <a:rPr lang="ja-JP" altLang="en-US" dirty="0" smtClean="0"/>
              <a:t>放出時刻とする。</a:t>
            </a:r>
            <a:endParaRPr lang="en-US" altLang="ja-JP" dirty="0" smtClean="0"/>
          </a:p>
          <a:p>
            <a:r>
              <a:rPr lang="en-US" altLang="ja-JP" dirty="0" err="1" smtClean="0"/>
              <a:t>Redshift</a:t>
            </a:r>
            <a:r>
              <a:rPr lang="en-US" altLang="ja-JP" dirty="0" smtClean="0"/>
              <a:t> factor</a:t>
            </a:r>
            <a:r>
              <a:rPr lang="ja-JP" altLang="en-US" dirty="0" smtClean="0"/>
              <a:t>より</a:t>
            </a:r>
            <a:r>
              <a:rPr lang="en-US" altLang="ja-JP" dirty="0" err="1" smtClean="0"/>
              <a:t>t</a:t>
            </a:r>
            <a:r>
              <a:rPr lang="en-US" altLang="ja-JP" dirty="0" smtClean="0"/>
              <a:t>*^2</a:t>
            </a:r>
            <a:r>
              <a:rPr lang="ja-JP" altLang="en-US" dirty="0" smtClean="0"/>
              <a:t>に比例</a:t>
            </a:r>
            <a:r>
              <a:rPr lang="en-US" altLang="ja-JP" dirty="0" smtClean="0"/>
              <a:t>→epsilon^-2</a:t>
            </a:r>
            <a:r>
              <a:rPr lang="ja-JP" altLang="en-US" dirty="0" smtClean="0"/>
              <a:t>に比例</a:t>
            </a:r>
            <a:endParaRPr lang="ja-JP" alt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ja-JP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ja-JP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タイトル スライド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フリーフォーム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フリーフォーム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タイトル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7" name="サブタイトル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30" name="日付プレースホル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II. Review of DW</a:t>
            </a:r>
            <a:endParaRPr lang="ja-JP" altLang="en-US"/>
          </a:p>
        </p:txBody>
      </p:sp>
      <p:sp>
        <p:nvSpPr>
          <p:cNvPr id="19" name="フッター プレースホル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27" name="スライド番号プレースホル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1C145-317C-4DEC-9A6B-045D66B7A0F9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II. Review of DW</a:t>
            </a:r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secHead" preserve="1">
  <p:cSld name="セクション ヘッダー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フリーフォーム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フリーフォーム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II. Review of DW</a:t>
            </a:r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CD18-686B-47A9-AFD5-66CE5FA52A66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II. Review of DW</a:t>
            </a:r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II. Review of DW</a:t>
            </a:r>
            <a:endParaRPr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II. Review of DW</a:t>
            </a:r>
            <a:endParaRPr lang="ja-JP" altLang="en-US"/>
          </a:p>
        </p:txBody>
      </p:sp>
      <p:sp>
        <p:nvSpPr>
          <p:cNvPr id="8" name="スライド番号プレースホル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9" name="フッター プレースホルダ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II. Review of DW</a:t>
            </a:r>
            <a:endParaRPr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II. Review of DW</a:t>
            </a:r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D99619C8-A375-448C-891B-9999C6BE8E64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タイトルと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r>
              <a:rPr lang="en-US" altLang="ja-JP" smtClean="0"/>
              <a:t>II. Review of DW</a:t>
            </a:r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II. Review of DW</a:t>
            </a:r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縦書きタイトル/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II. Review of DW</a:t>
            </a:r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フリーフォーム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フリーフォーム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タイトル プレースホル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0" name="テキスト プレースホルダ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0" name="日付プレースホルダ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r>
              <a:rPr lang="en-US" altLang="ja-JP" smtClean="0"/>
              <a:t>II. Review of DW</a:t>
            </a:r>
            <a:endParaRPr lang="ja-JP" altLang="en-US"/>
          </a:p>
        </p:txBody>
      </p:sp>
      <p:sp>
        <p:nvSpPr>
          <p:cNvPr id="22" name="フッター プレースホルダ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18" name="スライド番号プレースホルダ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188A993-2CE7-4159-90BA-FBAA33B8F64A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243" r:id="rId1"/>
    <p:sldLayoutId id="2147484244" r:id="rId2"/>
    <p:sldLayoutId id="2147484245" r:id="rId3"/>
    <p:sldLayoutId id="2147484246" r:id="rId4"/>
    <p:sldLayoutId id="2147484247" r:id="rId5"/>
    <p:sldLayoutId id="2147484248" r:id="rId6"/>
    <p:sldLayoutId id="2147484249" r:id="rId7"/>
    <p:sldLayoutId id="2147484250" r:id="rId8"/>
    <p:sldLayoutId id="2147484251" r:id="rId9"/>
    <p:sldLayoutId id="2147484252" r:id="rId10"/>
    <p:sldLayoutId id="2147484253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1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1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1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4" Type="http://schemas.openxmlformats.org/officeDocument/2006/relationships/image" Target="../media/image13.png"/><Relationship Id="rId4" Type="http://schemas.openxmlformats.org/officeDocument/2006/relationships/image" Target="../media/image3.png"/><Relationship Id="rId7" Type="http://schemas.openxmlformats.org/officeDocument/2006/relationships/image" Target="../media/image6.png"/><Relationship Id="rId11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6" Type="http://schemas.openxmlformats.org/officeDocument/2006/relationships/image" Target="../media/image15.png"/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0" Type="http://schemas.openxmlformats.org/officeDocument/2006/relationships/image" Target="../media/image9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2" Type="http://schemas.openxmlformats.org/officeDocument/2006/relationships/image" Target="../media/image11.png"/><Relationship Id="rId2" Type="http://schemas.openxmlformats.org/officeDocument/2006/relationships/image" Target="../media/image1.pdf"/><Relationship Id="rId9" Type="http://schemas.openxmlformats.org/officeDocument/2006/relationships/image" Target="../media/image8.png"/><Relationship Id="rId3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4" Type="http://schemas.openxmlformats.org/officeDocument/2006/relationships/image" Target="../media/image17.png"/><Relationship Id="rId10" Type="http://schemas.openxmlformats.org/officeDocument/2006/relationships/image" Target="../media/image23.png"/><Relationship Id="rId5" Type="http://schemas.openxmlformats.org/officeDocument/2006/relationships/image" Target="../media/image18.png"/><Relationship Id="rId7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9" Type="http://schemas.openxmlformats.org/officeDocument/2006/relationships/image" Target="../media/image22.png"/><Relationship Id="rId3" Type="http://schemas.openxmlformats.org/officeDocument/2006/relationships/image" Target="../media/image16.png"/><Relationship Id="rId6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3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4" Type="http://schemas.openxmlformats.org/officeDocument/2006/relationships/image" Target="../media/image35.png"/><Relationship Id="rId4" Type="http://schemas.openxmlformats.org/officeDocument/2006/relationships/image" Target="../media/image27.png"/><Relationship Id="rId7" Type="http://schemas.openxmlformats.org/officeDocument/2006/relationships/image" Target="../media/image30.pdf"/><Relationship Id="rId11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10" Type="http://schemas.openxmlformats.org/officeDocument/2006/relationships/image" Target="../media/image14.png"/><Relationship Id="rId5" Type="http://schemas.openxmlformats.org/officeDocument/2006/relationships/image" Target="../media/image28.pdf"/><Relationship Id="rId15" Type="http://schemas.openxmlformats.org/officeDocument/2006/relationships/image" Target="../media/image9.pn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3.xml"/><Relationship Id="rId9" Type="http://schemas.openxmlformats.org/officeDocument/2006/relationships/image" Target="../media/image13.png"/><Relationship Id="rId3" Type="http://schemas.openxmlformats.org/officeDocument/2006/relationships/image" Target="../media/image26.pd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4" Type="http://schemas.openxmlformats.org/officeDocument/2006/relationships/image" Target="../media/image37.png"/><Relationship Id="rId10" Type="http://schemas.openxmlformats.org/officeDocument/2006/relationships/image" Target="../media/image14.png"/><Relationship Id="rId5" Type="http://schemas.openxmlformats.org/officeDocument/2006/relationships/image" Target="../media/image38.png"/><Relationship Id="rId7" Type="http://schemas.openxmlformats.org/officeDocument/2006/relationships/image" Target="../media/image34.png"/><Relationship Id="rId11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9" Type="http://schemas.openxmlformats.org/officeDocument/2006/relationships/image" Target="../media/image9.png"/><Relationship Id="rId3" Type="http://schemas.openxmlformats.org/officeDocument/2006/relationships/image" Target="../media/image36.png"/><Relationship Id="rId6" Type="http://schemas.openxmlformats.org/officeDocument/2006/relationships/image" Target="../media/image3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4" Type="http://schemas.openxmlformats.org/officeDocument/2006/relationships/image" Target="../media/image41.png"/><Relationship Id="rId10" Type="http://schemas.openxmlformats.org/officeDocument/2006/relationships/image" Target="../media/image47.png"/><Relationship Id="rId5" Type="http://schemas.openxmlformats.org/officeDocument/2006/relationships/image" Target="../media/image42.png"/><Relationship Id="rId7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9" Type="http://schemas.openxmlformats.org/officeDocument/2006/relationships/image" Target="../media/image46.png"/><Relationship Id="rId3" Type="http://schemas.openxmlformats.org/officeDocument/2006/relationships/image" Target="../media/image40.png"/><Relationship Id="rId6" Type="http://schemas.openxmlformats.org/officeDocument/2006/relationships/image" Target="../media/image4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4" Type="http://schemas.openxmlformats.org/officeDocument/2006/relationships/image" Target="../media/image49.tiff"/><Relationship Id="rId10" Type="http://schemas.openxmlformats.org/officeDocument/2006/relationships/image" Target="../media/image55.png"/><Relationship Id="rId5" Type="http://schemas.openxmlformats.org/officeDocument/2006/relationships/image" Target="../media/image50.tiff"/><Relationship Id="rId7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9" Type="http://schemas.openxmlformats.org/officeDocument/2006/relationships/image" Target="../media/image54.png"/><Relationship Id="rId3" Type="http://schemas.openxmlformats.org/officeDocument/2006/relationships/image" Target="../media/image48.tiff"/><Relationship Id="rId6" Type="http://schemas.openxmlformats.org/officeDocument/2006/relationships/image" Target="../media/image5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4" Type="http://schemas.openxmlformats.org/officeDocument/2006/relationships/image" Target="../media/image57.tiff"/><Relationship Id="rId10" Type="http://schemas.openxmlformats.org/officeDocument/2006/relationships/image" Target="../media/image55.png"/><Relationship Id="rId5" Type="http://schemas.openxmlformats.org/officeDocument/2006/relationships/image" Target="../media/image58.tiff"/><Relationship Id="rId7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9" Type="http://schemas.openxmlformats.org/officeDocument/2006/relationships/image" Target="../media/image54.png"/><Relationship Id="rId3" Type="http://schemas.openxmlformats.org/officeDocument/2006/relationships/image" Target="../media/image56.tiff"/><Relationship Id="rId6" Type="http://schemas.openxmlformats.org/officeDocument/2006/relationships/image" Target="../media/image59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0.png"/><Relationship Id="rId5" Type="http://schemas.openxmlformats.org/officeDocument/2006/relationships/image" Target="../media/image6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4" Type="http://schemas.openxmlformats.org/officeDocument/2006/relationships/image" Target="../media/image64.png"/><Relationship Id="rId5" Type="http://schemas.openxmlformats.org/officeDocument/2006/relationships/image" Target="../media/image65.png"/><Relationship Id="rId7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3.png"/><Relationship Id="rId6" Type="http://schemas.openxmlformats.org/officeDocument/2006/relationships/image" Target="../media/image66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image" Target="../media/image70.png"/><Relationship Id="rId5" Type="http://schemas.openxmlformats.org/officeDocument/2006/relationships/image" Target="../media/image71.png"/><Relationship Id="rId7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9.png"/><Relationship Id="rId6" Type="http://schemas.openxmlformats.org/officeDocument/2006/relationships/image" Target="../media/image72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image" Target="../media/image76.pd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4.pdf"/><Relationship Id="rId3" Type="http://schemas.openxmlformats.org/officeDocument/2006/relationships/image" Target="../media/image75.png"/><Relationship Id="rId5" Type="http://schemas.openxmlformats.org/officeDocument/2006/relationships/image" Target="../media/image77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8.pdf"/><Relationship Id="rId3" Type="http://schemas.openxmlformats.org/officeDocument/2006/relationships/image" Target="../media/image79.png"/><Relationship Id="rId5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4" Type="http://schemas.openxmlformats.org/officeDocument/2006/relationships/image" Target="../media/image82.png"/><Relationship Id="rId5" Type="http://schemas.openxmlformats.org/officeDocument/2006/relationships/image" Target="../media/image83.png"/><Relationship Id="rId7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0.png"/><Relationship Id="rId3" Type="http://schemas.openxmlformats.org/officeDocument/2006/relationships/image" Target="../media/image81.png"/><Relationship Id="rId6" Type="http://schemas.openxmlformats.org/officeDocument/2006/relationships/image" Target="../media/image8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4" Type="http://schemas.openxmlformats.org/officeDocument/2006/relationships/image" Target="../media/image89.png"/><Relationship Id="rId10" Type="http://schemas.openxmlformats.org/officeDocument/2006/relationships/image" Target="../media/image95.png"/><Relationship Id="rId5" Type="http://schemas.openxmlformats.org/officeDocument/2006/relationships/image" Target="../media/image90.png"/><Relationship Id="rId7" Type="http://schemas.openxmlformats.org/officeDocument/2006/relationships/image" Target="../media/image92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7.png"/><Relationship Id="rId9" Type="http://schemas.openxmlformats.org/officeDocument/2006/relationships/image" Target="../media/image94.png"/><Relationship Id="rId3" Type="http://schemas.openxmlformats.org/officeDocument/2006/relationships/image" Target="../media/image88.png"/><Relationship Id="rId6" Type="http://schemas.openxmlformats.org/officeDocument/2006/relationships/image" Target="../media/image91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image" Target="../media/image98.png"/><Relationship Id="rId5" Type="http://schemas.openxmlformats.org/officeDocument/2006/relationships/image" Target="../media/image99.png"/><Relationship Id="rId7" Type="http://schemas.openxmlformats.org/officeDocument/2006/relationships/image" Target="../media/image10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6.png"/><Relationship Id="rId3" Type="http://schemas.openxmlformats.org/officeDocument/2006/relationships/image" Target="../media/image97.png"/><Relationship Id="rId6" Type="http://schemas.openxmlformats.org/officeDocument/2006/relationships/image" Target="../media/image10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image" Target="../media/image106.png"/><Relationship Id="rId4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3.png"/><Relationship Id="rId3" Type="http://schemas.openxmlformats.org/officeDocument/2006/relationships/image" Target="../media/image104.png"/><Relationship Id="rId5" Type="http://schemas.openxmlformats.org/officeDocument/2006/relationships/image" Target="../media/image10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4" Type="http://schemas.openxmlformats.org/officeDocument/2006/relationships/image" Target="../media/image109.png"/><Relationship Id="rId10" Type="http://schemas.openxmlformats.org/officeDocument/2006/relationships/image" Target="../media/image114.png"/><Relationship Id="rId5" Type="http://schemas.openxmlformats.org/officeDocument/2006/relationships/image" Target="../media/image110.png"/><Relationship Id="rId7" Type="http://schemas.openxmlformats.org/officeDocument/2006/relationships/image" Target="../media/image112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7.png"/><Relationship Id="rId9" Type="http://schemas.openxmlformats.org/officeDocument/2006/relationships/image" Target="../media/image68.png"/><Relationship Id="rId3" Type="http://schemas.openxmlformats.org/officeDocument/2006/relationships/image" Target="../media/image108.png"/><Relationship Id="rId6" Type="http://schemas.openxmlformats.org/officeDocument/2006/relationships/image" Target="../media/image111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image" Target="../media/image11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15.png"/><Relationship Id="rId5" Type="http://schemas.openxmlformats.org/officeDocument/2006/relationships/image" Target="../media/image11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png"/><Relationship Id="rId4" Type="http://schemas.openxmlformats.org/officeDocument/2006/relationships/image" Target="../media/image121.png"/><Relationship Id="rId10" Type="http://schemas.openxmlformats.org/officeDocument/2006/relationships/image" Target="../media/image127.png"/><Relationship Id="rId5" Type="http://schemas.openxmlformats.org/officeDocument/2006/relationships/image" Target="../media/image122.png"/><Relationship Id="rId7" Type="http://schemas.openxmlformats.org/officeDocument/2006/relationships/image" Target="../media/image124.png"/><Relationship Id="rId11" Type="http://schemas.openxmlformats.org/officeDocument/2006/relationships/image" Target="../media/image12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9" Type="http://schemas.openxmlformats.org/officeDocument/2006/relationships/image" Target="../media/image126.png"/><Relationship Id="rId3" Type="http://schemas.openxmlformats.org/officeDocument/2006/relationships/image" Target="../media/image120.png"/><Relationship Id="rId6" Type="http://schemas.openxmlformats.org/officeDocument/2006/relationships/image" Target="../media/image123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image" Target="../media/image130.pd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9.png"/><Relationship Id="rId5" Type="http://schemas.openxmlformats.org/officeDocument/2006/relationships/image" Target="../media/image13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タイトル 6"/>
          <p:cNvSpPr>
            <a:spLocks noGrp="1"/>
          </p:cNvSpPr>
          <p:nvPr>
            <p:ph type="ctrTitle"/>
          </p:nvPr>
        </p:nvSpPr>
        <p:spPr>
          <a:xfrm>
            <a:off x="433050" y="2220148"/>
            <a:ext cx="7059232" cy="1674518"/>
          </a:xfrm>
        </p:spPr>
        <p:txBody>
          <a:bodyPr>
            <a:normAutofit/>
          </a:bodyPr>
          <a:lstStyle/>
          <a:p>
            <a:r>
              <a:rPr lang="en-US" altLang="ja-JP" cap="none" dirty="0" smtClean="0">
                <a:latin typeface="Franklin Gothic Book"/>
              </a:rPr>
              <a:t>Gravitational waves from</a:t>
            </a:r>
            <a:br>
              <a:rPr lang="en-US" altLang="ja-JP" cap="none" dirty="0" smtClean="0">
                <a:latin typeface="Franklin Gothic Book"/>
              </a:rPr>
            </a:br>
            <a:r>
              <a:rPr lang="en-US" altLang="ja-JP" cap="none" dirty="0" smtClean="0">
                <a:latin typeface="Franklin Gothic Book"/>
              </a:rPr>
              <a:t>collapsing domain walls</a:t>
            </a:r>
            <a:endParaRPr lang="ja-JP" altLang="en-US" cap="none" dirty="0">
              <a:latin typeface="Franklin Gothic Book"/>
            </a:endParaRPr>
          </a:p>
        </p:txBody>
      </p:sp>
      <p:sp>
        <p:nvSpPr>
          <p:cNvPr id="14" name="サブタイトル 13"/>
          <p:cNvSpPr>
            <a:spLocks noGrp="1"/>
          </p:cNvSpPr>
          <p:nvPr>
            <p:ph type="subTitle" idx="1"/>
          </p:nvPr>
        </p:nvSpPr>
        <p:spPr>
          <a:xfrm>
            <a:off x="1012234" y="3499556"/>
            <a:ext cx="6480048" cy="2659944"/>
          </a:xfrm>
        </p:spPr>
        <p:txBody>
          <a:bodyPr/>
          <a:lstStyle/>
          <a:p>
            <a:r>
              <a:rPr lang="en-US" altLang="ja-JP" dirty="0" err="1" smtClean="0"/>
              <a:t>Ken’ichi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Saikawa</a:t>
            </a:r>
            <a:endParaRPr lang="en-US" altLang="ja-JP" dirty="0" smtClean="0"/>
          </a:p>
          <a:p>
            <a:r>
              <a:rPr lang="en-US" altLang="ja-JP" dirty="0" smtClean="0"/>
              <a:t>ICRR, The University of Tokyo</a:t>
            </a:r>
            <a:endParaRPr lang="ja-JP" altLang="en-US" dirty="0"/>
          </a:p>
        </p:txBody>
      </p:sp>
      <p:sp>
        <p:nvSpPr>
          <p:cNvPr id="13" name="フッター プレースホルダ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12" name="スライド番号プレースホルダ 1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188A993-2CE7-4159-90BA-FBAA33B8F64A}" type="slidenum">
              <a:rPr lang="ja-JP" altLang="en-US" smtClean="0"/>
              <a:pPr/>
              <a:t>1</a:t>
            </a:fld>
            <a:r>
              <a:rPr lang="en-US" altLang="ja-JP" dirty="0" smtClean="0"/>
              <a:t>/15</a:t>
            </a:r>
            <a:endParaRPr lang="ja-JP" altLang="en-US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960059" y="4318000"/>
            <a:ext cx="65322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ja-JP" dirty="0" smtClean="0"/>
              <a:t>Based on </a:t>
            </a:r>
          </a:p>
          <a:p>
            <a:pPr algn="r"/>
            <a:r>
              <a:rPr kumimoji="1" lang="en-US" altLang="ja-JP" dirty="0" smtClean="0"/>
              <a:t>[1] T. </a:t>
            </a:r>
            <a:r>
              <a:rPr kumimoji="1" lang="en-US" altLang="ja-JP" dirty="0" err="1" smtClean="0"/>
              <a:t>Hiramatsu</a:t>
            </a:r>
            <a:r>
              <a:rPr kumimoji="1" lang="en-US" altLang="ja-JP" dirty="0" smtClean="0"/>
              <a:t>, M. Kawasaki and KS, JCAP05(2010)032.</a:t>
            </a:r>
          </a:p>
          <a:p>
            <a:pPr algn="r"/>
            <a:r>
              <a:rPr lang="en-US" altLang="ja-JP" dirty="0" smtClean="0"/>
              <a:t>                                    [2] M. Kawasaki and KS, in prep.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図 32" descr="sympot2b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2950583" y="2749513"/>
            <a:ext cx="2818255" cy="2177964"/>
          </a:xfrm>
          <a:prstGeom prst="rect">
            <a:avLst/>
          </a:prstGeom>
          <a:solidFill>
            <a:schemeClr val="tx1"/>
          </a:solidFill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  <p:pic>
        <p:nvPicPr>
          <p:cNvPr id="29" name="図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6929" y="2768665"/>
            <a:ext cx="2807635" cy="2169536"/>
          </a:xfrm>
          <a:prstGeom prst="rect">
            <a:avLst/>
          </a:prstGeom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Domain wall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altLang="ja-JP" sz="2000" dirty="0" smtClean="0"/>
              <a:t>Example: SSB in the theory of the real scalar field</a:t>
            </a:r>
            <a:endParaRPr lang="ja-JP" altLang="en-US" sz="2000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2</a:t>
            </a:fld>
            <a:r>
              <a:rPr lang="en-US" altLang="ja-JP" dirty="0" smtClean="0"/>
              <a:t>/15</a:t>
            </a:r>
            <a:endParaRPr lang="ja-JP" altLang="en-US" dirty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5">
            <a:duotone>
              <a:srgbClr val="FFFF00"/>
              <a:srgbClr val="FFF1C1"/>
            </a:duotone>
          </a:blip>
          <a:stretch>
            <a:fillRect/>
          </a:stretch>
        </p:blipFill>
        <p:spPr>
          <a:xfrm>
            <a:off x="1608739" y="2768666"/>
            <a:ext cx="981215" cy="550171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6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628780" y="2218495"/>
            <a:ext cx="2495420" cy="550171"/>
          </a:xfrm>
          <a:prstGeom prst="rect">
            <a:avLst/>
          </a:prstGeom>
        </p:spPr>
      </p:pic>
      <p:sp>
        <p:nvSpPr>
          <p:cNvPr id="11" name="右矢印 10"/>
          <p:cNvSpPr/>
          <p:nvPr/>
        </p:nvSpPr>
        <p:spPr>
          <a:xfrm>
            <a:off x="5754552" y="3667078"/>
            <a:ext cx="342900" cy="34283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7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3825453" y="2436073"/>
            <a:ext cx="1173160" cy="313440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8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6868990" y="2436073"/>
            <a:ext cx="1173158" cy="313440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50583" y="2922058"/>
            <a:ext cx="410462" cy="396779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68338" y="2922058"/>
            <a:ext cx="446758" cy="431865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10199" y="4487136"/>
            <a:ext cx="268201" cy="451064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72464" y="4446943"/>
            <a:ext cx="292100" cy="491257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11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4109325" y="3838495"/>
            <a:ext cx="609273" cy="196694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/>
        </p:nvPicPr>
        <p:blipFill>
          <a:blip r:embed="rId12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6781340" y="3838495"/>
            <a:ext cx="1372060" cy="196694"/>
          </a:xfrm>
          <a:prstGeom prst="rect">
            <a:avLst/>
          </a:prstGeom>
        </p:spPr>
      </p:pic>
      <p:sp>
        <p:nvSpPr>
          <p:cNvPr id="28" name="フリーフォーム 27"/>
          <p:cNvSpPr/>
          <p:nvPr/>
        </p:nvSpPr>
        <p:spPr>
          <a:xfrm>
            <a:off x="7617354" y="3667078"/>
            <a:ext cx="375708" cy="519642"/>
          </a:xfrm>
          <a:custGeom>
            <a:avLst/>
            <a:gdLst>
              <a:gd name="connsiteX0" fmla="*/ 0 w 375708"/>
              <a:gd name="connsiteY0" fmla="*/ 11642 h 519642"/>
              <a:gd name="connsiteX1" fmla="*/ 165100 w 375708"/>
              <a:gd name="connsiteY1" fmla="*/ 81492 h 519642"/>
              <a:gd name="connsiteX2" fmla="*/ 368300 w 375708"/>
              <a:gd name="connsiteY2" fmla="*/ 500592 h 519642"/>
              <a:gd name="connsiteX3" fmla="*/ 368300 w 375708"/>
              <a:gd name="connsiteY3" fmla="*/ 500592 h 519642"/>
              <a:gd name="connsiteX4" fmla="*/ 368300 w 375708"/>
              <a:gd name="connsiteY4" fmla="*/ 513292 h 519642"/>
              <a:gd name="connsiteX5" fmla="*/ 374650 w 375708"/>
              <a:gd name="connsiteY5" fmla="*/ 519642 h 519642"/>
              <a:gd name="connsiteX6" fmla="*/ 374650 w 375708"/>
              <a:gd name="connsiteY6" fmla="*/ 513292 h 51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5708" h="519642">
                <a:moveTo>
                  <a:pt x="0" y="11642"/>
                </a:moveTo>
                <a:cubicBezTo>
                  <a:pt x="51858" y="5821"/>
                  <a:pt x="103717" y="0"/>
                  <a:pt x="165100" y="81492"/>
                </a:cubicBezTo>
                <a:cubicBezTo>
                  <a:pt x="226483" y="162984"/>
                  <a:pt x="368300" y="500592"/>
                  <a:pt x="368300" y="500592"/>
                </a:cubicBezTo>
                <a:lnTo>
                  <a:pt x="368300" y="500592"/>
                </a:lnTo>
                <a:cubicBezTo>
                  <a:pt x="368300" y="502709"/>
                  <a:pt x="367242" y="510117"/>
                  <a:pt x="368300" y="513292"/>
                </a:cubicBezTo>
                <a:cubicBezTo>
                  <a:pt x="369358" y="516467"/>
                  <a:pt x="373592" y="519642"/>
                  <a:pt x="374650" y="519642"/>
                </a:cubicBezTo>
                <a:cubicBezTo>
                  <a:pt x="375708" y="519642"/>
                  <a:pt x="374650" y="513292"/>
                  <a:pt x="374650" y="513292"/>
                </a:cubicBezTo>
              </a:path>
            </a:pathLst>
          </a:custGeom>
          <a:ln>
            <a:tailEnd type="triangle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30" name="図 2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28780" y="4219106"/>
            <a:ext cx="1827136" cy="1907987"/>
          </a:xfrm>
          <a:prstGeom prst="rect">
            <a:avLst/>
          </a:prstGeom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  <p:pic>
        <p:nvPicPr>
          <p:cNvPr id="31" name="図 3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28780" y="4927477"/>
            <a:ext cx="425154" cy="275099"/>
          </a:xfrm>
          <a:prstGeom prst="rect">
            <a:avLst/>
          </a:prstGeom>
        </p:spPr>
      </p:pic>
      <p:pic>
        <p:nvPicPr>
          <p:cNvPr id="32" name="図 3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608739" y="4874503"/>
            <a:ext cx="434998" cy="234899"/>
          </a:xfrm>
          <a:prstGeom prst="rect">
            <a:avLst/>
          </a:prstGeom>
        </p:spPr>
      </p:pic>
      <p:cxnSp>
        <p:nvCxnSpPr>
          <p:cNvPr id="34" name="直線矢印コネクタ 33"/>
          <p:cNvCxnSpPr/>
          <p:nvPr/>
        </p:nvCxnSpPr>
        <p:spPr>
          <a:xfrm>
            <a:off x="1269010" y="5579533"/>
            <a:ext cx="1186906" cy="846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35" name="図 3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417685" y="5759836"/>
            <a:ext cx="888364" cy="272896"/>
          </a:xfrm>
          <a:prstGeom prst="rect">
            <a:avLst/>
          </a:prstGeom>
        </p:spPr>
      </p:pic>
      <p:sp>
        <p:nvSpPr>
          <p:cNvPr id="36" name="テキスト ボックス 35"/>
          <p:cNvSpPr txBox="1"/>
          <p:nvPr/>
        </p:nvSpPr>
        <p:spPr>
          <a:xfrm>
            <a:off x="3997451" y="5109402"/>
            <a:ext cx="450636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1"/>
              </a:buClr>
              <a:buSzPct val="80000"/>
              <a:buFont typeface="Wingdings" charset="2"/>
              <a:buChar char=""/>
            </a:pPr>
            <a:r>
              <a:rPr lang="ja-JP" altLang="en-US" dirty="0" smtClean="0"/>
              <a:t>　</a:t>
            </a:r>
            <a:r>
              <a:rPr lang="en-US" altLang="ja-JP" dirty="0" smtClean="0"/>
              <a:t>2-dimensional surface-like defects</a:t>
            </a:r>
            <a:endParaRPr lang="ja-JP" altLang="en-US" dirty="0" smtClean="0"/>
          </a:p>
          <a:p>
            <a:pPr>
              <a:buClr>
                <a:schemeClr val="accent1"/>
              </a:buClr>
              <a:buSzPct val="80000"/>
              <a:buFont typeface="Wingdings" charset="2"/>
              <a:buChar char=""/>
            </a:pPr>
            <a:endParaRPr lang="ja-JP" altLang="en-US" dirty="0" smtClean="0"/>
          </a:p>
          <a:p>
            <a:pPr>
              <a:buClr>
                <a:schemeClr val="accent1"/>
              </a:buClr>
              <a:buSzPct val="80000"/>
              <a:buFont typeface="Wingdings" charset="2"/>
              <a:buChar char=""/>
            </a:pPr>
            <a:r>
              <a:rPr lang="ja-JP" altLang="en-US" dirty="0" smtClean="0"/>
              <a:t>　</a:t>
            </a:r>
            <a:r>
              <a:rPr lang="en-US" altLang="ja-JP" dirty="0" smtClean="0"/>
              <a:t>produced when a discrete symmetry is </a:t>
            </a:r>
          </a:p>
          <a:p>
            <a:pPr>
              <a:buClr>
                <a:schemeClr val="accent1"/>
              </a:buClr>
              <a:buSzPct val="80000"/>
            </a:pPr>
            <a:r>
              <a:rPr lang="en-US" altLang="ja-JP" dirty="0" smtClean="0"/>
              <a:t>      spontaneously broken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Scaling solutions</a:t>
            </a:r>
            <a:r>
              <a:rPr lang="ja-JP" altLang="en-US" sz="1400" dirty="0" smtClean="0"/>
              <a:t>　</a:t>
            </a:r>
            <a:r>
              <a:rPr lang="en-US" altLang="ja-JP" sz="1400" dirty="0" smtClean="0"/>
              <a:t> </a:t>
            </a:r>
            <a:r>
              <a:rPr lang="en-US" altLang="ja-JP" sz="16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Press, </a:t>
            </a:r>
            <a:r>
              <a:rPr lang="en-US" altLang="ja-JP" sz="1600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Ryden</a:t>
            </a:r>
            <a:r>
              <a:rPr lang="en-US" altLang="ja-JP" sz="16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, and </a:t>
            </a:r>
            <a:r>
              <a:rPr lang="en-US" altLang="ja-JP" sz="1600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Spergel</a:t>
            </a:r>
            <a:r>
              <a:rPr lang="en-US" altLang="ja-JP" sz="16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(1989)</a:t>
            </a:r>
            <a:endParaRPr lang="ja-JP" altLang="en-US" sz="1600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ja-JP" sz="2400" dirty="0" smtClean="0"/>
              <a:t>One wall per one Hubble radius</a:t>
            </a:r>
            <a:endParaRPr lang="ja-JP" altLang="en-US" sz="2400" dirty="0" smtClean="0"/>
          </a:p>
          <a:p>
            <a:pPr lvl="1">
              <a:spcAft>
                <a:spcPts val="600"/>
              </a:spcAft>
            </a:pPr>
            <a:r>
              <a:rPr lang="en-US" altLang="ja-JP" sz="2000" dirty="0" smtClean="0"/>
              <a:t>                                                                                                  where      is the distance of two neighboring walls and     is the curvature radius</a:t>
            </a:r>
          </a:p>
          <a:p>
            <a:pPr lvl="1"/>
            <a:r>
              <a:rPr lang="en-US" altLang="ja-JP" sz="2000" dirty="0" smtClean="0"/>
              <a:t>Energy density</a:t>
            </a:r>
            <a:endParaRPr lang="ja-JP" altLang="en-US" sz="2000" dirty="0" smtClean="0"/>
          </a:p>
          <a:p>
            <a:pPr lvl="1"/>
            <a:endParaRPr lang="ja-JP" altLang="en-US" sz="2000" dirty="0" smtClean="0"/>
          </a:p>
          <a:p>
            <a:pPr lvl="1"/>
            <a:endParaRPr lang="ja-JP" altLang="en-US" sz="2000" dirty="0" smtClean="0"/>
          </a:p>
          <a:p>
            <a:endParaRPr lang="ja-JP" altLang="en-US" sz="2400" dirty="0" smtClean="0"/>
          </a:p>
          <a:p>
            <a:endParaRPr lang="ja-JP" altLang="en-US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3</a:t>
            </a:fld>
            <a:r>
              <a:rPr lang="en-US" altLang="ja-JP" dirty="0" smtClean="0"/>
              <a:t>/15</a:t>
            </a:r>
            <a:endParaRPr lang="ja-JP" altLang="en-US" dirty="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2051987" y="2451618"/>
            <a:ext cx="193101" cy="215382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4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7338168" y="2438918"/>
            <a:ext cx="230236" cy="215382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5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275102" y="2041082"/>
            <a:ext cx="2675734" cy="308418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6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546277" y="3454349"/>
            <a:ext cx="3342608" cy="430418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7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6134918" y="3399881"/>
            <a:ext cx="1521909" cy="386391"/>
          </a:xfrm>
          <a:prstGeom prst="rect">
            <a:avLst/>
          </a:prstGeom>
        </p:spPr>
      </p:pic>
      <p:sp>
        <p:nvSpPr>
          <p:cNvPr id="15" name="テキスト ボックス 14"/>
          <p:cNvSpPr txBox="1"/>
          <p:nvPr/>
        </p:nvSpPr>
        <p:spPr>
          <a:xfrm>
            <a:off x="5904681" y="2888904"/>
            <a:ext cx="1752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400" dirty="0" smtClean="0"/>
              <a:t>Surface mass density</a:t>
            </a:r>
            <a:r>
              <a:rPr lang="en-US" altLang="ja-JP" sz="1400" dirty="0" smtClean="0"/>
              <a:t> </a:t>
            </a:r>
            <a:r>
              <a:rPr lang="en-US" altLang="ja-JP" sz="1400" dirty="0" smtClean="0"/>
              <a:t>of the wall</a:t>
            </a:r>
            <a:endParaRPr kumimoji="1" lang="ja-JP" altLang="en-US" sz="1400" dirty="0"/>
          </a:p>
        </p:txBody>
      </p:sp>
      <p:pic>
        <p:nvPicPr>
          <p:cNvPr id="16" name="図 15" descr="スナップショット 2009-11-19 12-17-48.bmp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8379" y="3971470"/>
            <a:ext cx="1586583" cy="1570392"/>
          </a:xfrm>
          <a:prstGeom prst="rect">
            <a:avLst/>
          </a:prstGeom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  <p:pic>
        <p:nvPicPr>
          <p:cNvPr id="17" name="図 16" descr="スナップショット 2009-11-19 12-18-21.bmp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43403" y="3971470"/>
            <a:ext cx="1582350" cy="1570392"/>
          </a:xfrm>
          <a:prstGeom prst="rect">
            <a:avLst/>
          </a:prstGeom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  <p:pic>
        <p:nvPicPr>
          <p:cNvPr id="18" name="図 17" descr="スナップショット 2009-11-19 12-18-40.bmp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69353" y="3971469"/>
            <a:ext cx="1606915" cy="1570393"/>
          </a:xfrm>
          <a:prstGeom prst="rect">
            <a:avLst/>
          </a:prstGeom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  <p:sp>
        <p:nvSpPr>
          <p:cNvPr id="19" name="テキスト ボックス 18"/>
          <p:cNvSpPr txBox="1"/>
          <p:nvPr/>
        </p:nvSpPr>
        <p:spPr>
          <a:xfrm>
            <a:off x="765123" y="5695434"/>
            <a:ext cx="26094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Horizon radius</a:t>
            </a:r>
            <a:r>
              <a:rPr kumimoji="1" lang="en-US" altLang="ja-JP" dirty="0" smtClean="0"/>
              <a:t>/Box</a:t>
            </a:r>
            <a:r>
              <a:rPr lang="en-US" altLang="ja-JP" dirty="0" smtClean="0"/>
              <a:t> size</a:t>
            </a:r>
            <a:endParaRPr kumimoji="1" lang="ja-JP" altLang="en-US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1584377" y="6126163"/>
            <a:ext cx="7623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1/100</a:t>
            </a:r>
            <a:endParaRPr kumimoji="1" lang="ja-JP" altLang="en-US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3950836" y="6126163"/>
            <a:ext cx="6339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1/30</a:t>
            </a:r>
            <a:endParaRPr kumimoji="1" lang="ja-JP" altLang="en-US" dirty="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6323135" y="6126163"/>
            <a:ext cx="6339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1/10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Domain wall problem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ja-JP" dirty="0" smtClean="0"/>
              <a:t>If stable domain wall exists…</a:t>
            </a:r>
          </a:p>
          <a:p>
            <a:pPr lvl="1"/>
            <a:r>
              <a:rPr lang="en-US" altLang="ja-JP" dirty="0" smtClean="0"/>
              <a:t>Distort CMB anisotropy</a:t>
            </a:r>
          </a:p>
          <a:p>
            <a:pPr lvl="1"/>
            <a:r>
              <a:rPr lang="en-US" altLang="ja-JP" sz="2800" dirty="0" smtClean="0"/>
              <a:t>Ruled out by observations</a:t>
            </a:r>
            <a:endParaRPr lang="en-US" altLang="ja-JP" sz="2000" dirty="0" smtClean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pPr lvl="1">
              <a:buNone/>
            </a:pPr>
            <a:r>
              <a:rPr lang="en-US" altLang="ja-JP" dirty="0" smtClean="0"/>
              <a:t>    </a:t>
            </a:r>
            <a:r>
              <a:rPr lang="en-US" altLang="ja-JP" sz="1946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Zel’dovich, </a:t>
            </a:r>
            <a:r>
              <a:rPr lang="en-US" altLang="ja-JP" sz="1946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Kobzarev</a:t>
            </a:r>
            <a:r>
              <a:rPr lang="en-US" altLang="ja-JP" sz="1946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, </a:t>
            </a:r>
            <a:r>
              <a:rPr lang="en-US" altLang="ja-JP" sz="1946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Okun</a:t>
            </a:r>
            <a:r>
              <a:rPr lang="en-US" altLang="ja-JP" sz="1946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(1975)</a:t>
            </a:r>
            <a:endParaRPr lang="en-US" altLang="ja-JP" sz="1946" dirty="0" smtClean="0"/>
          </a:p>
          <a:p>
            <a:r>
              <a:rPr lang="en-US" altLang="ja-JP" dirty="0" smtClean="0"/>
              <a:t>To avoid the domain wall problem</a:t>
            </a:r>
          </a:p>
          <a:p>
            <a:pPr lvl="1"/>
            <a:r>
              <a:rPr lang="en-US" altLang="ja-JP" dirty="0" smtClean="0"/>
              <a:t>Assume an inflationary era after the formation of walls, or …</a:t>
            </a:r>
          </a:p>
          <a:p>
            <a:pPr lvl="1"/>
            <a:r>
              <a:rPr lang="en-US" altLang="ja-JP" dirty="0" smtClean="0">
                <a:solidFill>
                  <a:srgbClr val="FFA3D3"/>
                </a:solidFill>
              </a:rPr>
              <a:t>Consider unstable domain walls</a:t>
            </a:r>
          </a:p>
          <a:p>
            <a:pPr lvl="2"/>
            <a:r>
              <a:rPr lang="en-US" altLang="ja-JP" dirty="0" smtClean="0"/>
              <a:t>Allowed if they decay before BBN epoch</a:t>
            </a:r>
          </a:p>
          <a:p>
            <a:pPr lvl="2"/>
            <a:r>
              <a:rPr lang="en-US" altLang="ja-JP" dirty="0" smtClean="0"/>
              <a:t>Can be the source of the gravitational wave background</a:t>
            </a:r>
            <a:endParaRPr lang="ja-JP" altLang="en-US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EAF7D-3D49-7D4A-898E-593B5003A0D0}" type="slidenum">
              <a:rPr lang="ja-JP" altLang="en-US" smtClean="0"/>
              <a:pPr/>
              <a:t>4</a:t>
            </a:fld>
            <a:r>
              <a:rPr lang="en-US" altLang="ja-JP" dirty="0" smtClean="0"/>
              <a:t>/15</a:t>
            </a:r>
            <a:endParaRPr lang="ja-JP" altLang="en-US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5831104" y="1689100"/>
            <a:ext cx="3084296" cy="715199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6975652" y="2661946"/>
            <a:ext cx="1593496" cy="355072"/>
          </a:xfrm>
          <a:prstGeom prst="rect">
            <a:avLst/>
          </a:prstGeom>
        </p:spPr>
      </p:pic>
      <p:sp>
        <p:nvSpPr>
          <p:cNvPr id="8" name="右矢印 7"/>
          <p:cNvSpPr>
            <a:spLocks noChangeAspect="1"/>
          </p:cNvSpPr>
          <p:nvPr/>
        </p:nvSpPr>
        <p:spPr>
          <a:xfrm>
            <a:off x="6242426" y="2723167"/>
            <a:ext cx="469649" cy="232629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Collapse of domain walls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417638"/>
            <a:ext cx="7467600" cy="5004426"/>
          </a:xfrm>
        </p:spPr>
        <p:txBody>
          <a:bodyPr>
            <a:normAutofit lnSpcReduction="10000"/>
          </a:bodyPr>
          <a:lstStyle/>
          <a:p>
            <a:pPr>
              <a:buFont typeface="Wingdings" charset="2"/>
              <a:buChar char=""/>
            </a:pPr>
            <a:r>
              <a:rPr lang="en-US" altLang="ja-JP" sz="1800" dirty="0" smtClean="0"/>
              <a:t>Approximate discrete symmetry (bias)  </a:t>
            </a:r>
            <a:r>
              <a:rPr lang="en-US" altLang="ja-JP" sz="1800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Vilenkin</a:t>
            </a:r>
            <a:r>
              <a:rPr lang="en-US" altLang="ja-JP" sz="18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(1981)</a:t>
            </a:r>
            <a:endParaRPr lang="ja-JP" altLang="en-US" sz="1800" dirty="0" smtClean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pPr>
              <a:buFont typeface="Wingdings" charset="2"/>
              <a:buChar char=""/>
            </a:pPr>
            <a:endParaRPr lang="ja-JP" altLang="en-US" sz="1800" dirty="0" smtClean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pPr>
              <a:buFont typeface="Wingdings" charset="2"/>
              <a:buChar char=""/>
            </a:pPr>
            <a:endParaRPr lang="ja-JP" altLang="en-US" sz="1800" dirty="0" smtClean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pPr>
              <a:buFont typeface="Wingdings" charset="2"/>
              <a:buChar char=""/>
            </a:pPr>
            <a:r>
              <a:rPr lang="en-US" altLang="ja-JP" sz="1800" dirty="0" smtClean="0"/>
              <a:t>The </a:t>
            </a:r>
            <a:r>
              <a:rPr lang="en-US" altLang="ja-JP" sz="1800" dirty="0" smtClean="0"/>
              <a:t>energy difference between two </a:t>
            </a:r>
            <a:r>
              <a:rPr lang="en-US" altLang="ja-JP" sz="1800" dirty="0" err="1" smtClean="0"/>
              <a:t>vacua</a:t>
            </a:r>
            <a:r>
              <a:rPr lang="en-US" altLang="ja-JP" sz="1800" dirty="0" smtClean="0"/>
              <a:t> affects</a:t>
            </a:r>
          </a:p>
          <a:p>
            <a:pPr>
              <a:buNone/>
            </a:pPr>
            <a:r>
              <a:rPr lang="en-US" altLang="ja-JP" sz="1800" dirty="0" smtClean="0"/>
              <a:t>      as </a:t>
            </a:r>
            <a:r>
              <a:rPr lang="en-US" altLang="ja-JP" sz="1800" dirty="0" smtClean="0"/>
              <a:t>a pressure on the wall</a:t>
            </a:r>
            <a:r>
              <a:rPr lang="en-US" altLang="ja-JP" sz="1800" dirty="0" smtClean="0"/>
              <a:t>     </a:t>
            </a:r>
            <a:endParaRPr lang="ja-JP" altLang="en-US" sz="1800" dirty="0" smtClean="0"/>
          </a:p>
          <a:p>
            <a:pPr>
              <a:buFont typeface="Wingdings" charset="2"/>
              <a:buChar char=""/>
            </a:pPr>
            <a:endParaRPr lang="ja-JP" altLang="en-US" sz="1800" dirty="0" smtClean="0"/>
          </a:p>
          <a:p>
            <a:pPr>
              <a:buFont typeface="Wingdings" charset="2"/>
              <a:buChar char=""/>
            </a:pPr>
            <a:endParaRPr lang="ja-JP" altLang="en-US" sz="1800" dirty="0" smtClean="0"/>
          </a:p>
          <a:p>
            <a:pPr>
              <a:buFont typeface="Wingdings" charset="2"/>
              <a:buChar char=""/>
            </a:pPr>
            <a:endParaRPr lang="ja-JP" altLang="en-US" sz="1800" dirty="0" smtClean="0"/>
          </a:p>
          <a:p>
            <a:pPr>
              <a:buFont typeface="Wingdings" charset="2"/>
              <a:buChar char=""/>
            </a:pPr>
            <a:endParaRPr lang="ja-JP" altLang="en-US" sz="1800" dirty="0" smtClean="0"/>
          </a:p>
          <a:p>
            <a:pPr>
              <a:buFont typeface="Wingdings" charset="2"/>
              <a:buChar char=""/>
            </a:pPr>
            <a:endParaRPr lang="ja-JP" altLang="en-US" sz="1800" dirty="0" smtClean="0"/>
          </a:p>
          <a:p>
            <a:pPr>
              <a:buFont typeface="Wingdings" charset="2"/>
              <a:buChar char=""/>
            </a:pPr>
            <a:endParaRPr lang="ja-JP" altLang="en-US" sz="1800" dirty="0" smtClean="0"/>
          </a:p>
          <a:p>
            <a:pPr>
              <a:buFont typeface="Wingdings" charset="2"/>
              <a:buChar char=""/>
            </a:pPr>
            <a:endParaRPr lang="ja-JP" altLang="en-US" sz="1800" dirty="0" smtClean="0"/>
          </a:p>
          <a:p>
            <a:pPr>
              <a:buFont typeface="Wingdings" charset="2"/>
              <a:buChar char=""/>
            </a:pPr>
            <a:endParaRPr lang="ja-JP" altLang="en-US" sz="1800" dirty="0" smtClean="0"/>
          </a:p>
          <a:p>
            <a:pPr>
              <a:buFont typeface="Wingdings" charset="2"/>
              <a:buChar char=""/>
            </a:pPr>
            <a:r>
              <a:rPr lang="en-US" altLang="ja-JP" sz="1800" dirty="0" smtClean="0">
                <a:solidFill>
                  <a:srgbClr val="FFA3D3"/>
                </a:solidFill>
              </a:rPr>
              <a:t>Relic GW from domain walls</a:t>
            </a:r>
            <a:endParaRPr lang="ja-JP" altLang="en-US" sz="1800" dirty="0" smtClean="0">
              <a:solidFill>
                <a:srgbClr val="FFA3D3"/>
              </a:solidFill>
            </a:endParaRPr>
          </a:p>
          <a:p>
            <a:pPr lvl="1">
              <a:buFont typeface="Wingdings" charset="2"/>
              <a:buChar char=""/>
            </a:pPr>
            <a:r>
              <a:rPr lang="en-US" altLang="ja-JP" sz="1600" dirty="0" smtClean="0">
                <a:solidFill>
                  <a:srgbClr val="FFA3D3"/>
                </a:solidFill>
              </a:rPr>
              <a:t>Another source of stochastic gravitational wave background</a:t>
            </a:r>
          </a:p>
          <a:p>
            <a:pPr lvl="1">
              <a:buFont typeface="Wingdings" charset="2"/>
              <a:buChar char=""/>
            </a:pPr>
            <a:r>
              <a:rPr lang="en-US" altLang="ja-JP" sz="1600" dirty="0" smtClean="0">
                <a:solidFill>
                  <a:srgbClr val="FFA3D3"/>
                </a:solidFill>
              </a:rPr>
              <a:t>Probe for new physics</a:t>
            </a:r>
          </a:p>
          <a:p>
            <a:pPr lvl="1">
              <a:buFont typeface="Wingdings" charset="2"/>
              <a:buChar char=""/>
            </a:pPr>
            <a:endParaRPr lang="ja-JP" altLang="en-US" sz="1400" dirty="0" smtClean="0"/>
          </a:p>
          <a:p>
            <a:pPr lvl="1">
              <a:buFont typeface="Wingdings" charset="2"/>
              <a:buChar char=""/>
            </a:pPr>
            <a:endParaRPr lang="ja-JP" altLang="en-US" sz="1600" dirty="0" smtClean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pPr lvl="1">
              <a:buFont typeface="Wingdings" charset="2"/>
              <a:buChar char=""/>
            </a:pPr>
            <a:endParaRPr lang="ja-JP" altLang="en-US" sz="1600" dirty="0" smtClean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pPr lvl="1">
              <a:buFont typeface="Wingdings" charset="2"/>
              <a:buChar char=""/>
            </a:pPr>
            <a:endParaRPr lang="en-US" altLang="ja-JP" sz="1600" dirty="0" smtClean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5</a:t>
            </a:fld>
            <a:r>
              <a:rPr lang="en-US" altLang="ja-JP" dirty="0" smtClean="0"/>
              <a:t>/15</a:t>
            </a:r>
            <a:endParaRPr lang="ja-JP" altLang="en-US" dirty="0"/>
          </a:p>
        </p:txBody>
      </p:sp>
      <p:pic>
        <p:nvPicPr>
          <p:cNvPr id="7" name="図 6" descr="DWcol1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457203" y="2954174"/>
            <a:ext cx="2217701" cy="2321964"/>
          </a:xfrm>
          <a:prstGeom prst="rect">
            <a:avLst/>
          </a:prstGeom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  <p:pic>
        <p:nvPicPr>
          <p:cNvPr id="8" name="図 7" descr="DWcol2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5"/>
              <a:stretch>
                <a:fillRect/>
              </a:stretch>
            </p:blipFill>
          </mc:Choice>
          <mc:Fallback>
            <p:blipFill>
              <a:blip r:embed="rId6"/>
              <a:stretch>
                <a:fillRect/>
              </a:stretch>
            </p:blipFill>
          </mc:Fallback>
        </mc:AlternateContent>
        <p:spPr>
          <a:xfrm>
            <a:off x="3312289" y="2954174"/>
            <a:ext cx="2234917" cy="2340000"/>
          </a:xfrm>
          <a:prstGeom prst="rect">
            <a:avLst/>
          </a:prstGeom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  <p:pic>
        <p:nvPicPr>
          <p:cNvPr id="9" name="図 8" descr="DWcol3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7"/>
              <a:stretch>
                <a:fillRect/>
              </a:stretch>
            </p:blipFill>
          </mc:Choice>
          <mc:Fallback>
            <p:blipFill>
              <a:blip r:embed="rId8"/>
              <a:stretch>
                <a:fillRect/>
              </a:stretch>
            </p:blipFill>
          </mc:Fallback>
        </mc:AlternateContent>
        <p:spPr>
          <a:xfrm>
            <a:off x="6187503" y="2954174"/>
            <a:ext cx="2234917" cy="2340000"/>
          </a:xfrm>
          <a:prstGeom prst="rect">
            <a:avLst/>
          </a:prstGeom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33893" y="3118966"/>
            <a:ext cx="425154" cy="275099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43002" y="4219922"/>
            <a:ext cx="434998" cy="234899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37180" y="4579688"/>
            <a:ext cx="434998" cy="234899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46929" y="4579688"/>
            <a:ext cx="434998" cy="234899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34698" y="2981416"/>
            <a:ext cx="425154" cy="275099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94504" y="3219178"/>
            <a:ext cx="425154" cy="275099"/>
          </a:xfrm>
          <a:prstGeom prst="rect">
            <a:avLst/>
          </a:prstGeom>
        </p:spPr>
      </p:pic>
      <p:sp>
        <p:nvSpPr>
          <p:cNvPr id="16" name="右矢印 15"/>
          <p:cNvSpPr/>
          <p:nvPr/>
        </p:nvSpPr>
        <p:spPr>
          <a:xfrm>
            <a:off x="673100" y="3768199"/>
            <a:ext cx="326391" cy="501328"/>
          </a:xfrm>
          <a:prstGeom prst="rightArrow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左矢印 17"/>
          <p:cNvSpPr/>
          <p:nvPr/>
        </p:nvSpPr>
        <p:spPr>
          <a:xfrm>
            <a:off x="2180212" y="3720506"/>
            <a:ext cx="278835" cy="484632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右矢印 18"/>
          <p:cNvSpPr/>
          <p:nvPr/>
        </p:nvSpPr>
        <p:spPr>
          <a:xfrm>
            <a:off x="3699508" y="3394065"/>
            <a:ext cx="326391" cy="501328"/>
          </a:xfrm>
          <a:prstGeom prst="rightArrow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右矢印 19"/>
          <p:cNvSpPr/>
          <p:nvPr/>
        </p:nvSpPr>
        <p:spPr>
          <a:xfrm>
            <a:off x="3699508" y="4488585"/>
            <a:ext cx="326391" cy="501328"/>
          </a:xfrm>
          <a:prstGeom prst="rightArrow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左矢印 20"/>
          <p:cNvSpPr/>
          <p:nvPr/>
        </p:nvSpPr>
        <p:spPr>
          <a:xfrm>
            <a:off x="4632760" y="3525883"/>
            <a:ext cx="278835" cy="484632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左矢印 21"/>
          <p:cNvSpPr/>
          <p:nvPr/>
        </p:nvSpPr>
        <p:spPr>
          <a:xfrm>
            <a:off x="5034698" y="4454821"/>
            <a:ext cx="278835" cy="484632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右矢印 22"/>
          <p:cNvSpPr/>
          <p:nvPr/>
        </p:nvSpPr>
        <p:spPr>
          <a:xfrm>
            <a:off x="6582408" y="3219178"/>
            <a:ext cx="326391" cy="501328"/>
          </a:xfrm>
          <a:prstGeom prst="rightArrow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右矢印 23"/>
          <p:cNvSpPr/>
          <p:nvPr/>
        </p:nvSpPr>
        <p:spPr>
          <a:xfrm>
            <a:off x="6745603" y="4313259"/>
            <a:ext cx="326391" cy="501328"/>
          </a:xfrm>
          <a:prstGeom prst="rightArrow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左矢印 24"/>
          <p:cNvSpPr/>
          <p:nvPr/>
        </p:nvSpPr>
        <p:spPr>
          <a:xfrm>
            <a:off x="7728246" y="4095056"/>
            <a:ext cx="278835" cy="484632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左矢印 25"/>
          <p:cNvSpPr/>
          <p:nvPr/>
        </p:nvSpPr>
        <p:spPr>
          <a:xfrm>
            <a:off x="7315765" y="3118966"/>
            <a:ext cx="278835" cy="484632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7" name="図 26"/>
          <p:cNvPicPr>
            <a:picLocks noChangeAspect="1"/>
          </p:cNvPicPr>
          <p:nvPr/>
        </p:nvPicPr>
        <p:blipFill>
          <a:blip r:embed="rId11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343002" y="1835845"/>
            <a:ext cx="1846466" cy="482599"/>
          </a:xfrm>
          <a:prstGeom prst="rect">
            <a:avLst/>
          </a:prstGeom>
        </p:spPr>
      </p:pic>
      <p:pic>
        <p:nvPicPr>
          <p:cNvPr id="28" name="図 27"/>
          <p:cNvPicPr>
            <a:picLocks noChangeAspect="1"/>
          </p:cNvPicPr>
          <p:nvPr/>
        </p:nvPicPr>
        <p:blipFill>
          <a:blip r:embed="rId12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3699508" y="2082336"/>
            <a:ext cx="687787" cy="236108"/>
          </a:xfrm>
          <a:prstGeom prst="rect">
            <a:avLst/>
          </a:prstGeom>
        </p:spPr>
      </p:pic>
      <p:pic>
        <p:nvPicPr>
          <p:cNvPr id="29" name="図 2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984248" y="1358321"/>
            <a:ext cx="1881104" cy="1448029"/>
          </a:xfrm>
          <a:prstGeom prst="rect">
            <a:avLst/>
          </a:prstGeom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  <p:pic>
        <p:nvPicPr>
          <p:cNvPr id="30" name="図 2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24346" y="1417639"/>
            <a:ext cx="523830" cy="252670"/>
          </a:xfrm>
          <a:prstGeom prst="rect">
            <a:avLst/>
          </a:prstGeom>
        </p:spPr>
      </p:pic>
      <p:pic>
        <p:nvPicPr>
          <p:cNvPr id="31" name="図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66127" y="2590336"/>
            <a:ext cx="369517" cy="239098"/>
          </a:xfrm>
          <a:prstGeom prst="rect">
            <a:avLst/>
          </a:prstGeom>
        </p:spPr>
      </p:pic>
      <p:pic>
        <p:nvPicPr>
          <p:cNvPr id="32" name="図 3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60898" y="2634137"/>
            <a:ext cx="362997" cy="196018"/>
          </a:xfrm>
          <a:prstGeom prst="rect">
            <a:avLst/>
          </a:prstGeom>
        </p:spPr>
      </p:pic>
      <p:pic>
        <p:nvPicPr>
          <p:cNvPr id="33" name="図 3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702259" y="2576863"/>
            <a:ext cx="138821" cy="2334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The role of the bias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2400" dirty="0" smtClean="0"/>
              <a:t>Two forces acting on domain walls</a:t>
            </a:r>
            <a:endParaRPr lang="ja-JP" altLang="en-US" sz="1800" dirty="0" smtClean="0"/>
          </a:p>
          <a:p>
            <a:pPr lvl="1"/>
            <a:r>
              <a:rPr lang="en-US" altLang="ja-JP" sz="2000" dirty="0" smtClean="0"/>
              <a:t>Tension (straightens the wall)</a:t>
            </a:r>
            <a:endParaRPr lang="ja-JP" altLang="en-US" sz="2000" dirty="0" smtClean="0"/>
          </a:p>
          <a:p>
            <a:pPr lvl="1"/>
            <a:endParaRPr lang="en-US" altLang="ja-JP" sz="2000" dirty="0" smtClean="0"/>
          </a:p>
          <a:p>
            <a:pPr lvl="1"/>
            <a:endParaRPr lang="ja-JP" altLang="en-US" sz="2000" dirty="0" smtClean="0"/>
          </a:p>
          <a:p>
            <a:pPr lvl="1"/>
            <a:r>
              <a:rPr lang="en-US" altLang="ja-JP" sz="2000" dirty="0" smtClean="0"/>
              <a:t>Pressure (collapses the wall)</a:t>
            </a:r>
            <a:endParaRPr lang="ja-JP" altLang="en-US" sz="2000" dirty="0" smtClean="0"/>
          </a:p>
          <a:p>
            <a:pPr lvl="1"/>
            <a:endParaRPr lang="en-US" altLang="ja-JP" sz="2000" dirty="0" smtClean="0"/>
          </a:p>
          <a:p>
            <a:pPr lvl="1"/>
            <a:endParaRPr lang="ja-JP" altLang="en-US" sz="2000" dirty="0" smtClean="0"/>
          </a:p>
          <a:p>
            <a:r>
              <a:rPr lang="en-US" altLang="ja-JP" sz="2400" dirty="0" smtClean="0"/>
              <a:t>Pressure dominates when</a:t>
            </a:r>
          </a:p>
          <a:p>
            <a:endParaRPr lang="en-US" altLang="ja-JP" sz="2400" dirty="0" smtClean="0"/>
          </a:p>
          <a:p>
            <a:pPr lvl="1"/>
            <a:r>
              <a:rPr lang="en-US" altLang="ja-JP" sz="2000" dirty="0" smtClean="0"/>
              <a:t>Decay time of the wall</a:t>
            </a:r>
            <a:endParaRPr lang="ja-JP" altLang="en-US" sz="2000" dirty="0" smtClean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6</a:t>
            </a:fld>
            <a:r>
              <a:rPr lang="en-US" altLang="ja-JP" dirty="0" smtClean="0"/>
              <a:t>/15</a:t>
            </a:r>
            <a:endParaRPr lang="ja-JP" altLang="en-US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447819" y="2430906"/>
            <a:ext cx="4368782" cy="532778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4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447818" y="3539010"/>
            <a:ext cx="1883424" cy="525076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5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447818" y="4585037"/>
            <a:ext cx="6288837" cy="516169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6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447818" y="5503863"/>
            <a:ext cx="4767031" cy="572511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14849" y="2639011"/>
            <a:ext cx="2385104" cy="1835997"/>
          </a:xfrm>
          <a:prstGeom prst="rect">
            <a:avLst/>
          </a:prstGeom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25620" y="2639012"/>
            <a:ext cx="673103" cy="324672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75509" y="4064086"/>
            <a:ext cx="224444" cy="377473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81224" y="4240109"/>
            <a:ext cx="434998" cy="234899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12223" y="4199909"/>
            <a:ext cx="425154" cy="2750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Numerical simulation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199" y="1600200"/>
            <a:ext cx="8235261" cy="4525963"/>
          </a:xfrm>
        </p:spPr>
        <p:txBody>
          <a:bodyPr>
            <a:normAutofit/>
          </a:bodyPr>
          <a:lstStyle/>
          <a:p>
            <a:r>
              <a:rPr lang="en-US" altLang="ja-JP" sz="2400" dirty="0" smtClean="0"/>
              <a:t>Solve the classical field equation on 3D lattice</a:t>
            </a:r>
          </a:p>
          <a:p>
            <a:pPr>
              <a:buNone/>
            </a:pPr>
            <a:endParaRPr lang="en-US" altLang="ja-JP" sz="2400" dirty="0" smtClean="0"/>
          </a:p>
          <a:p>
            <a:r>
              <a:rPr lang="en-US" altLang="ja-JP" sz="2400" dirty="0" smtClean="0"/>
              <a:t>Input parameters</a:t>
            </a:r>
          </a:p>
          <a:p>
            <a:endParaRPr lang="ja-JP" altLang="en-US" sz="2400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7</a:t>
            </a:fld>
            <a:r>
              <a:rPr lang="en-US" altLang="ja-JP" dirty="0" smtClean="0"/>
              <a:t>/15</a:t>
            </a:r>
            <a:endParaRPr lang="ja-JP" altLang="en-US" dirty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219636" y="2019709"/>
            <a:ext cx="2673753" cy="551289"/>
          </a:xfrm>
          <a:prstGeom prst="rect">
            <a:avLst/>
          </a:prstGeom>
        </p:spPr>
      </p:pic>
      <p:graphicFrame>
        <p:nvGraphicFramePr>
          <p:cNvPr id="8" name="表 7"/>
          <p:cNvGraphicFramePr>
            <a:graphicFrameLocks noGrp="1"/>
          </p:cNvGraphicFramePr>
          <p:nvPr/>
        </p:nvGraphicFramePr>
        <p:xfrm>
          <a:off x="1219636" y="2925386"/>
          <a:ext cx="5078494" cy="3352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0082"/>
                <a:gridCol w="2678412"/>
              </a:tblGrid>
              <a:tr h="320078"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Scheme</a:t>
                      </a:r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4</a:t>
                      </a:r>
                      <a:r>
                        <a:rPr kumimoji="1" lang="en-US" altLang="ja-JP" sz="1600" baseline="30000" dirty="0" smtClean="0"/>
                        <a:t>th</a:t>
                      </a:r>
                      <a:r>
                        <a:rPr kumimoji="1" lang="en-US" altLang="ja-JP" sz="1600" dirty="0" smtClean="0"/>
                        <a:t> </a:t>
                      </a:r>
                      <a:r>
                        <a:rPr kumimoji="1" lang="en-US" altLang="ja-JP" sz="1600" dirty="0" err="1" smtClean="0"/>
                        <a:t>Runge-Kutta</a:t>
                      </a:r>
                      <a:endParaRPr kumimoji="1" lang="ja-JP" altLang="en-US" sz="1600" dirty="0"/>
                    </a:p>
                  </a:txBody>
                  <a:tcPr/>
                </a:tc>
              </a:tr>
              <a:tr h="320078"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Number of grid</a:t>
                      </a:r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256×256×256</a:t>
                      </a:r>
                      <a:endParaRPr kumimoji="1" lang="ja-JP" altLang="en-US" sz="1600" dirty="0"/>
                    </a:p>
                  </a:txBody>
                  <a:tcPr/>
                </a:tc>
              </a:tr>
              <a:tr h="320078"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Era</a:t>
                      </a:r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Radiation dominated</a:t>
                      </a:r>
                      <a:endParaRPr kumimoji="1" lang="ja-JP" altLang="en-US" sz="1600" dirty="0"/>
                    </a:p>
                  </a:txBody>
                  <a:tcPr/>
                </a:tc>
              </a:tr>
              <a:tr h="320078"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Initial time</a:t>
                      </a:r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such that</a:t>
                      </a:r>
                      <a:endParaRPr kumimoji="1" lang="ja-JP" altLang="en-US" sz="1600" dirty="0"/>
                    </a:p>
                  </a:txBody>
                  <a:tcPr/>
                </a:tc>
              </a:tr>
              <a:tr h="320078"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Final time</a:t>
                      </a:r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151</a:t>
                      </a:r>
                      <a:endParaRPr kumimoji="1" lang="ja-JP" altLang="en-US" sz="1600" dirty="0"/>
                    </a:p>
                  </a:txBody>
                  <a:tcPr/>
                </a:tc>
              </a:tr>
              <a:tr h="320078"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Time resolution</a:t>
                      </a:r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0.01</a:t>
                      </a:r>
                      <a:endParaRPr kumimoji="1" lang="ja-JP" altLang="en-US" sz="1600" dirty="0"/>
                    </a:p>
                  </a:txBody>
                  <a:tcPr/>
                </a:tc>
              </a:tr>
              <a:tr h="320078"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Box size</a:t>
                      </a:r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25      or  50</a:t>
                      </a:r>
                      <a:endParaRPr kumimoji="1" lang="ja-JP" altLang="en-US" sz="1600" dirty="0"/>
                    </a:p>
                  </a:txBody>
                  <a:tcPr/>
                </a:tc>
              </a:tr>
              <a:tr h="320078">
                <a:tc>
                  <a:txBody>
                    <a:bodyPr/>
                    <a:lstStyle/>
                    <a:p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1.0</a:t>
                      </a:r>
                      <a:endParaRPr kumimoji="1" lang="ja-JP" altLang="en-US" sz="1600" dirty="0"/>
                    </a:p>
                  </a:txBody>
                  <a:tcPr/>
                </a:tc>
              </a:tr>
              <a:tr h="320078">
                <a:tc>
                  <a:txBody>
                    <a:bodyPr/>
                    <a:lstStyle/>
                    <a:p>
                      <a:endParaRPr kumimoji="1" lang="ja-JP" alt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10</a:t>
                      </a:r>
                      <a:r>
                        <a:rPr kumimoji="1" lang="en-US" altLang="ja-JP" sz="1600" baseline="30000" dirty="0" smtClean="0"/>
                        <a:t>17</a:t>
                      </a:r>
                      <a:r>
                        <a:rPr kumimoji="1" lang="en-US" altLang="ja-JP" sz="1600" dirty="0" smtClean="0"/>
                        <a:t> </a:t>
                      </a:r>
                      <a:r>
                        <a:rPr kumimoji="1" lang="en-US" altLang="ja-JP" sz="1600" dirty="0" err="1" smtClean="0"/>
                        <a:t>GeV</a:t>
                      </a:r>
                      <a:endParaRPr kumimoji="1" lang="ja-JP" altLang="en-US" sz="1600" dirty="0"/>
                    </a:p>
                  </a:txBody>
                  <a:tcPr/>
                </a:tc>
              </a:tr>
              <a:tr h="320078">
                <a:tc>
                  <a:txBody>
                    <a:bodyPr/>
                    <a:lstStyle/>
                    <a:p>
                      <a:endParaRPr kumimoji="1" lang="ja-JP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dirty="0" smtClean="0"/>
                        <a:t>0〜0.04</a:t>
                      </a:r>
                      <a:endParaRPr kumimoji="1" lang="ja-JP" altLang="en-US" sz="16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図 8"/>
          <p:cNvPicPr>
            <a:picLocks noChangeAspect="1"/>
          </p:cNvPicPr>
          <p:nvPr/>
        </p:nvPicPr>
        <p:blipFill>
          <a:blip r:embed="rId4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2329272" y="4013104"/>
            <a:ext cx="158750" cy="203200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5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2329272" y="4303866"/>
            <a:ext cx="209550" cy="241300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6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4638815" y="4013104"/>
            <a:ext cx="1525083" cy="230889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4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4078172" y="4341966"/>
            <a:ext cx="158750" cy="203200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4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4151197" y="4697566"/>
            <a:ext cx="158750" cy="203200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>
          <a:blip r:embed="rId4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3992447" y="5027921"/>
            <a:ext cx="158750" cy="203200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4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4813541" y="5031574"/>
            <a:ext cx="158750" cy="203200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/>
        </p:nvPicPr>
        <p:blipFill>
          <a:blip r:embed="rId7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384548" y="5361472"/>
            <a:ext cx="131631" cy="181776"/>
          </a:xfrm>
          <a:prstGeom prst="rect">
            <a:avLst/>
          </a:prstGeom>
        </p:spPr>
      </p:pic>
      <p:pic>
        <p:nvPicPr>
          <p:cNvPr id="20" name="図 19"/>
          <p:cNvPicPr>
            <a:picLocks noChangeAspect="1"/>
          </p:cNvPicPr>
          <p:nvPr/>
        </p:nvPicPr>
        <p:blipFill>
          <a:blip r:embed="rId8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384548" y="5676948"/>
            <a:ext cx="171315" cy="231275"/>
          </a:xfrm>
          <a:prstGeom prst="rect">
            <a:avLst/>
          </a:prstGeom>
        </p:spPr>
      </p:pic>
      <p:pic>
        <p:nvPicPr>
          <p:cNvPr id="21" name="図 20"/>
          <p:cNvPicPr>
            <a:picLocks noChangeAspect="1"/>
          </p:cNvPicPr>
          <p:nvPr/>
        </p:nvPicPr>
        <p:blipFill>
          <a:blip r:embed="rId9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378064" y="6011864"/>
            <a:ext cx="149799" cy="192599"/>
          </a:xfrm>
          <a:prstGeom prst="rect">
            <a:avLst/>
          </a:prstGeom>
        </p:spPr>
      </p:pic>
      <p:sp>
        <p:nvSpPr>
          <p:cNvPr id="22" name="テキスト ボックス 21"/>
          <p:cNvSpPr txBox="1"/>
          <p:nvPr/>
        </p:nvSpPr>
        <p:spPr>
          <a:xfrm>
            <a:off x="6594134" y="5077857"/>
            <a:ext cx="23212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 smtClean="0"/>
              <a:t>Numerical codes based on “</a:t>
            </a:r>
            <a:r>
              <a:rPr lang="en-US" altLang="ja-JP" dirty="0" err="1" smtClean="0"/>
              <a:t>aphrodite</a:t>
            </a:r>
            <a:r>
              <a:rPr lang="en-US" altLang="ja-JP" dirty="0" smtClean="0"/>
              <a:t>” developed by </a:t>
            </a:r>
          </a:p>
          <a:p>
            <a:r>
              <a:rPr lang="en-US" altLang="ja-JP" dirty="0" smtClean="0"/>
              <a:t>T. </a:t>
            </a:r>
            <a:r>
              <a:rPr lang="en-US" altLang="ja-JP" dirty="0" err="1" smtClean="0"/>
              <a:t>Hiramatsu</a:t>
            </a:r>
            <a:endParaRPr kumimoji="1" lang="ja-JP" altLang="en-US" dirty="0"/>
          </a:p>
        </p:txBody>
      </p:sp>
      <p:pic>
        <p:nvPicPr>
          <p:cNvPr id="24" name="図 23"/>
          <p:cNvPicPr>
            <a:picLocks noChangeAspect="1"/>
          </p:cNvPicPr>
          <p:nvPr/>
        </p:nvPicPr>
        <p:blipFill>
          <a:blip r:embed="rId10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4236922" y="2052195"/>
            <a:ext cx="4591401" cy="5188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 descr="test42fsb50as0t030.tif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9834" y="1683699"/>
            <a:ext cx="4684333" cy="4680000"/>
          </a:xfrm>
          <a:prstGeom prst="rect">
            <a:avLst/>
          </a:prstGeom>
        </p:spPr>
      </p:pic>
      <p:pic>
        <p:nvPicPr>
          <p:cNvPr id="11" name="図 10" descr="test42fsb50as0t070.tif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4167" y="1683699"/>
            <a:ext cx="4680000" cy="4680000"/>
          </a:xfrm>
          <a:prstGeom prst="rect">
            <a:avLst/>
          </a:prstGeom>
        </p:spPr>
      </p:pic>
      <p:pic>
        <p:nvPicPr>
          <p:cNvPr id="13" name="図 12" descr="test42fsb50as0t110.tif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4167" y="1683699"/>
            <a:ext cx="4680000" cy="4680000"/>
          </a:xfrm>
          <a:prstGeom prst="rect">
            <a:avLst/>
          </a:prstGeom>
        </p:spPr>
      </p:pic>
      <p:cxnSp>
        <p:nvCxnSpPr>
          <p:cNvPr id="26" name="直線矢印コネクタ 25"/>
          <p:cNvCxnSpPr/>
          <p:nvPr/>
        </p:nvCxnSpPr>
        <p:spPr>
          <a:xfrm>
            <a:off x="4826000" y="2159000"/>
            <a:ext cx="419100" cy="508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直線矢印コネクタ 31"/>
          <p:cNvCxnSpPr/>
          <p:nvPr/>
        </p:nvCxnSpPr>
        <p:spPr>
          <a:xfrm>
            <a:off x="4826000" y="2159000"/>
            <a:ext cx="711200" cy="508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直線矢印コネクタ 28"/>
          <p:cNvCxnSpPr/>
          <p:nvPr/>
        </p:nvCxnSpPr>
        <p:spPr>
          <a:xfrm>
            <a:off x="4826000" y="2159000"/>
            <a:ext cx="546100" cy="508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8" name="図 17"/>
          <p:cNvPicPr>
            <a:picLocks noChangeAspect="1"/>
          </p:cNvPicPr>
          <p:nvPr/>
        </p:nvPicPr>
        <p:blipFill>
          <a:blip r:embed="rId6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2229834" y="1714500"/>
            <a:ext cx="1014601" cy="251799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1000" cy="1143000"/>
          </a:xfrm>
        </p:spPr>
        <p:txBody>
          <a:bodyPr>
            <a:normAutofit fontScale="90000"/>
          </a:bodyPr>
          <a:lstStyle/>
          <a:p>
            <a:r>
              <a:rPr lang="en-US" altLang="ja-JP" dirty="0" smtClean="0"/>
              <a:t>Typical evolution of the (stable) DW</a:t>
            </a:r>
            <a:endParaRPr lang="ja-JP" altLang="en-US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8</a:t>
            </a:fld>
            <a:r>
              <a:rPr lang="en-US" altLang="ja-JP" dirty="0" smtClean="0"/>
              <a:t>/15</a:t>
            </a:r>
            <a:endParaRPr lang="ja-JP" altLang="en-US" dirty="0"/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7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760333" y="1295400"/>
            <a:ext cx="1130300" cy="355600"/>
          </a:xfrm>
          <a:prstGeom prst="rect">
            <a:avLst/>
          </a:prstGeom>
        </p:spPr>
      </p:pic>
      <p:pic>
        <p:nvPicPr>
          <p:cNvPr id="22" name="図 21"/>
          <p:cNvPicPr>
            <a:picLocks noChangeAspect="1"/>
          </p:cNvPicPr>
          <p:nvPr/>
        </p:nvPicPr>
        <p:blipFill>
          <a:blip r:embed="rId8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2229834" y="1714500"/>
            <a:ext cx="1170125" cy="251799"/>
          </a:xfrm>
          <a:prstGeom prst="rect">
            <a:avLst/>
          </a:prstGeom>
        </p:spPr>
      </p:pic>
      <p:pic>
        <p:nvPicPr>
          <p:cNvPr id="20" name="図 19"/>
          <p:cNvPicPr>
            <a:picLocks noChangeAspect="1"/>
          </p:cNvPicPr>
          <p:nvPr/>
        </p:nvPicPr>
        <p:blipFill>
          <a:blip r:embed="rId9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2229834" y="1714500"/>
            <a:ext cx="1014601" cy="251799"/>
          </a:xfrm>
          <a:prstGeom prst="rect">
            <a:avLst/>
          </a:prstGeom>
        </p:spPr>
      </p:pic>
      <p:pic>
        <p:nvPicPr>
          <p:cNvPr id="27" name="図 26"/>
          <p:cNvPicPr>
            <a:picLocks noChangeAspect="1"/>
          </p:cNvPicPr>
          <p:nvPr/>
        </p:nvPicPr>
        <p:blipFill>
          <a:blip r:embed="rId10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5070448" y="1714500"/>
            <a:ext cx="603303" cy="2898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図 18" descr="test42fsb50as_02t030.tif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4167" y="1714500"/>
            <a:ext cx="4688666" cy="4680000"/>
          </a:xfrm>
          <a:prstGeom prst="rect">
            <a:avLst/>
          </a:prstGeom>
        </p:spPr>
      </p:pic>
      <p:pic>
        <p:nvPicPr>
          <p:cNvPr id="21" name="図 20" descr="test42fsb50as_02t070.tif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2833" y="1709099"/>
            <a:ext cx="4680000" cy="4680000"/>
          </a:xfrm>
          <a:prstGeom prst="rect">
            <a:avLst/>
          </a:prstGeom>
        </p:spPr>
      </p:pic>
      <p:pic>
        <p:nvPicPr>
          <p:cNvPr id="23" name="図 22" descr="test42fsb50as_02t110.tif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29833" y="1714500"/>
            <a:ext cx="4684334" cy="4680000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>
          <a:blip r:embed="rId6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571159" y="998538"/>
            <a:ext cx="1828800" cy="355600"/>
          </a:xfrm>
          <a:prstGeom prst="rect">
            <a:avLst/>
          </a:prstGeom>
        </p:spPr>
      </p:pic>
      <p:cxnSp>
        <p:nvCxnSpPr>
          <p:cNvPr id="26" name="直線矢印コネクタ 25"/>
          <p:cNvCxnSpPr/>
          <p:nvPr/>
        </p:nvCxnSpPr>
        <p:spPr>
          <a:xfrm>
            <a:off x="4826000" y="2159000"/>
            <a:ext cx="419100" cy="508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直線矢印コネクタ 31"/>
          <p:cNvCxnSpPr/>
          <p:nvPr/>
        </p:nvCxnSpPr>
        <p:spPr>
          <a:xfrm>
            <a:off x="4826000" y="2159000"/>
            <a:ext cx="711200" cy="508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直線矢印コネクタ 28"/>
          <p:cNvCxnSpPr/>
          <p:nvPr/>
        </p:nvCxnSpPr>
        <p:spPr>
          <a:xfrm>
            <a:off x="4826000" y="2159000"/>
            <a:ext cx="546100" cy="508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8" name="図 17"/>
          <p:cNvPicPr>
            <a:picLocks noChangeAspect="1"/>
          </p:cNvPicPr>
          <p:nvPr/>
        </p:nvPicPr>
        <p:blipFill>
          <a:blip r:embed="rId7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2229834" y="1714500"/>
            <a:ext cx="1014601" cy="251799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1000" cy="1143000"/>
          </a:xfrm>
        </p:spPr>
        <p:txBody>
          <a:bodyPr>
            <a:normAutofit fontScale="90000"/>
          </a:bodyPr>
          <a:lstStyle/>
          <a:p>
            <a:r>
              <a:rPr lang="en-US" altLang="ja-JP" dirty="0" smtClean="0"/>
              <a:t>Typical evolution of the (unstable) DW</a:t>
            </a:r>
            <a:endParaRPr lang="ja-JP" altLang="en-US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9</a:t>
            </a:fld>
            <a:r>
              <a:rPr lang="en-US" altLang="ja-JP" dirty="0" smtClean="0"/>
              <a:t>/15</a:t>
            </a:r>
            <a:endParaRPr lang="ja-JP" altLang="en-US" dirty="0"/>
          </a:p>
        </p:txBody>
      </p:sp>
      <p:pic>
        <p:nvPicPr>
          <p:cNvPr id="22" name="図 21"/>
          <p:cNvPicPr>
            <a:picLocks noChangeAspect="1"/>
          </p:cNvPicPr>
          <p:nvPr/>
        </p:nvPicPr>
        <p:blipFill>
          <a:blip r:embed="rId8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2229834" y="1714500"/>
            <a:ext cx="1170125" cy="251799"/>
          </a:xfrm>
          <a:prstGeom prst="rect">
            <a:avLst/>
          </a:prstGeom>
        </p:spPr>
      </p:pic>
      <p:pic>
        <p:nvPicPr>
          <p:cNvPr id="20" name="図 19"/>
          <p:cNvPicPr>
            <a:picLocks noChangeAspect="1"/>
          </p:cNvPicPr>
          <p:nvPr/>
        </p:nvPicPr>
        <p:blipFill>
          <a:blip r:embed="rId9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2229834" y="1714500"/>
            <a:ext cx="1014601" cy="251799"/>
          </a:xfrm>
          <a:prstGeom prst="rect">
            <a:avLst/>
          </a:prstGeom>
        </p:spPr>
      </p:pic>
      <p:pic>
        <p:nvPicPr>
          <p:cNvPr id="27" name="図 26"/>
          <p:cNvPicPr>
            <a:picLocks noChangeAspect="1"/>
          </p:cNvPicPr>
          <p:nvPr/>
        </p:nvPicPr>
        <p:blipFill>
          <a:blip r:embed="rId10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5070448" y="1714500"/>
            <a:ext cx="603303" cy="2898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図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6358" y="256624"/>
            <a:ext cx="6711652" cy="5184000"/>
          </a:xfrm>
          <a:prstGeom prst="rect">
            <a:avLst/>
          </a:prstGeom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  <p:sp>
        <p:nvSpPr>
          <p:cNvPr id="10" name="コンテンツ プレースホルダ 9"/>
          <p:cNvSpPr>
            <a:spLocks noGrp="1"/>
          </p:cNvSpPr>
          <p:nvPr>
            <p:ph idx="1"/>
          </p:nvPr>
        </p:nvSpPr>
        <p:spPr>
          <a:xfrm>
            <a:off x="685800" y="5600701"/>
            <a:ext cx="7467600" cy="981440"/>
          </a:xfrm>
        </p:spPr>
        <p:txBody>
          <a:bodyPr>
            <a:normAutofit/>
          </a:bodyPr>
          <a:lstStyle/>
          <a:p>
            <a:r>
              <a:rPr lang="en-US" altLang="ja-JP" sz="1800" dirty="0" smtClean="0"/>
              <a:t>Scaling if the bias is 0</a:t>
            </a:r>
            <a:endParaRPr lang="ja-JP" altLang="en-US" sz="1800" dirty="0" smtClean="0"/>
          </a:p>
          <a:p>
            <a:r>
              <a:rPr lang="en-US" altLang="ja-JP" sz="1800" dirty="0" smtClean="0"/>
              <a:t>The decay time is well described by </a:t>
            </a:r>
            <a:endParaRPr lang="ja-JP" altLang="en-US" sz="1800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10</a:t>
            </a:fld>
            <a:r>
              <a:rPr lang="en-US" altLang="ja-JP" dirty="0" smtClean="0"/>
              <a:t>/15</a:t>
            </a:r>
            <a:endParaRPr lang="ja-JP" altLang="en-US" dirty="0"/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4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5094143" y="5916152"/>
            <a:ext cx="2653367" cy="406297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8973" y="2082800"/>
            <a:ext cx="844791" cy="2559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図 15"/>
          <p:cNvPicPr>
            <a:picLocks noChangeAspect="1"/>
          </p:cNvPicPr>
          <p:nvPr/>
        </p:nvPicPr>
        <p:blipFill>
          <a:blip r:embed="rId3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374080" y="4964975"/>
            <a:ext cx="3507600" cy="74270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Gravitational Wave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2000" dirty="0" smtClean="0"/>
              <a:t>Linearized theory</a:t>
            </a:r>
          </a:p>
          <a:p>
            <a:endParaRPr lang="en-US" altLang="ja-JP" sz="2400" dirty="0" smtClean="0"/>
          </a:p>
          <a:p>
            <a:endParaRPr lang="en-US" altLang="ja-JP" sz="2400" dirty="0" smtClean="0"/>
          </a:p>
          <a:p>
            <a:endParaRPr lang="en-US" altLang="ja-JP" sz="2400" dirty="0" smtClean="0"/>
          </a:p>
          <a:p>
            <a:r>
              <a:rPr lang="en-US" altLang="ja-JP" sz="2000" dirty="0" smtClean="0"/>
              <a:t>Energy density of GW</a:t>
            </a:r>
          </a:p>
          <a:p>
            <a:endParaRPr lang="en-US" altLang="ja-JP" sz="2000" dirty="0" smtClean="0"/>
          </a:p>
          <a:p>
            <a:endParaRPr lang="en-US" altLang="ja-JP" sz="2400" dirty="0" smtClean="0"/>
          </a:p>
          <a:p>
            <a:r>
              <a:rPr lang="en-US" altLang="ja-JP" sz="2000" dirty="0" smtClean="0"/>
              <a:t>Observable</a:t>
            </a:r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11</a:t>
            </a:fld>
            <a:r>
              <a:rPr lang="en-US" altLang="ja-JP" dirty="0" smtClean="0"/>
              <a:t>/15</a:t>
            </a:r>
            <a:endParaRPr lang="ja-JP" altLang="en-US" dirty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4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770258" y="2614049"/>
            <a:ext cx="4005140" cy="592400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5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770258" y="2092118"/>
            <a:ext cx="4052476" cy="334295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6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770258" y="3777475"/>
            <a:ext cx="4154003" cy="562800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7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5279326" y="4964975"/>
            <a:ext cx="2249221" cy="736400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8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6445984" y="2880652"/>
            <a:ext cx="1707416" cy="3257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図 15"/>
          <p:cNvPicPr>
            <a:picLocks noChangeAspect="1"/>
          </p:cNvPicPr>
          <p:nvPr/>
        </p:nvPicPr>
        <p:blipFill>
          <a:blip r:embed="rId3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3710815" y="5994400"/>
            <a:ext cx="1726052" cy="334295"/>
          </a:xfrm>
          <a:prstGeom prst="rect">
            <a:avLst/>
          </a:prstGeom>
          <a:noFill/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Spectrum of Gravitational Wave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5043090"/>
            <a:ext cx="7467600" cy="1378974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altLang="ja-JP" sz="2000" dirty="0" smtClean="0"/>
              <a:t>Peak : width of the wall</a:t>
            </a:r>
          </a:p>
          <a:p>
            <a:pPr>
              <a:spcAft>
                <a:spcPts val="600"/>
              </a:spcAft>
            </a:pPr>
            <a:r>
              <a:rPr lang="en-US" altLang="ja-JP" sz="2000" dirty="0" smtClean="0"/>
              <a:t>Edge : Hubble expansion rate at decay time</a:t>
            </a:r>
          </a:p>
          <a:p>
            <a:r>
              <a:rPr lang="en-US" altLang="ja-JP" sz="2000" dirty="0" smtClean="0"/>
              <a:t>Spectrum : nearly flat</a:t>
            </a:r>
            <a:endParaRPr lang="ja-JP" altLang="en-US" sz="2000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12</a:t>
            </a:fld>
            <a:r>
              <a:rPr lang="en-US" altLang="ja-JP" dirty="0" smtClean="0"/>
              <a:t>/15</a:t>
            </a:r>
            <a:endParaRPr lang="ja-JP" altLang="en-US" dirty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546" y="1803111"/>
            <a:ext cx="4198672" cy="3239979"/>
          </a:xfrm>
          <a:prstGeom prst="rect">
            <a:avLst/>
          </a:prstGeom>
          <a:effectLst>
            <a:outerShdw blurRad="50800" dist="101600" dir="2700000">
              <a:srgbClr val="000000">
                <a:alpha val="43000"/>
              </a:srgbClr>
            </a:outerShdw>
          </a:effectLst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5677" y="1803090"/>
            <a:ext cx="4189723" cy="3240000"/>
          </a:xfrm>
          <a:prstGeom prst="rect">
            <a:avLst/>
          </a:prstGeom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  <p:sp>
        <p:nvSpPr>
          <p:cNvPr id="9" name="テキスト ボックス 8"/>
          <p:cNvSpPr txBox="1"/>
          <p:nvPr/>
        </p:nvSpPr>
        <p:spPr>
          <a:xfrm>
            <a:off x="870224" y="1417638"/>
            <a:ext cx="2840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Large box (low resolution)</a:t>
            </a:r>
            <a:endParaRPr kumimoji="1" lang="ja-JP" altLang="en-US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5516009" y="1433758"/>
            <a:ext cx="29174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Small</a:t>
            </a:r>
            <a:r>
              <a:rPr kumimoji="1" lang="en-US" altLang="ja-JP" dirty="0" smtClean="0"/>
              <a:t> box (</a:t>
            </a:r>
            <a:r>
              <a:rPr lang="en-US" altLang="ja-JP" dirty="0" smtClean="0"/>
              <a:t>high</a:t>
            </a:r>
            <a:r>
              <a:rPr kumimoji="1" lang="en-US" altLang="ja-JP" dirty="0" smtClean="0"/>
              <a:t> resolution)</a:t>
            </a:r>
            <a:endParaRPr kumimoji="1" lang="ja-JP" altLang="en-US" dirty="0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6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3884684" y="5089603"/>
            <a:ext cx="1681985" cy="336397"/>
          </a:xfrm>
          <a:prstGeom prst="rect">
            <a:avLst/>
          </a:prstGeom>
          <a:ln>
            <a:noFill/>
          </a:ln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7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6065152" y="5560604"/>
            <a:ext cx="1771417" cy="2940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Dependence on the Background Evolution</a:t>
            </a:r>
            <a:endParaRPr lang="ja-JP" altLang="en-US" dirty="0"/>
          </a:p>
        </p:txBody>
      </p:sp>
      <p:sp>
        <p:nvSpPr>
          <p:cNvPr id="8" name="コンテンツ プレースホルダ 7"/>
          <p:cNvSpPr>
            <a:spLocks noGrp="1"/>
          </p:cNvSpPr>
          <p:nvPr>
            <p:ph idx="1"/>
          </p:nvPr>
        </p:nvSpPr>
        <p:spPr>
          <a:xfrm>
            <a:off x="457200" y="5562600"/>
            <a:ext cx="8229600" cy="508000"/>
          </a:xfrm>
        </p:spPr>
        <p:txBody>
          <a:bodyPr>
            <a:normAutofit/>
          </a:bodyPr>
          <a:lstStyle/>
          <a:p>
            <a:r>
              <a:rPr lang="en-US" altLang="ja-JP" sz="2000" dirty="0" smtClean="0"/>
              <a:t>The spectrum in MD is indeed flat, similar to the result in RD.</a:t>
            </a:r>
          </a:p>
        </p:txBody>
      </p:sp>
      <p:sp>
        <p:nvSpPr>
          <p:cNvPr id="13" name="フッター プレースホルダ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/>
          </a:p>
        </p:txBody>
      </p:sp>
      <p:sp>
        <p:nvSpPr>
          <p:cNvPr id="12" name="スライド番号プレースホル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EAF7D-3D49-7D4A-898E-593B5003A0D0}" type="slidenum">
              <a:rPr lang="ja-JP" altLang="en-US" smtClean="0"/>
              <a:pPr/>
              <a:t>13</a:t>
            </a:fld>
            <a:r>
              <a:rPr lang="en-US" altLang="ja-JP" dirty="0" smtClean="0"/>
              <a:t>/15</a:t>
            </a:r>
            <a:endParaRPr lang="ja-JP" altLang="en-US" dirty="0"/>
          </a:p>
        </p:txBody>
      </p:sp>
      <p:pic>
        <p:nvPicPr>
          <p:cNvPr id="4" name="図 3" descr="MDb24l_1GW.eps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 rot="5400000">
            <a:off x="5308845" y="1339048"/>
            <a:ext cx="2983134" cy="4175999"/>
          </a:xfrm>
          <a:prstGeom prst="rect">
            <a:avLst/>
          </a:prstGeom>
          <a:solidFill>
            <a:schemeClr val="tx1"/>
          </a:solidFill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  <p:pic>
        <p:nvPicPr>
          <p:cNvPr id="9" name="図 8" descr="RDb50l_1GW.eps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4"/>
              <a:stretch>
                <a:fillRect/>
              </a:stretch>
            </p:blipFill>
          </mc:Choice>
          <mc:Fallback>
            <p:blipFill>
              <a:blip r:embed="rId5"/>
              <a:stretch>
                <a:fillRect/>
              </a:stretch>
            </p:blipFill>
          </mc:Fallback>
        </mc:AlternateContent>
        <p:spPr>
          <a:xfrm rot="5400000">
            <a:off x="866195" y="1339044"/>
            <a:ext cx="2983139" cy="4176000"/>
          </a:xfrm>
          <a:prstGeom prst="rect">
            <a:avLst/>
          </a:prstGeom>
          <a:solidFill>
            <a:srgbClr val="FFFFFF"/>
          </a:solidFill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  <p:sp>
        <p:nvSpPr>
          <p:cNvPr id="10" name="テキスト ボックス 9"/>
          <p:cNvSpPr txBox="1"/>
          <p:nvPr/>
        </p:nvSpPr>
        <p:spPr>
          <a:xfrm>
            <a:off x="269764" y="4918615"/>
            <a:ext cx="41238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Radiation dominated (RD) </a:t>
            </a:r>
            <a:r>
              <a:rPr lang="en-US" altLang="ja-JP" dirty="0" smtClean="0"/>
              <a:t>background</a:t>
            </a:r>
            <a:endParaRPr kumimoji="1" lang="ja-JP" altLang="en-US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4712412" y="4918615"/>
            <a:ext cx="3828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Matter</a:t>
            </a:r>
            <a:r>
              <a:rPr kumimoji="1" lang="en-US" altLang="ja-JP" dirty="0" smtClean="0"/>
              <a:t> dominated (MD) </a:t>
            </a:r>
            <a:r>
              <a:rPr lang="en-US" altLang="ja-JP" dirty="0" smtClean="0"/>
              <a:t>background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Extrapolation of the numerical results</a:t>
            </a:r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14</a:t>
            </a:fld>
            <a:r>
              <a:rPr lang="en-US" altLang="ja-JP" dirty="0" smtClean="0"/>
              <a:t>/15</a:t>
            </a:r>
            <a:endParaRPr lang="ja-JP" altLang="en-US" dirty="0"/>
          </a:p>
        </p:txBody>
      </p:sp>
      <p:pic>
        <p:nvPicPr>
          <p:cNvPr id="7" name="図 6" descr="fig7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47576" y="1510605"/>
            <a:ext cx="5396740" cy="4170990"/>
          </a:xfrm>
          <a:prstGeom prst="rect">
            <a:avLst/>
          </a:prstGeom>
          <a:solidFill>
            <a:schemeClr val="tx1"/>
          </a:solidFill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  <p:sp>
        <p:nvSpPr>
          <p:cNvPr id="8" name="コンテンツ プレースホルダ 2"/>
          <p:cNvSpPr>
            <a:spLocks noGrp="1"/>
          </p:cNvSpPr>
          <p:nvPr>
            <p:ph idx="1"/>
          </p:nvPr>
        </p:nvSpPr>
        <p:spPr>
          <a:xfrm>
            <a:off x="838200" y="5816600"/>
            <a:ext cx="7467600" cy="817563"/>
          </a:xfrm>
        </p:spPr>
        <p:txBody>
          <a:bodyPr>
            <a:normAutofit fontScale="85000" lnSpcReduction="20000"/>
          </a:bodyPr>
          <a:lstStyle/>
          <a:p>
            <a:r>
              <a:rPr lang="en-US" altLang="ja-JP" sz="2000" dirty="0" smtClean="0"/>
              <a:t>Peak is too high to observe.</a:t>
            </a:r>
            <a:endParaRPr lang="ja-JP" altLang="en-US" sz="2000" dirty="0" smtClean="0"/>
          </a:p>
          <a:p>
            <a:r>
              <a:rPr lang="en-US" altLang="ja-JP" sz="2000" dirty="0" smtClean="0"/>
              <a:t>We can measure the parameters such as      and      from the frequency and intensity of the edge.</a:t>
            </a:r>
            <a:endParaRPr lang="ja-JP" altLang="en-US" sz="2000" dirty="0" smtClean="0"/>
          </a:p>
          <a:p>
            <a:endParaRPr lang="ja-JP" altLang="en-US" sz="2000" dirty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4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5372100" y="6136200"/>
            <a:ext cx="173999" cy="234899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5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6108701" y="6142500"/>
            <a:ext cx="149799" cy="1925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タイトル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Summary</a:t>
            </a:r>
            <a:endParaRPr lang="ja-JP" altLang="en-US" dirty="0"/>
          </a:p>
        </p:txBody>
      </p:sp>
      <p:sp>
        <p:nvSpPr>
          <p:cNvPr id="9" name="コンテンツ プレースホルダ 8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spcAft>
                <a:spcPts val="600"/>
              </a:spcAft>
            </a:pPr>
            <a:r>
              <a:rPr lang="en-US" altLang="ja-JP" sz="2400" dirty="0" smtClean="0"/>
              <a:t>We calculated the gravitational wave spectrum by running 3 dim. lattice simulations of domain walls.</a:t>
            </a:r>
          </a:p>
          <a:p>
            <a:pPr lvl="1">
              <a:spcAft>
                <a:spcPts val="600"/>
              </a:spcAft>
            </a:pPr>
            <a:r>
              <a:rPr lang="en-US" altLang="ja-JP" sz="2000" dirty="0" smtClean="0"/>
              <a:t>The edge corresponds to the horizon scale when walls collapse</a:t>
            </a:r>
          </a:p>
          <a:p>
            <a:pPr lvl="1">
              <a:spcAft>
                <a:spcPts val="600"/>
              </a:spcAft>
            </a:pPr>
            <a:r>
              <a:rPr lang="en-US" altLang="ja-JP" sz="2000" dirty="0" smtClean="0"/>
              <a:t>The peak corresponds to the width of the wall</a:t>
            </a:r>
          </a:p>
          <a:p>
            <a:pPr lvl="1">
              <a:spcAft>
                <a:spcPts val="600"/>
              </a:spcAft>
            </a:pPr>
            <a:r>
              <a:rPr lang="en-US" altLang="ja-JP" sz="2000" dirty="0" smtClean="0"/>
              <a:t>Shape of the spectrum is almost flat </a:t>
            </a:r>
          </a:p>
          <a:p>
            <a:pPr>
              <a:spcAft>
                <a:spcPts val="600"/>
              </a:spcAft>
            </a:pPr>
            <a:r>
              <a:rPr lang="en-US" altLang="ja-JP" sz="2400" dirty="0" smtClean="0"/>
              <a:t>Extrapolation of the numerical results</a:t>
            </a:r>
          </a:p>
          <a:p>
            <a:pPr lvl="1">
              <a:spcAft>
                <a:spcPts val="600"/>
              </a:spcAft>
            </a:pPr>
            <a:r>
              <a:rPr lang="en-US" altLang="ja-JP" sz="2000" dirty="0" smtClean="0"/>
              <a:t>There is a parameter region in which the edge is observable in the future experiments.</a:t>
            </a:r>
          </a:p>
          <a:p>
            <a:pPr>
              <a:spcAft>
                <a:spcPts val="600"/>
              </a:spcAft>
            </a:pPr>
            <a:r>
              <a:rPr lang="en-US" altLang="ja-JP" sz="2400" dirty="0" smtClean="0"/>
              <a:t>Further numerical/analytic investigation is needed in order to give an accurate prediction for GW spectrum. (work in progress)</a:t>
            </a:r>
          </a:p>
          <a:p>
            <a:pPr>
              <a:spcAft>
                <a:spcPts val="600"/>
              </a:spcAft>
            </a:pPr>
            <a:r>
              <a:rPr lang="en-US" altLang="ja-JP" sz="2400" dirty="0" smtClean="0"/>
              <a:t>It can be a new observational window to probe particle physics models with (approximate) discrete symmetry.</a:t>
            </a:r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15</a:t>
            </a:fld>
            <a:r>
              <a:rPr lang="en-US" altLang="ja-JP" dirty="0" smtClean="0"/>
              <a:t>/15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Appendix</a:t>
            </a:r>
            <a:endParaRPr lang="ja-JP" altLang="en-US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16</a:t>
            </a:fld>
            <a:endParaRPr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Initial condition (1)</a:t>
            </a:r>
            <a:endParaRPr lang="ja-JP" altLang="en-US" dirty="0"/>
          </a:p>
        </p:txBody>
      </p:sp>
      <p:sp>
        <p:nvSpPr>
          <p:cNvPr id="6" name="コンテンツ プレースホルダ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altLang="ja-JP" sz="2400" dirty="0" smtClean="0"/>
              <a:t>Correlation function in the finite temperature</a:t>
            </a:r>
          </a:p>
          <a:p>
            <a:pPr>
              <a:buNone/>
            </a:pPr>
            <a:endParaRPr lang="en-US" altLang="ja-JP" sz="2400" dirty="0" smtClean="0"/>
          </a:p>
          <a:p>
            <a:pPr>
              <a:buNone/>
            </a:pPr>
            <a:endParaRPr lang="en-US" altLang="ja-JP" sz="2400" dirty="0" smtClean="0"/>
          </a:p>
          <a:p>
            <a:pPr>
              <a:buNone/>
            </a:pPr>
            <a:endParaRPr lang="en-US" altLang="ja-JP" sz="2400" dirty="0" smtClean="0"/>
          </a:p>
          <a:p>
            <a:pPr>
              <a:buNone/>
            </a:pPr>
            <a:r>
              <a:rPr lang="en-US" altLang="ja-JP" sz="2400" dirty="0" smtClean="0"/>
              <a:t>                            </a:t>
            </a:r>
            <a:r>
              <a:rPr lang="en-US" altLang="ja-JP" sz="1800" dirty="0" smtClean="0"/>
              <a:t>: Bose-Einstein statics</a:t>
            </a:r>
          </a:p>
          <a:p>
            <a:pPr>
              <a:buNone/>
            </a:pPr>
            <a:endParaRPr lang="en-US" altLang="ja-JP" sz="2400" dirty="0" smtClean="0"/>
          </a:p>
          <a:p>
            <a:pPr>
              <a:buNone/>
            </a:pPr>
            <a:r>
              <a:rPr lang="en-US" altLang="ja-JP" sz="2400" dirty="0" smtClean="0"/>
              <a:t> 1 in       is the vacuum fluctuation → subtract</a:t>
            </a:r>
            <a:endParaRPr lang="ja-JP" altLang="en-US" sz="2400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17</a:t>
            </a:fld>
            <a:endParaRPr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984743" y="2069200"/>
            <a:ext cx="5035057" cy="611400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011678" y="2849105"/>
            <a:ext cx="1579122" cy="262295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3124201" y="2740650"/>
            <a:ext cx="2903255" cy="581700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5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011678" y="3358350"/>
            <a:ext cx="1789874" cy="539500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6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306901" y="4409267"/>
            <a:ext cx="239553" cy="245397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7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306900" y="4831363"/>
            <a:ext cx="4105967" cy="611400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8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306900" y="5442763"/>
            <a:ext cx="4435648" cy="611400"/>
          </a:xfrm>
          <a:prstGeom prst="rect">
            <a:avLst/>
          </a:prstGeom>
        </p:spPr>
      </p:pic>
      <p:cxnSp>
        <p:nvCxnSpPr>
          <p:cNvPr id="18" name="直線コネクタ 17"/>
          <p:cNvCxnSpPr/>
          <p:nvPr/>
        </p:nvCxnSpPr>
        <p:spPr>
          <a:xfrm>
            <a:off x="4210050" y="2520950"/>
            <a:ext cx="13970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直線コネクタ 20"/>
          <p:cNvCxnSpPr/>
          <p:nvPr/>
        </p:nvCxnSpPr>
        <p:spPr>
          <a:xfrm>
            <a:off x="654050" y="4654664"/>
            <a:ext cx="19685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Initial condition (2)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altLang="ja-JP" sz="2400" dirty="0" smtClean="0"/>
              <a:t>In the momentum space,</a:t>
            </a:r>
          </a:p>
          <a:p>
            <a:pPr>
              <a:buNone/>
            </a:pPr>
            <a:endParaRPr lang="en-US" altLang="ja-JP" sz="2400" dirty="0" smtClean="0"/>
          </a:p>
          <a:p>
            <a:pPr>
              <a:buNone/>
            </a:pPr>
            <a:endParaRPr lang="en-US" altLang="ja-JP" sz="2400" dirty="0" smtClean="0"/>
          </a:p>
          <a:p>
            <a:pPr>
              <a:buNone/>
            </a:pPr>
            <a:endParaRPr lang="en-US" altLang="ja-JP" sz="2400" dirty="0" smtClean="0"/>
          </a:p>
          <a:p>
            <a:pPr>
              <a:buNone/>
            </a:pPr>
            <a:r>
              <a:rPr lang="en-US" altLang="ja-JP" sz="2400" dirty="0" smtClean="0"/>
              <a:t>No correlation in the </a:t>
            </a:r>
            <a:r>
              <a:rPr lang="en-US" altLang="ja-JP" sz="2400" dirty="0" err="1" smtClean="0"/>
              <a:t>k</a:t>
            </a:r>
            <a:r>
              <a:rPr lang="en-US" altLang="ja-JP" sz="2400" dirty="0" smtClean="0"/>
              <a:t> space</a:t>
            </a:r>
          </a:p>
          <a:p>
            <a:pPr>
              <a:buNone/>
            </a:pPr>
            <a:r>
              <a:rPr lang="ja-JP" altLang="ja-JP" sz="2400" dirty="0" smtClean="0"/>
              <a:t>　</a:t>
            </a:r>
            <a:r>
              <a:rPr lang="en-US" altLang="ja-JP" sz="2400" dirty="0" smtClean="0"/>
              <a:t>→ Generate        as Gaussian with</a:t>
            </a:r>
          </a:p>
          <a:p>
            <a:pPr>
              <a:buNone/>
            </a:pPr>
            <a:endParaRPr lang="en-US" altLang="ja-JP" sz="2400" dirty="0" smtClean="0"/>
          </a:p>
          <a:p>
            <a:pPr>
              <a:buNone/>
            </a:pPr>
            <a:endParaRPr lang="en-US" altLang="ja-JP" sz="2400" dirty="0" smtClean="0"/>
          </a:p>
          <a:p>
            <a:pPr>
              <a:buNone/>
            </a:pPr>
            <a:endParaRPr lang="ja-JP" altLang="en-US" sz="2400" dirty="0" smtClean="0"/>
          </a:p>
          <a:p>
            <a:pPr>
              <a:buNone/>
            </a:pPr>
            <a:r>
              <a:rPr lang="ja-JP" altLang="en-US" sz="2400" dirty="0" smtClean="0"/>
              <a:t>　</a:t>
            </a:r>
            <a:r>
              <a:rPr lang="en-US" altLang="ja-JP" sz="2400" dirty="0" smtClean="0"/>
              <a:t>→ Fourier transform to obtain        and </a:t>
            </a:r>
            <a:endParaRPr lang="ja-JP" altLang="en-US" sz="2400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18</a:t>
            </a:fld>
            <a:endParaRPr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047758" y="2000250"/>
            <a:ext cx="2998695" cy="641100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047758" y="2641350"/>
            <a:ext cx="5016689" cy="596699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2661538" y="3877474"/>
            <a:ext cx="462662" cy="298295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5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400006" y="4343400"/>
            <a:ext cx="1982196" cy="524699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6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3807833" y="4343400"/>
            <a:ext cx="2256614" cy="389299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7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400006" y="4868099"/>
            <a:ext cx="2559010" cy="425300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8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4943861" y="4868099"/>
            <a:ext cx="1677476" cy="274996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9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4959700" y="5662307"/>
            <a:ext cx="498068" cy="268695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10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6225412" y="5596707"/>
            <a:ext cx="518499" cy="334295"/>
          </a:xfrm>
          <a:prstGeom prst="rect">
            <a:avLst/>
          </a:prstGeom>
        </p:spPr>
      </p:pic>
      <p:sp>
        <p:nvSpPr>
          <p:cNvPr id="17" name="テキスト ボックス 16"/>
          <p:cNvSpPr txBox="1"/>
          <p:nvPr/>
        </p:nvSpPr>
        <p:spPr>
          <a:xfrm>
            <a:off x="4943861" y="5108733"/>
            <a:ext cx="3600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: volume of the simulation box 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Condition for avoiding wall domination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Walls dominate the universe if</a:t>
            </a:r>
          </a:p>
          <a:p>
            <a:endParaRPr lang="en-US" altLang="ja-JP" dirty="0" smtClean="0"/>
          </a:p>
          <a:p>
            <a:endParaRPr lang="en-US" altLang="ja-JP" dirty="0" smtClean="0"/>
          </a:p>
          <a:p>
            <a:r>
              <a:rPr lang="en-US" altLang="ja-JP" dirty="0" smtClean="0"/>
              <a:t>The time when walls dominate</a:t>
            </a:r>
          </a:p>
          <a:p>
            <a:endParaRPr lang="en-US" altLang="ja-JP" dirty="0" smtClean="0"/>
          </a:p>
          <a:p>
            <a:r>
              <a:rPr lang="en-US" altLang="ja-JP" dirty="0" smtClean="0"/>
              <a:t>Require that walls decay before they dominate the universe</a:t>
            </a:r>
          </a:p>
          <a:p>
            <a:pPr>
              <a:buNone/>
            </a:pPr>
            <a:r>
              <a:rPr lang="en-US" altLang="ja-JP" dirty="0" smtClean="0"/>
              <a:t> </a:t>
            </a:r>
          </a:p>
          <a:p>
            <a:endParaRPr lang="ja-JP" altLang="en-US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EAF7D-3D49-7D4A-898E-593B5003A0D0}" type="slidenum">
              <a:rPr lang="ja-JP" altLang="en-US" smtClean="0"/>
              <a:pPr/>
              <a:t>19</a:t>
            </a:fld>
            <a:endParaRPr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6297885" y="1765300"/>
            <a:ext cx="1761828" cy="306899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408991" y="2247592"/>
            <a:ext cx="1744140" cy="452898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408991" y="2833133"/>
            <a:ext cx="1809984" cy="376697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5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4080349" y="3898900"/>
            <a:ext cx="1911215" cy="340695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6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128262" y="5525036"/>
            <a:ext cx="1995938" cy="334398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7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4080349" y="5444637"/>
            <a:ext cx="2409026" cy="452897"/>
          </a:xfrm>
          <a:prstGeom prst="rect">
            <a:avLst/>
          </a:prstGeom>
        </p:spPr>
      </p:pic>
      <p:sp>
        <p:nvSpPr>
          <p:cNvPr id="12" name="テキスト ボックス 11"/>
          <p:cNvSpPr txBox="1"/>
          <p:nvPr/>
        </p:nvSpPr>
        <p:spPr>
          <a:xfrm>
            <a:off x="3461753" y="2311136"/>
            <a:ext cx="28361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:energy density of the universe</a:t>
            </a:r>
            <a:endParaRPr kumimoji="1" lang="ja-JP" altLang="en-US" sz="1600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3461753" y="2833133"/>
            <a:ext cx="25613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dirty="0" smtClean="0"/>
              <a:t>:e</a:t>
            </a:r>
            <a:r>
              <a:rPr kumimoji="1" lang="en-US" altLang="ja-JP" sz="1600" dirty="0" smtClean="0"/>
              <a:t>nergy density of the walls</a:t>
            </a:r>
            <a:endParaRPr kumimoji="1" lang="ja-JP" altLang="en-US" sz="1600" dirty="0"/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2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290108" y="3932696"/>
            <a:ext cx="1555161" cy="270899"/>
          </a:xfrm>
          <a:prstGeom prst="rect">
            <a:avLst/>
          </a:prstGeom>
        </p:spPr>
      </p:pic>
      <p:sp>
        <p:nvSpPr>
          <p:cNvPr id="15" name="右矢印 14"/>
          <p:cNvSpPr/>
          <p:nvPr/>
        </p:nvSpPr>
        <p:spPr>
          <a:xfrm>
            <a:off x="3090985" y="3898900"/>
            <a:ext cx="741536" cy="234899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右矢印 15"/>
          <p:cNvSpPr/>
          <p:nvPr/>
        </p:nvSpPr>
        <p:spPr>
          <a:xfrm>
            <a:off x="3347453" y="5575836"/>
            <a:ext cx="454725" cy="234899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Earlier studies</a:t>
            </a:r>
            <a:endParaRPr lang="ja-JP" altLang="en-US" dirty="0"/>
          </a:p>
        </p:txBody>
      </p:sp>
      <p:sp>
        <p:nvSpPr>
          <p:cNvPr id="6" name="コンテンツ プレースホルダ 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charset="2"/>
              <a:buChar char=""/>
            </a:pPr>
            <a:r>
              <a:rPr lang="en-US" altLang="ja-JP" sz="2400" dirty="0" smtClean="0"/>
              <a:t>Numerical simulations</a:t>
            </a:r>
          </a:p>
          <a:p>
            <a:pPr>
              <a:buNone/>
            </a:pPr>
            <a:r>
              <a:rPr lang="en-US" altLang="ja-JP" sz="16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       Press et al. (1989); Kawano (1990); </a:t>
            </a:r>
            <a:r>
              <a:rPr lang="en-US" altLang="ja-JP" sz="1600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Coulson</a:t>
            </a:r>
            <a:r>
              <a:rPr lang="en-US" altLang="ja-JP" sz="16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et al. (1996); </a:t>
            </a:r>
          </a:p>
          <a:p>
            <a:pPr>
              <a:buNone/>
            </a:pPr>
            <a:r>
              <a:rPr lang="en-US" altLang="ja-JP" sz="16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       Larsson et al. (1997); </a:t>
            </a:r>
            <a:r>
              <a:rPr lang="en-US" altLang="ja-JP" sz="1600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Garagounis</a:t>
            </a:r>
            <a:r>
              <a:rPr lang="en-US" altLang="ja-JP" sz="16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and </a:t>
            </a:r>
            <a:r>
              <a:rPr lang="en-US" altLang="ja-JP" sz="1600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Hindmarsh</a:t>
            </a:r>
            <a:r>
              <a:rPr lang="en-US" altLang="ja-JP" sz="16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(2003); </a:t>
            </a:r>
            <a:r>
              <a:rPr lang="en-US" altLang="ja-JP" sz="1600" dirty="0" err="1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Avelino</a:t>
            </a:r>
            <a:r>
              <a:rPr lang="en-US" altLang="ja-JP" sz="16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et al. (2005) …</a:t>
            </a:r>
          </a:p>
          <a:p>
            <a:pPr lvl="1">
              <a:buFont typeface="Wingdings" charset="2"/>
              <a:buChar char=""/>
            </a:pPr>
            <a:r>
              <a:rPr lang="en-US" altLang="ja-JP" sz="1800" dirty="0" smtClean="0"/>
              <a:t>In order to resolve two extremely different scales,</a:t>
            </a:r>
            <a:endParaRPr lang="ja-JP" altLang="en-US" sz="1800" dirty="0" smtClean="0"/>
          </a:p>
          <a:p>
            <a:pPr lvl="1">
              <a:buFont typeface="Wingdings" charset="2"/>
              <a:buChar char=""/>
            </a:pPr>
            <a:endParaRPr lang="ja-JP" altLang="en-US" sz="1800" dirty="0" smtClean="0"/>
          </a:p>
          <a:p>
            <a:pPr lvl="1">
              <a:buFont typeface="Wingdings" charset="2"/>
              <a:buChar char=""/>
            </a:pPr>
            <a:endParaRPr lang="ja-JP" altLang="en-US" sz="1800" dirty="0" smtClean="0"/>
          </a:p>
          <a:p>
            <a:pPr lvl="1">
              <a:buFont typeface="Wingdings" charset="2"/>
              <a:buChar char=""/>
            </a:pPr>
            <a:r>
              <a:rPr lang="en-US" altLang="ja-JP" sz="1800" dirty="0" smtClean="0"/>
              <a:t>put an unphysical assumption about the wall width (PRS algorithm).</a:t>
            </a:r>
            <a:endParaRPr lang="ja-JP" altLang="en-US" sz="2400" dirty="0" smtClean="0"/>
          </a:p>
          <a:p>
            <a:pPr>
              <a:buFont typeface="Wingdings" charset="2"/>
              <a:buChar char=""/>
            </a:pPr>
            <a:r>
              <a:rPr lang="en-US" altLang="ja-JP" sz="2400" dirty="0" smtClean="0"/>
              <a:t>Gravitational radiation from DW decay</a:t>
            </a:r>
          </a:p>
          <a:p>
            <a:pPr>
              <a:buNone/>
            </a:pPr>
            <a:r>
              <a:rPr lang="en-US" altLang="ja-JP" sz="16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       Gleiser and Roberts (1998)</a:t>
            </a:r>
          </a:p>
          <a:p>
            <a:pPr lvl="1">
              <a:buFont typeface="Wingdings" charset="2"/>
              <a:buChar char=""/>
            </a:pPr>
            <a:r>
              <a:rPr lang="en-US" altLang="ja-JP" sz="1800" dirty="0" smtClean="0"/>
              <a:t>Only semi-analytic estimations</a:t>
            </a:r>
          </a:p>
          <a:p>
            <a:pPr lvl="1">
              <a:buFont typeface="Wingdings" charset="2"/>
              <a:buChar char=""/>
            </a:pPr>
            <a:r>
              <a:rPr lang="en-US" altLang="ja-JP" sz="1800" dirty="0" smtClean="0"/>
              <a:t>Shape of the spectrum of </a:t>
            </a:r>
            <a:r>
              <a:rPr lang="en-US" altLang="ja-JP" sz="1800" dirty="0" err="1" smtClean="0"/>
              <a:t>GWs</a:t>
            </a:r>
            <a:r>
              <a:rPr lang="en-US" altLang="ja-JP" sz="1800" dirty="0" smtClean="0"/>
              <a:t> has been unknown</a:t>
            </a:r>
          </a:p>
          <a:p>
            <a:pPr>
              <a:buSzPct val="90000"/>
              <a:buFont typeface="Wingdings" charset="2"/>
              <a:buChar char=""/>
            </a:pPr>
            <a:r>
              <a:rPr lang="en-US" altLang="ja-JP" sz="2000" dirty="0" smtClean="0">
                <a:solidFill>
                  <a:srgbClr val="FFA3D3"/>
                </a:solidFill>
              </a:rPr>
              <a:t>Our goal:</a:t>
            </a:r>
          </a:p>
          <a:p>
            <a:pPr>
              <a:buNone/>
            </a:pPr>
            <a:r>
              <a:rPr lang="en-US" altLang="ja-JP" sz="16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      </a:t>
            </a:r>
            <a:r>
              <a:rPr lang="en-US" altLang="ja-JP" sz="2000" dirty="0" smtClean="0">
                <a:solidFill>
                  <a:srgbClr val="FFA3D3"/>
                </a:solidFill>
              </a:rPr>
              <a:t>To investigate the evolution of DW in more realistic situations and calculate the spectrum of </a:t>
            </a:r>
            <a:r>
              <a:rPr lang="en-US" altLang="ja-JP" sz="2000" dirty="0" err="1" smtClean="0">
                <a:solidFill>
                  <a:srgbClr val="FFA3D3"/>
                </a:solidFill>
              </a:rPr>
              <a:t>GWs</a:t>
            </a:r>
            <a:r>
              <a:rPr lang="en-US" altLang="ja-JP" sz="2000" dirty="0" smtClean="0">
                <a:solidFill>
                  <a:srgbClr val="FFA3D3"/>
                </a:solidFill>
              </a:rPr>
              <a:t>.</a:t>
            </a:r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20</a:t>
            </a:fld>
            <a:endParaRPr lang="ja-JP" altLang="en-US" dirty="0"/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3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352312" y="2908301"/>
            <a:ext cx="6572488" cy="549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Comments on the Numerical Study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676064"/>
          </a:xfrm>
        </p:spPr>
        <p:txBody>
          <a:bodyPr>
            <a:normAutofit/>
          </a:bodyPr>
          <a:lstStyle/>
          <a:p>
            <a:r>
              <a:rPr lang="en-US" altLang="ja-JP" sz="2400" dirty="0" smtClean="0"/>
              <a:t>Nonlinear evolution equation</a:t>
            </a:r>
            <a:endParaRPr lang="ja-JP" altLang="en-US" sz="2400" dirty="0" smtClean="0"/>
          </a:p>
          <a:p>
            <a:pPr lvl="1"/>
            <a:r>
              <a:rPr lang="en-US" altLang="ja-JP" sz="2000" dirty="0" smtClean="0"/>
              <a:t>Difficult to solve analytically</a:t>
            </a:r>
            <a:endParaRPr lang="ja-JP" altLang="en-US" sz="2000" dirty="0" smtClean="0"/>
          </a:p>
          <a:p>
            <a:pPr lvl="1"/>
            <a:r>
              <a:rPr lang="en-US" altLang="ja-JP" sz="2000" dirty="0" smtClean="0"/>
              <a:t>Need for </a:t>
            </a:r>
            <a:r>
              <a:rPr lang="en-US" altLang="ja-JP" sz="2000" dirty="0" err="1" smtClean="0"/>
              <a:t>numelical</a:t>
            </a:r>
            <a:r>
              <a:rPr lang="en-US" altLang="ja-JP" sz="2000" dirty="0" smtClean="0"/>
              <a:t> simulation</a:t>
            </a:r>
          </a:p>
          <a:p>
            <a:pPr lvl="1">
              <a:buNone/>
            </a:pPr>
            <a:endParaRPr lang="ja-JP" altLang="en-US" sz="1000" dirty="0" smtClean="0"/>
          </a:p>
          <a:p>
            <a:r>
              <a:rPr lang="en-US" altLang="ja-JP" sz="2400" dirty="0" smtClean="0"/>
              <a:t>Problem in </a:t>
            </a:r>
            <a:r>
              <a:rPr lang="en-US" altLang="ja-JP" sz="2400" dirty="0" err="1" smtClean="0"/>
              <a:t>numelical</a:t>
            </a:r>
            <a:r>
              <a:rPr lang="en-US" altLang="ja-JP" sz="2400" dirty="0" smtClean="0"/>
              <a:t> study</a:t>
            </a:r>
            <a:endParaRPr lang="ja-JP" altLang="en-US" sz="2400" dirty="0" smtClean="0"/>
          </a:p>
          <a:p>
            <a:pPr lvl="1"/>
            <a:r>
              <a:rPr lang="en-US" altLang="ja-JP" sz="2000" dirty="0" smtClean="0"/>
              <a:t>One must consider two extremely different length scales.</a:t>
            </a:r>
            <a:endParaRPr lang="ja-JP" altLang="en-US" sz="2000" dirty="0" smtClean="0"/>
          </a:p>
          <a:p>
            <a:pPr lvl="2"/>
            <a:r>
              <a:rPr lang="en-US" altLang="ja-JP" sz="1800" dirty="0" smtClean="0"/>
              <a:t>Width of the wall</a:t>
            </a:r>
          </a:p>
          <a:p>
            <a:pPr lvl="2"/>
            <a:endParaRPr lang="ja-JP" altLang="en-US" sz="1800" dirty="0" smtClean="0"/>
          </a:p>
          <a:p>
            <a:pPr lvl="2"/>
            <a:r>
              <a:rPr lang="en-US" altLang="ja-JP" sz="1800" smtClean="0"/>
              <a:t>Hubble radius</a:t>
            </a:r>
          </a:p>
          <a:p>
            <a:pPr lvl="2">
              <a:buNone/>
            </a:pPr>
            <a:endParaRPr lang="en-US" altLang="ja-JP" sz="1800" dirty="0" smtClean="0"/>
          </a:p>
          <a:p>
            <a:pPr lvl="2">
              <a:buNone/>
            </a:pPr>
            <a:endParaRPr lang="en-US" altLang="ja-JP" sz="1800" dirty="0" smtClean="0"/>
          </a:p>
          <a:p>
            <a:pPr lvl="2">
              <a:buNone/>
            </a:pPr>
            <a:endParaRPr lang="ja-JP" altLang="en-US" sz="1800" dirty="0" smtClean="0"/>
          </a:p>
          <a:p>
            <a:pPr lvl="1"/>
            <a:r>
              <a:rPr lang="en-US" altLang="ja-JP" sz="2000" dirty="0" smtClean="0"/>
              <a:t>We can not simulate the physical evolution for a long time.</a:t>
            </a:r>
            <a:endParaRPr lang="ja-JP" altLang="en-US" sz="2000" dirty="0" smtClean="0"/>
          </a:p>
          <a:p>
            <a:pPr lvl="1">
              <a:buNone/>
            </a:pPr>
            <a:endParaRPr lang="ja-JP" altLang="en-US" sz="2000" dirty="0" smtClean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21</a:t>
            </a:fld>
            <a:endParaRPr lang="ja-JP" altLang="en-US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723762" y="4110599"/>
            <a:ext cx="4897858" cy="294897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2454829" y="5216495"/>
            <a:ext cx="2864448" cy="475295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5319277" y="1600201"/>
            <a:ext cx="3016695" cy="621999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5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6461198" y="2222200"/>
            <a:ext cx="904556" cy="480197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6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723762" y="4761400"/>
            <a:ext cx="3394570" cy="279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199" y="274638"/>
            <a:ext cx="8229079" cy="1143000"/>
          </a:xfrm>
        </p:spPr>
        <p:txBody>
          <a:bodyPr/>
          <a:lstStyle/>
          <a:p>
            <a:r>
              <a:rPr lang="en-US" altLang="ja-JP" dirty="0" smtClean="0"/>
              <a:t>“Green’s function” method</a:t>
            </a:r>
            <a:r>
              <a:rPr lang="en-US" altLang="ja-JP" sz="1600" dirty="0" smtClean="0"/>
              <a:t> </a:t>
            </a:r>
            <a:r>
              <a:rPr lang="en-US" altLang="ja-JP" sz="14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Dufaux et al. (2007)</a:t>
            </a:r>
            <a:endParaRPr lang="ja-JP" altLang="en-US" sz="1400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2000" dirty="0" smtClean="0"/>
              <a:t>Assume the source exists during </a:t>
            </a:r>
          </a:p>
          <a:p>
            <a:endParaRPr lang="en-US" altLang="ja-JP" sz="2000" dirty="0" smtClean="0"/>
          </a:p>
          <a:p>
            <a:endParaRPr lang="en-US" altLang="ja-JP" sz="2000" dirty="0" smtClean="0"/>
          </a:p>
          <a:p>
            <a:endParaRPr lang="en-US" altLang="ja-JP" sz="2000" dirty="0" smtClean="0"/>
          </a:p>
          <a:p>
            <a:endParaRPr lang="en-US" altLang="ja-JP" sz="2000" dirty="0" smtClean="0"/>
          </a:p>
          <a:p>
            <a:endParaRPr lang="en-US" altLang="ja-JP" sz="2000" dirty="0" smtClean="0"/>
          </a:p>
          <a:p>
            <a:endParaRPr lang="en-US" altLang="ja-JP" sz="2000" dirty="0" smtClean="0"/>
          </a:p>
          <a:p>
            <a:r>
              <a:rPr lang="en-US" altLang="ja-JP" sz="2000" dirty="0" smtClean="0"/>
              <a:t>The time evolution of                is obtained by the numerical simulation.</a:t>
            </a:r>
            <a:endParaRPr lang="ja-JP" altLang="en-US" sz="2000" dirty="0" smtClean="0"/>
          </a:p>
          <a:p>
            <a:pPr>
              <a:buNone/>
            </a:pPr>
            <a:r>
              <a:rPr lang="ja-JP" altLang="en-US" sz="2000" dirty="0" smtClean="0"/>
              <a:t>　　</a:t>
            </a:r>
            <a:r>
              <a:rPr lang="en-US" altLang="ja-JP" sz="2000" dirty="0" smtClean="0"/>
              <a:t>→   calculate</a:t>
            </a:r>
            <a:endParaRPr lang="ja-JP" altLang="en-US" sz="2000" dirty="0" smtClean="0"/>
          </a:p>
          <a:p>
            <a:pPr>
              <a:buNone/>
            </a:pPr>
            <a:r>
              <a:rPr lang="ja-JP" altLang="en-US" sz="2000" dirty="0" smtClean="0"/>
              <a:t>　　</a:t>
            </a:r>
            <a:r>
              <a:rPr lang="en-US" altLang="ja-JP" sz="2000" dirty="0" smtClean="0"/>
              <a:t>→   evaluate              by performing the time integral</a:t>
            </a:r>
            <a:endParaRPr lang="ja-JP" altLang="en-US" sz="2000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22</a:t>
            </a:fld>
            <a:endParaRPr lang="ja-JP" altLang="en-US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4040904" y="2780883"/>
            <a:ext cx="4234992" cy="549999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701046" y="2089902"/>
            <a:ext cx="8214354" cy="558299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137237" y="2895278"/>
            <a:ext cx="2600368" cy="315196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5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4806283" y="1728833"/>
            <a:ext cx="1311932" cy="266596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6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137237" y="3576282"/>
            <a:ext cx="4528212" cy="490800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7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5973290" y="3653483"/>
            <a:ext cx="2180110" cy="336397"/>
          </a:xfrm>
          <a:prstGeom prst="rect">
            <a:avLst/>
          </a:prstGeom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8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3492851" y="4237785"/>
            <a:ext cx="810043" cy="304695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9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2807697" y="4907423"/>
            <a:ext cx="1707416" cy="325797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10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2654300" y="5258620"/>
            <a:ext cx="757280" cy="3342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タイトル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Physical interpretation of the spectrum</a:t>
            </a:r>
            <a:endParaRPr lang="ja-JP" altLang="en-US" dirty="0"/>
          </a:p>
        </p:txBody>
      </p:sp>
      <p:sp>
        <p:nvSpPr>
          <p:cNvPr id="8" name="コンテンツ プレースホルダ 7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spcAft>
                <a:spcPts val="1200"/>
              </a:spcAft>
            </a:pPr>
            <a:r>
              <a:rPr lang="en-US" altLang="ja-JP" sz="2000" dirty="0" smtClean="0"/>
              <a:t>The physics relevant for the generation of gravitational waves</a:t>
            </a:r>
            <a:endParaRPr lang="ja-JP" altLang="en-US" sz="2000" dirty="0" smtClean="0"/>
          </a:p>
          <a:p>
            <a:pPr lvl="1">
              <a:spcAft>
                <a:spcPts val="1200"/>
              </a:spcAft>
            </a:pPr>
            <a:r>
              <a:rPr lang="en-US" altLang="ja-JP" sz="1600" dirty="0" smtClean="0"/>
              <a:t>Interaction of wall networks (collision, separation, reconnection, collapse …)</a:t>
            </a:r>
            <a:endParaRPr lang="ja-JP" altLang="en-US" sz="1600" dirty="0" smtClean="0"/>
          </a:p>
          <a:p>
            <a:pPr lvl="2">
              <a:spcAft>
                <a:spcPts val="1200"/>
              </a:spcAft>
            </a:pPr>
            <a:r>
              <a:rPr lang="en-US" altLang="ja-JP" sz="1400" dirty="0" smtClean="0"/>
              <a:t>Typical scale</a:t>
            </a:r>
            <a:r>
              <a:rPr lang="ja-JP" altLang="en-US" sz="1400" dirty="0" smtClean="0"/>
              <a:t>：</a:t>
            </a:r>
            <a:r>
              <a:rPr lang="en-US" altLang="ja-JP" sz="1400" dirty="0" smtClean="0"/>
              <a:t>width of the wall</a:t>
            </a:r>
            <a:endParaRPr lang="ja-JP" altLang="en-US" sz="1400" dirty="0" smtClean="0"/>
          </a:p>
          <a:p>
            <a:pPr lvl="1">
              <a:spcAft>
                <a:spcPts val="1200"/>
              </a:spcAft>
            </a:pPr>
            <a:r>
              <a:rPr lang="en-US" altLang="ja-JP" sz="1600" dirty="0" smtClean="0"/>
              <a:t>Relativistic motion of the wall</a:t>
            </a:r>
            <a:endParaRPr lang="ja-JP" altLang="en-US" sz="1600" dirty="0" smtClean="0"/>
          </a:p>
          <a:p>
            <a:pPr lvl="2">
              <a:spcAft>
                <a:spcPts val="1200"/>
              </a:spcAft>
            </a:pPr>
            <a:r>
              <a:rPr lang="en-US" altLang="ja-JP" sz="1400" dirty="0" smtClean="0"/>
              <a:t>Cease to generate after the decay of walls</a:t>
            </a:r>
            <a:endParaRPr lang="ja-JP" altLang="en-US" sz="1400" dirty="0" smtClean="0"/>
          </a:p>
          <a:p>
            <a:pPr lvl="2">
              <a:spcAft>
                <a:spcPts val="1200"/>
              </a:spcAft>
            </a:pPr>
            <a:r>
              <a:rPr lang="en-US" altLang="ja-JP" sz="1400" dirty="0" smtClean="0"/>
              <a:t>Typical scale</a:t>
            </a:r>
            <a:r>
              <a:rPr lang="ja-JP" altLang="en-US" sz="1400" dirty="0" smtClean="0"/>
              <a:t>：</a:t>
            </a:r>
            <a:r>
              <a:rPr lang="en-US" altLang="ja-JP" sz="1400" dirty="0" smtClean="0"/>
              <a:t>Hubble radius</a:t>
            </a:r>
            <a:endParaRPr lang="ja-JP" altLang="en-US" sz="1400" dirty="0" smtClean="0"/>
          </a:p>
          <a:p>
            <a:pPr>
              <a:spcAft>
                <a:spcPts val="600"/>
              </a:spcAft>
            </a:pPr>
            <a:r>
              <a:rPr lang="en-US" altLang="ja-JP" sz="2000" dirty="0" smtClean="0"/>
              <a:t>Form of the spectrum</a:t>
            </a:r>
            <a:endParaRPr lang="ja-JP" altLang="en-US" sz="2000" dirty="0" smtClean="0"/>
          </a:p>
          <a:p>
            <a:pPr lvl="1">
              <a:spcAft>
                <a:spcPts val="600"/>
              </a:spcAft>
            </a:pPr>
            <a:r>
              <a:rPr lang="en-US" altLang="ja-JP" sz="1600" dirty="0" smtClean="0"/>
              <a:t>Peak corresponds to the width of the wall</a:t>
            </a:r>
            <a:endParaRPr lang="ja-JP" altLang="en-US" sz="1600" dirty="0" smtClean="0"/>
          </a:p>
          <a:p>
            <a:pPr lvl="1">
              <a:spcAft>
                <a:spcPts val="600"/>
              </a:spcAft>
            </a:pPr>
            <a:r>
              <a:rPr lang="en-US" altLang="ja-JP" sz="1600" dirty="0" smtClean="0"/>
              <a:t>Edge corresponds to the Horizon scale</a:t>
            </a:r>
            <a:endParaRPr lang="ja-JP" altLang="en-US" sz="1600" dirty="0" smtClean="0"/>
          </a:p>
          <a:p>
            <a:pPr>
              <a:spcAft>
                <a:spcPts val="600"/>
              </a:spcAft>
            </a:pPr>
            <a:r>
              <a:rPr lang="en-US" altLang="ja-JP" sz="2000" dirty="0" smtClean="0"/>
              <a:t>The numerical values of the amplitude and frequency for peak and edge are consistent with simple dimensional analysis except a factor of O(1).</a:t>
            </a:r>
            <a:r>
              <a:rPr lang="ja-JP" altLang="en-US" sz="2000" dirty="0" smtClean="0"/>
              <a:t>　　　　　　</a:t>
            </a:r>
          </a:p>
          <a:p>
            <a:pPr lvl="1">
              <a:buNone/>
            </a:pPr>
            <a:endParaRPr lang="ja-JP" altLang="en-US" sz="1600" dirty="0" smtClean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23</a:t>
            </a:fld>
            <a:endParaRPr lang="ja-JP" altLang="en-US" dirty="0"/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3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4000500" y="2438400"/>
            <a:ext cx="667906" cy="295420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4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3975100" y="3607223"/>
            <a:ext cx="746840" cy="230276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0104" y="2428557"/>
            <a:ext cx="3309216" cy="2556000"/>
          </a:xfrm>
          <a:prstGeom prst="rect">
            <a:avLst/>
          </a:prstGeom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3692" y="837000"/>
            <a:ext cx="6711652" cy="5184000"/>
          </a:xfrm>
          <a:prstGeom prst="rect">
            <a:avLst/>
          </a:prstGeom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CD18-686B-47A9-AFD5-66CE5FA52A66}" type="slidenum">
              <a:rPr lang="en-US" altLang="ja-JP" smtClean="0"/>
              <a:pPr/>
              <a:t>24</a:t>
            </a:fld>
            <a:endParaRPr lang="en-US" altLang="ja-JP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832" y="495001"/>
            <a:ext cx="7593881" cy="5867999"/>
          </a:xfrm>
          <a:prstGeom prst="rect">
            <a:avLst/>
          </a:prstGeom>
          <a:effectLst>
            <a:outerShdw blurRad="50800" dist="127000" dir="2700000">
              <a:srgbClr val="000000">
                <a:alpha val="43000"/>
              </a:srgbClr>
            </a:outerShdw>
          </a:effectLst>
        </p:spPr>
      </p:pic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25</a:t>
            </a:fld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Estimation for peak amplitude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altLang="ja-JP" sz="2000" dirty="0" smtClean="0"/>
              <a:t>Energy of GW from DW decay</a:t>
            </a:r>
          </a:p>
          <a:p>
            <a:pPr>
              <a:buNone/>
            </a:pPr>
            <a:endParaRPr lang="en-US" altLang="ja-JP" sz="2000" dirty="0" smtClean="0"/>
          </a:p>
          <a:p>
            <a:pPr>
              <a:buNone/>
            </a:pPr>
            <a:endParaRPr lang="en-US" altLang="ja-JP" sz="2000" dirty="0" smtClean="0"/>
          </a:p>
          <a:p>
            <a:pPr>
              <a:buNone/>
            </a:pPr>
            <a:endParaRPr lang="en-US" altLang="ja-JP" sz="2000" dirty="0" smtClean="0"/>
          </a:p>
          <a:p>
            <a:pPr>
              <a:buNone/>
            </a:pPr>
            <a:r>
              <a:rPr lang="en-US" altLang="ja-JP" sz="2000" dirty="0" smtClean="0"/>
              <a:t>Energy density</a:t>
            </a:r>
          </a:p>
          <a:p>
            <a:pPr>
              <a:buNone/>
            </a:pPr>
            <a:endParaRPr lang="ja-JP" altLang="en-US" sz="2000" dirty="0" smtClean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26</a:t>
            </a:fld>
            <a:endParaRPr lang="ja-JP" altLang="en-US" dirty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4171258" y="2187657"/>
            <a:ext cx="3110990" cy="334295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316653" y="2008855"/>
            <a:ext cx="1947303" cy="691900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5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754202" y="3517256"/>
            <a:ext cx="3216434" cy="628300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6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635594" y="5797551"/>
            <a:ext cx="783512" cy="289899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7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3230815" y="5797551"/>
            <a:ext cx="2495938" cy="298295"/>
          </a:xfrm>
          <a:prstGeom prst="rect">
            <a:avLst/>
          </a:prstGeom>
        </p:spPr>
      </p:pic>
      <p:sp>
        <p:nvSpPr>
          <p:cNvPr id="16" name="テキスト ボックス 15"/>
          <p:cNvSpPr txBox="1"/>
          <p:nvPr/>
        </p:nvSpPr>
        <p:spPr>
          <a:xfrm>
            <a:off x="2594642" y="5797551"/>
            <a:ext cx="4241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for</a:t>
            </a:r>
            <a:endParaRPr kumimoji="1" lang="ja-JP" altLang="en-US" sz="1600" dirty="0"/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26753" y="2805469"/>
            <a:ext cx="2948335" cy="2051987"/>
          </a:xfrm>
          <a:prstGeom prst="rect">
            <a:avLst/>
          </a:prstGeom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  <p:sp>
        <p:nvSpPr>
          <p:cNvPr id="20" name="円/楕円 19"/>
          <p:cNvSpPr/>
          <p:nvPr/>
        </p:nvSpPr>
        <p:spPr>
          <a:xfrm>
            <a:off x="7112000" y="3113246"/>
            <a:ext cx="1041400" cy="997056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73000"/>
                  <a:satMod val="150000"/>
                  <a:alpha val="21000"/>
                </a:schemeClr>
              </a:gs>
              <a:gs pos="25000">
                <a:schemeClr val="accent1">
                  <a:tint val="96000"/>
                  <a:shade val="80000"/>
                  <a:satMod val="105000"/>
                  <a:alpha val="21000"/>
                </a:schemeClr>
              </a:gs>
              <a:gs pos="38000">
                <a:schemeClr val="accent1">
                  <a:tint val="96000"/>
                  <a:shade val="59000"/>
                  <a:satMod val="120000"/>
                  <a:alpha val="21000"/>
                </a:schemeClr>
              </a:gs>
              <a:gs pos="55000">
                <a:schemeClr val="accent1">
                  <a:shade val="57000"/>
                  <a:satMod val="120000"/>
                  <a:alpha val="21000"/>
                </a:schemeClr>
              </a:gs>
              <a:gs pos="80000">
                <a:schemeClr val="accent1">
                  <a:shade val="56000"/>
                  <a:satMod val="145000"/>
                  <a:alpha val="21000"/>
                </a:schemeClr>
              </a:gs>
              <a:gs pos="88000">
                <a:schemeClr val="accent1">
                  <a:shade val="63000"/>
                  <a:satMod val="160000"/>
                  <a:alpha val="21000"/>
                </a:schemeClr>
              </a:gs>
              <a:gs pos="100000">
                <a:schemeClr val="accent1">
                  <a:tint val="99555"/>
                  <a:satMod val="155000"/>
                  <a:alpha val="21000"/>
                </a:schemeClr>
              </a:gs>
            </a:gsLst>
            <a:lin ang="5400000" scaled="1"/>
            <a:tileRect/>
          </a:gradFill>
          <a:ln>
            <a:solidFill>
              <a:srgbClr val="6EA0B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右矢印 20"/>
          <p:cNvSpPr/>
          <p:nvPr/>
        </p:nvSpPr>
        <p:spPr>
          <a:xfrm>
            <a:off x="6197600" y="3446002"/>
            <a:ext cx="685800" cy="249698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tint val="73000"/>
                  <a:satMod val="150000"/>
                  <a:alpha val="21000"/>
                </a:schemeClr>
              </a:gs>
              <a:gs pos="25000">
                <a:schemeClr val="accent1">
                  <a:tint val="96000"/>
                  <a:shade val="80000"/>
                  <a:satMod val="105000"/>
                  <a:alpha val="21000"/>
                </a:schemeClr>
              </a:gs>
              <a:gs pos="38000">
                <a:schemeClr val="accent1">
                  <a:tint val="96000"/>
                  <a:shade val="59000"/>
                  <a:satMod val="120000"/>
                  <a:alpha val="21000"/>
                </a:schemeClr>
              </a:gs>
              <a:gs pos="55000">
                <a:schemeClr val="accent1">
                  <a:shade val="57000"/>
                  <a:satMod val="120000"/>
                  <a:alpha val="21000"/>
                </a:schemeClr>
              </a:gs>
              <a:gs pos="80000">
                <a:schemeClr val="accent1">
                  <a:shade val="56000"/>
                  <a:satMod val="145000"/>
                  <a:alpha val="21000"/>
                </a:schemeClr>
              </a:gs>
              <a:gs pos="88000">
                <a:schemeClr val="accent1">
                  <a:shade val="63000"/>
                  <a:satMod val="160000"/>
                  <a:alpha val="21000"/>
                </a:schemeClr>
              </a:gs>
              <a:gs pos="100000">
                <a:schemeClr val="accent1">
                  <a:tint val="99555"/>
                  <a:satMod val="155000"/>
                  <a:alpha val="21000"/>
                </a:schemeClr>
              </a:gs>
            </a:gsLst>
            <a:lin ang="54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2" name="図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57702" y="3113246"/>
            <a:ext cx="1354298" cy="262295"/>
          </a:xfrm>
          <a:prstGeom prst="rect">
            <a:avLst/>
          </a:prstGeom>
        </p:spPr>
      </p:pic>
      <p:pic>
        <p:nvPicPr>
          <p:cNvPr id="23" name="図 22"/>
          <p:cNvPicPr>
            <a:picLocks noChangeAspect="1"/>
          </p:cNvPicPr>
          <p:nvPr/>
        </p:nvPicPr>
        <p:blipFill>
          <a:blip r:embed="rId10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754202" y="4181556"/>
            <a:ext cx="4529109" cy="1351799"/>
          </a:xfrm>
          <a:prstGeom prst="rect">
            <a:avLst/>
          </a:prstGeom>
        </p:spPr>
      </p:pic>
      <p:pic>
        <p:nvPicPr>
          <p:cNvPr id="24" name="図 23"/>
          <p:cNvPicPr>
            <a:picLocks noChangeAspect="1"/>
          </p:cNvPicPr>
          <p:nvPr/>
        </p:nvPicPr>
        <p:blipFill>
          <a:blip r:embed="rId11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618399" y="2805469"/>
            <a:ext cx="5011601" cy="2601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Peak amplitude </a:t>
            </a:r>
            <a:r>
              <a:rPr lang="ja-JP" altLang="en-US" dirty="0" smtClean="0"/>
              <a:t>（</a:t>
            </a:r>
            <a:r>
              <a:rPr lang="en-US" altLang="ja-JP" dirty="0" err="1" smtClean="0"/>
              <a:t>ε</a:t>
            </a:r>
            <a:r>
              <a:rPr lang="en-US" altLang="ja-JP" dirty="0" smtClean="0"/>
              <a:t> dependence</a:t>
            </a:r>
            <a:r>
              <a:rPr lang="ja-JP" altLang="en-US" dirty="0" smtClean="0"/>
              <a:t>）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5244122"/>
            <a:ext cx="7467600" cy="997942"/>
          </a:xfrm>
        </p:spPr>
        <p:txBody>
          <a:bodyPr>
            <a:normAutofit/>
          </a:bodyPr>
          <a:lstStyle/>
          <a:p>
            <a:r>
              <a:rPr lang="en-US" altLang="ja-JP" sz="1800" dirty="0" smtClean="0"/>
              <a:t>Fit into </a:t>
            </a:r>
            <a:endParaRPr lang="ja-JP" altLang="en-US" sz="1800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27</a:t>
            </a:fld>
            <a:endParaRPr lang="ja-JP" altLang="en-US" dirty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1038482" y="5575664"/>
            <a:ext cx="7473204" cy="666400"/>
          </a:xfrm>
          <a:prstGeom prst="rect">
            <a:avLst/>
          </a:prstGeom>
        </p:spPr>
      </p:pic>
      <p:pic>
        <p:nvPicPr>
          <p:cNvPr id="8" name="図 7" descr="test43GWb50peakas3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4"/>
              <a:stretch>
                <a:fillRect/>
              </a:stretch>
            </p:blipFill>
          </mc:Choice>
          <mc:Fallback>
            <p:blipFill>
              <a:blip r:embed="rId5"/>
              <a:stretch>
                <a:fillRect/>
              </a:stretch>
            </p:blipFill>
          </mc:Fallback>
        </mc:AlternateContent>
        <p:spPr>
          <a:xfrm>
            <a:off x="2149413" y="1387183"/>
            <a:ext cx="4845175" cy="3743999"/>
          </a:xfrm>
          <a:prstGeom prst="rect">
            <a:avLst/>
          </a:prstGeom>
          <a:solidFill>
            <a:schemeClr val="tx1"/>
          </a:solidFill>
          <a:effectLst>
            <a:outerShdw blurRad="50800" dist="114300" dir="270000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Fitting formulae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2400" dirty="0" smtClean="0"/>
              <a:t>Parameter dependence obtained from the dimensional analysis and the numerical results</a:t>
            </a:r>
            <a:endParaRPr lang="ja-JP" altLang="en-US" sz="2400" dirty="0" smtClean="0"/>
          </a:p>
          <a:p>
            <a:endParaRPr lang="ja-JP" altLang="en-US" sz="2400" dirty="0" smtClean="0"/>
          </a:p>
          <a:p>
            <a:endParaRPr lang="ja-JP" altLang="en-US" sz="2400" dirty="0" smtClean="0"/>
          </a:p>
          <a:p>
            <a:endParaRPr lang="ja-JP" altLang="en-US" sz="2400" dirty="0" smtClean="0"/>
          </a:p>
          <a:p>
            <a:endParaRPr lang="en-US" altLang="ja-JP" sz="2400" dirty="0" smtClean="0"/>
          </a:p>
          <a:p>
            <a:endParaRPr lang="en-US" altLang="ja-JP" sz="2400" dirty="0" smtClean="0"/>
          </a:p>
          <a:p>
            <a:endParaRPr lang="en-US" altLang="ja-JP" sz="2400" dirty="0" smtClean="0"/>
          </a:p>
          <a:p>
            <a:r>
              <a:rPr lang="en-US" altLang="ja-JP" sz="2400" dirty="0" smtClean="0"/>
              <a:t>We can use them to predict the gravitational wave spectrum for generic values of parameters.</a:t>
            </a:r>
            <a:endParaRPr lang="ja-JP" altLang="en-US" sz="2400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10/09/27 COSMO/CosPA 2010 (Univ. of Tokyo)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A993-2CE7-4159-90BA-FBAA33B8F64A}" type="slidenum">
              <a:rPr lang="ja-JP" altLang="en-US" smtClean="0"/>
              <a:pPr/>
              <a:t>28</a:t>
            </a:fld>
            <a:endParaRPr lang="ja-JP" altLang="en-US" dirty="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>
            <a:duotone>
              <a:schemeClr val="tx1"/>
              <a:srgbClr val="FFF1C1"/>
            </a:duotone>
          </a:blip>
          <a:stretch>
            <a:fillRect/>
          </a:stretch>
        </p:blipFill>
        <p:spPr>
          <a:xfrm>
            <a:off x="950115" y="2392362"/>
            <a:ext cx="6679767" cy="23971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テクノロジー">
  <a:themeElements>
    <a:clrScheme name="テクノロジー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テクノロジー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ゴシック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テクノロジー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テクノロジー.thmx</Template>
  <TotalTime>4603</TotalTime>
  <Words>1683</Words>
  <Application>Microsoft Macintosh PowerPoint</Application>
  <PresentationFormat>画面に合わせる (4:3)</PresentationFormat>
  <Paragraphs>294</Paragraphs>
  <Slides>28</Slides>
  <Notes>17</Notes>
  <HiddenSlides>0</HiddenSlides>
  <MMClips>0</MMClips>
  <ScaleCrop>false</ScaleCrop>
  <HeadingPairs>
    <vt:vector size="4" baseType="variant">
      <vt:variant>
        <vt:lpstr>デザイン テンプレート</vt:lpstr>
      </vt:variant>
      <vt:variant>
        <vt:i4>1</vt:i4>
      </vt:variant>
      <vt:variant>
        <vt:lpstr>スライド タイトル</vt:lpstr>
      </vt:variant>
      <vt:variant>
        <vt:i4>28</vt:i4>
      </vt:variant>
    </vt:vector>
  </HeadingPairs>
  <TitlesOfParts>
    <vt:vector size="29" baseType="lpstr">
      <vt:lpstr>テクノロジー</vt:lpstr>
      <vt:lpstr>Gravitational waves from collapsing domain walls</vt:lpstr>
      <vt:lpstr>Domain wall</vt:lpstr>
      <vt:lpstr>Scaling solutions　 Press, Ryden, and Spergel (1989)</vt:lpstr>
      <vt:lpstr>Domain wall problem</vt:lpstr>
      <vt:lpstr>Collapse of domain walls</vt:lpstr>
      <vt:lpstr>The role of the bias</vt:lpstr>
      <vt:lpstr>Numerical simulation</vt:lpstr>
      <vt:lpstr>Typical evolution of the (stable) DW</vt:lpstr>
      <vt:lpstr>Typical evolution of the (unstable) DW</vt:lpstr>
      <vt:lpstr>スライド 10</vt:lpstr>
      <vt:lpstr>Gravitational Wave</vt:lpstr>
      <vt:lpstr>Spectrum of Gravitational Wave</vt:lpstr>
      <vt:lpstr>Dependence on the Background Evolution</vt:lpstr>
      <vt:lpstr>Extrapolation of the numerical results</vt:lpstr>
      <vt:lpstr>Summary</vt:lpstr>
      <vt:lpstr>Appendix</vt:lpstr>
      <vt:lpstr>Initial condition (1)</vt:lpstr>
      <vt:lpstr>Initial condition (2)</vt:lpstr>
      <vt:lpstr>Condition for avoiding wall domination</vt:lpstr>
      <vt:lpstr>Earlier studies</vt:lpstr>
      <vt:lpstr>Comments on the Numerical Study</vt:lpstr>
      <vt:lpstr>“Green’s function” method Dufaux et al. (2007)</vt:lpstr>
      <vt:lpstr>Physical interpretation of the spectrum</vt:lpstr>
      <vt:lpstr>スライド 24</vt:lpstr>
      <vt:lpstr>スライド 25</vt:lpstr>
      <vt:lpstr>Estimation for peak amplitude</vt:lpstr>
      <vt:lpstr>Peak amplitude （ε dependence）</vt:lpstr>
      <vt:lpstr>Fitting formulae</vt:lpstr>
    </vt:vector>
  </TitlesOfParts>
  <Company>東京大学宇宙線研究所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斎川 賢一</dc:creator>
  <cp:lastModifiedBy>齋川 賢一</cp:lastModifiedBy>
  <cp:revision>47</cp:revision>
  <dcterms:created xsi:type="dcterms:W3CDTF">2010-09-26T12:21:51Z</dcterms:created>
  <dcterms:modified xsi:type="dcterms:W3CDTF">2010-09-26T13:23:36Z</dcterms:modified>
</cp:coreProperties>
</file>