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86" r:id="rId4"/>
    <p:sldId id="287" r:id="rId5"/>
    <p:sldId id="288" r:id="rId6"/>
    <p:sldId id="290" r:id="rId7"/>
    <p:sldId id="262" r:id="rId8"/>
    <p:sldId id="275" r:id="rId9"/>
    <p:sldId id="277" r:id="rId10"/>
    <p:sldId id="278" r:id="rId11"/>
    <p:sldId id="281" r:id="rId12"/>
    <p:sldId id="279" r:id="rId13"/>
    <p:sldId id="282" r:id="rId14"/>
    <p:sldId id="274" r:id="rId15"/>
    <p:sldId id="265" r:id="rId16"/>
    <p:sldId id="266" r:id="rId17"/>
    <p:sldId id="267" r:id="rId18"/>
    <p:sldId id="268" r:id="rId19"/>
    <p:sldId id="283" r:id="rId20"/>
    <p:sldId id="284" r:id="rId21"/>
    <p:sldId id="297" r:id="rId22"/>
    <p:sldId id="272" r:id="rId23"/>
    <p:sldId id="296" r:id="rId24"/>
    <p:sldId id="292" r:id="rId25"/>
    <p:sldId id="271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E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85932" autoAdjust="0"/>
  </p:normalViewPr>
  <p:slideViewPr>
    <p:cSldViewPr>
      <p:cViewPr>
        <p:scale>
          <a:sx n="73" d="100"/>
          <a:sy n="73" d="100"/>
        </p:scale>
        <p:origin x="-66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4570A4F9-035B-40F1-B771-482489BDE414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00C685F-54D3-472A-90E5-269739F3D99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A87FFC52-8828-4D11-A812-1CF27FB43549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067BCF30-ABDE-4BDE-B907-4EC85C032C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is Cosmic Ray? CR is ..</a:t>
            </a:r>
          </a:p>
          <a:p>
            <a:r>
              <a:rPr kumimoji="1" lang="en-US" altLang="ja-JP" dirty="0" smtClean="0"/>
              <a:t>Activity in the Universe</a:t>
            </a:r>
            <a:r>
              <a:rPr kumimoji="1" lang="en-US" altLang="ja-JP" baseline="0" dirty="0" smtClean="0"/>
              <a:t> is controlled through Gravity and radiate enormous energy. Space economy are still booming by such as Black hole and super-nova </a:t>
            </a:r>
            <a:r>
              <a:rPr kumimoji="1" lang="en-US" altLang="ja-JP" dirty="0" smtClean="0"/>
              <a:t>Energy circulates as money</a:t>
            </a:r>
          </a:p>
          <a:p>
            <a:r>
              <a:rPr lang="en-US" altLang="ja-JP" dirty="0" smtClean="0"/>
              <a:t>Ruled by the Physics law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Auger Google Map</a:t>
            </a:r>
          </a:p>
          <a:p>
            <a:r>
              <a:rPr lang="en-US" altLang="ja-JP" dirty="0" smtClean="0"/>
              <a:t>Visible from Space</a:t>
            </a:r>
          </a:p>
          <a:p>
            <a:r>
              <a:rPr kumimoji="1" lang="en-US" altLang="ja-JP" dirty="0" smtClean="0"/>
              <a:t>If distant SD hung-up..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AGASA Longitude(EW)</a:t>
            </a:r>
            <a:r>
              <a:rPr kumimoji="1" lang="en-US" altLang="ja-JP" baseline="0" dirty="0" smtClean="0"/>
              <a:t> -138.5 Latitude(NS) 35.78</a:t>
            </a:r>
          </a:p>
          <a:p>
            <a:r>
              <a:rPr kumimoji="1" lang="en-US" altLang="ja-JP" baseline="0" dirty="0" smtClean="0"/>
              <a:t>Auger    Longitude(EW)  69.4   Latitude(NS) -35.4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Hybrid detector</a:t>
            </a:r>
            <a:r>
              <a:rPr kumimoji="1" lang="en-US" altLang="ja-JP" baseline="0" dirty="0" smtClean="0"/>
              <a:t> design , energy determination is about 10-20%, Hybrid is more than SD+FD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First experimental evidence of their anisotropic distribution of CR</a:t>
            </a:r>
          </a:p>
          <a:p>
            <a:r>
              <a:rPr lang="en-US" altLang="ja-JP" dirty="0" smtClean="0"/>
              <a:t>Suggesting extra-galactic and bottom-up origin</a:t>
            </a:r>
          </a:p>
          <a:p>
            <a:r>
              <a:rPr kumimoji="1" lang="en-US" altLang="ja-JP" dirty="0" smtClean="0"/>
              <a:t>Larger statistics is needed to discover the individual souses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</a:t>
            </a:r>
            <a:r>
              <a:rPr kumimoji="1" lang="en-US" altLang="ja-JP" baseline="0" dirty="0" smtClean="0"/>
              <a:t> ever the situation (of the economy in our planet), we have to find the questions of CR.</a:t>
            </a:r>
          </a:p>
          <a:p>
            <a:r>
              <a:rPr kumimoji="1" lang="en-US" altLang="ja-JP" baseline="0" dirty="0" smtClean="0"/>
              <a:t>And we are ready for that. We already have technology we need. </a:t>
            </a:r>
            <a:r>
              <a:rPr kumimoji="1" lang="en-US" altLang="ja-JP" baseline="0" dirty="0" err="1" smtClean="0"/>
              <a:t>Theoretians</a:t>
            </a:r>
            <a:r>
              <a:rPr kumimoji="1" lang="en-US" altLang="ja-JP" baseline="0" dirty="0" smtClean="0"/>
              <a:t> are waiting the data.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Observation</a:t>
            </a:r>
            <a:r>
              <a:rPr kumimoji="1" lang="en-US" altLang="ja-JP" baseline="0" dirty="0" smtClean="0"/>
              <a:t> on the ground is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Non-acceleration scenarios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Berezinsky</a:t>
            </a:r>
            <a:r>
              <a:rPr kumimoji="1" lang="en-US" altLang="ja-JP" dirty="0" smtClean="0"/>
              <a:t> will describe this physics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pi 0 decays transfer energy into the EM shower.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only way to get</a:t>
            </a:r>
            <a:r>
              <a:rPr kumimoji="1" lang="en-US" altLang="ja-JP" baseline="0" dirty="0" smtClean="0"/>
              <a:t> extra-galactic matters.</a:t>
            </a:r>
          </a:p>
          <a:p>
            <a:r>
              <a:rPr kumimoji="1" lang="en-US" altLang="ja-JP" baseline="0" dirty="0" smtClean="0"/>
              <a:t>all these basic questions are not answered yet.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It has been almost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100  years after the CR discovered.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think this is most important discovery in the CR observation history.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Volcano ranch @ MIT (Albuquerque, New Mexico)10km2 , SUGER</a:t>
            </a:r>
            <a:r>
              <a:rPr kumimoji="1" lang="en-US" altLang="ja-JP" baseline="0" dirty="0" smtClean="0"/>
              <a:t> operated from 1968 to 1979 near Sydney 7x12km2, Yakutsk 6x4km2</a:t>
            </a:r>
          </a:p>
          <a:p>
            <a:r>
              <a:rPr kumimoji="1" lang="en-US" altLang="ja-JP" baseline="0" dirty="0" smtClean="0"/>
              <a:t>The most important discovery is the existence of UHECR. </a:t>
            </a:r>
            <a:r>
              <a:rPr kumimoji="1" lang="en-US" altLang="ja-JP" baseline="0" dirty="0" smtClean="0">
                <a:sym typeface="Wingdings" pitchFamily="2" charset="2"/>
              </a:rPr>
              <a:t> GZK effect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Collecting</a:t>
            </a:r>
            <a:r>
              <a:rPr kumimoji="1" lang="en-US" altLang="ja-JP" baseline="0" dirty="0" smtClean="0"/>
              <a:t> extra-galactic matters</a:t>
            </a:r>
          </a:p>
          <a:p>
            <a:r>
              <a:rPr kumimoji="1" lang="en-US" altLang="ja-JP" baseline="0" dirty="0" smtClean="0"/>
              <a:t>Order of a few cosmic-ray per century and per km2 over the whole sky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they found</a:t>
            </a:r>
            <a:r>
              <a:rPr kumimoji="1" lang="en-US" altLang="ja-JP" baseline="0" dirty="0" smtClean="0"/>
              <a:t> is observation of UHECR is not simple at all.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F30-ABDE-4BDE-B907-4EC85C032CB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DF3E-BE36-4CD7-B24C-1141105E0C66}" type="datetimeFigureOut">
              <a:rPr kumimoji="1" lang="ja-JP" altLang="en-US" smtClean="0"/>
              <a:pPr/>
              <a:t>2008/11/14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B2A1-5FE2-4BF8-8964-3E49D82083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tokonatu\&#12487;&#12473;&#12463;&#12488;&#12483;&#12503;\Auger_GE_tourall.wm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HighSchoolLecture\protonshoweroverchicago_lores.mpe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8596" y="125062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 smtClean="0"/>
              <a:t>Probing </a:t>
            </a:r>
            <a:r>
              <a:rPr lang="en-US" altLang="ja-JP" sz="4400" b="1" dirty="0"/>
              <a:t>Extreme Universe through </a:t>
            </a:r>
            <a:r>
              <a:rPr lang="en-US" altLang="ja-JP" sz="4400" b="1" dirty="0" smtClean="0"/>
              <a:t>Ultra-High </a:t>
            </a:r>
            <a:r>
              <a:rPr lang="en-US" altLang="ja-JP" sz="4400" b="1" dirty="0"/>
              <a:t>Energy </a:t>
            </a:r>
            <a:r>
              <a:rPr lang="en-US" altLang="ja-JP" sz="4400" b="1" dirty="0" smtClean="0"/>
              <a:t>Cosmic Ray</a:t>
            </a:r>
            <a:endParaRPr kumimoji="1" lang="ja-JP" altLang="en-US" sz="4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14612" y="1785926"/>
            <a:ext cx="3735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Yamamoto </a:t>
            </a:r>
            <a:r>
              <a:rPr kumimoji="1" lang="en-US" altLang="ja-JP" sz="2800" dirty="0" err="1" smtClean="0"/>
              <a:t>Tokonatsu</a:t>
            </a:r>
            <a:endParaRPr lang="en-US" altLang="ja-JP" sz="2800" dirty="0"/>
          </a:p>
          <a:p>
            <a:pPr algn="ctr"/>
            <a:r>
              <a:rPr lang="en-US" altLang="ja-JP" sz="2800" dirty="0" smtClean="0"/>
              <a:t>Konan University, Japan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1538" y="3399068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3200" b="1" dirty="0"/>
              <a:t> </a:t>
            </a:r>
            <a:r>
              <a:rPr lang="en-US" altLang="ja-JP" sz="3200" b="1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200" b="1" dirty="0"/>
              <a:t> </a:t>
            </a:r>
            <a:r>
              <a:rPr lang="en-US" altLang="ja-JP" sz="3200" b="1" dirty="0" smtClean="0"/>
              <a:t>UHECR observation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200" b="1" dirty="0"/>
              <a:t> </a:t>
            </a:r>
            <a:r>
              <a:rPr kumimoji="1" lang="en-US" altLang="ja-JP" sz="3200" b="1" dirty="0" smtClean="0"/>
              <a:t>Recent results from Auger observatory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3200" b="1" dirty="0"/>
              <a:t> </a:t>
            </a:r>
            <a:r>
              <a:rPr lang="en-US" altLang="ja-JP" sz="3200" b="1" dirty="0" smtClean="0"/>
              <a:t>Future and perspective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~AUT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479675"/>
            <a:ext cx="340042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~AUT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5716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00628" y="-10190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Volcano Ranch at </a:t>
            </a:r>
            <a:r>
              <a:rPr lang="en-US" altLang="ja-JP" sz="2400" b="1" dirty="0" smtClean="0"/>
              <a:t>New Mexico </a:t>
            </a:r>
            <a:r>
              <a:rPr kumimoji="1" lang="en-US" altLang="ja-JP" sz="2400" b="1" dirty="0" smtClean="0"/>
              <a:t>led by </a:t>
            </a:r>
            <a:r>
              <a:rPr kumimoji="1" lang="en-US" altLang="ja-JP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Linsley</a:t>
            </a:r>
            <a:r>
              <a:rPr kumimoji="1" lang="en-US" altLang="ja-JP" sz="2400" b="1" dirty="0" smtClean="0"/>
              <a:t> discovered </a:t>
            </a:r>
            <a:r>
              <a:rPr lang="en-US" altLang="ja-JP" sz="2400" b="1" dirty="0" smtClean="0"/>
              <a:t>the first</a:t>
            </a:r>
            <a:r>
              <a:rPr kumimoji="1" lang="en-US" altLang="ja-JP" sz="2400" b="1" dirty="0" smtClean="0"/>
              <a:t> UHE cosmic ray at 1962.</a:t>
            </a:r>
          </a:p>
          <a:p>
            <a:r>
              <a:rPr lang="en-US" altLang="ja-JP" sz="2400" b="1" dirty="0" smtClean="0"/>
              <a:t>CMB was discovered two years after this discovery.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8951" y="48260"/>
            <a:ext cx="848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Pioneering Ground Arrays </a:t>
            </a:r>
            <a:r>
              <a:rPr lang="en-US" altLang="ja-JP" sz="2800" b="1" dirty="0" smtClean="0"/>
              <a:t>to Observer UHE</a:t>
            </a:r>
            <a:r>
              <a:rPr kumimoji="1" lang="en-US" altLang="ja-JP" sz="2800" b="1" dirty="0" smtClean="0"/>
              <a:t> Cosmic Rays</a:t>
            </a:r>
            <a:endParaRPr kumimoji="1" lang="ja-JP" altLang="en-US" sz="2800" b="1" dirty="0"/>
          </a:p>
        </p:txBody>
      </p:sp>
      <p:pic>
        <p:nvPicPr>
          <p:cNvPr id="7" name="図 6" descr="ga_worldmap_5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09" y="2357430"/>
            <a:ext cx="6582084" cy="4500570"/>
          </a:xfrm>
          <a:prstGeom prst="rect">
            <a:avLst/>
          </a:prstGeom>
        </p:spPr>
      </p:pic>
      <p:pic>
        <p:nvPicPr>
          <p:cNvPr id="2051" name="Picture 3" descr="H:\auger\ppt\bluemer public talk 2008 in Lamar.key\FlysEye-Gelaﾌ・d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1745487" cy="1071570"/>
          </a:xfrm>
          <a:prstGeom prst="rect">
            <a:avLst/>
          </a:prstGeom>
          <a:noFill/>
        </p:spPr>
      </p:pic>
      <p:pic>
        <p:nvPicPr>
          <p:cNvPr id="2052" name="Picture 4" descr="H:\auger\ppt\bluemer public talk 2008 in Lamar.key\volcano_ranch-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14884"/>
            <a:ext cx="1928826" cy="1276173"/>
          </a:xfrm>
          <a:prstGeom prst="rect">
            <a:avLst/>
          </a:prstGeom>
          <a:noFill/>
        </p:spPr>
      </p:pic>
      <p:pic>
        <p:nvPicPr>
          <p:cNvPr id="2053" name="Picture 5" descr="H:\auger\ppt\bluemer public talk 2008 in Lamar.key\image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298"/>
            <a:ext cx="2302630" cy="158113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71612"/>
            <a:ext cx="2286016" cy="143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agasa_map"/>
          <p:cNvPicPr>
            <a:picLocks noChangeAspect="1" noChangeArrowheads="1"/>
          </p:cNvPicPr>
          <p:nvPr/>
        </p:nvPicPr>
        <p:blipFill>
          <a:blip r:embed="rId8" cstate="print"/>
          <a:srcRect l="30182" t="9048" r="27437" b="14806"/>
          <a:stretch>
            <a:fillRect/>
          </a:stretch>
        </p:blipFill>
        <p:spPr>
          <a:xfrm>
            <a:off x="2714612" y="3643314"/>
            <a:ext cx="865075" cy="1216796"/>
          </a:xfrm>
          <a:prstGeom prst="rect">
            <a:avLst/>
          </a:prstGeom>
          <a:ln/>
        </p:spPr>
      </p:pic>
      <p:cxnSp>
        <p:nvCxnSpPr>
          <p:cNvPr id="16" name="直線矢印コネクタ 15"/>
          <p:cNvCxnSpPr/>
          <p:nvPr/>
        </p:nvCxnSpPr>
        <p:spPr>
          <a:xfrm>
            <a:off x="1000100" y="3000372"/>
            <a:ext cx="571504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 flipH="1" flipV="1">
            <a:off x="5857884" y="4214818"/>
            <a:ext cx="571504" cy="2857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6143636" y="3286124"/>
            <a:ext cx="857256" cy="5715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3643306" y="3929066"/>
            <a:ext cx="428628" cy="14287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3749669" y="3036091"/>
            <a:ext cx="500860" cy="7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3000364" y="5286388"/>
            <a:ext cx="1357322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5589254"/>
            <a:ext cx="852483" cy="12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テキスト ボックス 45"/>
          <p:cNvSpPr txBox="1"/>
          <p:nvPr/>
        </p:nvSpPr>
        <p:spPr>
          <a:xfrm>
            <a:off x="-32" y="928670"/>
            <a:ext cx="295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Haverah</a:t>
            </a:r>
            <a:r>
              <a:rPr kumimoji="1" lang="en-US" altLang="ja-JP" sz="2400" b="1" dirty="0" smtClean="0"/>
              <a:t> Park (16km²)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28860" y="2857496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AGASA</a:t>
            </a:r>
          </a:p>
          <a:p>
            <a:r>
              <a:rPr kumimoji="1" lang="en-US" altLang="ja-JP" sz="2400" b="1" dirty="0" smtClean="0"/>
              <a:t>(</a:t>
            </a:r>
            <a:r>
              <a:rPr lang="en-US" altLang="ja-JP" sz="2400" b="1" dirty="0" smtClean="0"/>
              <a:t>111km²)</a:t>
            </a:r>
            <a:endParaRPr kumimoji="1" lang="ja-JP" altLang="en-US" sz="24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357950" y="1500174"/>
            <a:ext cx="222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Fly’s Eyes/</a:t>
            </a:r>
            <a:r>
              <a:rPr kumimoji="1" lang="en-US" altLang="ja-JP" sz="2400" b="1" dirty="0" err="1" smtClean="0"/>
              <a:t>HiRes</a:t>
            </a:r>
            <a:endParaRPr kumimoji="1" lang="ja-JP" altLang="en-US" sz="2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929190" y="6027004"/>
            <a:ext cx="236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Volcano Ranch</a:t>
            </a:r>
          </a:p>
          <a:p>
            <a:pPr algn="ctr"/>
            <a:r>
              <a:rPr lang="en-US" altLang="ja-JP" sz="2000" b="1" dirty="0" smtClean="0"/>
              <a:t>(10km²)</a:t>
            </a:r>
            <a:endParaRPr kumimoji="1" lang="ja-JP" altLang="en-US" sz="20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357554" y="642918"/>
            <a:ext cx="1325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Yakutsk</a:t>
            </a:r>
          </a:p>
          <a:p>
            <a:r>
              <a:rPr kumimoji="1" lang="en-US" altLang="ja-JP" sz="2800" b="1" dirty="0" smtClean="0"/>
              <a:t> </a:t>
            </a:r>
            <a:r>
              <a:rPr kumimoji="1" lang="en-US" altLang="ja-JP" sz="2000" b="1" dirty="0" smtClean="0"/>
              <a:t>(</a:t>
            </a:r>
            <a:r>
              <a:rPr lang="en-US" altLang="ja-JP" sz="2000" b="1" dirty="0" smtClean="0"/>
              <a:t>24km²)</a:t>
            </a:r>
            <a:endParaRPr kumimoji="1" lang="ja-JP" altLang="en-US" sz="280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71736" y="5786454"/>
            <a:ext cx="119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SUGER</a:t>
            </a:r>
          </a:p>
          <a:p>
            <a:pPr algn="ctr"/>
            <a:r>
              <a:rPr lang="en-US" altLang="ja-JP" sz="2000" b="1" dirty="0" smtClean="0"/>
              <a:t>(80km²)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56813"/>
            <a:ext cx="5929354" cy="56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1751787" y="6417254"/>
            <a:ext cx="546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Douglas R Bergman and John W </a:t>
            </a:r>
            <a:r>
              <a:rPr lang="en-US" altLang="ja-JP" dirty="0" err="1" smtClean="0"/>
              <a:t>Belz</a:t>
            </a:r>
            <a:r>
              <a:rPr lang="en-US" altLang="ja-JP" dirty="0" smtClean="0"/>
              <a:t>: arXiv:0704.3721v1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71414"/>
            <a:ext cx="8617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Measurement of the UHECR spectrum  </a:t>
            </a:r>
            <a:endParaRPr kumimoji="1" lang="ja-JP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20" y="214290"/>
            <a:ext cx="3333750" cy="1230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/>
              <a:t>European Cosmic Ray Symposium: Nottingham 1990</a:t>
            </a:r>
          </a:p>
          <a:p>
            <a:endParaRPr lang="en-GB" altLang="ja-JP"/>
          </a:p>
          <a:p>
            <a:r>
              <a:rPr lang="en-GB" altLang="ja-JP" sz="2000" b="1"/>
              <a:t>A A Watson: review talk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571612"/>
            <a:ext cx="45005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It is disappointing and salutary to realize that these conclusions are not essentially different from those which were reached ten years ago.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It has been clear for that 1000km² of instrumental area is needed.</a:t>
            </a:r>
          </a:p>
          <a:p>
            <a:r>
              <a:rPr lang="en-US" altLang="ja-JP" sz="4000" b="1" u="sng" dirty="0" smtClean="0">
                <a:solidFill>
                  <a:srgbClr val="FF0000"/>
                </a:solidFill>
              </a:rPr>
              <a:t>All that is needed is dedication, money and patience</a:t>
            </a:r>
            <a:r>
              <a:rPr lang="en-US" altLang="ja-JP" sz="2800" b="1" dirty="0" smtClean="0"/>
              <a:t>:</a:t>
            </a:r>
            <a:r>
              <a:rPr kumimoji="1" lang="en-US" altLang="ja-JP" sz="2800" b="1" dirty="0" smtClean="0"/>
              <a:t> </a:t>
            </a:r>
            <a:endParaRPr kumimoji="1" lang="ja-JP" altLang="en-US" sz="28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71934" y="71414"/>
            <a:ext cx="5000628" cy="1938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/>
              <a:t>Jim Cronin: Dublin ICRC 1991</a:t>
            </a:r>
          </a:p>
          <a:p>
            <a:endParaRPr lang="en-GB" altLang="ja-JP" sz="2400" dirty="0"/>
          </a:p>
          <a:p>
            <a:r>
              <a:rPr lang="en-GB" altLang="ja-JP" sz="2400" dirty="0"/>
              <a:t>“You’re not nearly ambitious enough:</a:t>
            </a:r>
          </a:p>
          <a:p>
            <a:endParaRPr lang="en-GB" altLang="ja-JP" sz="2400" dirty="0"/>
          </a:p>
          <a:p>
            <a:r>
              <a:rPr lang="en-GB" altLang="ja-JP" sz="2400" dirty="0"/>
              <a:t>      We should build 5000 km</a:t>
            </a:r>
            <a:r>
              <a:rPr lang="en-GB" altLang="ja-JP" sz="2400" baseline="30000" dirty="0"/>
              <a:t>2</a:t>
            </a:r>
            <a:r>
              <a:rPr lang="en-GB" altLang="ja-JP" sz="2400" dirty="0" smtClean="0"/>
              <a:t>”</a:t>
            </a:r>
            <a:endParaRPr lang="en-GB" altLang="ja-JP" dirty="0"/>
          </a:p>
        </p:txBody>
      </p:sp>
      <p:pic>
        <p:nvPicPr>
          <p:cNvPr id="12" name="図 11" descr="95_571_12_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071810"/>
            <a:ext cx="3557191" cy="35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d-array-status-2008061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9144000" cy="47356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42976" y="-24"/>
            <a:ext cx="6716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Southern-Auger Observatory</a:t>
            </a:r>
          </a:p>
          <a:p>
            <a:pPr algn="ctr"/>
            <a:r>
              <a:rPr lang="en-US" altLang="ja-JP" sz="2400" b="1" dirty="0" smtClean="0"/>
              <a:t>Completed at June this year</a:t>
            </a:r>
          </a:p>
          <a:p>
            <a:pPr algn="ctr"/>
            <a:r>
              <a:rPr kumimoji="1" lang="en-US" altLang="ja-JP" sz="2400" b="1" dirty="0" smtClean="0"/>
              <a:t>1603 detectors with 24 telescopes are in operation.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714876" cy="46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H:\auger\ppt\bluemer public talk 2008 in Lamar.key\image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3340210" cy="214314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162256" cy="28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714348" y="142852"/>
            <a:ext cx="3446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Hybrid Detection</a:t>
            </a:r>
          </a:p>
          <a:p>
            <a:pPr lvl="0" algn="ctr"/>
            <a:r>
              <a:rPr lang="en-US" altLang="ja-JP" b="1" dirty="0" smtClean="0">
                <a:solidFill>
                  <a:prstClr val="black"/>
                </a:solidFill>
              </a:rPr>
              <a:t>Δ</a:t>
            </a:r>
            <a:r>
              <a:rPr lang="el-GR" altLang="ja-JP" b="1" dirty="0" smtClean="0">
                <a:solidFill>
                  <a:prstClr val="black"/>
                </a:solidFill>
              </a:rPr>
              <a:t>θ</a:t>
            </a:r>
            <a:r>
              <a:rPr lang="en-US" altLang="ja-JP" b="1" dirty="0" smtClean="0">
                <a:solidFill>
                  <a:prstClr val="black"/>
                </a:solidFill>
              </a:rPr>
              <a:t>=0.2 degree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6595" y="-24"/>
            <a:ext cx="351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Longitudinal Profile</a:t>
            </a:r>
            <a:endParaRPr kumimoji="1"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00760" y="500042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Δ</a:t>
            </a:r>
            <a:r>
              <a:rPr lang="el-GR" altLang="ja-JP" b="1" dirty="0" smtClean="0"/>
              <a:t>θ</a:t>
            </a:r>
            <a:r>
              <a:rPr lang="en-US" altLang="ja-JP" b="1" dirty="0" smtClean="0"/>
              <a:t>=</a:t>
            </a:r>
            <a:r>
              <a:rPr kumimoji="1" lang="en-US" altLang="ja-JP" b="1" dirty="0" smtClean="0"/>
              <a:t>3-5 degrees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2132" y="3071810"/>
            <a:ext cx="3058466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Lateral Distribution</a:t>
            </a:r>
          </a:p>
          <a:p>
            <a:pPr algn="ctr"/>
            <a:r>
              <a:rPr lang="en-US" altLang="ja-JP" b="1" dirty="0" smtClean="0"/>
              <a:t>Δ</a:t>
            </a:r>
            <a:r>
              <a:rPr lang="el-GR" altLang="ja-JP" b="1" dirty="0" smtClean="0"/>
              <a:t>θ</a:t>
            </a:r>
            <a:r>
              <a:rPr lang="en-US" altLang="ja-JP" b="1" dirty="0" smtClean="0"/>
              <a:t>=1-2 degrees</a:t>
            </a:r>
            <a:endParaRPr lang="ja-JP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ombinspec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12" y="-24"/>
            <a:ext cx="5875796" cy="67151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85918" y="407194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J</a:t>
            </a:r>
            <a:r>
              <a:rPr kumimoji="1" lang="en-US" altLang="ja-JP" sz="3200" b="1" baseline="-25000" dirty="0" smtClean="0"/>
              <a:t>S</a:t>
            </a:r>
            <a:endParaRPr kumimoji="1" lang="ja-JP" altLang="en-US" sz="2400" b="1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143108" y="4143380"/>
          <a:ext cx="500066" cy="493487"/>
        </p:xfrm>
        <a:graphic>
          <a:graphicData uri="http://schemas.openxmlformats.org/presentationml/2006/ole">
            <p:oleObj spid="_x0000_s4098" name="数式" r:id="rId4" imgW="152280" imgH="126720" progId="Equation.3">
              <p:embed/>
            </p:oleObj>
          </a:graphicData>
        </a:graphic>
      </p:graphicFrame>
      <p:cxnSp>
        <p:nvCxnSpPr>
          <p:cNvPr id="6" name="直線矢印コネクタ 5"/>
          <p:cNvCxnSpPr/>
          <p:nvPr/>
        </p:nvCxnSpPr>
        <p:spPr>
          <a:xfrm rot="16200000" flipV="1">
            <a:off x="642910" y="2786058"/>
            <a:ext cx="2500330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928794" y="500042"/>
            <a:ext cx="292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Auger Spectrum 2007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6050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1736" y="4071942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E</a:t>
            </a:r>
            <a:r>
              <a:rPr kumimoji="1" lang="en-US" altLang="ja-JP" sz="3200" b="1" baseline="30000" dirty="0" smtClean="0"/>
              <a:t>-2.6</a:t>
            </a:r>
            <a:endParaRPr kumimoji="1" lang="ja-JP" altLang="en-US" sz="3200" b="1" dirty="0"/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2643174" y="1500174"/>
            <a:ext cx="10715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3893339" y="2750339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714744" y="1071546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ANKLE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86182" y="2143116"/>
            <a:ext cx="164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GZK effect?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72164" y="642918"/>
            <a:ext cx="36433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Spectrum measured by Auger shows </a:t>
            </a:r>
            <a:r>
              <a:rPr lang="en-US" altLang="ja-JP" sz="2800" b="1" dirty="0" smtClean="0"/>
              <a:t>a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significant suppression </a:t>
            </a:r>
            <a:r>
              <a:rPr lang="en-US" altLang="ja-JP" sz="2800" b="1" dirty="0" smtClean="0"/>
              <a:t>of the spectrum at the highest energy.</a:t>
            </a:r>
          </a:p>
          <a:p>
            <a:endParaRPr lang="en-US" altLang="ja-JP" sz="2800" b="1" dirty="0" smtClean="0"/>
          </a:p>
          <a:p>
            <a:r>
              <a:rPr kumimoji="1" lang="en-US" altLang="ja-JP" sz="2800" b="1" dirty="0" smtClean="0"/>
              <a:t>Energy scale still have 24% of systematic uncertainty.</a:t>
            </a:r>
          </a:p>
          <a:p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71670" y="142852"/>
            <a:ext cx="4145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Composition of the UHECR</a:t>
            </a:r>
            <a:endParaRPr kumimoji="1" lang="ja-JP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4572000" cy="32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256" y="1571612"/>
            <a:ext cx="40241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642910" y="1142984"/>
            <a:ext cx="387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Evolution of average &lt;Xmax&gt;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596" y="471488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indicating some breaks aroun</a:t>
            </a:r>
            <a:r>
              <a:rPr lang="en-US" altLang="ja-JP" sz="2400" b="1" dirty="0" smtClean="0"/>
              <a:t>d ankle and at Highest energy. Firm conclusion would require larger statistics which will be accessible to Auger.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29256" y="1214422"/>
            <a:ext cx="32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Fraction of UHE photon 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066" y="5072074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disfavor the Non-acceleration models of  UHECR.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4" y="357166"/>
            <a:ext cx="90637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2643174" y="-71462"/>
            <a:ext cx="4015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Arrival Direction</a:t>
            </a:r>
            <a:endParaRPr kumimoji="1" lang="ja-JP" altLang="en-US" sz="4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143512"/>
            <a:ext cx="414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tx2"/>
                </a:solidFill>
              </a:rPr>
              <a:t>AGN ( z&lt; 0.018 ~75Mpc)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rot="16200000" flipV="1">
            <a:off x="1713879" y="4786922"/>
            <a:ext cx="642942" cy="7023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208675" y="5214950"/>
            <a:ext cx="5017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27  Highest Energy CRs (&gt;5.7×10¹⁹eV)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0" name="直線矢印コネクタ 9"/>
          <p:cNvCxnSpPr>
            <a:stCxn id="8" idx="0"/>
          </p:cNvCxnSpPr>
          <p:nvPr/>
        </p:nvCxnSpPr>
        <p:spPr>
          <a:xfrm rot="5400000" flipH="1" flipV="1">
            <a:off x="6537582" y="4323013"/>
            <a:ext cx="1071570" cy="712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5720" y="6000768"/>
            <a:ext cx="8636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No anisotropy has been detected in lower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41290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431958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1790042" y="1000108"/>
            <a:ext cx="185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IRAS galaxies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1"/>
                </a:solidFill>
              </a:rPr>
              <a:t>Detail simulations suggest 1000 UHECRs </a:t>
            </a:r>
            <a:r>
              <a:rPr lang="en-US" altLang="ja-JP" sz="3600" b="1" dirty="0" smtClean="0">
                <a:solidFill>
                  <a:schemeClr val="accent1"/>
                </a:solidFill>
              </a:rPr>
              <a:t>are enough</a:t>
            </a:r>
            <a:r>
              <a:rPr kumimoji="1" lang="en-US" altLang="ja-JP" sz="3600" b="1" dirty="0" smtClean="0">
                <a:solidFill>
                  <a:schemeClr val="accent1"/>
                </a:solidFill>
              </a:rPr>
              <a:t> to find individual sources!!</a:t>
            </a:r>
            <a:endParaRPr kumimoji="1" lang="ja-JP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3714752"/>
            <a:ext cx="495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Simulation of the UHECR propagation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629" y="1214422"/>
            <a:ext cx="41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/>
                </a:solidFill>
              </a:rPr>
              <a:t>This number will be accessible to Auger.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066" y="2571744"/>
            <a:ext cx="40719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 smtClean="0"/>
              <a:t>Ide</a:t>
            </a:r>
            <a:r>
              <a:rPr kumimoji="1" lang="en-US" altLang="ja-JP" sz="2800" b="1" dirty="0" smtClean="0"/>
              <a:t> (2001), </a:t>
            </a:r>
          </a:p>
          <a:p>
            <a:r>
              <a:rPr kumimoji="1" lang="en-US" altLang="ja-JP" sz="2800" b="1" dirty="0" err="1" smtClean="0"/>
              <a:t>Yoshiguchi</a:t>
            </a:r>
            <a:r>
              <a:rPr lang="en-US" altLang="ja-JP" sz="2800" b="1" dirty="0" smtClean="0"/>
              <a:t>, </a:t>
            </a:r>
            <a:r>
              <a:rPr kumimoji="1" lang="en-US" altLang="ja-JP" sz="2800" b="1" dirty="0" err="1" smtClean="0"/>
              <a:t>Nagatak</a:t>
            </a:r>
            <a:r>
              <a:rPr kumimoji="1" lang="en-US" altLang="ja-JP" sz="2800" b="1" dirty="0" smtClean="0"/>
              <a:t> &amp; Sato (2003</a:t>
            </a:r>
            <a:r>
              <a:rPr lang="en-US" altLang="ja-JP" sz="2800" b="1" dirty="0" smtClean="0"/>
              <a:t>)</a:t>
            </a:r>
          </a:p>
          <a:p>
            <a:r>
              <a:rPr lang="en-US" altLang="ja-JP" sz="2800" b="1" dirty="0" err="1" smtClean="0"/>
              <a:t>Takami</a:t>
            </a:r>
            <a:r>
              <a:rPr lang="en-US" altLang="ja-JP" sz="2800" b="1" dirty="0" smtClean="0"/>
              <a:t>, </a:t>
            </a:r>
            <a:r>
              <a:rPr lang="en-US" altLang="ja-JP" sz="2800" b="1" dirty="0" err="1" smtClean="0"/>
              <a:t>Yoshiguchi</a:t>
            </a:r>
            <a:r>
              <a:rPr lang="en-US" altLang="ja-JP" sz="2800" b="1" dirty="0" smtClean="0"/>
              <a:t> &amp; Sato (2006), </a:t>
            </a:r>
          </a:p>
          <a:p>
            <a:r>
              <a:rPr lang="en-US" altLang="ja-JP" sz="2800" b="1" dirty="0" err="1" smtClean="0"/>
              <a:t>Takami</a:t>
            </a:r>
            <a:r>
              <a:rPr lang="en-US" altLang="ja-JP" sz="2800" b="1" dirty="0" smtClean="0"/>
              <a:t> &amp; Sato (2007, 2008)</a:t>
            </a:r>
            <a:endParaRPr kumimoji="1" lang="ja-JP" altLang="en-US" sz="2800" b="1" dirty="0"/>
          </a:p>
        </p:txBody>
      </p:sp>
      <p:pic>
        <p:nvPicPr>
          <p:cNvPr id="9" name="Picture 3" descr="eusohi_sky"/>
          <p:cNvPicPr>
            <a:picLocks noChangeAspect="1" noChangeArrowheads="1"/>
          </p:cNvPicPr>
          <p:nvPr/>
        </p:nvPicPr>
        <p:blipFill>
          <a:blip r:embed="rId5" cstate="print"/>
          <a:srcRect l="10481" t="59258" r="14293" b="5051"/>
          <a:stretch>
            <a:fillRect/>
          </a:stretch>
        </p:blipFill>
        <p:spPr bwMode="auto">
          <a:xfrm>
            <a:off x="428596" y="4143380"/>
            <a:ext cx="4301918" cy="238760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1276185" y="6488692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charset="0"/>
                <a:ea typeface="Osaka" charset="-128"/>
              </a:rPr>
              <a:t>1,000 events : E&gt;7x10</a:t>
            </a:r>
            <a:r>
              <a:rPr lang="en-US" altLang="ja-JP" baseline="30000" dirty="0" smtClean="0">
                <a:solidFill>
                  <a:srgbClr val="FF0000"/>
                </a:solidFill>
                <a:latin typeface="Times" charset="0"/>
                <a:ea typeface="Osaka" charset="-128"/>
              </a:rPr>
              <a:t>19</a:t>
            </a:r>
            <a:r>
              <a:rPr lang="en-US" altLang="ja-JP" dirty="0" smtClean="0">
                <a:solidFill>
                  <a:srgbClr val="FF0000"/>
                </a:solidFill>
                <a:latin typeface="Times" charset="0"/>
                <a:ea typeface="Osaka" charset="-128"/>
              </a:rPr>
              <a:t>eV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1p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72" y="705811"/>
            <a:ext cx="5443429" cy="4151949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rot="5400000" flipH="1" flipV="1">
            <a:off x="2108183" y="1820851"/>
            <a:ext cx="49927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16200000">
            <a:off x="-509182" y="2366515"/>
            <a:ext cx="419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log10(Energy Flux [</a:t>
            </a:r>
            <a:r>
              <a:rPr kumimoji="1" lang="en-US" altLang="ja-JP" sz="2400" b="1" dirty="0" err="1" smtClean="0"/>
              <a:t>ev</a:t>
            </a:r>
            <a:r>
              <a:rPr kumimoji="1" lang="en-US" altLang="ja-JP" sz="2400" b="1" dirty="0" smtClean="0"/>
              <a:t>/</a:t>
            </a:r>
            <a:r>
              <a:rPr kumimoji="1" lang="en-US" altLang="ja-JP" sz="2400" b="1" dirty="0" err="1" smtClean="0"/>
              <a:t>sr</a:t>
            </a:r>
            <a:r>
              <a:rPr kumimoji="1" lang="en-US" altLang="ja-JP" sz="2400" b="1" dirty="0" smtClean="0"/>
              <a:t>/s/m²])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868" y="4357694"/>
            <a:ext cx="294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log10(Energy [</a:t>
            </a:r>
            <a:r>
              <a:rPr kumimoji="1" lang="en-US" altLang="ja-JP" sz="2800" b="1" dirty="0" err="1" smtClean="0"/>
              <a:t>eV</a:t>
            </a:r>
            <a:r>
              <a:rPr kumimoji="1" lang="en-US" altLang="ja-JP" sz="2800" b="1" dirty="0" smtClean="0"/>
              <a:t>])</a:t>
            </a:r>
            <a:endParaRPr kumimoji="1" lang="ja-JP" altLang="en-US" sz="2800" b="1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 flipH="1" flipV="1">
            <a:off x="2209269" y="2493441"/>
            <a:ext cx="10122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 flipH="1" flipV="1">
            <a:off x="2643968" y="2273056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000232" y="221455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CMB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3108" y="2988230"/>
            <a:ext cx="95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Infrared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4612" y="2702478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Optical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28992" y="2000240"/>
            <a:ext cx="65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X ray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79642" y="2428868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gamma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23987" y="1285860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Cosmic Ray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33628" y="3559734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UHE Cosmic Ray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>
            <a:stCxn id="24" idx="3"/>
          </p:cNvCxnSpPr>
          <p:nvPr/>
        </p:nvCxnSpPr>
        <p:spPr>
          <a:xfrm>
            <a:off x="5357818" y="3744400"/>
            <a:ext cx="776140" cy="101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-71470" y="-55085"/>
            <a:ext cx="9372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Boom in Energy Radiation on the Space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71604" y="500063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tx2"/>
                </a:solidFill>
              </a:rPr>
              <a:t>Currency in the inter-stellar space</a:t>
            </a:r>
          </a:p>
          <a:p>
            <a:r>
              <a:rPr lang="en-US" altLang="ja-JP" sz="2400" b="1" dirty="0" smtClean="0"/>
              <a:t>CMB                                         0.25 </a:t>
            </a:r>
            <a:r>
              <a:rPr lang="en-US" altLang="ja-JP" sz="2400" b="1" dirty="0" err="1" smtClean="0"/>
              <a:t>eV</a:t>
            </a:r>
            <a:r>
              <a:rPr lang="en-US" altLang="ja-JP" sz="2400" b="1" dirty="0" smtClean="0"/>
              <a:t>/cm³</a:t>
            </a:r>
          </a:p>
          <a:p>
            <a:r>
              <a:rPr lang="en-US" altLang="ja-JP" sz="2400" b="1" dirty="0" smtClean="0"/>
              <a:t>Cosmic ray                              ~ 1  </a:t>
            </a:r>
            <a:r>
              <a:rPr lang="en-US" altLang="ja-JP" sz="2400" b="1" dirty="0" err="1" smtClean="0"/>
              <a:t>eV</a:t>
            </a:r>
            <a:r>
              <a:rPr lang="en-US" altLang="ja-JP" sz="2400" b="1" dirty="0" smtClean="0"/>
              <a:t>/cm³</a:t>
            </a:r>
          </a:p>
          <a:p>
            <a:r>
              <a:rPr lang="en-US" altLang="ja-JP" sz="2400" b="1" dirty="0" smtClean="0"/>
              <a:t>Galactic Magnetic Field     ~0.25eV/cm³</a:t>
            </a:r>
          </a:p>
        </p:txBody>
      </p:sp>
      <p:pic>
        <p:nvPicPr>
          <p:cNvPr id="19" name="Picture 3" descr="puls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500174"/>
            <a:ext cx="1244581" cy="1248495"/>
          </a:xfrm>
          <a:prstGeom prst="rect">
            <a:avLst/>
          </a:prstGeom>
          <a:noFill/>
        </p:spPr>
      </p:pic>
      <p:pic>
        <p:nvPicPr>
          <p:cNvPr id="20" name="図 19" descr="0020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1020355"/>
            <a:ext cx="1643042" cy="2051455"/>
          </a:xfrm>
          <a:prstGeom prst="rect">
            <a:avLst/>
          </a:prstGeom>
        </p:spPr>
      </p:pic>
      <p:pic>
        <p:nvPicPr>
          <p:cNvPr id="25" name="Picture 6" descr="grb970228_tw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86578" y="3643314"/>
            <a:ext cx="2597618" cy="1571636"/>
          </a:xfrm>
          <a:prstGeom prst="rect">
            <a:avLst/>
          </a:prstGeom>
          <a:noFill/>
          <a:ln/>
        </p:spPr>
      </p:pic>
      <p:pic>
        <p:nvPicPr>
          <p:cNvPr id="27" name="Picture 7" descr="V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7238" y="5832491"/>
            <a:ext cx="1956762" cy="1025509"/>
          </a:xfrm>
          <a:prstGeom prst="rect">
            <a:avLst/>
          </a:prstGeom>
          <a:noFill/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57562"/>
            <a:ext cx="1428727" cy="1502038"/>
          </a:xfrm>
          <a:prstGeom prst="rect">
            <a:avLst/>
          </a:prstGeom>
          <a:noFill/>
        </p:spPr>
      </p:pic>
      <p:sp>
        <p:nvSpPr>
          <p:cNvPr id="33" name="テキスト ボックス 32"/>
          <p:cNvSpPr txBox="1"/>
          <p:nvPr/>
        </p:nvSpPr>
        <p:spPr>
          <a:xfrm>
            <a:off x="142844" y="1142984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Pulsar</a:t>
            </a:r>
            <a:endParaRPr kumimoji="1" lang="ja-JP" altLang="en-US" sz="2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5720" y="3000372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SNR</a:t>
            </a:r>
            <a:endParaRPr kumimoji="1" lang="ja-JP" altLang="en-US" sz="2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922053" y="571480"/>
            <a:ext cx="86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AGN</a:t>
            </a:r>
            <a:endParaRPr kumimoji="1" lang="ja-JP" altLang="en-US" sz="2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00958" y="3143248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GRB</a:t>
            </a:r>
            <a:endParaRPr kumimoji="1" lang="ja-JP" altLang="en-US" sz="32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15206" y="52863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Radio Lobes</a:t>
            </a:r>
            <a:endParaRPr kumimoji="1" lang="ja-JP" altLang="en-US" sz="2800" b="1" dirty="0"/>
          </a:p>
        </p:txBody>
      </p:sp>
      <p:pic>
        <p:nvPicPr>
          <p:cNvPr id="39" name="Picture 9" descr="soho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46" y="5286387"/>
            <a:ext cx="1380182" cy="9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285720" y="4929198"/>
            <a:ext cx="69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Star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ga_worldmap_5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09" y="2357430"/>
            <a:ext cx="6582084" cy="4500570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rot="16200000" flipH="1">
            <a:off x="5250661" y="2821777"/>
            <a:ext cx="1143008" cy="785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572132" y="5214950"/>
            <a:ext cx="1357322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000496" y="1000108"/>
            <a:ext cx="172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TA (700km²)</a:t>
            </a:r>
            <a:endParaRPr kumimoji="1" lang="ja-JP" altLang="en-US" sz="2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357554" y="3669573"/>
            <a:ext cx="2215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Southern-Auger</a:t>
            </a:r>
          </a:p>
          <a:p>
            <a:r>
              <a:rPr lang="en-US" altLang="ja-JP" sz="2400" b="1" dirty="0" smtClean="0"/>
              <a:t> (3,000km²)</a:t>
            </a:r>
            <a:endParaRPr kumimoji="1" lang="ja-JP" altLang="en-US" sz="24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642918"/>
            <a:ext cx="2614274" cy="27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490740"/>
            <a:ext cx="2181233" cy="22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円/楕円 18"/>
          <p:cNvSpPr/>
          <p:nvPr/>
        </p:nvSpPr>
        <p:spPr>
          <a:xfrm>
            <a:off x="8858280" y="2285992"/>
            <a:ext cx="28572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215206" y="3286124"/>
            <a:ext cx="428628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6250793" y="3178967"/>
            <a:ext cx="714380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016262" y="3214686"/>
            <a:ext cx="2056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North-Auger</a:t>
            </a:r>
          </a:p>
          <a:p>
            <a:r>
              <a:rPr lang="en-US" altLang="ja-JP" sz="2800" b="1" dirty="0" smtClean="0"/>
              <a:t>(20,000km²)</a:t>
            </a:r>
            <a:endParaRPr kumimoji="1" lang="ja-JP" altLang="en-US" sz="28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18"/>
            <a:ext cx="2786050" cy="29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512164">
            <a:off x="303459" y="4362224"/>
            <a:ext cx="17369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428596" y="3714752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JEM-EUSO</a:t>
            </a:r>
            <a:endParaRPr kumimoji="1" lang="ja-JP" altLang="en-US" sz="36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4282" y="585789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Super-EUSO</a:t>
            </a:r>
            <a:endParaRPr kumimoji="1" lang="ja-JP" altLang="en-US" sz="3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0100" y="-71462"/>
            <a:ext cx="76928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Near Future</a:t>
            </a:r>
            <a:r>
              <a:rPr kumimoji="1" lang="en-US" altLang="ja-JP" sz="3600" b="1" dirty="0" smtClean="0"/>
              <a:t> of Cosmic Ray Observation</a:t>
            </a:r>
          </a:p>
          <a:p>
            <a:pPr algn="ctr"/>
            <a:r>
              <a:rPr lang="en-US" altLang="ja-JP" sz="2400" b="1" dirty="0" smtClean="0"/>
              <a:t>Towered Particle Astronomy</a:t>
            </a:r>
            <a:endParaRPr lang="ja-JP" altLang="en-US" sz="2400" b="1" dirty="0" smtClean="0"/>
          </a:p>
          <a:p>
            <a:endParaRPr kumimoji="1" lang="ja-JP" altLang="en-US" sz="3600" b="1" dirty="0"/>
          </a:p>
        </p:txBody>
      </p:sp>
      <p:pic>
        <p:nvPicPr>
          <p:cNvPr id="24" name="Picture 5" descr="LOGO-19APR06_t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357298"/>
            <a:ext cx="24753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5779"/>
            <a:ext cx="9144000" cy="594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631516" y="142852"/>
            <a:ext cx="8012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Low-Energy Enhancement In S-Auger</a:t>
            </a:r>
            <a:endParaRPr kumimoji="1" lang="ja-JP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8" descr="IXY 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270"/>
          </a:xfrm>
          <a:prstGeom prst="rect">
            <a:avLst/>
          </a:prstGeom>
          <a:noFill/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0" y="-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First Results from </a:t>
            </a:r>
            <a:r>
              <a:rPr kumimoji="1" lang="en-US" altLang="ja-JP" sz="3600" b="1" dirty="0" smtClean="0">
                <a:solidFill>
                  <a:srgbClr val="293E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Telescope Array </a:t>
            </a:r>
            <a:r>
              <a:rPr kumimoji="1" lang="en-US" altLang="ja-JP" sz="3600" b="1" dirty="0" smtClean="0"/>
              <a:t>in Northern-Hemisphere  will come next year!!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480" y="26431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Picture 4" descr="図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74100"/>
            <a:ext cx="4357686" cy="30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5" descr="P1040233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66690" y="2071678"/>
            <a:ext cx="5714040" cy="428628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30" descr="talinac-ev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55289"/>
            <a:ext cx="2470151" cy="430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296038" y="357166"/>
            <a:ext cx="6062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/>
              <a:t>TA LINAC Calibration</a:t>
            </a:r>
            <a:endParaRPr kumimoji="1" lang="ja-JP" altLang="en-US" sz="5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1785" y="1214422"/>
            <a:ext cx="773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Shoot </a:t>
            </a:r>
            <a:r>
              <a:rPr lang="en-US" altLang="ja-JP" sz="2800" b="1" dirty="0" smtClean="0">
                <a:ea typeface="osaka_unicode" pitchFamily="1" charset="-128"/>
              </a:rPr>
              <a:t>4x10</a:t>
            </a:r>
            <a:r>
              <a:rPr lang="en-US" altLang="ja-JP" sz="2800" b="1" baseline="30000" dirty="0" smtClean="0">
                <a:ea typeface="osaka_unicode" pitchFamily="1" charset="-128"/>
              </a:rPr>
              <a:t>16</a:t>
            </a:r>
            <a:r>
              <a:rPr lang="en-US" altLang="ja-JP" sz="2800" b="1" dirty="0" smtClean="0">
                <a:ea typeface="osaka_unicode" pitchFamily="1" charset="-128"/>
              </a:rPr>
              <a:t>eV electrons in total energy in the Air 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86578" y="6357958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Simulation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01760"/>
            <a:ext cx="5214942" cy="55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807300" y="-24"/>
            <a:ext cx="5836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chemeClr val="bg1"/>
                </a:solidFill>
              </a:rPr>
              <a:t>BACK</a:t>
            </a:r>
            <a:r>
              <a:rPr kumimoji="1" lang="en-US" altLang="ja-JP" sz="4800" b="1" dirty="0" smtClean="0">
                <a:solidFill>
                  <a:schemeClr val="bg1"/>
                </a:solidFill>
              </a:rPr>
              <a:t> TO THE SPACE!!!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357818" y="2000240"/>
            <a:ext cx="3786182" cy="4857760"/>
            <a:chOff x="1780" y="572"/>
            <a:chExt cx="2597" cy="3220"/>
          </a:xfrm>
        </p:grpSpPr>
        <p:pic>
          <p:nvPicPr>
            <p:cNvPr id="5" name="Picture 6" descr="euso_approach_hig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80" y="572"/>
              <a:ext cx="2597" cy="32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-5035116">
              <a:off x="2680" y="2587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ja-JP" altLang="ja-JP" b="0">
                <a:solidFill>
                  <a:srgbClr val="FF66FF"/>
                </a:solidFill>
                <a:latin typeface="Garamond" pitchFamily="18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3334" y="2432"/>
              <a:ext cx="192" cy="72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072066" y="1000108"/>
            <a:ext cx="4144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solidFill>
                  <a:schemeClr val="bg1"/>
                </a:solidFill>
              </a:rPr>
              <a:t>JEM-EUSO</a:t>
            </a:r>
            <a:endParaRPr kumimoji="1" lang="ja-JP" altLang="en-US" sz="72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2984" y="671436"/>
            <a:ext cx="825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Observation on the ground is facing its limitation. We got to go to the SPACE !!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282" y="142852"/>
            <a:ext cx="89287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SUMMARY</a:t>
            </a:r>
          </a:p>
          <a:p>
            <a:pPr algn="ctr"/>
            <a:endParaRPr lang="en-US" altLang="ja-JP" dirty="0"/>
          </a:p>
          <a:p>
            <a:pPr algn="ctr"/>
            <a:r>
              <a:rPr kumimoji="1" lang="en-US" altLang="ja-JP" sz="2400" b="1" dirty="0" smtClean="0"/>
              <a:t>Data set corresponding to one year of full scale S-Auger has revealed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158" y="1785926"/>
            <a:ext cx="857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dirty="0" smtClean="0"/>
              <a:t> A significant suppression of the </a:t>
            </a:r>
            <a:r>
              <a:rPr kumimoji="1" lang="en-US" altLang="ja-JP" sz="2400" b="1" dirty="0" smtClean="0">
                <a:solidFill>
                  <a:schemeClr val="accent1"/>
                </a:solidFill>
              </a:rPr>
              <a:t>spectrum</a:t>
            </a:r>
            <a:r>
              <a:rPr kumimoji="1" lang="en-US" altLang="ja-JP" sz="2400" b="1" dirty="0" smtClean="0"/>
              <a:t> at the highest energy.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dirty="0" smtClean="0"/>
              <a:t>A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composition</a:t>
            </a:r>
            <a:r>
              <a:rPr lang="en-US" altLang="ja-JP" sz="2400" b="1" dirty="0" smtClean="0"/>
              <a:t> that apparently getting heavier at high energy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dirty="0" smtClean="0"/>
              <a:t>A constraining upper limit on the </a:t>
            </a:r>
            <a:r>
              <a:rPr kumimoji="1" lang="en-US" altLang="ja-JP" sz="2400" b="1" dirty="0" smtClean="0">
                <a:solidFill>
                  <a:schemeClr val="accent1"/>
                </a:solidFill>
              </a:rPr>
              <a:t>UHE photon flux </a:t>
            </a:r>
            <a:r>
              <a:rPr kumimoji="1" lang="en-US" altLang="ja-JP" sz="2400" b="1" dirty="0" smtClean="0"/>
              <a:t>disfavoring top-down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dirty="0" smtClean="0"/>
              <a:t>Stringent upper limit on the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background neutrino flux </a:t>
            </a:r>
            <a:r>
              <a:rPr lang="en-US" altLang="ja-JP" sz="2400" b="1" dirty="0" smtClean="0"/>
              <a:t>at 10^18 </a:t>
            </a:r>
            <a:r>
              <a:rPr lang="en-US" altLang="ja-JP" sz="2400" b="1" dirty="0" err="1" smtClean="0"/>
              <a:t>eV</a:t>
            </a:r>
            <a:endParaRPr lang="en-US" altLang="ja-JP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The First evidence of the underlying </a:t>
            </a:r>
            <a:r>
              <a:rPr kumimoji="1" lang="en-US" altLang="ja-JP" sz="2400" b="1" dirty="0" smtClean="0">
                <a:solidFill>
                  <a:schemeClr val="accent1"/>
                </a:solidFill>
              </a:rPr>
              <a:t>anisotropi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c distribution </a:t>
            </a:r>
            <a:r>
              <a:rPr lang="en-US" altLang="ja-JP" sz="2400" b="1" dirty="0" smtClean="0"/>
              <a:t>of UHECRs</a:t>
            </a:r>
            <a:endParaRPr kumimoji="1" lang="en-US" altLang="ja-JP" sz="2400" b="1" dirty="0" smtClean="0"/>
          </a:p>
          <a:p>
            <a:pPr marL="342900" indent="-3429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084" y="5415993"/>
            <a:ext cx="918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All that is needed is dedication, money and patience.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72458"/>
            <a:ext cx="6572296" cy="6120090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2428860" y="-24"/>
            <a:ext cx="5194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Life of UHE Cosmic Ray  [1]</a:t>
            </a:r>
          </a:p>
          <a:p>
            <a:pPr algn="ctr"/>
            <a:r>
              <a:rPr lang="en-US" altLang="ja-JP" sz="3200" dirty="0" smtClean="0"/>
              <a:t>Source of the UHE Cosmic Ray</a:t>
            </a:r>
            <a:endParaRPr kumimoji="1" lang="ja-JP" altLang="en-US" sz="3200" dirty="0"/>
          </a:p>
        </p:txBody>
      </p:sp>
      <p:pic>
        <p:nvPicPr>
          <p:cNvPr id="5" name="図 4" descr="0020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020355"/>
            <a:ext cx="1643042" cy="2051455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5962"/>
            <a:ext cx="1428727" cy="1502038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286116" y="1048392"/>
            <a:ext cx="232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Hillas</a:t>
            </a:r>
            <a:r>
              <a:rPr kumimoji="1" lang="en-US" altLang="ja-JP" sz="2800" b="1" dirty="0" smtClean="0"/>
              <a:t> Diagram</a:t>
            </a:r>
            <a:endParaRPr kumimoji="1" lang="ja-JP" altLang="en-US" sz="2800" b="1" dirty="0"/>
          </a:p>
        </p:txBody>
      </p:sp>
      <p:pic>
        <p:nvPicPr>
          <p:cNvPr id="10" name="Picture 3" descr="puls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00174"/>
            <a:ext cx="1244581" cy="1248495"/>
          </a:xfrm>
          <a:prstGeom prst="rect">
            <a:avLst/>
          </a:prstGeom>
          <a:noFill/>
        </p:spPr>
      </p:pic>
      <p:pic>
        <p:nvPicPr>
          <p:cNvPr id="11" name="Picture 6" descr="grb970228_tw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86578" y="3643314"/>
            <a:ext cx="2597618" cy="1571636"/>
          </a:xfrm>
          <a:prstGeom prst="rect">
            <a:avLst/>
          </a:prstGeom>
          <a:noFill/>
          <a:ln/>
        </p:spPr>
      </p:pic>
      <p:pic>
        <p:nvPicPr>
          <p:cNvPr id="12" name="Picture 7" descr="V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7238" y="5832491"/>
            <a:ext cx="1956762" cy="1025509"/>
          </a:xfrm>
          <a:prstGeom prst="rect">
            <a:avLst/>
          </a:prstGeom>
          <a:noFill/>
        </p:spPr>
      </p:pic>
      <p:cxnSp>
        <p:nvCxnSpPr>
          <p:cNvPr id="14" name="直線矢印コネクタ 13"/>
          <p:cNvCxnSpPr>
            <a:stCxn id="10" idx="3"/>
          </p:cNvCxnSpPr>
          <p:nvPr/>
        </p:nvCxnSpPr>
        <p:spPr>
          <a:xfrm flipV="1">
            <a:off x="1458863" y="1857364"/>
            <a:ext cx="868424" cy="2670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5000628" y="3643314"/>
            <a:ext cx="1643074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1"/>
          </p:cNvCxnSpPr>
          <p:nvPr/>
        </p:nvCxnSpPr>
        <p:spPr>
          <a:xfrm rot="10800000" flipV="1">
            <a:off x="4572000" y="2046082"/>
            <a:ext cx="2928958" cy="811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4" idx="3"/>
          </p:cNvCxnSpPr>
          <p:nvPr/>
        </p:nvCxnSpPr>
        <p:spPr>
          <a:xfrm flipV="1">
            <a:off x="1428727" y="4929198"/>
            <a:ext cx="3000397" cy="11777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0800000">
            <a:off x="6357950" y="5214950"/>
            <a:ext cx="785818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14282" y="986837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Pulsar</a:t>
            </a:r>
            <a:endParaRPr kumimoji="1" lang="ja-JP" altLang="en-US" sz="32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7158" y="4929198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SNR</a:t>
            </a:r>
            <a:endParaRPr kumimoji="1" lang="ja-JP" altLang="en-US" sz="28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15206" y="535782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Radio Lobes</a:t>
            </a:r>
            <a:endParaRPr kumimoji="1" lang="ja-JP" altLang="en-US" sz="2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63292" y="3143248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GRB</a:t>
            </a:r>
            <a:endParaRPr kumimoji="1" lang="ja-JP" altLang="en-US" sz="32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29586" y="558209"/>
            <a:ext cx="960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AGN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auger\ppt\bluemer public talk 2008 in Lamar.key\HSTUltra_Deep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286000"/>
            <a:ext cx="9144000" cy="9144000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2643174" y="285728"/>
            <a:ext cx="4727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Life of UHE Cosmic Ray  [2]</a:t>
            </a: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Propagation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650" y="3532062"/>
            <a:ext cx="66658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Interaction with Photon Field, GZK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Interaction with Magnetic Field</a:t>
            </a:r>
          </a:p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Heating Inter-galactic gas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Ionization of the Interstellar medium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Building turbulent magnetic fields at various scales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Influence 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astro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-chemical processes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auger\ppt\bluemer public talk 2008 in Lamar.key\AGN-Cartoo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39987" cy="2591611"/>
          </a:xfrm>
          <a:prstGeom prst="rect">
            <a:avLst/>
          </a:prstGeom>
          <a:noFill/>
        </p:spPr>
      </p:pic>
      <p:sp>
        <p:nvSpPr>
          <p:cNvPr id="13" name="フリーフォーム 12"/>
          <p:cNvSpPr/>
          <p:nvPr/>
        </p:nvSpPr>
        <p:spPr>
          <a:xfrm>
            <a:off x="2632841" y="2144110"/>
            <a:ext cx="5383925" cy="2241332"/>
          </a:xfrm>
          <a:custGeom>
            <a:avLst/>
            <a:gdLst>
              <a:gd name="connsiteX0" fmla="*/ 0 w 5383925"/>
              <a:gd name="connsiteY0" fmla="*/ 0 h 2241332"/>
              <a:gd name="connsiteX1" fmla="*/ 1481959 w 5383925"/>
              <a:gd name="connsiteY1" fmla="*/ 504497 h 2241332"/>
              <a:gd name="connsiteX2" fmla="*/ 1797269 w 5383925"/>
              <a:gd name="connsiteY2" fmla="*/ 630621 h 2241332"/>
              <a:gd name="connsiteX3" fmla="*/ 3247697 w 5383925"/>
              <a:gd name="connsiteY3" fmla="*/ 1403131 h 2241332"/>
              <a:gd name="connsiteX4" fmla="*/ 4650828 w 5383925"/>
              <a:gd name="connsiteY4" fmla="*/ 1954924 h 2241332"/>
              <a:gd name="connsiteX5" fmla="*/ 5312980 w 5383925"/>
              <a:gd name="connsiteY5" fmla="*/ 2238704 h 2241332"/>
              <a:gd name="connsiteX6" fmla="*/ 5312980 w 5383925"/>
              <a:gd name="connsiteY6" fmla="*/ 2238704 h 2241332"/>
              <a:gd name="connsiteX7" fmla="*/ 5376042 w 5383925"/>
              <a:gd name="connsiteY7" fmla="*/ 2238704 h 2241332"/>
              <a:gd name="connsiteX8" fmla="*/ 5360276 w 5383925"/>
              <a:gd name="connsiteY8" fmla="*/ 2222938 h 22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925" h="2241332">
                <a:moveTo>
                  <a:pt x="0" y="0"/>
                </a:moveTo>
                <a:lnTo>
                  <a:pt x="1481959" y="504497"/>
                </a:lnTo>
                <a:cubicBezTo>
                  <a:pt x="1781504" y="609601"/>
                  <a:pt x="1502979" y="480849"/>
                  <a:pt x="1797269" y="630621"/>
                </a:cubicBezTo>
                <a:cubicBezTo>
                  <a:pt x="2091559" y="780393"/>
                  <a:pt x="2772104" y="1182414"/>
                  <a:pt x="3247697" y="1403131"/>
                </a:cubicBezTo>
                <a:cubicBezTo>
                  <a:pt x="3723290" y="1623848"/>
                  <a:pt x="4306614" y="1815662"/>
                  <a:pt x="4650828" y="1954924"/>
                </a:cubicBezTo>
                <a:cubicBezTo>
                  <a:pt x="4995042" y="2094186"/>
                  <a:pt x="5312980" y="2238704"/>
                  <a:pt x="5312980" y="2238704"/>
                </a:cubicBezTo>
                <a:lnTo>
                  <a:pt x="5312980" y="2238704"/>
                </a:lnTo>
                <a:cubicBezTo>
                  <a:pt x="5323490" y="2238704"/>
                  <a:pt x="5368159" y="2241332"/>
                  <a:pt x="5376042" y="2238704"/>
                </a:cubicBezTo>
                <a:cubicBezTo>
                  <a:pt x="5383925" y="2236076"/>
                  <a:pt x="5372100" y="2229507"/>
                  <a:pt x="5360276" y="222293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H:\auger\ppt\bluemer public talk 2008 in Lamar.key\Picture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9733">
            <a:off x="5131644" y="3903372"/>
            <a:ext cx="1054100" cy="1206500"/>
          </a:xfrm>
          <a:prstGeom prst="rect">
            <a:avLst/>
          </a:prstGeom>
          <a:noFill/>
        </p:spPr>
      </p:pic>
      <p:pic>
        <p:nvPicPr>
          <p:cNvPr id="15" name="Picture 4" descr="H:\auger\ppt\bluemer public talk 2008 in Lamar.key\Picture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9733">
            <a:off x="3029349" y="2426588"/>
            <a:ext cx="386486" cy="442363"/>
          </a:xfrm>
          <a:prstGeom prst="rect">
            <a:avLst/>
          </a:prstGeom>
          <a:noFill/>
        </p:spPr>
      </p:pic>
      <p:pic>
        <p:nvPicPr>
          <p:cNvPr id="16" name="Picture 4" descr="H:\auger\ppt\bluemer public talk 2008 in Lamar.key\Picture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80420">
            <a:off x="4812520" y="2118797"/>
            <a:ext cx="650669" cy="744742"/>
          </a:xfrm>
          <a:prstGeom prst="rect">
            <a:avLst/>
          </a:prstGeom>
          <a:noFill/>
        </p:spPr>
      </p:pic>
      <p:cxnSp>
        <p:nvCxnSpPr>
          <p:cNvPr id="20" name="直線矢印コネクタ 19"/>
          <p:cNvCxnSpPr/>
          <p:nvPr/>
        </p:nvCxnSpPr>
        <p:spPr>
          <a:xfrm rot="10800000" flipV="1">
            <a:off x="3071802" y="2000240"/>
            <a:ext cx="928694" cy="142876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7072330" y="3786190"/>
            <a:ext cx="928694" cy="142876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0800000" flipV="1">
            <a:off x="5429256" y="3000372"/>
            <a:ext cx="928694" cy="142876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0800000" flipV="1">
            <a:off x="6429388" y="3500438"/>
            <a:ext cx="928694" cy="142876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 flipV="1">
            <a:off x="3893339" y="2964653"/>
            <a:ext cx="785818" cy="428628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0800000" flipV="1">
            <a:off x="3929058" y="2285992"/>
            <a:ext cx="928694" cy="142876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 flipV="1">
            <a:off x="4679157" y="3321843"/>
            <a:ext cx="785818" cy="428628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6200000" flipV="1">
            <a:off x="6179355" y="4107661"/>
            <a:ext cx="785818" cy="428628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 flipV="1">
            <a:off x="7322363" y="4536289"/>
            <a:ext cx="785818" cy="428628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357950" y="2214554"/>
            <a:ext cx="2786082" cy="12003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CMB (~200MeV </a:t>
            </a:r>
            <a:r>
              <a:rPr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on the Rest System of UHECR</a:t>
            </a:r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72000" y="1500174"/>
            <a:ext cx="392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Magnetic Field and Turbulent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67505" y="-1428784"/>
            <a:ext cx="2147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Extensive Air Shower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First interaction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start-up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Xmax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decay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1857356" y="-71462"/>
            <a:ext cx="4727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Life of UHE Cosmic Ray  [3]</a:t>
            </a: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End of the Cosmic Ray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10800000">
            <a:off x="1071538" y="1071546"/>
            <a:ext cx="785818" cy="42862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rot="10800000">
            <a:off x="1285852" y="2714620"/>
            <a:ext cx="307183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10800000">
            <a:off x="1428728" y="4071942"/>
            <a:ext cx="1214446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928794" y="1071546"/>
            <a:ext cx="2214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3600" b="1" dirty="0" smtClean="0">
                <a:solidFill>
                  <a:schemeClr val="bg1"/>
                </a:solidFill>
              </a:rPr>
              <a:t>σ</a:t>
            </a:r>
            <a:r>
              <a:rPr lang="en-US" altLang="ja-JP" b="1" dirty="0" smtClean="0">
                <a:solidFill>
                  <a:schemeClr val="bg1"/>
                </a:solidFill>
              </a:rPr>
              <a:t>p-air  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~  250mb</a:t>
            </a:r>
          </a:p>
          <a:p>
            <a:r>
              <a:rPr kumimoji="1" lang="el-GR" altLang="ja-JP" sz="2400" b="1" dirty="0" smtClean="0">
                <a:solidFill>
                  <a:schemeClr val="bg1"/>
                </a:solidFill>
              </a:rPr>
              <a:t>λ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~ 80/g/cm2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9124" y="1714488"/>
            <a:ext cx="49259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800" b="1" dirty="0" smtClean="0">
                <a:solidFill>
                  <a:schemeClr val="bg1"/>
                </a:solidFill>
              </a:rPr>
              <a:t>π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0 decays transfer EM shower</a:t>
            </a:r>
          </a:p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atm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. depth &gt; 12</a:t>
            </a:r>
            <a:r>
              <a:rPr lang="el-GR" altLang="ja-JP" sz="2800" b="1" dirty="0" smtClean="0">
                <a:solidFill>
                  <a:schemeClr val="bg1"/>
                </a:solidFill>
              </a:rPr>
              <a:t>λ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~ 25 </a:t>
            </a:r>
            <a:r>
              <a:rPr lang="el-GR" altLang="ja-JP" sz="2800" b="1" dirty="0" smtClean="0">
                <a:solidFill>
                  <a:schemeClr val="bg1"/>
                </a:solidFill>
              </a:rPr>
              <a:t>χ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0</a:t>
            </a:r>
          </a:p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Moliere Radius = 77 m</a:t>
            </a:r>
          </a:p>
          <a:p>
            <a:r>
              <a:rPr lang="en-US" altLang="ja-JP" sz="2800" b="1" dirty="0" err="1" smtClean="0">
                <a:solidFill>
                  <a:schemeClr val="bg1"/>
                </a:solidFill>
              </a:rPr>
              <a:t>π</a:t>
            </a:r>
            <a:r>
              <a:rPr lang="en-US" altLang="ja-JP" b="1" dirty="0" err="1" smtClean="0">
                <a:solidFill>
                  <a:schemeClr val="bg1"/>
                </a:solidFill>
              </a:rPr>
              <a:t>±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decays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produce hard 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muons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6182" y="478632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6050" y="3472765"/>
            <a:ext cx="5500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When  Energy of  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e+e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- &lt; ~84 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MeV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, ionization loss dominates over 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radiative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scattering.</a:t>
            </a:r>
            <a:endParaRPr kumimoji="1" lang="ja-JP" altLang="en-US" sz="28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6153" y="4929198"/>
            <a:ext cx="4076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1"/>
                </a:solidFill>
              </a:rPr>
              <a:t>Particel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spread ~few  km.  </a:t>
            </a:r>
          </a:p>
          <a:p>
            <a:r>
              <a:rPr kumimoji="1" lang="el-GR" altLang="ja-JP" sz="2800" b="1" dirty="0" smtClean="0">
                <a:solidFill>
                  <a:schemeClr val="bg1"/>
                </a:solidFill>
              </a:rPr>
              <a:t>γ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: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e+e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-:</a:t>
            </a:r>
            <a:r>
              <a:rPr kumimoji="1" lang="el-GR" altLang="ja-JP" sz="2800" b="1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=100:10:1</a:t>
            </a:r>
          </a:p>
          <a:p>
            <a:r>
              <a:rPr lang="en-US" altLang="ja-JP" sz="2800" b="1" dirty="0" err="1" smtClean="0">
                <a:solidFill>
                  <a:schemeClr val="bg1"/>
                </a:solidFill>
              </a:rPr>
              <a:t>e+e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-  ~ 10 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MeV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,  </a:t>
            </a:r>
            <a:r>
              <a:rPr lang="el-GR" altLang="ja-JP" sz="2800" b="1" dirty="0" smtClean="0">
                <a:solidFill>
                  <a:schemeClr val="bg1"/>
                </a:solidFill>
              </a:rPr>
              <a:t>μ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~ 1 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GeV</a:t>
            </a:r>
            <a:endParaRPr kumimoji="1" lang="en-US" altLang="ja-JP" sz="2800" b="1" dirty="0" smtClean="0">
              <a:solidFill>
                <a:schemeClr val="bg1"/>
              </a:solidFill>
            </a:endParaRPr>
          </a:p>
          <a:p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1571604" y="5643578"/>
            <a:ext cx="2214578" cy="2857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3393" y="3643314"/>
            <a:ext cx="8467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Xmax</a:t>
            </a:r>
          </a:p>
          <a:p>
            <a:r>
              <a:rPr lang="en-US" altLang="ja-JP" sz="1100" b="1" dirty="0" smtClean="0">
                <a:solidFill>
                  <a:schemeClr val="bg1"/>
                </a:solidFill>
              </a:rPr>
              <a:t>~200g/cm2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00034" y="4357694"/>
            <a:ext cx="357190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6248" y="1214422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3200" b="1" dirty="0" smtClean="0"/>
              <a:t>Where are they from?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200" b="1" dirty="0" smtClean="0"/>
              <a:t>What are these particles? </a:t>
            </a:r>
            <a:endParaRPr lang="en-US" altLang="ja-JP" sz="3200" b="1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3200" b="1" dirty="0" smtClean="0"/>
              <a:t>Why their spectrum is so smooth?</a:t>
            </a:r>
            <a:endParaRPr kumimoji="1" lang="en-US" altLang="ja-JP" sz="3200" b="1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3200" b="1" dirty="0" smtClean="0"/>
              <a:t>How do they get to us?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200" b="1" dirty="0" smtClean="0"/>
              <a:t>How do they react in the atmosphere?  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200" b="1" dirty="0" smtClean="0"/>
              <a:t>Are the known physics describing everything?</a:t>
            </a:r>
            <a:endParaRPr kumimoji="1" lang="ja-JP" altLang="en-US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89758" y="214290"/>
            <a:ext cx="575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Mysteries of the Cosmic Rays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143404" cy="50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85852" y="142852"/>
            <a:ext cx="741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History of Cosmic Ray Observation [1]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1604" y="688943"/>
            <a:ext cx="6523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First Space Observation using Flying object</a:t>
            </a:r>
          </a:p>
          <a:p>
            <a:r>
              <a:rPr kumimoji="1" lang="en-US" altLang="ja-JP" sz="2800" b="1" dirty="0" smtClean="0"/>
              <a:t>discovered Cosmic Ray in 1912</a:t>
            </a:r>
            <a:endParaRPr kumimoji="1" lang="ja-JP" altLang="en-US" sz="2800" b="1" dirty="0"/>
          </a:p>
        </p:txBody>
      </p:sp>
      <p:pic>
        <p:nvPicPr>
          <p:cNvPr id="5" name="Picture 2" descr="Hof8.jpg                                                       00092C18Macintosh HD                   B746699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54088" cy="5143512"/>
          </a:xfrm>
          <a:prstGeom prst="rect">
            <a:avLst/>
          </a:prstGeom>
          <a:noFill/>
        </p:spPr>
      </p:pic>
      <p:pic>
        <p:nvPicPr>
          <p:cNvPr id="6" name="Picture 1026" descr="&#10;V_Hess.jpg                                                     000BE5BEMacintosh HD                   B746699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4401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Auge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70"/>
            <a:ext cx="37854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00034" y="0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chemeClr val="bg1"/>
                </a:solidFill>
              </a:rPr>
              <a:t>Extensive Air-Shower phenomenon was discovered by Pierre Auger in 1932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~AUT0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42910" y="2928934"/>
            <a:ext cx="7824065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600" b="1" dirty="0">
                <a:latin typeface="Calibri" pitchFamily="34" charset="0"/>
              </a:rPr>
              <a:t>Claims for primary (photons) of 10</a:t>
            </a:r>
            <a:r>
              <a:rPr lang="en-GB" altLang="ja-JP" sz="3600" b="1" baseline="30000" dirty="0">
                <a:latin typeface="Calibri" pitchFamily="34" charset="0"/>
              </a:rPr>
              <a:t>15</a:t>
            </a:r>
            <a:r>
              <a:rPr lang="en-GB" altLang="ja-JP" sz="3600" b="1" dirty="0">
                <a:latin typeface="Calibri" pitchFamily="34" charset="0"/>
              </a:rPr>
              <a:t> </a:t>
            </a:r>
            <a:r>
              <a:rPr lang="en-GB" altLang="ja-JP" sz="3600" b="1" dirty="0" err="1">
                <a:latin typeface="Calibri" pitchFamily="34" charset="0"/>
              </a:rPr>
              <a:t>eV</a:t>
            </a:r>
            <a:endParaRPr lang="en-GB" altLang="ja-JP" sz="3600" b="1" dirty="0">
              <a:latin typeface="Calibri" pitchFamily="34" charset="0"/>
            </a:endParaRPr>
          </a:p>
          <a:p>
            <a:r>
              <a:rPr lang="en-GB" altLang="ja-JP" sz="3600" b="1" dirty="0">
                <a:latin typeface="Calibri" pitchFamily="34" charset="0"/>
              </a:rPr>
              <a:t>Factor of ~ 10</a:t>
            </a:r>
            <a:r>
              <a:rPr lang="en-GB" altLang="ja-JP" sz="3600" b="1" baseline="30000" dirty="0">
                <a:latin typeface="Calibri" pitchFamily="34" charset="0"/>
              </a:rPr>
              <a:t>6</a:t>
            </a:r>
            <a:r>
              <a:rPr lang="en-GB" altLang="ja-JP" sz="3600" b="1" dirty="0">
                <a:latin typeface="Calibri" pitchFamily="34" charset="0"/>
              </a:rPr>
              <a:t> above any known energy</a:t>
            </a:r>
          </a:p>
        </p:txBody>
      </p:sp>
      <p:sp>
        <p:nvSpPr>
          <p:cNvPr id="8196" name="テキスト ボックス 4"/>
          <p:cNvSpPr txBox="1">
            <a:spLocks noChangeArrowheads="1"/>
          </p:cNvSpPr>
          <p:nvPr/>
        </p:nvSpPr>
        <p:spPr bwMode="auto">
          <a:xfrm>
            <a:off x="285753" y="5072063"/>
            <a:ext cx="84296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latin typeface="Calibri" pitchFamily="34" charset="0"/>
              </a:rPr>
              <a:t>High Energy Cosmic Ray observation  initiated from this discovery at 1939.</a:t>
            </a:r>
            <a:endParaRPr lang="ja-JP" alt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1152</Words>
  <Application>Microsoft Office PowerPoint</Application>
  <PresentationFormat>画面に合わせる (4:3)</PresentationFormat>
  <Paragraphs>208</Paragraphs>
  <Slides>25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konan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Administrator</dc:creator>
  <cp:lastModifiedBy> </cp:lastModifiedBy>
  <cp:revision>432</cp:revision>
  <dcterms:created xsi:type="dcterms:W3CDTF">2008-10-31T02:41:40Z</dcterms:created>
  <dcterms:modified xsi:type="dcterms:W3CDTF">2008-11-14T06:12:50Z</dcterms:modified>
</cp:coreProperties>
</file>