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1" r:id="rId4"/>
    <p:sldId id="263" r:id="rId5"/>
    <p:sldId id="262" r:id="rId6"/>
    <p:sldId id="259" r:id="rId7"/>
    <p:sldId id="285" r:id="rId8"/>
    <p:sldId id="265" r:id="rId9"/>
    <p:sldId id="266" r:id="rId10"/>
    <p:sldId id="267" r:id="rId11"/>
    <p:sldId id="268" r:id="rId12"/>
    <p:sldId id="269" r:id="rId13"/>
    <p:sldId id="273" r:id="rId14"/>
    <p:sldId id="272" r:id="rId15"/>
    <p:sldId id="270" r:id="rId16"/>
    <p:sldId id="271" r:id="rId17"/>
    <p:sldId id="275" r:id="rId18"/>
    <p:sldId id="276" r:id="rId19"/>
    <p:sldId id="277" r:id="rId20"/>
    <p:sldId id="279" r:id="rId21"/>
    <p:sldId id="280" r:id="rId22"/>
    <p:sldId id="281" r:id="rId23"/>
    <p:sldId id="286" r:id="rId24"/>
    <p:sldId id="288" r:id="rId25"/>
    <p:sldId id="287" r:id="rId26"/>
    <p:sldId id="289" r:id="rId27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565" autoAdjust="0"/>
  </p:normalViewPr>
  <p:slideViewPr>
    <p:cSldViewPr>
      <p:cViewPr varScale="1">
        <p:scale>
          <a:sx n="50" d="100"/>
          <a:sy n="50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6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9.wmf"/><Relationship Id="rId1" Type="http://schemas.openxmlformats.org/officeDocument/2006/relationships/image" Target="../media/image77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5.wmf"/><Relationship Id="rId5" Type="http://schemas.openxmlformats.org/officeDocument/2006/relationships/image" Target="../media/image17.wmf"/><Relationship Id="rId4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15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16.wmf"/><Relationship Id="rId5" Type="http://schemas.openxmlformats.org/officeDocument/2006/relationships/image" Target="../media/image1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08B9-56E4-487D-A0B3-6363055F925F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EFC2-7BB6-4FDC-BD60-E423E1197B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EFA7B-EE8D-4E01-9418-6E1B363172A9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03670-5E32-4D02-87C9-9A011C074DF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3670-5E32-4D02-87C9-9A011C074DF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B8549-4989-4571-9F96-EE64EBFDD66D}" type="slidenum">
              <a:rPr lang="en-GB"/>
              <a:pPr/>
              <a:t>22</a:t>
            </a:fld>
            <a:endParaRPr lang="en-GB"/>
          </a:p>
        </p:txBody>
      </p:sp>
      <p:sp>
        <p:nvSpPr>
          <p:cNvPr id="112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746125"/>
            <a:ext cx="4970462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44" y="4724042"/>
            <a:ext cx="5028117" cy="44752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7" tIns="45203" rIns="90407" bIns="45203"/>
          <a:lstStyle/>
          <a:p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A9F47CF-D7DD-4731-B491-BCCB9AADB537}" type="datetimeFigureOut">
              <a:rPr lang="en-US" smtClean="0"/>
              <a:pPr/>
              <a:t>11/10/2008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9CCE23A-378E-4AE2-9DBE-5F58774BFC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4.bin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3.bin"/><Relationship Id="rId9" Type="http://schemas.openxmlformats.org/officeDocument/2006/relationships/oleObject" Target="../embeddings/oleObject7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9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4" Type="http://schemas.openxmlformats.org/officeDocument/2006/relationships/oleObject" Target="../embeddings/oleObject1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84582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Large Primordial Non-</a:t>
            </a:r>
            <a:r>
              <a:rPr lang="en-GB" dirty="0" err="1" smtClean="0"/>
              <a:t>Gaussianity</a:t>
            </a:r>
            <a:r>
              <a:rPr lang="en-GB" dirty="0" smtClean="0"/>
              <a:t> from early Universe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Kazuya Koyama</a:t>
            </a:r>
          </a:p>
          <a:p>
            <a:r>
              <a:rPr lang="en-GB" dirty="0" smtClean="0"/>
              <a:t>University of Portsmouth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19525"/>
            <a:ext cx="37719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928670"/>
            <a:ext cx="371474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GB" dirty="0" err="1" smtClean="0"/>
              <a:t>Bispectrum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325112"/>
          </a:xfrm>
        </p:spPr>
        <p:txBody>
          <a:bodyPr/>
          <a:lstStyle/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DBI inflation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err="1" smtClean="0"/>
              <a:t>cf</a:t>
            </a:r>
            <a:r>
              <a:rPr lang="en-GB" dirty="0" smtClean="0"/>
              <a:t>  local-type</a:t>
            </a:r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42910" y="1643050"/>
          <a:ext cx="5437188" cy="1143000"/>
        </p:xfrm>
        <a:graphic>
          <a:graphicData uri="http://schemas.openxmlformats.org/presentationml/2006/ole">
            <p:oleObj spid="_x0000_s23555" name="Equation" r:id="rId5" imgW="2234880" imgH="4698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8288" y="5572125"/>
          <a:ext cx="5535612" cy="917575"/>
        </p:xfrm>
        <a:graphic>
          <a:graphicData uri="http://schemas.openxmlformats.org/presentationml/2006/ole">
            <p:oleObj spid="_x0000_s23556" name="Equation" r:id="rId6" imgW="2374560" imgH="39348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4348" y="3286124"/>
          <a:ext cx="5221468" cy="857256"/>
        </p:xfrm>
        <a:graphic>
          <a:graphicData uri="http://schemas.openxmlformats.org/presentationml/2006/ole">
            <p:oleObj spid="_x0000_s23559" name="Equation" r:id="rId7" imgW="2552400" imgH="41904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14480" y="4143380"/>
          <a:ext cx="2552700" cy="1033462"/>
        </p:xfrm>
        <a:graphic>
          <a:graphicData uri="http://schemas.openxmlformats.org/presentationml/2006/ole">
            <p:oleObj spid="_x0000_s23560" name="Equation" r:id="rId8" imgW="1066680" imgH="431640" progId="Equation.DSMT4">
              <p:embed/>
            </p:oleObj>
          </a:graphicData>
        </a:graphic>
      </p:graphicFrame>
      <p:sp>
        <p:nvSpPr>
          <p:cNvPr id="11" name="Right Arrow 10"/>
          <p:cNvSpPr/>
          <p:nvPr/>
        </p:nvSpPr>
        <p:spPr>
          <a:xfrm>
            <a:off x="1000100" y="4357694"/>
            <a:ext cx="642942" cy="4286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429256" y="714356"/>
            <a:ext cx="785816" cy="779459"/>
            <a:chOff x="6215080" y="4786328"/>
            <a:chExt cx="1276463" cy="1208087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 rot="8990794">
              <a:off x="6491305" y="4889515"/>
              <a:ext cx="982663" cy="1071563"/>
              <a:chOff x="3845" y="768"/>
              <a:chExt cx="619" cy="675"/>
            </a:xfrm>
          </p:grpSpPr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V="1">
                <a:off x="3850" y="768"/>
                <a:ext cx="614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3845" y="1104"/>
                <a:ext cx="609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4464" y="768"/>
                <a:ext cx="0" cy="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14" name="Object 23"/>
            <p:cNvGraphicFramePr>
              <a:graphicFrameLocks noChangeAspect="1"/>
            </p:cNvGraphicFramePr>
            <p:nvPr/>
          </p:nvGraphicFramePr>
          <p:xfrm>
            <a:off x="6215080" y="5572140"/>
            <a:ext cx="265113" cy="422275"/>
          </p:xfrm>
          <a:graphic>
            <a:graphicData uri="http://schemas.openxmlformats.org/presentationml/2006/ole">
              <p:oleObj spid="_x0000_s23561" name="数式" r:id="rId9" imgW="152280" imgH="241200" progId="Equation.3">
                <p:embed/>
              </p:oleObj>
            </a:graphicData>
          </a:graphic>
        </p:graphicFrame>
        <p:graphicFrame>
          <p:nvGraphicFramePr>
            <p:cNvPr id="15" name="Object 24"/>
            <p:cNvGraphicFramePr>
              <a:graphicFrameLocks noChangeAspect="1"/>
            </p:cNvGraphicFramePr>
            <p:nvPr/>
          </p:nvGraphicFramePr>
          <p:xfrm>
            <a:off x="6643705" y="4786328"/>
            <a:ext cx="287338" cy="444500"/>
          </p:xfrm>
          <a:graphic>
            <a:graphicData uri="http://schemas.openxmlformats.org/presentationml/2006/ole">
              <p:oleObj spid="_x0000_s23562" name="数式" r:id="rId10" imgW="164880" imgH="253800" progId="Equation.3">
                <p:embed/>
              </p:oleObj>
            </a:graphicData>
          </a:graphic>
        </p:graphicFrame>
        <p:graphicFrame>
          <p:nvGraphicFramePr>
            <p:cNvPr id="16" name="Object 25"/>
            <p:cNvGraphicFramePr>
              <a:graphicFrameLocks noChangeAspect="1"/>
            </p:cNvGraphicFramePr>
            <p:nvPr/>
          </p:nvGraphicFramePr>
          <p:xfrm>
            <a:off x="7204206" y="5434487"/>
            <a:ext cx="287337" cy="422275"/>
          </p:xfrm>
          <a:graphic>
            <a:graphicData uri="http://schemas.openxmlformats.org/presentationml/2006/ole">
              <p:oleObj spid="_x0000_s23563" name="数式" r:id="rId11" imgW="164880" imgH="241200" progId="Equation.3">
                <p:embed/>
              </p:oleObj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7215206" y="3500438"/>
            <a:ext cx="1571636" cy="850901"/>
            <a:chOff x="5786446" y="3702055"/>
            <a:chExt cx="3019425" cy="1077912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5786446" y="4071942"/>
              <a:ext cx="2674938" cy="457200"/>
              <a:chOff x="864" y="1152"/>
              <a:chExt cx="1685" cy="288"/>
            </a:xfrm>
          </p:grpSpPr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869" y="1152"/>
                <a:ext cx="168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168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544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24" name="Object 20"/>
            <p:cNvGraphicFramePr>
              <a:graphicFrameLocks noChangeAspect="1"/>
            </p:cNvGraphicFramePr>
            <p:nvPr/>
          </p:nvGraphicFramePr>
          <p:xfrm>
            <a:off x="7038984" y="3702055"/>
            <a:ext cx="265112" cy="422275"/>
          </p:xfrm>
          <a:graphic>
            <a:graphicData uri="http://schemas.openxmlformats.org/presentationml/2006/ole">
              <p:oleObj spid="_x0000_s23564" name="数式" r:id="rId12" imgW="152280" imgH="241200" progId="Equation.3">
                <p:embed/>
              </p:oleObj>
            </a:graphicData>
          </a:graphic>
        </p:graphicFrame>
        <p:graphicFrame>
          <p:nvGraphicFramePr>
            <p:cNvPr id="25" name="Object 21"/>
            <p:cNvGraphicFramePr>
              <a:graphicFrameLocks noChangeAspect="1"/>
            </p:cNvGraphicFramePr>
            <p:nvPr/>
          </p:nvGraphicFramePr>
          <p:xfrm>
            <a:off x="6396046" y="4357692"/>
            <a:ext cx="287338" cy="422275"/>
          </p:xfrm>
          <a:graphic>
            <a:graphicData uri="http://schemas.openxmlformats.org/presentationml/2006/ole">
              <p:oleObj spid="_x0000_s23565" name="数式" r:id="rId13" imgW="164880" imgH="241200" progId="Equation.3">
                <p:embed/>
              </p:oleObj>
            </a:graphicData>
          </a:graphic>
        </p:graphicFrame>
        <p:graphicFrame>
          <p:nvGraphicFramePr>
            <p:cNvPr id="26" name="Object 22"/>
            <p:cNvGraphicFramePr>
              <a:graphicFrameLocks noChangeAspect="1"/>
            </p:cNvGraphicFramePr>
            <p:nvPr/>
          </p:nvGraphicFramePr>
          <p:xfrm>
            <a:off x="8518534" y="4043367"/>
            <a:ext cx="287337" cy="444500"/>
          </p:xfrm>
          <a:graphic>
            <a:graphicData uri="http://schemas.openxmlformats.org/presentationml/2006/ole">
              <p:oleObj spid="_x0000_s23566" name="数式" r:id="rId14" imgW="164880" imgH="253800" progId="Equation.3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6429388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LoVerde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et.al. ‘07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285749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Aishahiha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et.al. ‘04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785786" y="3857628"/>
            <a:ext cx="264320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n-GB" dirty="0" smtClean="0"/>
              <a:t>Observational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/>
          <a:lstStyle/>
          <a:p>
            <a:r>
              <a:rPr lang="en-GB" dirty="0" smtClean="0"/>
              <a:t>(too) large non-</a:t>
            </a:r>
            <a:r>
              <a:rPr lang="en-GB" dirty="0" err="1" smtClean="0"/>
              <a:t>Gaussianity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                                </a:t>
            </a:r>
          </a:p>
          <a:p>
            <a:pPr>
              <a:buNone/>
            </a:pPr>
            <a:r>
              <a:rPr lang="en-GB" dirty="0" smtClean="0"/>
              <a:t>                           </a:t>
            </a:r>
          </a:p>
          <a:p>
            <a:r>
              <a:rPr lang="en-GB" dirty="0" err="1" smtClean="0"/>
              <a:t>Lyth</a:t>
            </a:r>
            <a:r>
              <a:rPr lang="en-GB" dirty="0" smtClean="0"/>
              <a:t> bound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   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1538" y="2428868"/>
          <a:ext cx="2228459" cy="996942"/>
        </p:xfrm>
        <a:graphic>
          <a:graphicData uri="http://schemas.openxmlformats.org/presentationml/2006/ole">
            <p:oleObj spid="_x0000_s24578" name="Equation" r:id="rId3" imgW="96516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4744" y="271462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equilateral configurations</a:t>
            </a:r>
            <a:endParaRPr lang="en-GB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00100" y="3786189"/>
          <a:ext cx="2143140" cy="995029"/>
        </p:xfrm>
        <a:graphic>
          <a:graphicData uri="http://schemas.openxmlformats.org/presentationml/2006/ole">
            <p:oleObj spid="_x0000_s24579" name="Equation" r:id="rId4" imgW="1066680" imgH="495000" progId="Equation.DSMT4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857224" y="4857760"/>
          <a:ext cx="2290762" cy="550863"/>
        </p:xfrm>
        <a:graphic>
          <a:graphicData uri="http://schemas.openxmlformats.org/presentationml/2006/ole">
            <p:oleObj spid="_x0000_s24581" name="Equation" r:id="rId5" imgW="1002960" imgH="241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57224" y="5500702"/>
          <a:ext cx="3609976" cy="523875"/>
        </p:xfrm>
        <a:graphic>
          <a:graphicData uri="http://schemas.openxmlformats.org/presentationml/2006/ole">
            <p:oleObj spid="_x0000_s24582" name="Equation" r:id="rId6" imgW="1574640" imgH="228600" progId="Equation.DSMT4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714876" y="3571876"/>
            <a:ext cx="3606795" cy="2838448"/>
            <a:chOff x="250825" y="3573463"/>
            <a:chExt cx="4152900" cy="3051175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250825" y="3573463"/>
              <a:ext cx="4152900" cy="3048000"/>
              <a:chOff x="1536" y="1708"/>
              <a:chExt cx="2616" cy="1920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1536" y="1708"/>
                <a:ext cx="2616" cy="920"/>
              </a:xfrm>
              <a:custGeom>
                <a:avLst/>
                <a:gdLst>
                  <a:gd name="T0" fmla="*/ 1024 w 2616"/>
                  <a:gd name="T1" fmla="*/ 872 h 920"/>
                  <a:gd name="T2" fmla="*/ 64 w 2616"/>
                  <a:gd name="T3" fmla="*/ 392 h 920"/>
                  <a:gd name="T4" fmla="*/ 1408 w 2616"/>
                  <a:gd name="T5" fmla="*/ 56 h 920"/>
                  <a:gd name="T6" fmla="*/ 2608 w 2616"/>
                  <a:gd name="T7" fmla="*/ 728 h 920"/>
                  <a:gd name="T8" fmla="*/ 1360 w 2616"/>
                  <a:gd name="T9" fmla="*/ 920 h 9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6"/>
                  <a:gd name="T16" fmla="*/ 0 h 920"/>
                  <a:gd name="T17" fmla="*/ 2616 w 2616"/>
                  <a:gd name="T18" fmla="*/ 920 h 9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6" h="920">
                    <a:moveTo>
                      <a:pt x="1024" y="872"/>
                    </a:moveTo>
                    <a:cubicBezTo>
                      <a:pt x="512" y="700"/>
                      <a:pt x="0" y="528"/>
                      <a:pt x="64" y="392"/>
                    </a:cubicBezTo>
                    <a:cubicBezTo>
                      <a:pt x="128" y="256"/>
                      <a:pt x="984" y="0"/>
                      <a:pt x="1408" y="56"/>
                    </a:cubicBezTo>
                    <a:cubicBezTo>
                      <a:pt x="1832" y="112"/>
                      <a:pt x="2616" y="584"/>
                      <a:pt x="2608" y="728"/>
                    </a:cubicBezTo>
                    <a:cubicBezTo>
                      <a:pt x="2600" y="872"/>
                      <a:pt x="1980" y="896"/>
                      <a:pt x="1360" y="92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2472" y="2044"/>
                <a:ext cx="912" cy="256"/>
              </a:xfrm>
              <a:custGeom>
                <a:avLst/>
                <a:gdLst>
                  <a:gd name="T0" fmla="*/ 0 w 912"/>
                  <a:gd name="T1" fmla="*/ 0 h 256"/>
                  <a:gd name="T2" fmla="*/ 432 w 912"/>
                  <a:gd name="T3" fmla="*/ 240 h 256"/>
                  <a:gd name="T4" fmla="*/ 912 w 912"/>
                  <a:gd name="T5" fmla="*/ 96 h 256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256"/>
                  <a:gd name="T11" fmla="*/ 912 w 912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256">
                    <a:moveTo>
                      <a:pt x="0" y="0"/>
                    </a:moveTo>
                    <a:cubicBezTo>
                      <a:pt x="140" y="112"/>
                      <a:pt x="280" y="224"/>
                      <a:pt x="432" y="240"/>
                    </a:cubicBezTo>
                    <a:cubicBezTo>
                      <a:pt x="584" y="256"/>
                      <a:pt x="748" y="176"/>
                      <a:pt x="912" y="96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2712" y="2084"/>
                <a:ext cx="432" cy="104"/>
              </a:xfrm>
              <a:custGeom>
                <a:avLst/>
                <a:gdLst>
                  <a:gd name="T0" fmla="*/ 0 w 432"/>
                  <a:gd name="T1" fmla="*/ 56 h 104"/>
                  <a:gd name="T2" fmla="*/ 240 w 432"/>
                  <a:gd name="T3" fmla="*/ 8 h 104"/>
                  <a:gd name="T4" fmla="*/ 432 w 432"/>
                  <a:gd name="T5" fmla="*/ 104 h 10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04"/>
                  <a:gd name="T11" fmla="*/ 432 w 432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04">
                    <a:moveTo>
                      <a:pt x="0" y="56"/>
                    </a:moveTo>
                    <a:cubicBezTo>
                      <a:pt x="84" y="28"/>
                      <a:pt x="168" y="0"/>
                      <a:pt x="240" y="8"/>
                    </a:cubicBezTo>
                    <a:cubicBezTo>
                      <a:pt x="312" y="16"/>
                      <a:pt x="372" y="60"/>
                      <a:pt x="432" y="10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2363" y="2463"/>
                <a:ext cx="562" cy="1165"/>
              </a:xfrm>
              <a:custGeom>
                <a:avLst/>
                <a:gdLst>
                  <a:gd name="T0" fmla="*/ 233 w 562"/>
                  <a:gd name="T1" fmla="*/ 73 h 1165"/>
                  <a:gd name="T2" fmla="*/ 253 w 562"/>
                  <a:gd name="T3" fmla="*/ 247 h 1165"/>
                  <a:gd name="T4" fmla="*/ 64 w 562"/>
                  <a:gd name="T5" fmla="*/ 929 h 1165"/>
                  <a:gd name="T6" fmla="*/ 13 w 562"/>
                  <a:gd name="T7" fmla="*/ 1159 h 1165"/>
                  <a:gd name="T8" fmla="*/ 140 w 562"/>
                  <a:gd name="T9" fmla="*/ 963 h 1165"/>
                  <a:gd name="T10" fmla="*/ 493 w 562"/>
                  <a:gd name="T11" fmla="*/ 151 h 1165"/>
                  <a:gd name="T12" fmla="*/ 555 w 562"/>
                  <a:gd name="T13" fmla="*/ 55 h 11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2"/>
                  <a:gd name="T22" fmla="*/ 0 h 1165"/>
                  <a:gd name="T23" fmla="*/ 562 w 562"/>
                  <a:gd name="T24" fmla="*/ 1165 h 11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2" h="1165">
                    <a:moveTo>
                      <a:pt x="233" y="73"/>
                    </a:moveTo>
                    <a:cubicBezTo>
                      <a:pt x="235" y="102"/>
                      <a:pt x="281" y="104"/>
                      <a:pt x="253" y="247"/>
                    </a:cubicBezTo>
                    <a:cubicBezTo>
                      <a:pt x="225" y="390"/>
                      <a:pt x="104" y="777"/>
                      <a:pt x="64" y="929"/>
                    </a:cubicBezTo>
                    <a:cubicBezTo>
                      <a:pt x="24" y="1081"/>
                      <a:pt x="0" y="1153"/>
                      <a:pt x="13" y="1159"/>
                    </a:cubicBezTo>
                    <a:cubicBezTo>
                      <a:pt x="26" y="1165"/>
                      <a:pt x="60" y="1131"/>
                      <a:pt x="140" y="963"/>
                    </a:cubicBezTo>
                    <a:cubicBezTo>
                      <a:pt x="220" y="795"/>
                      <a:pt x="424" y="302"/>
                      <a:pt x="493" y="151"/>
                    </a:cubicBezTo>
                    <a:cubicBezTo>
                      <a:pt x="562" y="0"/>
                      <a:pt x="542" y="75"/>
                      <a:pt x="555" y="55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509713" y="64246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887538" y="552926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239838" y="5303838"/>
              <a:ext cx="5572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latin typeface="Times New Roman" pitchFamily="18" charset="0"/>
                </a:rPr>
                <a:t>D3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09575" y="6167438"/>
              <a:ext cx="1190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latin typeface="Times New Roman" pitchFamily="18" charset="0"/>
                </a:rPr>
                <a:t> anti-D3</a:t>
              </a:r>
            </a:p>
          </p:txBody>
        </p:sp>
        <p:cxnSp>
          <p:nvCxnSpPr>
            <p:cNvPr id="19" name="直線矢印コネクタ 19"/>
            <p:cNvCxnSpPr>
              <a:cxnSpLocks noChangeShapeType="1"/>
            </p:cNvCxnSpPr>
            <p:nvPr/>
          </p:nvCxnSpPr>
          <p:spPr bwMode="auto">
            <a:xfrm rot="5400000">
              <a:off x="1549401" y="5875337"/>
              <a:ext cx="857250" cy="42862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0" name="テキスト ボックス 22"/>
            <p:cNvSpPr txBox="1">
              <a:spLocks noChangeArrowheads="1"/>
            </p:cNvSpPr>
            <p:nvPr/>
          </p:nvSpPr>
          <p:spPr bwMode="auto">
            <a:xfrm>
              <a:off x="2052638" y="5589588"/>
              <a:ext cx="127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b="1">
                  <a:solidFill>
                    <a:srgbClr val="FF0000"/>
                  </a:solidFill>
                  <a:latin typeface="Times New Roman" pitchFamily="18" charset="0"/>
                </a:rPr>
                <a:t> inflaton</a:t>
              </a:r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572264" y="5857892"/>
          <a:ext cx="1220412" cy="593714"/>
        </p:xfrm>
        <a:graphic>
          <a:graphicData uri="http://schemas.openxmlformats.org/presentationml/2006/ole">
            <p:oleObj spid="_x0000_s24583" name="Equation" r:id="rId7" imgW="469800" imgH="228600" progId="Equation.DSMT4">
              <p:embed/>
            </p:oleObj>
          </a:graphicData>
        </a:graphic>
      </p:graphicFrame>
      <p:sp>
        <p:nvSpPr>
          <p:cNvPr id="23" name="Right Arrow 22"/>
          <p:cNvSpPr/>
          <p:nvPr/>
        </p:nvSpPr>
        <p:spPr>
          <a:xfrm>
            <a:off x="928662" y="6143644"/>
            <a:ext cx="642942" cy="2857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41500" y="6000750"/>
          <a:ext cx="1643063" cy="600075"/>
        </p:xfrm>
        <a:graphic>
          <a:graphicData uri="http://schemas.openxmlformats.org/presentationml/2006/ole">
            <p:oleObj spid="_x0000_s24584" name="Equation" r:id="rId8" imgW="660240" imgH="2412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00430" y="6488669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Huston et.al ’07, Kobayashi et.al ‘08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GB" dirty="0" smtClean="0"/>
              <a:t>Multi-field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Adiabatic and entropy decomposition</a:t>
            </a:r>
          </a:p>
          <a:p>
            <a:pPr>
              <a:buNone/>
            </a:pPr>
            <a:r>
              <a:rPr lang="en-GB" dirty="0" smtClean="0"/>
              <a:t>     adiabatic sound speed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  entropy sound speed</a:t>
            </a:r>
          </a:p>
          <a:p>
            <a:pPr>
              <a:buNone/>
            </a:pPr>
            <a:r>
              <a:rPr lang="en-GB" dirty="0" smtClean="0"/>
              <a:t>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1200" y="1485900"/>
          <a:ext cx="914400" cy="179388"/>
        </p:xfrm>
        <a:graphic>
          <a:graphicData uri="http://schemas.openxmlformats.org/presentationml/2006/ole">
            <p:oleObj spid="_x0000_s25602" name="Equation" r:id="rId3" imgW="914400" imgH="179640" progId="Equation.DSMT4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928662" y="1643050"/>
          <a:ext cx="5272088" cy="785813"/>
        </p:xfrm>
        <a:graphic>
          <a:graphicData uri="http://schemas.openxmlformats.org/presentationml/2006/ole">
            <p:oleObj spid="_x0000_s25603" name="Equation" r:id="rId4" imgW="2641320" imgH="39348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4287030" y="5214144"/>
            <a:ext cx="27146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29256" y="6286520"/>
            <a:ext cx="3429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017342" y="3687097"/>
            <a:ext cx="2315497" cy="2271251"/>
          </a:xfrm>
          <a:custGeom>
            <a:avLst/>
            <a:gdLst>
              <a:gd name="connsiteX0" fmla="*/ 0 w 2315497"/>
              <a:gd name="connsiteY0" fmla="*/ 2271251 h 2271251"/>
              <a:gd name="connsiteX1" fmla="*/ 1769806 w 2315497"/>
              <a:gd name="connsiteY1" fmla="*/ 1548580 h 2271251"/>
              <a:gd name="connsiteX2" fmla="*/ 2315497 w 2315497"/>
              <a:gd name="connsiteY2" fmla="*/ 0 h 2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5497" h="2271251">
                <a:moveTo>
                  <a:pt x="0" y="2271251"/>
                </a:moveTo>
                <a:cubicBezTo>
                  <a:pt x="691945" y="2099186"/>
                  <a:pt x="1383890" y="1927122"/>
                  <a:pt x="1769806" y="1548580"/>
                </a:cubicBezTo>
                <a:cubicBezTo>
                  <a:pt x="2155722" y="1170038"/>
                  <a:pt x="2235609" y="585019"/>
                  <a:pt x="231549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29388" y="5715016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107917" y="5536421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196975" y="2500313"/>
          <a:ext cx="4964113" cy="722312"/>
        </p:xfrm>
        <a:graphic>
          <a:graphicData uri="http://schemas.openxmlformats.org/presentationml/2006/ole">
            <p:oleObj spid="_x0000_s25604" name="Equation" r:id="rId5" imgW="2705040" imgH="39348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858016" y="2571744"/>
          <a:ext cx="1293403" cy="571504"/>
        </p:xfrm>
        <a:graphic>
          <a:graphicData uri="http://schemas.openxmlformats.org/presentationml/2006/ole">
            <p:oleObj spid="_x0000_s25605" name="Equation" r:id="rId6" imgW="545760" imgH="241200" progId="Equation.DSMT4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1100138" y="4176713"/>
          <a:ext cx="2501900" cy="1006475"/>
        </p:xfrm>
        <a:graphic>
          <a:graphicData uri="http://schemas.openxmlformats.org/presentationml/2006/ole">
            <p:oleObj spid="_x0000_s25606" name="Equation" r:id="rId7" imgW="1231560" imgH="495000" progId="Equation.DSMT4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255713" y="5786438"/>
          <a:ext cx="1862137" cy="571500"/>
        </p:xfrm>
        <a:graphic>
          <a:graphicData uri="http://schemas.openxmlformats.org/presentationml/2006/ole">
            <p:oleObj spid="_x0000_s25607" name="Equation" r:id="rId8" imgW="787320" imgH="24120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29454" y="5786454"/>
          <a:ext cx="571504" cy="444503"/>
        </p:xfrm>
        <a:graphic>
          <a:graphicData uri="http://schemas.openxmlformats.org/presentationml/2006/ole">
            <p:oleObj spid="_x0000_s25608" name="Equation" r:id="rId9" imgW="228600" imgH="177480" progId="Equation.DSMT4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6175375" y="4857750"/>
          <a:ext cx="508000" cy="444500"/>
        </p:xfrm>
        <a:graphic>
          <a:graphicData uri="http://schemas.openxmlformats.org/presentationml/2006/ole">
            <p:oleObj spid="_x0000_s25609" name="Equation" r:id="rId10" imgW="203040" imgH="17748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43834" y="578645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adiabatic</a:t>
            </a:r>
            <a:endParaRPr lang="en-GB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43702" y="485776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entropy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00628" y="85723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Arroja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Mizuno, Koyama ’08</a:t>
            </a:r>
          </a:p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Renaux-Petel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Steer,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Langlois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Tanaka‘08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25112"/>
          </a:xfrm>
        </p:spPr>
        <p:txBody>
          <a:bodyPr/>
          <a:lstStyle/>
          <a:p>
            <a:r>
              <a:rPr lang="en-GB" dirty="0" smtClean="0"/>
              <a:t>Multi-field k-inflation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Multi-field DBI inflation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Final curvature perturbation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071934" y="1643050"/>
          <a:ext cx="992188" cy="571500"/>
        </p:xfrm>
        <a:graphic>
          <a:graphicData uri="http://schemas.openxmlformats.org/presentationml/2006/ole">
            <p:oleObj spid="_x0000_s27650" name="Equation" r:id="rId3" imgW="419040" imgH="24120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857224" y="2857496"/>
          <a:ext cx="7713663" cy="857250"/>
        </p:xfrm>
        <a:graphic>
          <a:graphicData uri="http://schemas.openxmlformats.org/presentationml/2006/ole">
            <p:oleObj spid="_x0000_s27651" name="Equation" r:id="rId4" imgW="3771720" imgH="41904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357290" y="3857628"/>
          <a:ext cx="1262063" cy="571500"/>
        </p:xfrm>
        <a:graphic>
          <a:graphicData uri="http://schemas.openxmlformats.org/presentationml/2006/ole">
            <p:oleObj spid="_x0000_s27652" name="Equation" r:id="rId5" imgW="533160" imgH="241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57223" y="1643050"/>
          <a:ext cx="2166953" cy="500066"/>
        </p:xfrm>
        <a:graphic>
          <a:graphicData uri="http://schemas.openxmlformats.org/presentationml/2006/ole">
            <p:oleObj spid="_x0000_s27653" name="Equation" r:id="rId6" imgW="99036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43504" y="5214950"/>
          <a:ext cx="3355281" cy="928694"/>
        </p:xfrm>
        <a:graphic>
          <a:graphicData uri="http://schemas.openxmlformats.org/presentationml/2006/ole">
            <p:oleObj spid="_x0000_s27654" name="Equation" r:id="rId7" imgW="1422360" imgH="39348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42976" y="5357826"/>
          <a:ext cx="2571768" cy="661312"/>
        </p:xfrm>
        <a:graphic>
          <a:graphicData uri="http://schemas.openxmlformats.org/presentationml/2006/ole">
            <p:oleObj spid="_x0000_s27655" name="Equation" r:id="rId8" imgW="888840" imgH="2286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628" y="92867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Langlois&amp;Renaux-Petel’08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2428868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Renaux-Petel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Steer,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Langlois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Tanaka‘08</a:t>
            </a:r>
          </a:p>
          <a:p>
            <a:endParaRPr lang="en-GB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Transfer from entropy mode</a:t>
            </a:r>
          </a:p>
          <a:p>
            <a:r>
              <a:rPr lang="en-GB" dirty="0" smtClean="0"/>
              <a:t>Tensor </a:t>
            </a:r>
            <a:r>
              <a:rPr lang="en-GB" dirty="0" smtClean="0"/>
              <a:t>to scalar ratio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Bispectrum</a:t>
            </a:r>
            <a:r>
              <a:rPr lang="en-GB" dirty="0" smtClean="0"/>
              <a:t>   </a:t>
            </a:r>
          </a:p>
          <a:p>
            <a:pPr>
              <a:buNone/>
            </a:pPr>
            <a:r>
              <a:rPr lang="en-GB" sz="2400" dirty="0" smtClean="0"/>
              <a:t>     k-dependence is the same as single field case!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   </a:t>
            </a:r>
          </a:p>
          <a:p>
            <a:pPr>
              <a:buNone/>
            </a:pPr>
            <a:r>
              <a:rPr lang="en-GB" sz="2400" dirty="0" smtClean="0"/>
              <a:t>     large transfer from entropy mode eases constraints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Trispectrum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 </a:t>
            </a:r>
            <a:r>
              <a:rPr lang="en-GB" sz="2400" dirty="0" smtClean="0"/>
              <a:t>different k-dependence from single field case?</a:t>
            </a:r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000100" y="3929066"/>
            <a:ext cx="3429024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000100" y="2000240"/>
            <a:ext cx="3214710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4876" y="928670"/>
          <a:ext cx="501650" cy="501650"/>
        </p:xfrm>
        <a:graphic>
          <a:graphicData uri="http://schemas.openxmlformats.org/presentationml/2006/ole">
            <p:oleObj spid="_x0000_s28674" name="Equation" r:id="rId3" imgW="228600" imgH="2286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85852" y="2000240"/>
          <a:ext cx="2479675" cy="1028700"/>
        </p:xfrm>
        <a:graphic>
          <a:graphicData uri="http://schemas.openxmlformats.org/presentationml/2006/ole">
            <p:oleObj spid="_x0000_s28675" name="Equation" r:id="rId4" imgW="1041120" imgH="431640" progId="Equation.DSMT4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214414" y="3929066"/>
          <a:ext cx="3003550" cy="928688"/>
        </p:xfrm>
        <a:graphic>
          <a:graphicData uri="http://schemas.openxmlformats.org/presentationml/2006/ole">
            <p:oleObj spid="_x0000_s28676" name="Equation" r:id="rId5" imgW="1396800" imgH="4316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56175" y="3857625"/>
          <a:ext cx="1549400" cy="1003300"/>
        </p:xfrm>
        <a:graphic>
          <a:graphicData uri="http://schemas.openxmlformats.org/presentationml/2006/ole">
            <p:oleObj spid="_x0000_s28677" name="Equation" r:id="rId6" imgW="863280" imgH="55872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715140" y="3857628"/>
          <a:ext cx="1728777" cy="1152518"/>
        </p:xfrm>
        <a:graphic>
          <a:graphicData uri="http://schemas.openxmlformats.org/presentationml/2006/ole">
            <p:oleObj spid="_x0000_s28678" name="Equation" r:id="rId7" imgW="876240" imgH="58392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786050" y="5786454"/>
            <a:ext cx="287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Mizuno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Koyama,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Arroja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’09</a:t>
            </a:r>
            <a:endParaRPr lang="en-GB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928670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Renaux-Petel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Steer,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Langlois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Tanaka‘08</a:t>
            </a:r>
          </a:p>
          <a:p>
            <a:endParaRPr lang="en-GB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n-GB" dirty="0" smtClean="0"/>
              <a:t>New </a:t>
            </a:r>
            <a:r>
              <a:rPr lang="en-GB" dirty="0" err="1" smtClean="0"/>
              <a:t>ekpyrotic</a:t>
            </a:r>
            <a:r>
              <a:rPr lang="en-GB" dirty="0" smtClean="0"/>
              <a:t>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15370" cy="4857784"/>
          </a:xfrm>
        </p:spPr>
        <p:txBody>
          <a:bodyPr/>
          <a:lstStyle/>
          <a:p>
            <a:r>
              <a:rPr lang="en-GB" dirty="0" smtClean="0"/>
              <a:t>Collapsing universe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Ekpyrotic</a:t>
            </a:r>
            <a:r>
              <a:rPr lang="en-GB" dirty="0" smtClean="0"/>
              <a:t> collapse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5651" y="2276475"/>
            <a:ext cx="4816482" cy="3152789"/>
            <a:chOff x="755650" y="2276475"/>
            <a:chExt cx="5603875" cy="3889375"/>
          </a:xfrm>
        </p:grpSpPr>
        <p:graphicFrame>
          <p:nvGraphicFramePr>
            <p:cNvPr id="4" name="Object 12"/>
            <p:cNvGraphicFramePr>
              <a:graphicFrameLocks noChangeAspect="1"/>
            </p:cNvGraphicFramePr>
            <p:nvPr/>
          </p:nvGraphicFramePr>
          <p:xfrm>
            <a:off x="5651500" y="2276475"/>
            <a:ext cx="708025" cy="482600"/>
          </p:xfrm>
          <a:graphic>
            <a:graphicData uri="http://schemas.openxmlformats.org/presentationml/2006/ole">
              <p:oleObj spid="_x0000_s26626" name="Equation" r:id="rId3" imgW="279360" imgH="190440" progId="Equation.DSMT4">
                <p:embed/>
              </p:oleObj>
            </a:graphicData>
          </a:graphic>
        </p:graphicFrame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H="1">
              <a:off x="3203575" y="2636838"/>
              <a:ext cx="2449513" cy="2447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827088" y="2708275"/>
              <a:ext cx="2376487" cy="2376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55650" y="3644900"/>
              <a:ext cx="2447925" cy="6477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3203575" y="3429000"/>
              <a:ext cx="2592388" cy="8636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203575" y="2492375"/>
              <a:ext cx="0" cy="3097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55650" y="5084763"/>
              <a:ext cx="5472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2916238" y="4868863"/>
              <a:ext cx="503237" cy="431800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2" name="Object 14"/>
            <p:cNvGraphicFramePr>
              <a:graphicFrameLocks noChangeAspect="1"/>
            </p:cNvGraphicFramePr>
            <p:nvPr/>
          </p:nvGraphicFramePr>
          <p:xfrm>
            <a:off x="5867400" y="3068638"/>
            <a:ext cx="446088" cy="1152525"/>
          </p:xfrm>
          <a:graphic>
            <a:graphicData uri="http://schemas.openxmlformats.org/presentationml/2006/ole">
              <p:oleObj spid="_x0000_s26627" name="Equation" r:id="rId4" imgW="152280" imgH="393480" progId="Equation.DSMT4">
                <p:embed/>
              </p:oleObj>
            </a:graphicData>
          </a:graphic>
        </p:graphicFrame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2484438" y="5734050"/>
            <a:ext cx="1295400" cy="431800"/>
          </p:xfrm>
          <a:graphic>
            <a:graphicData uri="http://schemas.openxmlformats.org/presentationml/2006/ole">
              <p:oleObj spid="_x0000_s26628" name="Equation" r:id="rId5" imgW="457200" imgH="152280" progId="Equation.DSMT4">
                <p:embed/>
              </p:oleObj>
            </a:graphicData>
          </a:graphic>
        </p:graphicFrame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492500" y="5157787"/>
              <a:ext cx="1620275" cy="569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ea typeface="ＭＳ Ｐゴシック" charset="-128"/>
                </a:rPr>
                <a:t>bounce</a:t>
              </a:r>
              <a:endParaRPr lang="en-US" sz="2400" dirty="0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071934" y="5786454"/>
          <a:ext cx="2989733" cy="538152"/>
        </p:xfrm>
        <a:graphic>
          <a:graphicData uri="http://schemas.openxmlformats.org/presentationml/2006/ole">
            <p:oleObj spid="_x0000_s26629" name="Equation" r:id="rId6" imgW="126972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42976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Khoury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et.al. ‘01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358246" cy="5572164"/>
          </a:xfrm>
        </p:spPr>
        <p:txBody>
          <a:bodyPr/>
          <a:lstStyle/>
          <a:p>
            <a:r>
              <a:rPr lang="en-GB" dirty="0" smtClean="0"/>
              <a:t>Old </a:t>
            </a:r>
            <a:r>
              <a:rPr lang="en-GB" dirty="0" err="1" smtClean="0"/>
              <a:t>ekpyrotic</a:t>
            </a:r>
            <a:r>
              <a:rPr lang="en-GB" dirty="0" smtClean="0"/>
              <a:t> model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spectrum index for        is  </a:t>
            </a:r>
          </a:p>
          <a:p>
            <a:pPr>
              <a:buNone/>
            </a:pPr>
            <a:r>
              <a:rPr lang="en-GB" dirty="0" smtClean="0"/>
              <a:t>  </a:t>
            </a:r>
            <a:r>
              <a:rPr lang="en-GB" sz="2400" dirty="0" smtClean="0"/>
              <a:t>  the bounce may be able to </a:t>
            </a:r>
            <a:r>
              <a:rPr lang="en-GB" sz="2400" dirty="0" err="1" smtClean="0"/>
              <a:t>creat</a:t>
            </a:r>
            <a:r>
              <a:rPr lang="en-GB" sz="2400" dirty="0" smtClean="0"/>
              <a:t> a scale invariant spectrum but it depends on physics at singularity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dirty="0" smtClean="0"/>
              <a:t>New </a:t>
            </a:r>
            <a:r>
              <a:rPr lang="en-GB" dirty="0" err="1" smtClean="0"/>
              <a:t>ekpyrotic</a:t>
            </a:r>
            <a:r>
              <a:rPr lang="en-GB" dirty="0" smtClean="0"/>
              <a:t> model</a:t>
            </a:r>
          </a:p>
          <a:p>
            <a:pPr>
              <a:buNone/>
            </a:pPr>
            <a:r>
              <a:rPr lang="en-GB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1538" y="1500174"/>
          <a:ext cx="1662164" cy="544502"/>
        </p:xfrm>
        <a:graphic>
          <a:graphicData uri="http://schemas.openxmlformats.org/presentationml/2006/ole">
            <p:oleObj spid="_x0000_s30722" name="Equation" r:id="rId3" imgW="736560" imgH="241200" progId="Equation.DSMT4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071934" y="1357298"/>
          <a:ext cx="2001837" cy="598488"/>
        </p:xfrm>
        <a:graphic>
          <a:graphicData uri="http://schemas.openxmlformats.org/presentationml/2006/ole">
            <p:oleObj spid="_x0000_s30723" name="Equation" r:id="rId4" imgW="850680" imgH="2538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57620" y="2214554"/>
          <a:ext cx="428628" cy="571504"/>
        </p:xfrm>
        <a:graphic>
          <a:graphicData uri="http://schemas.openxmlformats.org/presentationml/2006/ole">
            <p:oleObj spid="_x0000_s30724" name="Equation" r:id="rId5" imgW="152280" imgH="2030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57752" y="2285992"/>
          <a:ext cx="928694" cy="539242"/>
        </p:xfrm>
        <a:graphic>
          <a:graphicData uri="http://schemas.openxmlformats.org/presentationml/2006/ole">
            <p:oleObj spid="_x0000_s30725" name="Equation" r:id="rId6" imgW="393480" imgH="228600" progId="Equation.DSMT4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857250" y="4643438"/>
          <a:ext cx="3036888" cy="544512"/>
        </p:xfrm>
        <a:graphic>
          <a:graphicData uri="http://schemas.openxmlformats.org/presentationml/2006/ole">
            <p:oleObj spid="_x0000_s30726" name="Equation" r:id="rId7" imgW="1346040" imgH="24120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3643306" y="5214950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86314" y="6429396"/>
            <a:ext cx="32861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29256" y="6000768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393405" y="4964917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29256" y="5000636"/>
            <a:ext cx="214314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6000760" y="5929330"/>
          <a:ext cx="2060575" cy="598487"/>
        </p:xfrm>
        <a:graphic>
          <a:graphicData uri="http://schemas.openxmlformats.org/presentationml/2006/ole">
            <p:oleObj spid="_x0000_s30727" name="Equation" r:id="rId8" imgW="876240" imgH="253800" progId="Equation.DSMT4">
              <p:embed/>
            </p:oleObj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5500694" y="3500438"/>
          <a:ext cx="2090737" cy="598487"/>
        </p:xfrm>
        <a:graphic>
          <a:graphicData uri="http://schemas.openxmlformats.org/presentationml/2006/ole">
            <p:oleObj spid="_x0000_s30728" name="Equation" r:id="rId9" imgW="888840" imgH="253800" progId="Equation.DSMT4">
              <p:embed/>
            </p:oleObj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5643570" y="4572008"/>
          <a:ext cx="1851025" cy="604829"/>
        </p:xfrm>
        <a:graphic>
          <a:graphicData uri="http://schemas.openxmlformats.org/presentationml/2006/ole">
            <p:oleObj spid="_x0000_s30729" name="Equation" r:id="rId10" imgW="850680" imgH="253800" progId="Equation.DSMT4">
              <p:embed/>
            </p:oleObj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785786" y="5357826"/>
          <a:ext cx="3729037" cy="941388"/>
        </p:xfrm>
        <a:graphic>
          <a:graphicData uri="http://schemas.openxmlformats.org/presentationml/2006/ole">
            <p:oleObj spid="_x0000_s30730" name="Equation" r:id="rId11" imgW="1714320" imgH="431640" progId="Equation.DSMT4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214810" y="100010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Khoury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et.al. ‘01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3636" y="2357430"/>
            <a:ext cx="234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Lyth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72" y="628652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Lehners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 , </a:t>
            </a:r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Buchbinder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et.al. ‘07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834" y="478632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43834" y="364331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4414177" y="2285992"/>
          <a:ext cx="4729823" cy="3643338"/>
        </p:xfrm>
        <a:graphic>
          <a:graphicData uri="http://schemas.openxmlformats.org/presentationml/2006/ole">
            <p:oleObj spid="_x0000_s31752" name="Artwork" r:id="rId4" imgW="4263750" imgH="3285000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501122" cy="4429156"/>
          </a:xfrm>
        </p:spPr>
        <p:txBody>
          <a:bodyPr/>
          <a:lstStyle/>
          <a:p>
            <a:r>
              <a:rPr lang="en-GB" dirty="0" smtClean="0"/>
              <a:t>Multi-field scaling solution is unstable</a:t>
            </a:r>
          </a:p>
          <a:p>
            <a:pPr>
              <a:buNone/>
            </a:pPr>
            <a:r>
              <a:rPr lang="en-GB" sz="2400" dirty="0" smtClean="0"/>
              <a:t> entropy perturbation which has a scale invariant spectrum</a:t>
            </a:r>
          </a:p>
          <a:p>
            <a:pPr>
              <a:buNone/>
            </a:pPr>
            <a:r>
              <a:rPr lang="en-GB" sz="2400" dirty="0" smtClean="0"/>
              <a:t> is converted to adiabatic perturbations</a:t>
            </a:r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531591" y="3553097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11417" y="4767543"/>
            <a:ext cx="32861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071538" y="2285992"/>
            <a:ext cx="1858297" cy="2256503"/>
          </a:xfrm>
          <a:custGeom>
            <a:avLst/>
            <a:gdLst>
              <a:gd name="connsiteX0" fmla="*/ 0 w 1858297"/>
              <a:gd name="connsiteY0" fmla="*/ 2256503 h 2256503"/>
              <a:gd name="connsiteX1" fmla="*/ 1474839 w 1858297"/>
              <a:gd name="connsiteY1" fmla="*/ 1696065 h 2256503"/>
              <a:gd name="connsiteX2" fmla="*/ 1858297 w 1858297"/>
              <a:gd name="connsiteY2" fmla="*/ 0 h 225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8297" h="2256503">
                <a:moveTo>
                  <a:pt x="0" y="2256503"/>
                </a:moveTo>
                <a:cubicBezTo>
                  <a:pt x="582561" y="2164326"/>
                  <a:pt x="1165123" y="2072149"/>
                  <a:pt x="1474839" y="1696065"/>
                </a:cubicBezTo>
                <a:cubicBezTo>
                  <a:pt x="1784555" y="1319981"/>
                  <a:pt x="1821426" y="659990"/>
                  <a:pt x="1858297" y="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10689" y="4482585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53499" y="4196833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14348" y="4929197"/>
          <a:ext cx="1857388" cy="1601197"/>
        </p:xfrm>
        <a:graphic>
          <a:graphicData uri="http://schemas.openxmlformats.org/presentationml/2006/ole">
            <p:oleObj spid="_x0000_s31748" name="Equation" r:id="rId5" imgW="736560" imgH="634680" progId="Equation.DSMT4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V="1">
            <a:off x="2610887" y="2482321"/>
            <a:ext cx="581028" cy="95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285984" y="2779068"/>
            <a:ext cx="571504" cy="69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3500430" y="5072074"/>
          <a:ext cx="3729202" cy="1785926"/>
        </p:xfrm>
        <a:graphic>
          <a:graphicData uri="http://schemas.openxmlformats.org/presentationml/2006/ole">
            <p:oleObj spid="_x0000_s31749" name="Equation" r:id="rId6" imgW="1485720" imgH="7110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25003" y="383964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914639" y="264318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343003" y="435769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B2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14282" y="514351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B: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714612" y="514351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B2:</a:t>
            </a:r>
            <a:endParaRPr lang="en-GB" sz="2400" dirty="0"/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8486143" y="2857496"/>
          <a:ext cx="508000" cy="444500"/>
        </p:xfrm>
        <a:graphic>
          <a:graphicData uri="http://schemas.openxmlformats.org/presentationml/2006/ole">
            <p:oleObj spid="_x0000_s31750" name="Equation" r:id="rId7" imgW="203040" imgH="177480" progId="Equation.DSMT4">
              <p:embed/>
            </p:oleObj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857224" y="3357562"/>
          <a:ext cx="508000" cy="444500"/>
        </p:xfrm>
        <a:graphic>
          <a:graphicData uri="http://schemas.openxmlformats.org/presentationml/2006/ole">
            <p:oleObj spid="_x0000_s31751" name="Equation" r:id="rId8" imgW="203040" imgH="177480" progId="Equation.DSMT4">
              <p:embed/>
            </p:oleObj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6200000" flipH="1">
            <a:off x="8236110" y="3178967"/>
            <a:ext cx="357190" cy="1428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6189467" y="3105326"/>
            <a:ext cx="2128058" cy="1496291"/>
          </a:xfrm>
          <a:custGeom>
            <a:avLst/>
            <a:gdLst>
              <a:gd name="connsiteX0" fmla="*/ 2128058 w 2128058"/>
              <a:gd name="connsiteY0" fmla="*/ 0 h 1496291"/>
              <a:gd name="connsiteX1" fmla="*/ 698269 w 2128058"/>
              <a:gd name="connsiteY1" fmla="*/ 432262 h 1496291"/>
              <a:gd name="connsiteX2" fmla="*/ 0 w 2128058"/>
              <a:gd name="connsiteY2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058" h="1496291">
                <a:moveTo>
                  <a:pt x="2128058" y="0"/>
                </a:moveTo>
                <a:cubicBezTo>
                  <a:pt x="1590501" y="91440"/>
                  <a:pt x="1052945" y="182880"/>
                  <a:pt x="698269" y="432262"/>
                </a:cubicBezTo>
                <a:cubicBezTo>
                  <a:pt x="343593" y="681644"/>
                  <a:pt x="171796" y="1088967"/>
                  <a:pt x="0" y="149629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3071802" y="250030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B2</a:t>
            </a:r>
            <a:endParaRPr lang="en-GB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5929322" y="171448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Koyama, Mizuno &amp; Wands’ 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325112"/>
          </a:xfrm>
        </p:spPr>
        <p:txBody>
          <a:bodyPr/>
          <a:lstStyle/>
          <a:p>
            <a:r>
              <a:rPr lang="en-GB" dirty="0" smtClean="0"/>
              <a:t>Delta-N formalism</a:t>
            </a: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8662" y="5357826"/>
          <a:ext cx="4054475" cy="1062037"/>
        </p:xfrm>
        <a:graphic>
          <a:graphicData uri="http://schemas.openxmlformats.org/presentationml/2006/ole">
            <p:oleObj spid="_x0000_s32770" name="Equation" r:id="rId3" imgW="1600200" imgH="419040" progId="Equation.DSMT4">
              <p:embed/>
            </p:oleObj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4214842" y="1714488"/>
          <a:ext cx="508000" cy="444500"/>
        </p:xfrm>
        <a:graphic>
          <a:graphicData uri="http://schemas.openxmlformats.org/presentationml/2006/ole">
            <p:oleObj spid="_x0000_s32775" name="Equation" r:id="rId4" imgW="203040" imgH="177480" progId="Equation.DSMT4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929090" y="2143116"/>
            <a:ext cx="428628" cy="21431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0" y="1571612"/>
          <a:ext cx="4729823" cy="3643338"/>
        </p:xfrm>
        <a:graphic>
          <a:graphicData uri="http://schemas.openxmlformats.org/presentationml/2006/ole">
            <p:oleObj spid="_x0000_s32776" name="Artwork" r:id="rId5" imgW="4263750" imgH="3285000" progId="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00462" y="192880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71538" y="342900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B2</a:t>
            </a:r>
            <a:endParaRPr lang="en-GB" sz="2400" dirty="0"/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4071966" y="2143116"/>
          <a:ext cx="508000" cy="444500"/>
        </p:xfrm>
        <a:graphic>
          <a:graphicData uri="http://schemas.openxmlformats.org/presentationml/2006/ole">
            <p:oleObj spid="_x0000_s32777" name="Equation" r:id="rId6" imgW="203040" imgH="177480" progId="Equation.DSMT4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16200000" flipH="1">
            <a:off x="3821933" y="2464587"/>
            <a:ext cx="357190" cy="1428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775290" y="2390946"/>
            <a:ext cx="2128058" cy="1496291"/>
          </a:xfrm>
          <a:custGeom>
            <a:avLst/>
            <a:gdLst>
              <a:gd name="connsiteX0" fmla="*/ 2128058 w 2128058"/>
              <a:gd name="connsiteY0" fmla="*/ 0 h 1496291"/>
              <a:gd name="connsiteX1" fmla="*/ 698269 w 2128058"/>
              <a:gd name="connsiteY1" fmla="*/ 432262 h 1496291"/>
              <a:gd name="connsiteX2" fmla="*/ 0 w 2128058"/>
              <a:gd name="connsiteY2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058" h="1496291">
                <a:moveTo>
                  <a:pt x="2128058" y="0"/>
                </a:moveTo>
                <a:cubicBezTo>
                  <a:pt x="1590501" y="91440"/>
                  <a:pt x="1052945" y="182880"/>
                  <a:pt x="698269" y="432262"/>
                </a:cubicBezTo>
                <a:cubicBezTo>
                  <a:pt x="343593" y="681644"/>
                  <a:pt x="171796" y="1088967"/>
                  <a:pt x="0" y="149629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1927690" y="2543346"/>
            <a:ext cx="2128058" cy="1496291"/>
          </a:xfrm>
          <a:custGeom>
            <a:avLst/>
            <a:gdLst>
              <a:gd name="connsiteX0" fmla="*/ 2128058 w 2128058"/>
              <a:gd name="connsiteY0" fmla="*/ 0 h 1496291"/>
              <a:gd name="connsiteX1" fmla="*/ 698269 w 2128058"/>
              <a:gd name="connsiteY1" fmla="*/ 432262 h 1496291"/>
              <a:gd name="connsiteX2" fmla="*/ 0 w 2128058"/>
              <a:gd name="connsiteY2" fmla="*/ 1496291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058" h="1496291">
                <a:moveTo>
                  <a:pt x="2128058" y="0"/>
                </a:moveTo>
                <a:cubicBezTo>
                  <a:pt x="1590501" y="91440"/>
                  <a:pt x="1052945" y="182880"/>
                  <a:pt x="698269" y="432262"/>
                </a:cubicBezTo>
                <a:cubicBezTo>
                  <a:pt x="343593" y="681644"/>
                  <a:pt x="171796" y="1088967"/>
                  <a:pt x="0" y="1496291"/>
                </a:cubicBezTo>
              </a:path>
            </a:pathLst>
          </a:cu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3536149" y="3250405"/>
            <a:ext cx="40005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5143504" y="5072074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6858016" y="3714752"/>
            <a:ext cx="1571636" cy="114300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5143504" y="2000240"/>
            <a:ext cx="2286016" cy="114300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5393537" y="2035959"/>
            <a:ext cx="2786082" cy="142876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5572132" y="5286388"/>
          <a:ext cx="1731976" cy="541089"/>
        </p:xfrm>
        <a:graphic>
          <a:graphicData uri="http://schemas.openxmlformats.org/presentationml/2006/ole">
            <p:oleObj spid="_x0000_s32778" name="Equation" r:id="rId7" imgW="622080" imgH="203040" progId="Equation.DSMT4">
              <p:embed/>
            </p:oleObj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4857752" y="642918"/>
          <a:ext cx="1143008" cy="653148"/>
        </p:xfrm>
        <a:graphic>
          <a:graphicData uri="http://schemas.openxmlformats.org/presentationml/2006/ole">
            <p:oleObj spid="_x0000_s32779" name="Equation" r:id="rId8" imgW="444240" imgH="253800" progId="Equation.DSMT4">
              <p:embed/>
            </p:oleObj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5500694" y="4643446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572132" y="1785926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-Right Arrow 58"/>
          <p:cNvSpPr/>
          <p:nvPr/>
        </p:nvSpPr>
        <p:spPr>
          <a:xfrm>
            <a:off x="5786446" y="1571612"/>
            <a:ext cx="428628" cy="14287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6357950" y="1285860"/>
          <a:ext cx="640539" cy="427026"/>
        </p:xfrm>
        <a:graphic>
          <a:graphicData uri="http://schemas.openxmlformats.org/presentationml/2006/ole">
            <p:oleObj spid="_x0000_s32780" name="Equation" r:id="rId9" imgW="266400" imgH="17748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01024" y="400050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6578" y="200024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500726"/>
          </a:xfrm>
        </p:spPr>
        <p:txBody>
          <a:bodyPr/>
          <a:lstStyle/>
          <a:p>
            <a:r>
              <a:rPr lang="en-GB" dirty="0" smtClean="0"/>
              <a:t>Predictions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Generalizations</a:t>
            </a:r>
          </a:p>
          <a:p>
            <a:pPr>
              <a:buNone/>
            </a:pPr>
            <a:r>
              <a:rPr lang="en-GB" dirty="0" smtClean="0"/>
              <a:t>   changing potentials</a:t>
            </a:r>
          </a:p>
          <a:p>
            <a:pPr>
              <a:buNone/>
            </a:pPr>
            <a:r>
              <a:rPr lang="en-GB" dirty="0" smtClean="0"/>
              <a:t>   conversion to adiabatic perturbations in kinetic domination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85786" y="1500174"/>
            <a:ext cx="4143404" cy="26432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0100" y="1500174"/>
          <a:ext cx="3714776" cy="2564244"/>
        </p:xfrm>
        <a:graphic>
          <a:graphicData uri="http://schemas.openxmlformats.org/presentationml/2006/ole">
            <p:oleObj spid="_x0000_s33794" name="Equation" r:id="rId3" imgW="1600200" imgH="11048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3240" y="100010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Koyama, Mizuno,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Vernizzi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&amp; Wands’ 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372" y="471488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Buchbinder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  07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564357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Lehners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&amp;Steinhardt ‘08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572000" y="3286124"/>
            <a:ext cx="257176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572000" y="2786058"/>
            <a:ext cx="328614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358246" cy="4857784"/>
          </a:xfrm>
        </p:spPr>
        <p:txBody>
          <a:bodyPr>
            <a:normAutofit/>
          </a:bodyPr>
          <a:lstStyle/>
          <a:p>
            <a:r>
              <a:rPr lang="en-GB" dirty="0" smtClean="0"/>
              <a:t>Proved by CMB anisotropies</a:t>
            </a:r>
          </a:p>
          <a:p>
            <a:pPr>
              <a:buNone/>
            </a:pPr>
            <a:r>
              <a:rPr lang="en-GB" dirty="0" smtClean="0"/>
              <a:t>     nearly scale invariant</a:t>
            </a:r>
          </a:p>
          <a:p>
            <a:pPr>
              <a:buNone/>
            </a:pPr>
            <a:r>
              <a:rPr lang="en-GB" dirty="0" smtClean="0"/>
              <a:t>     nearly adiabatic    </a:t>
            </a:r>
          </a:p>
          <a:p>
            <a:pPr>
              <a:buNone/>
            </a:pPr>
            <a:r>
              <a:rPr lang="en-GB" dirty="0" smtClean="0"/>
              <a:t>     nearly Gaussian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Generation mechanisms</a:t>
            </a:r>
          </a:p>
          <a:p>
            <a:pPr>
              <a:buNone/>
            </a:pPr>
            <a:r>
              <a:rPr lang="en-GB" dirty="0" smtClean="0"/>
              <a:t>     inflation</a:t>
            </a:r>
          </a:p>
          <a:p>
            <a:pPr>
              <a:buNone/>
            </a:pPr>
            <a:r>
              <a:rPr lang="en-GB" dirty="0" smtClean="0"/>
              <a:t>     </a:t>
            </a:r>
            <a:r>
              <a:rPr lang="en-GB" dirty="0" err="1" smtClean="0"/>
              <a:t>curvaton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collapsing universe (</a:t>
            </a:r>
            <a:r>
              <a:rPr lang="en-GB" dirty="0" err="1" smtClean="0"/>
              <a:t>Ekpyrotic</a:t>
            </a:r>
            <a:r>
              <a:rPr lang="en-GB" dirty="0" smtClean="0"/>
              <a:t>, cyclic)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4572000" y="2285992"/>
            <a:ext cx="292895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GB" dirty="0" smtClean="0"/>
              <a:t>Primordial curvature perturbations</a:t>
            </a:r>
            <a:endParaRPr lang="en-GB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 l="693" t="8363" r="52882" b="5119"/>
          <a:stretch>
            <a:fillRect/>
          </a:stretch>
        </p:blipFill>
        <p:spPr bwMode="auto">
          <a:xfrm>
            <a:off x="5143504" y="3857628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14876" y="2214554"/>
          <a:ext cx="2720984" cy="544197"/>
        </p:xfrm>
        <a:graphic>
          <a:graphicData uri="http://schemas.openxmlformats.org/presentationml/2006/ole">
            <p:oleObj spid="_x0000_s20481" name="Equation" r:id="rId4" imgW="1143000" imgH="228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00" y="2714620"/>
          <a:ext cx="3181038" cy="544502"/>
        </p:xfrm>
        <a:graphic>
          <a:graphicData uri="http://schemas.openxmlformats.org/presentationml/2006/ole">
            <p:oleObj spid="_x0000_s20482" name="Equation" r:id="rId5" imgW="1409400" imgH="241200" progId="Equation.DSMT4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214414" y="3714752"/>
          <a:ext cx="3549255" cy="785818"/>
        </p:xfrm>
        <a:graphic>
          <a:graphicData uri="http://schemas.openxmlformats.org/presentationml/2006/ole">
            <p:oleObj spid="_x0000_s20483" name="Equation" r:id="rId6" imgW="1777680" imgH="393480" progId="Equation.DSMT4">
              <p:embed/>
            </p:oleObj>
          </a:graphicData>
        </a:graphic>
      </p:graphicFrame>
      <p:graphicFrame>
        <p:nvGraphicFramePr>
          <p:cNvPr id="20484" name="Object 32"/>
          <p:cNvGraphicFramePr>
            <a:graphicFrameLocks noChangeAspect="1"/>
          </p:cNvGraphicFramePr>
          <p:nvPr/>
        </p:nvGraphicFramePr>
        <p:xfrm>
          <a:off x="4643438" y="3286124"/>
          <a:ext cx="2054225" cy="508000"/>
        </p:xfrm>
        <a:graphic>
          <a:graphicData uri="http://schemas.openxmlformats.org/presentationml/2006/ole">
            <p:oleObj spid="_x0000_s20484" name="数式" r:id="rId7" imgW="1028520" imgH="253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43570" y="17144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Komatsu et.al. 2008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67" y="2786058"/>
            <a:ext cx="4962533" cy="321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Non-</a:t>
            </a:r>
            <a:r>
              <a:rPr lang="en-GB" dirty="0" err="1" smtClean="0"/>
              <a:t>Gaussianity</a:t>
            </a:r>
            <a:r>
              <a:rPr lang="en-GB" dirty="0" smtClean="0"/>
              <a:t> from </a:t>
            </a:r>
            <a:r>
              <a:rPr lang="en-GB" dirty="0" err="1" smtClean="0"/>
              <a:t>isocurvature</a:t>
            </a:r>
            <a:r>
              <a:rPr lang="en-GB" dirty="0" smtClean="0"/>
              <a:t> perturbations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8429684" cy="4643470"/>
          </a:xfrm>
        </p:spPr>
        <p:txBody>
          <a:bodyPr/>
          <a:lstStyle/>
          <a:p>
            <a:r>
              <a:rPr lang="en-GB" dirty="0" smtClean="0"/>
              <a:t>(CDM) </a:t>
            </a:r>
            <a:r>
              <a:rPr lang="en-GB" dirty="0" err="1" smtClean="0"/>
              <a:t>Isocurvature</a:t>
            </a:r>
            <a:r>
              <a:rPr lang="en-GB" dirty="0" smtClean="0"/>
              <a:t> perturbations are subdominant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Non-</a:t>
            </a:r>
            <a:r>
              <a:rPr lang="en-GB" dirty="0" err="1" smtClean="0"/>
              <a:t>Gaussianity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 can be large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42910" y="3143248"/>
          <a:ext cx="3648075" cy="1763712"/>
        </p:xfrm>
        <a:graphic>
          <a:graphicData uri="http://schemas.openxmlformats.org/presentationml/2006/ole">
            <p:oleObj spid="_x0000_s35842" name="Equation" r:id="rId4" imgW="1892160" imgH="9144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3240" y="592933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Boubekeur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Lyth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‘06, Kawasaki et.al ’08, </a:t>
            </a:r>
          </a:p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Langlois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 ‘08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GB" dirty="0" err="1" smtClean="0"/>
              <a:t>Axion</a:t>
            </a:r>
            <a:r>
              <a:rPr lang="en-GB" dirty="0" smtClean="0"/>
              <a:t> CDM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715404" cy="5000636"/>
          </a:xfrm>
        </p:spPr>
        <p:txBody>
          <a:bodyPr/>
          <a:lstStyle/>
          <a:p>
            <a:r>
              <a:rPr lang="en-GB" dirty="0" smtClean="0"/>
              <a:t>Massive scalar fields without mean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Entropy perturbations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Dominant </a:t>
            </a:r>
            <a:r>
              <a:rPr lang="en-GB" dirty="0" err="1" smtClean="0"/>
              <a:t>nG</a:t>
            </a:r>
            <a:r>
              <a:rPr lang="en-GB" dirty="0" smtClean="0"/>
              <a:t> may come from </a:t>
            </a:r>
            <a:r>
              <a:rPr lang="en-GB" dirty="0" err="1" smtClean="0"/>
              <a:t>isocurvature</a:t>
            </a:r>
            <a:r>
              <a:rPr lang="en-GB" dirty="0" smtClean="0"/>
              <a:t> perturbations 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5500" y="2414588"/>
          <a:ext cx="2065338" cy="552450"/>
        </p:xfrm>
        <a:graphic>
          <a:graphicData uri="http://schemas.openxmlformats.org/presentationml/2006/ole">
            <p:oleObj spid="_x0000_s36866" name="Equation" r:id="rId3" imgW="901440" imgH="24120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6286512" y="3071810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00760" y="3714752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943600" y="2507226"/>
            <a:ext cx="2462981" cy="1224116"/>
          </a:xfrm>
          <a:custGeom>
            <a:avLst/>
            <a:gdLst>
              <a:gd name="connsiteX0" fmla="*/ 0 w 2462981"/>
              <a:gd name="connsiteY0" fmla="*/ 147484 h 1224116"/>
              <a:gd name="connsiteX1" fmla="*/ 693174 w 2462981"/>
              <a:gd name="connsiteY1" fmla="*/ 899651 h 1224116"/>
              <a:gd name="connsiteX2" fmla="*/ 1327355 w 2462981"/>
              <a:gd name="connsiteY2" fmla="*/ 1209368 h 1224116"/>
              <a:gd name="connsiteX3" fmla="*/ 1991032 w 2462981"/>
              <a:gd name="connsiteY3" fmla="*/ 811161 h 1224116"/>
              <a:gd name="connsiteX4" fmla="*/ 2462981 w 2462981"/>
              <a:gd name="connsiteY4" fmla="*/ 0 h 12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2981" h="1224116">
                <a:moveTo>
                  <a:pt x="0" y="147484"/>
                </a:moveTo>
                <a:cubicBezTo>
                  <a:pt x="235974" y="435077"/>
                  <a:pt x="471948" y="722670"/>
                  <a:pt x="693174" y="899651"/>
                </a:cubicBezTo>
                <a:cubicBezTo>
                  <a:pt x="914400" y="1076632"/>
                  <a:pt x="1111045" y="1224116"/>
                  <a:pt x="1327355" y="1209368"/>
                </a:cubicBezTo>
                <a:cubicBezTo>
                  <a:pt x="1543665" y="1194620"/>
                  <a:pt x="1801761" y="1012722"/>
                  <a:pt x="1991032" y="811161"/>
                </a:cubicBezTo>
                <a:cubicBezTo>
                  <a:pt x="2180303" y="609600"/>
                  <a:pt x="2321642" y="304800"/>
                  <a:pt x="246298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833438" y="3857625"/>
          <a:ext cx="4181475" cy="928688"/>
        </p:xfrm>
        <a:graphic>
          <a:graphicData uri="http://schemas.openxmlformats.org/presentationml/2006/ole">
            <p:oleObj spid="_x0000_s36867" name="Equation" r:id="rId4" imgW="1942920" imgH="43164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643570" y="3857628"/>
          <a:ext cx="1785950" cy="1091414"/>
        </p:xfrm>
        <a:graphic>
          <a:graphicData uri="http://schemas.openxmlformats.org/presentationml/2006/ole">
            <p:oleObj spid="_x0000_s36868" name="Equation" r:id="rId5" imgW="914400" imgH="55872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79563" y="5643563"/>
          <a:ext cx="4694237" cy="1214437"/>
        </p:xfrm>
        <a:graphic>
          <a:graphicData uri="http://schemas.openxmlformats.org/presentationml/2006/ole">
            <p:oleObj spid="_x0000_s36869" name="Equation" r:id="rId6" imgW="2158920" imgH="55872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4348" y="292893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Linde&amp;Mukhanov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‘97, Peebles ’98, Kawasaki et.al‘08</a:t>
            </a:r>
          </a:p>
        </p:txBody>
      </p:sp>
      <p:sp>
        <p:nvSpPr>
          <p:cNvPr id="19" name="Freeform 18"/>
          <p:cNvSpPr/>
          <p:nvPr/>
        </p:nvSpPr>
        <p:spPr>
          <a:xfrm>
            <a:off x="6907236" y="3357562"/>
            <a:ext cx="736597" cy="264869"/>
          </a:xfrm>
          <a:custGeom>
            <a:avLst/>
            <a:gdLst>
              <a:gd name="connsiteX0" fmla="*/ 0 w 731520"/>
              <a:gd name="connsiteY0" fmla="*/ 0 h 203982"/>
              <a:gd name="connsiteX1" fmla="*/ 365760 w 731520"/>
              <a:gd name="connsiteY1" fmla="*/ 196948 h 203982"/>
              <a:gd name="connsiteX2" fmla="*/ 731520 w 731520"/>
              <a:gd name="connsiteY2" fmla="*/ 42203 h 20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3982">
                <a:moveTo>
                  <a:pt x="0" y="0"/>
                </a:moveTo>
                <a:cubicBezTo>
                  <a:pt x="121920" y="94957"/>
                  <a:pt x="243840" y="189914"/>
                  <a:pt x="365760" y="196948"/>
                </a:cubicBezTo>
                <a:cubicBezTo>
                  <a:pt x="487680" y="203982"/>
                  <a:pt x="609600" y="123092"/>
                  <a:pt x="731520" y="42203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3"/>
            <a:ext cx="4929222" cy="42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8185150" cy="600075"/>
          </a:xfrm>
        </p:spPr>
        <p:txBody>
          <a:bodyPr/>
          <a:lstStyle/>
          <a:p>
            <a:r>
              <a:rPr lang="en-US" altLang="ja-JP" sz="2400" dirty="0" err="1">
                <a:ea typeface="ＭＳ Ｐゴシック" charset="-128"/>
              </a:rPr>
              <a:t>Bispectrum</a:t>
            </a:r>
            <a:r>
              <a:rPr lang="en-US" altLang="ja-JP" sz="2400" dirty="0">
                <a:ea typeface="ＭＳ Ｐゴシック" charset="-128"/>
              </a:rPr>
              <a:t> of CMB from the </a:t>
            </a:r>
            <a:r>
              <a:rPr lang="en-US" altLang="ja-JP" sz="2400" dirty="0" err="1">
                <a:ea typeface="ＭＳ Ｐゴシック" charset="-128"/>
              </a:rPr>
              <a:t>isocurvature</a:t>
            </a:r>
            <a:r>
              <a:rPr lang="en-US" altLang="ja-JP" sz="2400" dirty="0">
                <a:ea typeface="ＭＳ Ｐゴシック" charset="-128"/>
              </a:rPr>
              <a:t> perturbation</a:t>
            </a:r>
            <a:endParaRPr lang="en-US" altLang="ja-JP" sz="2200" dirty="0">
              <a:ea typeface="ＭＳ Ｐゴシック" charset="-128"/>
            </a:endParaRPr>
          </a:p>
        </p:txBody>
      </p:sp>
      <p:sp>
        <p:nvSpPr>
          <p:cNvPr id="1128459" name="Text Box 11"/>
          <p:cNvSpPr txBox="1">
            <a:spLocks noChangeArrowheads="1"/>
          </p:cNvSpPr>
          <p:nvPr/>
        </p:nvSpPr>
        <p:spPr bwMode="auto">
          <a:xfrm>
            <a:off x="2713038" y="3657600"/>
            <a:ext cx="1244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ea typeface="ＭＳ Ｐゴシック" charset="-128"/>
              </a:rPr>
              <a:t>Adiabatic (f</a:t>
            </a:r>
            <a:r>
              <a:rPr lang="en-US" altLang="ja-JP" sz="1600" baseline="-25000">
                <a:ea typeface="ＭＳ Ｐゴシック" charset="-128"/>
              </a:rPr>
              <a:t>NL</a:t>
            </a:r>
            <a:r>
              <a:rPr lang="en-US" altLang="ja-JP" sz="1600">
                <a:ea typeface="ＭＳ Ｐゴシック" charset="-128"/>
              </a:rPr>
              <a:t>=10)</a:t>
            </a:r>
          </a:p>
        </p:txBody>
      </p:sp>
      <p:sp>
        <p:nvSpPr>
          <p:cNvPr id="1128468" name="Rectangle 20"/>
          <p:cNvSpPr>
            <a:spLocks noChangeArrowheads="1"/>
          </p:cNvSpPr>
          <p:nvPr/>
        </p:nvSpPr>
        <p:spPr bwMode="auto">
          <a:xfrm>
            <a:off x="1463675" y="2894013"/>
            <a:ext cx="2028825" cy="3873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457" name="Text Box 9"/>
          <p:cNvSpPr txBox="1">
            <a:spLocks noChangeArrowheads="1"/>
          </p:cNvSpPr>
          <p:nvPr/>
        </p:nvSpPr>
        <p:spPr bwMode="auto">
          <a:xfrm>
            <a:off x="1530350" y="2832100"/>
            <a:ext cx="20780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Equilateral triangle</a:t>
            </a:r>
          </a:p>
        </p:txBody>
      </p:sp>
      <p:graphicFrame>
        <p:nvGraphicFramePr>
          <p:cNvPr id="1128472" name="Object 24"/>
          <p:cNvGraphicFramePr>
            <a:graphicFrameLocks noChangeAspect="1"/>
          </p:cNvGraphicFramePr>
          <p:nvPr/>
        </p:nvGraphicFramePr>
        <p:xfrm>
          <a:off x="5486400" y="1454150"/>
          <a:ext cx="3424238" cy="785813"/>
        </p:xfrm>
        <a:graphic>
          <a:graphicData uri="http://schemas.openxmlformats.org/presentationml/2006/ole">
            <p:oleObj spid="_x0000_s37891" name="数式" r:id="rId5" imgW="2108200" imgH="482600" progId="Equation.3">
              <p:embed/>
            </p:oleObj>
          </a:graphicData>
        </a:graphic>
      </p:graphicFrame>
      <p:sp>
        <p:nvSpPr>
          <p:cNvPr id="1128473" name="Text Box 25"/>
          <p:cNvSpPr txBox="1">
            <a:spLocks noChangeArrowheads="1"/>
          </p:cNvSpPr>
          <p:nvPr/>
        </p:nvSpPr>
        <p:spPr bwMode="auto">
          <a:xfrm>
            <a:off x="6470650" y="2268538"/>
            <a:ext cx="231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Noise: WMAP 5-year</a:t>
            </a:r>
          </a:p>
        </p:txBody>
      </p:sp>
      <p:graphicFrame>
        <p:nvGraphicFramePr>
          <p:cNvPr id="1128474" name="Object 26"/>
          <p:cNvGraphicFramePr>
            <a:graphicFrameLocks noChangeAspect="1"/>
          </p:cNvGraphicFramePr>
          <p:nvPr/>
        </p:nvGraphicFramePr>
        <p:xfrm>
          <a:off x="6269038" y="2965450"/>
          <a:ext cx="165100" cy="288925"/>
        </p:xfrm>
        <a:graphic>
          <a:graphicData uri="http://schemas.openxmlformats.org/presentationml/2006/ole">
            <p:oleObj spid="_x0000_s37892" name="数式" r:id="rId6" imgW="101600" imgH="177800" progId="Equation.3">
              <p:embed/>
            </p:oleObj>
          </a:graphicData>
        </a:graphic>
      </p:graphicFrame>
      <p:sp>
        <p:nvSpPr>
          <p:cNvPr id="1128475" name="Text Box 27"/>
          <p:cNvSpPr txBox="1">
            <a:spLocks noChangeArrowheads="1"/>
          </p:cNvSpPr>
          <p:nvPr/>
        </p:nvSpPr>
        <p:spPr bwMode="auto">
          <a:xfrm>
            <a:off x="1" y="5929331"/>
            <a:ext cx="900115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solidFill>
                  <a:srgbClr val="D8050C"/>
                </a:solidFill>
                <a:ea typeface="ＭＳ Ｐゴシック" charset="-128"/>
              </a:rPr>
              <a:t>The </a:t>
            </a:r>
            <a:r>
              <a:rPr lang="en-US" altLang="ja-JP" sz="2400" dirty="0" err="1">
                <a:solidFill>
                  <a:srgbClr val="D8050C"/>
                </a:solidFill>
                <a:ea typeface="ＭＳ Ｐゴシック" charset="-128"/>
              </a:rPr>
              <a:t>isocurvature</a:t>
            </a:r>
            <a:r>
              <a:rPr lang="en-US" altLang="ja-JP" sz="2400" dirty="0">
                <a:solidFill>
                  <a:srgbClr val="D8050C"/>
                </a:solidFill>
                <a:ea typeface="ＭＳ Ｐゴシック" charset="-128"/>
              </a:rPr>
              <a:t> perturbations can generate large non-</a:t>
            </a:r>
            <a:r>
              <a:rPr lang="en-US" altLang="ja-JP" sz="2400" dirty="0" err="1">
                <a:solidFill>
                  <a:srgbClr val="D8050C"/>
                </a:solidFill>
                <a:ea typeface="ＭＳ Ｐゴシック" charset="-128"/>
              </a:rPr>
              <a:t>Gaussianity</a:t>
            </a:r>
            <a:r>
              <a:rPr lang="en-US" altLang="ja-JP" sz="2400" dirty="0">
                <a:solidFill>
                  <a:srgbClr val="D8050C"/>
                </a:solidFill>
                <a:ea typeface="ＭＳ Ｐゴシック" charset="-128"/>
              </a:rPr>
              <a:t> (</a:t>
            </a:r>
            <a:r>
              <a:rPr lang="en-US" altLang="ja-JP" sz="2400" dirty="0" smtClean="0">
                <a:solidFill>
                  <a:srgbClr val="D8050C"/>
                </a:solidFill>
                <a:ea typeface="ＭＳ Ｐゴシック" charset="-128"/>
              </a:rPr>
              <a:t>f</a:t>
            </a:r>
            <a:r>
              <a:rPr lang="en-US" altLang="ja-JP" sz="2400" baseline="-25000" dirty="0" smtClean="0">
                <a:solidFill>
                  <a:srgbClr val="D8050C"/>
                </a:solidFill>
                <a:ea typeface="ＭＳ Ｐゴシック" charset="-128"/>
              </a:rPr>
              <a:t>NL</a:t>
            </a:r>
            <a:r>
              <a:rPr lang="en-US" altLang="ja-JP" sz="2400" dirty="0" smtClean="0">
                <a:solidFill>
                  <a:srgbClr val="D8050C"/>
                </a:solidFill>
                <a:ea typeface="ＭＳ Ｐゴシック" charset="-128"/>
              </a:rPr>
              <a:t>~40</a:t>
            </a:r>
            <a:r>
              <a:rPr lang="en-US" altLang="ja-JP" sz="2400" dirty="0">
                <a:solidFill>
                  <a:srgbClr val="D8050C"/>
                </a:solidFill>
                <a:ea typeface="ＭＳ Ｐゴシック" charset="-128"/>
              </a:rPr>
              <a:t>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500694" y="2928934"/>
          <a:ext cx="1863514" cy="785819"/>
        </p:xfrm>
        <a:graphic>
          <a:graphicData uri="http://schemas.openxmlformats.org/presentationml/2006/ole">
            <p:oleObj spid="_x0000_s37894" name="Equation" r:id="rId7" imgW="1054080" imgH="4442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572132" y="4000504"/>
          <a:ext cx="2459784" cy="928694"/>
        </p:xfrm>
        <a:graphic>
          <a:graphicData uri="http://schemas.openxmlformats.org/presentationml/2006/ole">
            <p:oleObj spid="_x0000_s37895" name="Equation" r:id="rId8" imgW="124452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643470"/>
          </a:xfrm>
        </p:spPr>
        <p:txBody>
          <a:bodyPr/>
          <a:lstStyle/>
          <a:p>
            <a:r>
              <a:rPr lang="en-GB" dirty="0" err="1" smtClean="0"/>
              <a:t>Minkowski</a:t>
            </a:r>
            <a:r>
              <a:rPr lang="en-GB" dirty="0" smtClean="0"/>
              <a:t> functional measures the topology of CMB map (=weighted some of </a:t>
            </a:r>
            <a:r>
              <a:rPr lang="en-GB" dirty="0" err="1" smtClean="0"/>
              <a:t>bispectrum</a:t>
            </a:r>
            <a:r>
              <a:rPr lang="en-GB" dirty="0" smtClean="0"/>
              <a:t>)</a:t>
            </a:r>
          </a:p>
          <a:p>
            <a:endParaRPr lang="en-GB" sz="1200" dirty="0" smtClean="0"/>
          </a:p>
          <a:p>
            <a:pPr>
              <a:buNone/>
            </a:pPr>
            <a:r>
              <a:rPr lang="en-GB" dirty="0" smtClean="0"/>
              <a:t>   no detection of non-G from </a:t>
            </a:r>
            <a:r>
              <a:rPr lang="en-GB" dirty="0" err="1" smtClean="0"/>
              <a:t>isocurvature</a:t>
            </a:r>
            <a:r>
              <a:rPr lang="en-GB" dirty="0" smtClean="0"/>
              <a:t> perturbations and get constraints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comparable to constraints from power spectrum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14348" y="4143380"/>
            <a:ext cx="3643338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WMAP5 constraints -</a:t>
            </a:r>
            <a:r>
              <a:rPr lang="en-GB" sz="3600" dirty="0" err="1" smtClean="0"/>
              <a:t>Minkowski</a:t>
            </a:r>
            <a:r>
              <a:rPr lang="en-GB" sz="3600" dirty="0" smtClean="0"/>
              <a:t> functional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28662" y="4143380"/>
          <a:ext cx="3000396" cy="1626383"/>
        </p:xfrm>
        <a:graphic>
          <a:graphicData uri="http://schemas.openxmlformats.org/presentationml/2006/ole">
            <p:oleObj spid="_x0000_s41986" name="Equation" r:id="rId3" imgW="1358640" imgH="73656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57161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Hikage</a:t>
            </a:r>
            <a:r>
              <a:rPr lang="en-GB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Koyama, Matsubara, Takahashi, Yamaguchi ‘08</a:t>
            </a:r>
            <a:endParaRPr lang="en-GB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GB" dirty="0" smtClean="0"/>
              <a:t>Theoretical predictions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429684" cy="518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352"/>
                <a:gridCol w="2543448"/>
                <a:gridCol w="4868884"/>
              </a:tblGrid>
              <a:tr h="4507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</a:t>
                      </a:r>
                      <a:r>
                        <a:rPr lang="en-GB" baseline="0" dirty="0" smtClean="0"/>
                        <a:t> inflation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Non-standard scenario</a:t>
                      </a:r>
                      <a:endParaRPr lang="en-GB" dirty="0"/>
                    </a:p>
                  </a:txBody>
                  <a:tcPr/>
                </a:tc>
              </a:tr>
              <a:tr h="1352168">
                <a:tc>
                  <a:txBody>
                    <a:bodyPr/>
                    <a:lstStyle/>
                    <a:p>
                      <a:r>
                        <a:rPr lang="en-GB" dirty="0" smtClean="0"/>
                        <a:t>Single 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K-inflation,  DBI inflation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Features</a:t>
                      </a:r>
                      <a:r>
                        <a:rPr lang="en-GB" baseline="0" dirty="0" smtClean="0"/>
                        <a:t> in potential</a:t>
                      </a:r>
                    </a:p>
                    <a:p>
                      <a:r>
                        <a:rPr lang="en-GB" baseline="0" dirty="0" smtClean="0"/>
                        <a:t>Ghost inflation</a:t>
                      </a:r>
                      <a:endParaRPr lang="en-GB" dirty="0"/>
                    </a:p>
                  </a:txBody>
                  <a:tcPr/>
                </a:tc>
              </a:tr>
              <a:tr h="3269220">
                <a:tc>
                  <a:txBody>
                    <a:bodyPr/>
                    <a:lstStyle/>
                    <a:p>
                      <a:r>
                        <a:rPr lang="en-GB" dirty="0" smtClean="0"/>
                        <a:t>Multi</a:t>
                      </a:r>
                    </a:p>
                    <a:p>
                      <a:r>
                        <a:rPr lang="en-GB" dirty="0" smtClean="0"/>
                        <a:t>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  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depending on the trajectory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DBI inflation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curvaton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new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Ekpyrotic</a:t>
                      </a:r>
                      <a:r>
                        <a:rPr lang="en-GB" baseline="0" dirty="0" smtClean="0"/>
                        <a:t> (simplest model)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baseline="0" dirty="0" err="1" smtClean="0"/>
                        <a:t>isocurvature</a:t>
                      </a:r>
                      <a:r>
                        <a:rPr lang="en-GB" baseline="0" dirty="0" smtClean="0"/>
                        <a:t> perturbations   (</a:t>
                      </a:r>
                      <a:r>
                        <a:rPr lang="en-GB" baseline="0" dirty="0" err="1" smtClean="0"/>
                        <a:t>axion</a:t>
                      </a:r>
                      <a:r>
                        <a:rPr lang="en-GB" baseline="0" dirty="0" smtClean="0"/>
                        <a:t> CDM)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0166" y="2071678"/>
          <a:ext cx="2505075" cy="428625"/>
        </p:xfrm>
        <a:graphic>
          <a:graphicData uri="http://schemas.openxmlformats.org/presentationml/2006/ole">
            <p:oleObj spid="_x0000_s44034" name="Equation" r:id="rId3" imgW="1409400" imgH="24120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357686" y="2214554"/>
          <a:ext cx="1849437" cy="428625"/>
        </p:xfrm>
        <a:graphic>
          <a:graphicData uri="http://schemas.openxmlformats.org/presentationml/2006/ole">
            <p:oleObj spid="_x0000_s44035" name="Equation" r:id="rId4" imgW="1041120" imgH="2412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571604" y="3500438"/>
          <a:ext cx="1377950" cy="428625"/>
        </p:xfrm>
        <a:graphic>
          <a:graphicData uri="http://schemas.openxmlformats.org/presentationml/2006/ole">
            <p:oleObj spid="_x0000_s44036" name="Equation" r:id="rId5" imgW="774360" imgH="2412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14810" y="4429132"/>
          <a:ext cx="3189288" cy="484187"/>
        </p:xfrm>
        <a:graphic>
          <a:graphicData uri="http://schemas.openxmlformats.org/presentationml/2006/ole">
            <p:oleObj spid="_x0000_s44037" name="Equation" r:id="rId6" imgW="1841400" imgH="27936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14810" y="5286388"/>
          <a:ext cx="1827309" cy="428628"/>
        </p:xfrm>
        <a:graphic>
          <a:graphicData uri="http://schemas.openxmlformats.org/presentationml/2006/ole">
            <p:oleObj spid="_x0000_s44039" name="Equation" r:id="rId7" imgW="1028520" imgH="241200" progId="Equation.DSMT4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4286248" y="6072206"/>
          <a:ext cx="1511300" cy="428625"/>
        </p:xfrm>
        <a:graphic>
          <a:graphicData uri="http://schemas.openxmlformats.org/presentationml/2006/ole">
            <p:oleObj spid="_x0000_s44040" name="Equation" r:id="rId8" imgW="850680" imgH="241200" progId="Equation.DSMT4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214810" y="3643314"/>
          <a:ext cx="3046412" cy="428625"/>
        </p:xfrm>
        <a:graphic>
          <a:graphicData uri="http://schemas.openxmlformats.org/presentationml/2006/ole">
            <p:oleObj spid="_x0000_s44041" name="Equation" r:id="rId9" imgW="17143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/>
          <a:lstStyle/>
          <a:p>
            <a:r>
              <a:rPr lang="en-GB" dirty="0" smtClean="0"/>
              <a:t>Power spectrum</a:t>
            </a:r>
          </a:p>
          <a:p>
            <a:pPr>
              <a:buNone/>
            </a:pPr>
            <a:r>
              <a:rPr lang="en-GB" dirty="0" smtClean="0"/>
              <a:t>    from pre-WMAP</a:t>
            </a:r>
          </a:p>
          <a:p>
            <a:pPr>
              <a:buNone/>
            </a:pPr>
            <a:r>
              <a:rPr lang="en-GB" dirty="0" smtClean="0"/>
              <a:t>    to post-WMAP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bispectrum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WMAP 8year</a:t>
            </a:r>
          </a:p>
          <a:p>
            <a:pPr>
              <a:buNone/>
            </a:pPr>
            <a:r>
              <a:rPr lang="en-GB" dirty="0" smtClean="0"/>
              <a:t>  Planck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 Do everything you can now!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857232"/>
            <a:ext cx="4429156" cy="439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71480"/>
            <a:ext cx="452574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r>
              <a:rPr lang="en-GB" dirty="0" err="1" smtClean="0"/>
              <a:t>Axion</a:t>
            </a:r>
            <a:r>
              <a:rPr lang="en-GB" dirty="0" smtClean="0"/>
              <a:t> CDM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Classical mean of </a:t>
            </a:r>
            <a:r>
              <a:rPr lang="en-GB" dirty="0" err="1" smtClean="0"/>
              <a:t>axion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quantum fluctuations </a:t>
            </a:r>
          </a:p>
          <a:p>
            <a:pPr>
              <a:buNone/>
            </a:pPr>
            <a:r>
              <a:rPr lang="en-GB" dirty="0" smtClean="0"/>
              <a:t>      if</a:t>
            </a:r>
            <a:endParaRPr lang="en-GB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29124" y="1857364"/>
          <a:ext cx="1285884" cy="538277"/>
        </p:xfrm>
        <a:graphic>
          <a:graphicData uri="http://schemas.openxmlformats.org/presentationml/2006/ole">
            <p:oleObj spid="_x0000_s58370" name="Equation" r:id="rId3" imgW="545760" imgH="2286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43042" y="2857496"/>
          <a:ext cx="2215573" cy="504814"/>
        </p:xfrm>
        <a:graphic>
          <a:graphicData uri="http://schemas.openxmlformats.org/presentationml/2006/ole">
            <p:oleObj spid="_x0000_s58371" name="Equation" r:id="rId4" imgW="1002960" imgH="22860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071934" y="2285992"/>
          <a:ext cx="2541587" cy="657225"/>
        </p:xfrm>
        <a:graphic>
          <a:graphicData uri="http://schemas.openxmlformats.org/presentationml/2006/ole">
            <p:oleObj spid="_x0000_s58372" name="Equation" r:id="rId5" imgW="1079280" imgH="27936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2976" y="3429000"/>
          <a:ext cx="3429024" cy="1033462"/>
        </p:xfrm>
        <a:graphic>
          <a:graphicData uri="http://schemas.openxmlformats.org/presentationml/2006/ole">
            <p:oleObj spid="_x0000_s58373" name="Equation" r:id="rId6" imgW="1612800" imgH="50796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4348" y="4714884"/>
          <a:ext cx="6786610" cy="2016904"/>
        </p:xfrm>
        <a:graphic>
          <a:graphicData uri="http://schemas.openxmlformats.org/presentationml/2006/ole">
            <p:oleObj spid="_x0000_s58374" name="Equation" r:id="rId7" imgW="316224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Generation of curvature perturbations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25112"/>
          </a:xfrm>
        </p:spPr>
        <p:txBody>
          <a:bodyPr/>
          <a:lstStyle/>
          <a:p>
            <a:r>
              <a:rPr lang="en-GB" dirty="0" smtClean="0"/>
              <a:t>Delta N formalism</a:t>
            </a:r>
          </a:p>
          <a:p>
            <a:pPr>
              <a:buNone/>
            </a:pPr>
            <a:r>
              <a:rPr lang="en-GB" dirty="0" smtClean="0"/>
              <a:t>  curvature perturbations on </a:t>
            </a:r>
            <a:r>
              <a:rPr lang="en-GB" dirty="0" err="1" smtClean="0"/>
              <a:t>superhorizon</a:t>
            </a:r>
            <a:r>
              <a:rPr lang="en-GB" dirty="0" smtClean="0"/>
              <a:t> scales</a:t>
            </a:r>
          </a:p>
          <a:p>
            <a:pPr>
              <a:buNone/>
            </a:pPr>
            <a:r>
              <a:rPr lang="en-GB" dirty="0" smtClean="0"/>
              <a:t>   = fluctuations in local e-folding number 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5008" y="5643578"/>
          <a:ext cx="1042659" cy="538152"/>
        </p:xfrm>
        <a:graphic>
          <a:graphicData uri="http://schemas.openxmlformats.org/presentationml/2006/ole">
            <p:oleObj spid="_x0000_s3074" name="Equation" r:id="rId3" imgW="444240" imgH="228600" progId="Equation.DSMT4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1464447" y="4893479"/>
            <a:ext cx="1643074" cy="285752"/>
          </a:xfrm>
          <a:prstGeom prst="right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57224" y="3214686"/>
          <a:ext cx="3190834" cy="744528"/>
        </p:xfrm>
        <a:graphic>
          <a:graphicData uri="http://schemas.openxmlformats.org/presentationml/2006/ole">
            <p:oleObj spid="_x0000_s3076" name="Equation" r:id="rId4" imgW="1523880" imgH="35532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14810" y="3286124"/>
          <a:ext cx="2837142" cy="544502"/>
        </p:xfrm>
        <a:graphic>
          <a:graphicData uri="http://schemas.openxmlformats.org/presentationml/2006/ole">
            <p:oleObj spid="_x0000_s3077" name="Equation" r:id="rId5" imgW="1257120" imgH="2412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988049" y="3929062"/>
          <a:ext cx="2476527" cy="928697"/>
        </p:xfrm>
        <a:graphic>
          <a:graphicData uri="http://schemas.openxmlformats.org/presentationml/2006/ole">
            <p:oleObj spid="_x0000_s3078" name="Equation" r:id="rId6" imgW="1117440" imgH="419040" progId="Equation.DSMT4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 rot="16200000">
            <a:off x="3286116" y="5143512"/>
            <a:ext cx="1143008" cy="285752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1644" y="4103717"/>
            <a:ext cx="4904509" cy="800792"/>
          </a:xfrm>
          <a:custGeom>
            <a:avLst/>
            <a:gdLst>
              <a:gd name="connsiteX0" fmla="*/ 0 w 4904509"/>
              <a:gd name="connsiteY0" fmla="*/ 800792 h 800792"/>
              <a:gd name="connsiteX1" fmla="*/ 1330036 w 4904509"/>
              <a:gd name="connsiteY1" fmla="*/ 52647 h 800792"/>
              <a:gd name="connsiteX2" fmla="*/ 2709949 w 4904509"/>
              <a:gd name="connsiteY2" fmla="*/ 484908 h 800792"/>
              <a:gd name="connsiteX3" fmla="*/ 3607723 w 4904509"/>
              <a:gd name="connsiteY3" fmla="*/ 518159 h 800792"/>
              <a:gd name="connsiteX4" fmla="*/ 4572000 w 4904509"/>
              <a:gd name="connsiteY4" fmla="*/ 135774 h 800792"/>
              <a:gd name="connsiteX5" fmla="*/ 4904509 w 4904509"/>
              <a:gd name="connsiteY5" fmla="*/ 119148 h 80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4509" h="800792">
                <a:moveTo>
                  <a:pt x="0" y="800792"/>
                </a:moveTo>
                <a:cubicBezTo>
                  <a:pt x="439189" y="453043"/>
                  <a:pt x="878378" y="105294"/>
                  <a:pt x="1330036" y="52647"/>
                </a:cubicBezTo>
                <a:cubicBezTo>
                  <a:pt x="1781694" y="0"/>
                  <a:pt x="2330335" y="407323"/>
                  <a:pt x="2709949" y="484908"/>
                </a:cubicBezTo>
                <a:cubicBezTo>
                  <a:pt x="3089564" y="562493"/>
                  <a:pt x="3297381" y="576348"/>
                  <a:pt x="3607723" y="518159"/>
                </a:cubicBezTo>
                <a:cubicBezTo>
                  <a:pt x="3918065" y="459970"/>
                  <a:pt x="4355869" y="202276"/>
                  <a:pt x="4572000" y="135774"/>
                </a:cubicBezTo>
                <a:cubicBezTo>
                  <a:pt x="4788131" y="69272"/>
                  <a:pt x="4846320" y="94210"/>
                  <a:pt x="4904509" y="119148"/>
                </a:cubicBezTo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714348" y="5929330"/>
            <a:ext cx="4857784" cy="1588"/>
          </a:xfrm>
          <a:prstGeom prst="lin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1934" y="178592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Starobinsky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;85,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Stewart&amp;Sasaki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‘95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en-GB" dirty="0" smtClean="0"/>
              <a:t>How to generate delta 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429264"/>
            <a:ext cx="2500330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single field inflation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5357826"/>
            <a:ext cx="2428892" cy="928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multi-field inflation, new </a:t>
            </a:r>
            <a:r>
              <a:rPr lang="en-GB" dirty="0" err="1" smtClean="0"/>
              <a:t>Ekpyrotic</a:t>
            </a:r>
            <a:endParaRPr lang="en-GB" dirty="0" smtClean="0"/>
          </a:p>
          <a:p>
            <a:r>
              <a:rPr lang="en-GB" dirty="0" err="1" smtClean="0"/>
              <a:t>isocurvature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5000636"/>
            <a:ext cx="27146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err="1" smtClean="0"/>
              <a:t>curvaton</a:t>
            </a:r>
            <a:r>
              <a:rPr lang="en-GB" dirty="0" smtClean="0"/>
              <a:t>,</a:t>
            </a:r>
          </a:p>
          <a:p>
            <a:r>
              <a:rPr lang="en-GB" dirty="0" smtClean="0"/>
              <a:t>modulated reheating,</a:t>
            </a:r>
          </a:p>
          <a:p>
            <a:r>
              <a:rPr lang="en-GB" dirty="0" err="1" smtClean="0"/>
              <a:t>multibrid</a:t>
            </a:r>
            <a:r>
              <a:rPr lang="en-GB" dirty="0" smtClean="0"/>
              <a:t> inflation 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249271" y="3679033"/>
            <a:ext cx="321391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1571604" y="2214554"/>
            <a:ext cx="214314" cy="857256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3571868" y="2214554"/>
            <a:ext cx="709352" cy="2593571"/>
          </a:xfrm>
          <a:custGeom>
            <a:avLst/>
            <a:gdLst>
              <a:gd name="connsiteX0" fmla="*/ 94210 w 709352"/>
              <a:gd name="connsiteY0" fmla="*/ 0 h 2593571"/>
              <a:gd name="connsiteX1" fmla="*/ 77585 w 709352"/>
              <a:gd name="connsiteY1" fmla="*/ 1030778 h 2593571"/>
              <a:gd name="connsiteX2" fmla="*/ 559723 w 709352"/>
              <a:gd name="connsiteY2" fmla="*/ 1845425 h 2593571"/>
              <a:gd name="connsiteX3" fmla="*/ 709352 w 709352"/>
              <a:gd name="connsiteY3" fmla="*/ 2593571 h 25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352" h="2593571">
                <a:moveTo>
                  <a:pt x="94210" y="0"/>
                </a:moveTo>
                <a:cubicBezTo>
                  <a:pt x="47105" y="361603"/>
                  <a:pt x="0" y="723207"/>
                  <a:pt x="77585" y="1030778"/>
                </a:cubicBezTo>
                <a:cubicBezTo>
                  <a:pt x="155170" y="1338349"/>
                  <a:pt x="454429" y="1584960"/>
                  <a:pt x="559723" y="1845425"/>
                </a:cubicBezTo>
                <a:cubicBezTo>
                  <a:pt x="665017" y="2105890"/>
                  <a:pt x="687184" y="2349730"/>
                  <a:pt x="709352" y="25935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929852" y="492840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 flipH="1">
            <a:off x="4286248" y="2214555"/>
            <a:ext cx="714380" cy="2357454"/>
          </a:xfrm>
          <a:custGeom>
            <a:avLst/>
            <a:gdLst>
              <a:gd name="connsiteX0" fmla="*/ 94210 w 709352"/>
              <a:gd name="connsiteY0" fmla="*/ 0 h 2593571"/>
              <a:gd name="connsiteX1" fmla="*/ 77585 w 709352"/>
              <a:gd name="connsiteY1" fmla="*/ 1030778 h 2593571"/>
              <a:gd name="connsiteX2" fmla="*/ 559723 w 709352"/>
              <a:gd name="connsiteY2" fmla="*/ 1845425 h 2593571"/>
              <a:gd name="connsiteX3" fmla="*/ 709352 w 709352"/>
              <a:gd name="connsiteY3" fmla="*/ 2593571 h 259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352" h="2593571">
                <a:moveTo>
                  <a:pt x="94210" y="0"/>
                </a:moveTo>
                <a:cubicBezTo>
                  <a:pt x="47105" y="361603"/>
                  <a:pt x="0" y="723207"/>
                  <a:pt x="77585" y="1030778"/>
                </a:cubicBezTo>
                <a:cubicBezTo>
                  <a:pt x="155170" y="1338349"/>
                  <a:pt x="454429" y="1584960"/>
                  <a:pt x="559723" y="1845425"/>
                </a:cubicBezTo>
                <a:cubicBezTo>
                  <a:pt x="665017" y="2105890"/>
                  <a:pt x="687184" y="2349730"/>
                  <a:pt x="709352" y="25935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-Down Arrow 27"/>
          <p:cNvSpPr/>
          <p:nvPr/>
        </p:nvSpPr>
        <p:spPr>
          <a:xfrm rot="5400000">
            <a:off x="4179091" y="1821645"/>
            <a:ext cx="214314" cy="1000132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358215" y="3285727"/>
            <a:ext cx="2286016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429785" y="3071413"/>
            <a:ext cx="2000264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500826" y="4071942"/>
            <a:ext cx="928694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H="1">
            <a:off x="6750859" y="4536289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Up-Down Arrow 36"/>
          <p:cNvSpPr/>
          <p:nvPr/>
        </p:nvSpPr>
        <p:spPr>
          <a:xfrm rot="5400000">
            <a:off x="6893735" y="1893083"/>
            <a:ext cx="214314" cy="857256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857356" y="257174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adiabatic</a:t>
            </a:r>
          </a:p>
          <a:p>
            <a:r>
              <a:rPr lang="en-GB" dirty="0" smtClean="0"/>
              <a:t>perturbations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929058" y="157161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entropy</a:t>
            </a:r>
          </a:p>
          <a:p>
            <a:r>
              <a:rPr lang="en-GB" dirty="0" smtClean="0"/>
              <a:t>perturbations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643570" y="171448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Sasaki. 2008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72132" y="4357694"/>
            <a:ext cx="3357586" cy="1000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71472" y="4357694"/>
            <a:ext cx="4786346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325112"/>
          </a:xfrm>
        </p:spPr>
        <p:txBody>
          <a:bodyPr/>
          <a:lstStyle/>
          <a:p>
            <a:r>
              <a:rPr lang="en-GB" dirty="0" smtClean="0"/>
              <a:t>Suppose delta N is caused by some field fluctuations at horizon crossing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Bispectrum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6288" y="1785938"/>
          <a:ext cx="6486525" cy="1071562"/>
        </p:xfrm>
        <a:graphic>
          <a:graphicData uri="http://schemas.openxmlformats.org/presentationml/2006/ole">
            <p:oleObj spid="_x0000_s4098" name="Equation" r:id="rId3" imgW="2920680" imgH="482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7158" y="3786190"/>
          <a:ext cx="8543925" cy="1600200"/>
        </p:xfrm>
        <a:graphic>
          <a:graphicData uri="http://schemas.openxmlformats.org/presentationml/2006/ole">
            <p:oleObj spid="_x0000_s4102" name="Equation" r:id="rId4" imgW="3797280" imgH="7110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5657671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Local type (‘classical’)</a:t>
            </a:r>
          </a:p>
          <a:p>
            <a:r>
              <a:rPr lang="en-GB" sz="2400" dirty="0" smtClean="0"/>
              <a:t>(local in real space</a:t>
            </a:r>
          </a:p>
          <a:p>
            <a:r>
              <a:rPr lang="en-GB" sz="2400" dirty="0" smtClean="0"/>
              <a:t>=non-local in k-space)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643578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Equilateral type (‘quantum’)</a:t>
            </a:r>
          </a:p>
          <a:p>
            <a:r>
              <a:rPr lang="en-GB" sz="2400" dirty="0" smtClean="0"/>
              <a:t>(local in k-space)</a:t>
            </a:r>
            <a:endParaRPr lang="en-GB" sz="2400" dirty="0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928926" y="3214686"/>
          <a:ext cx="5957917" cy="576262"/>
        </p:xfrm>
        <a:graphic>
          <a:graphicData uri="http://schemas.openxmlformats.org/presentationml/2006/ole">
            <p:oleObj spid="_x0000_s4103" name="Equation" r:id="rId5" imgW="3377880" imgH="3045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00760" y="135729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Lyth&amp;Rodriguez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‘05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357422" y="5786454"/>
            <a:ext cx="264320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428860" y="3571876"/>
            <a:ext cx="257176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Observational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4786346"/>
          </a:xfrm>
        </p:spPr>
        <p:txBody>
          <a:bodyPr>
            <a:normAutofit/>
          </a:bodyPr>
          <a:lstStyle/>
          <a:p>
            <a:r>
              <a:rPr lang="en-GB" dirty="0" smtClean="0"/>
              <a:t>local type  </a:t>
            </a:r>
          </a:p>
          <a:p>
            <a:pPr>
              <a:buNone/>
            </a:pPr>
            <a:r>
              <a:rPr lang="en-GB" dirty="0" smtClean="0"/>
              <a:t>   maximum signal for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WMAP5</a:t>
            </a:r>
          </a:p>
          <a:p>
            <a:endParaRPr lang="en-GB" dirty="0" smtClean="0"/>
          </a:p>
          <a:p>
            <a:r>
              <a:rPr lang="en-GB" dirty="0" smtClean="0"/>
              <a:t>Equilateral type </a:t>
            </a:r>
          </a:p>
          <a:p>
            <a:pPr>
              <a:buNone/>
            </a:pPr>
            <a:r>
              <a:rPr lang="en-GB" dirty="0" smtClean="0"/>
              <a:t>   maximum signal for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WMAP5     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715008" y="2214554"/>
            <a:ext cx="2674938" cy="457200"/>
            <a:chOff x="864" y="1152"/>
            <a:chExt cx="1685" cy="288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869" y="1152"/>
              <a:ext cx="16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864" y="1296"/>
              <a:ext cx="16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44" y="11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lg" len="lg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6967546" y="1844667"/>
          <a:ext cx="265112" cy="422275"/>
        </p:xfrm>
        <a:graphic>
          <a:graphicData uri="http://schemas.openxmlformats.org/presentationml/2006/ole">
            <p:oleObj spid="_x0000_s2052" name="数式" r:id="rId3" imgW="152280" imgH="241200" progId="Equation.3">
              <p:embed/>
            </p:oleObj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6324608" y="2500304"/>
          <a:ext cx="287338" cy="422275"/>
        </p:xfrm>
        <a:graphic>
          <a:graphicData uri="http://schemas.openxmlformats.org/presentationml/2006/ole">
            <p:oleObj spid="_x0000_s2053" name="数式" r:id="rId4" imgW="164880" imgH="241200" progId="Equation.3">
              <p:embed/>
            </p:oleObj>
          </a:graphicData>
        </a:graphic>
      </p:graphicFrame>
      <p:graphicFrame>
        <p:nvGraphicFramePr>
          <p:cNvPr id="12" name="Object 22"/>
          <p:cNvGraphicFramePr>
            <a:graphicFrameLocks noChangeAspect="1"/>
          </p:cNvGraphicFramePr>
          <p:nvPr/>
        </p:nvGraphicFramePr>
        <p:xfrm>
          <a:off x="8447096" y="2185979"/>
          <a:ext cx="287337" cy="444500"/>
        </p:xfrm>
        <a:graphic>
          <a:graphicData uri="http://schemas.openxmlformats.org/presentationml/2006/ole">
            <p:oleObj spid="_x0000_s2054" name="数式" r:id="rId5" imgW="164880" imgH="253800" progId="Equation.3">
              <p:embed/>
            </p:oleObj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215080" y="4786328"/>
            <a:ext cx="1258888" cy="1208087"/>
            <a:chOff x="6215080" y="4786328"/>
            <a:chExt cx="1258888" cy="1208087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 rot="8990794">
              <a:off x="6491305" y="4889515"/>
              <a:ext cx="982663" cy="1071563"/>
              <a:chOff x="3845" y="768"/>
              <a:chExt cx="619" cy="675"/>
            </a:xfrm>
          </p:grpSpPr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3850" y="768"/>
                <a:ext cx="614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845" y="1104"/>
                <a:ext cx="609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4464" y="768"/>
                <a:ext cx="0" cy="6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lg" len="lg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aphicFrame>
          <p:nvGraphicFramePr>
            <p:cNvPr id="17" name="Object 23"/>
            <p:cNvGraphicFramePr>
              <a:graphicFrameLocks noChangeAspect="1"/>
            </p:cNvGraphicFramePr>
            <p:nvPr/>
          </p:nvGraphicFramePr>
          <p:xfrm>
            <a:off x="6215080" y="5572140"/>
            <a:ext cx="265113" cy="422275"/>
          </p:xfrm>
          <a:graphic>
            <a:graphicData uri="http://schemas.openxmlformats.org/presentationml/2006/ole">
              <p:oleObj spid="_x0000_s2055" name="数式" r:id="rId6" imgW="152280" imgH="241200" progId="Equation.3">
                <p:embed/>
              </p:oleObj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6643705" y="4786328"/>
            <a:ext cx="287338" cy="444500"/>
          </p:xfrm>
          <a:graphic>
            <a:graphicData uri="http://schemas.openxmlformats.org/presentationml/2006/ole">
              <p:oleObj spid="_x0000_s2056" name="数式" r:id="rId7" imgW="164880" imgH="253800" progId="Equation.3">
                <p:embed/>
              </p:oleObj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7143768" y="5572140"/>
            <a:ext cx="287337" cy="422275"/>
          </p:xfrm>
          <a:graphic>
            <a:graphicData uri="http://schemas.openxmlformats.org/presentationml/2006/ole">
              <p:oleObj spid="_x0000_s2057" name="数式" r:id="rId8" imgW="164880" imgH="241200" progId="Equation.3">
                <p:embed/>
              </p:oleObj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71538" y="2643188"/>
          <a:ext cx="4094162" cy="906462"/>
        </p:xfrm>
        <a:graphic>
          <a:graphicData uri="http://schemas.openxmlformats.org/presentationml/2006/ole">
            <p:oleObj spid="_x0000_s2058" name="Equation" r:id="rId9" imgW="1777680" imgH="39348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143372" y="2214554"/>
          <a:ext cx="1444635" cy="500066"/>
        </p:xfrm>
        <a:graphic>
          <a:graphicData uri="http://schemas.openxmlformats.org/presentationml/2006/ole">
            <p:oleObj spid="_x0000_s2059" name="Equation" r:id="rId10" imgW="660240" imgH="228600" progId="Equation.DSMT4">
              <p:embed/>
            </p:oleObj>
          </a:graphicData>
        </a:graphic>
      </p:graphicFrame>
      <p:graphicFrame>
        <p:nvGraphicFramePr>
          <p:cNvPr id="2060" name="Object 32"/>
          <p:cNvGraphicFramePr>
            <a:graphicFrameLocks noChangeAspect="1"/>
          </p:cNvGraphicFramePr>
          <p:nvPr/>
        </p:nvGraphicFramePr>
        <p:xfrm>
          <a:off x="2571736" y="3571876"/>
          <a:ext cx="2054225" cy="508000"/>
        </p:xfrm>
        <a:graphic>
          <a:graphicData uri="http://schemas.openxmlformats.org/presentationml/2006/ole">
            <p:oleObj spid="_x0000_s2060" name="数式" r:id="rId11" imgW="1028520" imgH="253800" progId="Equation.3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214810" y="5000636"/>
          <a:ext cx="1555750" cy="500063"/>
        </p:xfrm>
        <a:graphic>
          <a:graphicData uri="http://schemas.openxmlformats.org/presentationml/2006/ole">
            <p:oleObj spid="_x0000_s2061" name="Equation" r:id="rId12" imgW="711000" imgH="228600" progId="Equation.DSMT4">
              <p:embed/>
            </p:oleObj>
          </a:graphicData>
        </a:graphic>
      </p:graphicFrame>
      <p:graphicFrame>
        <p:nvGraphicFramePr>
          <p:cNvPr id="2062" name="Object 32"/>
          <p:cNvGraphicFramePr>
            <a:graphicFrameLocks noChangeAspect="1"/>
          </p:cNvGraphicFramePr>
          <p:nvPr/>
        </p:nvGraphicFramePr>
        <p:xfrm>
          <a:off x="2420938" y="5857875"/>
          <a:ext cx="2357437" cy="508000"/>
        </p:xfrm>
        <a:graphic>
          <a:graphicData uri="http://schemas.openxmlformats.org/presentationml/2006/ole">
            <p:oleObj spid="_x0000_s2062" name="Equation" r:id="rId13" imgW="1180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GB" dirty="0" smtClean="0"/>
              <a:t>Theoretical predictions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429684" cy="518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352"/>
                <a:gridCol w="2543448"/>
                <a:gridCol w="4868884"/>
              </a:tblGrid>
              <a:tr h="4507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</a:t>
                      </a:r>
                      <a:r>
                        <a:rPr lang="en-GB" baseline="0" dirty="0" smtClean="0"/>
                        <a:t> inflation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Non-standard scenario</a:t>
                      </a:r>
                      <a:endParaRPr lang="en-GB" dirty="0"/>
                    </a:p>
                  </a:txBody>
                  <a:tcPr/>
                </a:tc>
              </a:tr>
              <a:tr h="1352168">
                <a:tc>
                  <a:txBody>
                    <a:bodyPr/>
                    <a:lstStyle/>
                    <a:p>
                      <a:r>
                        <a:rPr lang="en-GB" dirty="0" smtClean="0"/>
                        <a:t>Single 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K-inflation,  DBI inflation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Features</a:t>
                      </a:r>
                      <a:r>
                        <a:rPr lang="en-GB" baseline="0" dirty="0" smtClean="0"/>
                        <a:t> in potential</a:t>
                      </a:r>
                    </a:p>
                    <a:p>
                      <a:r>
                        <a:rPr lang="en-GB" baseline="0" dirty="0" smtClean="0"/>
                        <a:t>Ghost inflation</a:t>
                      </a:r>
                      <a:endParaRPr lang="en-GB" dirty="0"/>
                    </a:p>
                  </a:txBody>
                  <a:tcPr/>
                </a:tc>
              </a:tr>
              <a:tr h="3269220">
                <a:tc>
                  <a:txBody>
                    <a:bodyPr/>
                    <a:lstStyle/>
                    <a:p>
                      <a:r>
                        <a:rPr lang="en-GB" dirty="0" smtClean="0"/>
                        <a:t>Multi</a:t>
                      </a:r>
                    </a:p>
                    <a:p>
                      <a:r>
                        <a:rPr lang="en-GB" dirty="0" smtClean="0"/>
                        <a:t>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                 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depending on the </a:t>
                      </a:r>
                      <a:r>
                        <a:rPr lang="en-GB" dirty="0" smtClean="0"/>
                        <a:t>trajectory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DBI inflation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err="1" smtClean="0"/>
                        <a:t>curvaton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new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Ekpyrotic</a:t>
                      </a:r>
                      <a:r>
                        <a:rPr lang="en-GB" baseline="0" dirty="0" smtClean="0"/>
                        <a:t> (simplest model)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baseline="0" dirty="0" err="1" smtClean="0"/>
                        <a:t>isocurvature</a:t>
                      </a:r>
                      <a:r>
                        <a:rPr lang="en-GB" baseline="0" dirty="0" smtClean="0"/>
                        <a:t> perturbations   (</a:t>
                      </a:r>
                      <a:r>
                        <a:rPr lang="en-GB" baseline="0" dirty="0" err="1" smtClean="0"/>
                        <a:t>axion</a:t>
                      </a:r>
                      <a:r>
                        <a:rPr lang="en-GB" baseline="0" dirty="0" smtClean="0"/>
                        <a:t> CDM)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0166" y="2071678"/>
          <a:ext cx="2505075" cy="428625"/>
        </p:xfrm>
        <a:graphic>
          <a:graphicData uri="http://schemas.openxmlformats.org/presentationml/2006/ole">
            <p:oleObj spid="_x0000_s39938" name="Equation" r:id="rId3" imgW="1409400" imgH="241200" progId="Equation.DSMT4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357686" y="2214554"/>
          <a:ext cx="1849437" cy="428625"/>
        </p:xfrm>
        <a:graphic>
          <a:graphicData uri="http://schemas.openxmlformats.org/presentationml/2006/ole">
            <p:oleObj spid="_x0000_s39939" name="Equation" r:id="rId4" imgW="1041120" imgH="241200" progId="Equation.DSMT4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571604" y="3500438"/>
          <a:ext cx="1377950" cy="428625"/>
        </p:xfrm>
        <a:graphic>
          <a:graphicData uri="http://schemas.openxmlformats.org/presentationml/2006/ole">
            <p:oleObj spid="_x0000_s39940" name="Equation" r:id="rId5" imgW="774360" imgH="2412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14810" y="4429132"/>
          <a:ext cx="3189288" cy="484187"/>
        </p:xfrm>
        <a:graphic>
          <a:graphicData uri="http://schemas.openxmlformats.org/presentationml/2006/ole">
            <p:oleObj spid="_x0000_s39941" name="Equation" r:id="rId6" imgW="1841400" imgH="279360" progId="Equation.DSMT4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4214810" y="3643314"/>
          <a:ext cx="3046412" cy="428625"/>
        </p:xfrm>
        <a:graphic>
          <a:graphicData uri="http://schemas.openxmlformats.org/presentationml/2006/ole">
            <p:oleObj spid="_x0000_s39942" name="Equation" r:id="rId7" imgW="1714320" imgH="2412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214810" y="5286388"/>
          <a:ext cx="1827309" cy="428628"/>
        </p:xfrm>
        <a:graphic>
          <a:graphicData uri="http://schemas.openxmlformats.org/presentationml/2006/ole">
            <p:oleObj spid="_x0000_s39943" name="Equation" r:id="rId8" imgW="1028520" imgH="241200" progId="Equation.DSMT4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4286248" y="6072206"/>
          <a:ext cx="1511300" cy="428625"/>
        </p:xfrm>
        <a:graphic>
          <a:graphicData uri="http://schemas.openxmlformats.org/presentationml/2006/ole">
            <p:oleObj spid="_x0000_s39944" name="Equation" r:id="rId9" imgW="85068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1604" y="4786322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Rigopoulos,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Shellard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van Tent ’06</a:t>
            </a:r>
          </a:p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Wands and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Vernizzi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’06</a:t>
            </a:r>
          </a:p>
          <a:p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Yokoyama, </a:t>
            </a:r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Suyama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Tanaka ‘07</a:t>
            </a:r>
          </a:p>
          <a:p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72518" cy="11429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Three examples for non-standard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(multi-field) K-inflation, DBI inflation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(simplest) new </a:t>
            </a:r>
            <a:r>
              <a:rPr lang="en-GB" dirty="0" err="1" smtClean="0"/>
              <a:t>ekpyrotic</a:t>
            </a:r>
            <a:r>
              <a:rPr lang="en-GB" dirty="0" smtClean="0"/>
              <a:t> model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axion</a:t>
            </a:r>
            <a:r>
              <a:rPr lang="en-GB" dirty="0" smtClean="0"/>
              <a:t>) </a:t>
            </a:r>
            <a:r>
              <a:rPr lang="en-GB" dirty="0" smtClean="0"/>
              <a:t>CDM </a:t>
            </a:r>
            <a:r>
              <a:rPr lang="en-GB" dirty="0" err="1" smtClean="0"/>
              <a:t>isocurvature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2857497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Arroja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Mizuno, Koyama 0806.0619  JCAP</a:t>
            </a:r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214819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Koyama, Mizuno,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Vernizzi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Wands 0708.4321 JCAP </a:t>
            </a:r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64357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Hikage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Koyama, Matsubara, Takahashi, Yamaguchi</a:t>
            </a:r>
          </a:p>
          <a:p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hopefully) to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</a:t>
            </a:r>
            <a:r>
              <a:rPr lang="en-GB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en-GB" dirty="0" smtClean="0"/>
              <a:t>K-inflation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25112"/>
          </a:xfrm>
        </p:spPr>
        <p:txBody>
          <a:bodyPr/>
          <a:lstStyle/>
          <a:p>
            <a:r>
              <a:rPr lang="en-GB" dirty="0" smtClean="0"/>
              <a:t>Non-canonical kinetic term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Field perturbations (leading order in slow-roll)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57289" y="2428868"/>
          <a:ext cx="4588163" cy="785818"/>
        </p:xfrm>
        <a:graphic>
          <a:graphicData uri="http://schemas.openxmlformats.org/presentationml/2006/ole">
            <p:oleObj spid="_x0000_s22530" name="Equation" r:id="rId3" imgW="2298600" imgH="39348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4414" y="5500702"/>
          <a:ext cx="2270140" cy="928694"/>
        </p:xfrm>
        <a:graphic>
          <a:graphicData uri="http://schemas.openxmlformats.org/presentationml/2006/ole">
            <p:oleObj spid="_x0000_s22532" name="Equation" r:id="rId4" imgW="1117440" imgH="457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2976" y="4214818"/>
          <a:ext cx="4957763" cy="1246187"/>
        </p:xfrm>
        <a:graphic>
          <a:graphicData uri="http://schemas.openxmlformats.org/presentationml/2006/ole">
            <p:oleObj spid="_x0000_s22533" name="Equation" r:id="rId5" imgW="2171520" imgH="54576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6182" y="578645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sound speed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192880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Amendariz-Picon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et.al  ‘99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14" y="585789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Garriga&amp;Mukhanov</a:t>
            </a:r>
            <a:r>
              <a:rPr lang="en-GB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‘99</a:t>
            </a:r>
            <a:endParaRPr lang="en-GB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7031</TotalTime>
  <Words>772</Words>
  <Application>Microsoft Office PowerPoint</Application>
  <PresentationFormat>On-screen Show (4:3)</PresentationFormat>
  <Paragraphs>296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Urban</vt:lpstr>
      <vt:lpstr>Equation</vt:lpstr>
      <vt:lpstr>数式</vt:lpstr>
      <vt:lpstr>MathType 6.0 Equation</vt:lpstr>
      <vt:lpstr>Artwork</vt:lpstr>
      <vt:lpstr>Large Primordial Non-Gaussianity from early Universe</vt:lpstr>
      <vt:lpstr>Primordial curvature perturbations</vt:lpstr>
      <vt:lpstr>Generation of curvature perturbations</vt:lpstr>
      <vt:lpstr>How to generate delta N</vt:lpstr>
      <vt:lpstr>Slide 5</vt:lpstr>
      <vt:lpstr>Observational constraints</vt:lpstr>
      <vt:lpstr>Theoretical predictions</vt:lpstr>
      <vt:lpstr>Three examples for non-standard scenarios</vt:lpstr>
      <vt:lpstr>K-inflation</vt:lpstr>
      <vt:lpstr>Bispectrum</vt:lpstr>
      <vt:lpstr>Observational constraints</vt:lpstr>
      <vt:lpstr>Multi-field model</vt:lpstr>
      <vt:lpstr>Slide 13</vt:lpstr>
      <vt:lpstr>Slide 14</vt:lpstr>
      <vt:lpstr>New ekpyrotic models</vt:lpstr>
      <vt:lpstr>Slide 16</vt:lpstr>
      <vt:lpstr>Slide 17</vt:lpstr>
      <vt:lpstr>Slide 18</vt:lpstr>
      <vt:lpstr>Slide 19</vt:lpstr>
      <vt:lpstr>Non-Gaussianity from isocurvature perturbations</vt:lpstr>
      <vt:lpstr>Axion CDM</vt:lpstr>
      <vt:lpstr>Bispectrum of CMB from the isocurvature perturbation</vt:lpstr>
      <vt:lpstr>WMAP5 constraints -Minkowski functional</vt:lpstr>
      <vt:lpstr>Theoretical predictions</vt:lpstr>
      <vt:lpstr>Conclusions</vt:lpstr>
      <vt:lpstr>Axion CDM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Primordial Non-Gaussianity from early Universe</dc:title>
  <dc:creator>User</dc:creator>
  <cp:lastModifiedBy>User</cp:lastModifiedBy>
  <cp:revision>257</cp:revision>
  <dcterms:created xsi:type="dcterms:W3CDTF">2008-11-03T08:46:59Z</dcterms:created>
  <dcterms:modified xsi:type="dcterms:W3CDTF">2008-11-11T18:44:20Z</dcterms:modified>
</cp:coreProperties>
</file>