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tags/tag49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tags/tag38.xml" ContentType="application/vnd.openxmlformats-officedocument.presentationml.tags+xml"/>
  <Override PartName="/ppt/notesSlides/notesSlide34.xml" ContentType="application/vnd.openxmlformats-officedocument.presentationml.notesSlide+xml"/>
  <Override PartName="/ppt/tags/tag56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notesSlides/notesSlide23.xml" ContentType="application/vnd.openxmlformats-officedocument.presentationml.notesSlide+xml"/>
  <Override PartName="/ppt/tags/tag45.xml" ContentType="application/vnd.openxmlformats-officedocument.presentationml.tags+xml"/>
  <Override PartName="/ppt/notesSlides/notesSlide12.xml" ContentType="application/vnd.openxmlformats-officedocument.presentationml.notesSlide+xml"/>
  <Override PartName="/ppt/tags/tag34.xml" ContentType="application/vnd.openxmlformats-officedocument.presentationml.tags+xml"/>
  <Override PartName="/ppt/notesSlides/notesSlide30.xml" ContentType="application/vnd.openxmlformats-officedocument.presentationml.notesSlide+xml"/>
  <Override PartName="/ppt/tags/tag52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tags/tag39.xml" ContentType="application/vnd.openxmlformats-officedocument.presentationml.tags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notesSlides/notesSlide24.xml" ContentType="application/vnd.openxmlformats-officedocument.presentationml.notesSlide+xml"/>
  <Override PartName="/ppt/tags/tag37.xml" ContentType="application/vnd.openxmlformats-officedocument.presentationml.tags+xml"/>
  <Override PartName="/ppt/notesSlides/notesSlide26.xml" ContentType="application/vnd.openxmlformats-officedocument.presentationml.notesSlide+xml"/>
  <Override PartName="/ppt/tags/tag48.xml" ContentType="application/vnd.openxmlformats-officedocument.presentationml.tags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notesSlides/notesSlide22.xml" ContentType="application/vnd.openxmlformats-officedocument.presentationml.notesSlide+xml"/>
  <Override PartName="/ppt/tags/tag35.xml" ContentType="application/vnd.openxmlformats-officedocument.presentationml.tags+xml"/>
  <Override PartName="/ppt/notesSlides/notesSlide33.xml" ContentType="application/vnd.openxmlformats-officedocument.presentationml.notesSlide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ppt/notesSlides/notesSlide11.xml" ContentType="application/vnd.openxmlformats-officedocument.presentationml.notesSlide+xml"/>
  <Override PartName="/ppt/tags/tag24.xml" ContentType="application/vnd.openxmlformats-officedocument.presentationml.tags+xml"/>
  <Override PartName="/ppt/notesSlides/notesSlide20.xml" ContentType="application/vnd.openxmlformats-officedocument.presentationml.notesSlide+xml"/>
  <Override PartName="/ppt/tags/tag33.xml" ContentType="application/vnd.openxmlformats-officedocument.presentationml.tags+xml"/>
  <Override PartName="/ppt/notesSlides/notesSlide31.xml" ContentType="application/vnd.openxmlformats-officedocument.presentationml.notesSlide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tags/tag29.xml" ContentType="application/vnd.openxmlformats-officedocument.presentationml.tags+xml"/>
  <Override PartName="/ppt/notesSlides/notesSlide25.xml" ContentType="application/vnd.openxmlformats-officedocument.presentationml.notesSlide+xml"/>
  <Override PartName="/ppt/tags/tag47.xml" ContentType="application/vnd.openxmlformats-officedocument.presentationml.tags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notesSlides/notesSlide32.xml" ContentType="application/vnd.openxmlformats-officedocument.presentationml.notesSlide+xml"/>
  <Override PartName="/ppt/tags/tag54.xml" ContentType="application/vnd.openxmlformats-officedocument.presentationml.tags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21.xml" ContentType="application/vnd.openxmlformats-officedocument.presentationml.notesSlide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notesSlides/notesSlide10.xml" ContentType="application/vnd.openxmlformats-officedocument.presentationml.notesSlide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tags/tag3.xml" ContentType="application/vnd.openxmlformats-officedocument.presentationml.tags+xml"/>
  <Override PartName="/ppt/notesSlides/notesSlide3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302" r:id="rId3"/>
    <p:sldId id="257" r:id="rId4"/>
    <p:sldId id="301" r:id="rId5"/>
    <p:sldId id="258" r:id="rId6"/>
    <p:sldId id="259" r:id="rId7"/>
    <p:sldId id="275" r:id="rId8"/>
    <p:sldId id="260" r:id="rId9"/>
    <p:sldId id="261" r:id="rId10"/>
    <p:sldId id="262" r:id="rId11"/>
    <p:sldId id="264" r:id="rId12"/>
    <p:sldId id="263" r:id="rId13"/>
    <p:sldId id="292" r:id="rId14"/>
    <p:sldId id="308" r:id="rId15"/>
    <p:sldId id="266" r:id="rId16"/>
    <p:sldId id="303" r:id="rId17"/>
    <p:sldId id="265" r:id="rId18"/>
    <p:sldId id="283" r:id="rId19"/>
    <p:sldId id="267" r:id="rId20"/>
    <p:sldId id="305" r:id="rId21"/>
    <p:sldId id="268" r:id="rId22"/>
    <p:sldId id="269" r:id="rId23"/>
    <p:sldId id="286" r:id="rId24"/>
    <p:sldId id="270" r:id="rId25"/>
    <p:sldId id="271" r:id="rId26"/>
    <p:sldId id="293" r:id="rId27"/>
    <p:sldId id="272" r:id="rId28"/>
    <p:sldId id="282" r:id="rId29"/>
    <p:sldId id="288" r:id="rId30"/>
    <p:sldId id="290" r:id="rId31"/>
    <p:sldId id="273" r:id="rId32"/>
    <p:sldId id="274" r:id="rId33"/>
    <p:sldId id="276" r:id="rId34"/>
    <p:sldId id="295" r:id="rId35"/>
    <p:sldId id="277" r:id="rId36"/>
    <p:sldId id="278" r:id="rId37"/>
    <p:sldId id="280" r:id="rId38"/>
    <p:sldId id="281" r:id="rId3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699E0-4FB0-4DCB-97E0-A98A4ED55250}" type="datetimeFigureOut">
              <a:rPr kumimoji="1" lang="ja-JP" altLang="en-US" smtClean="0"/>
              <a:pPr/>
              <a:t>2008/11/14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6AAE5C-2D60-4877-8490-21399ED4F51E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10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11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12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13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14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15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16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17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18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19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20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21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22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23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24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25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26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27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28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29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30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31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32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33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34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35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36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37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38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7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8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AAE5C-2D60-4877-8490-21399ED4F51E}" type="slidenum">
              <a:rPr kumimoji="1" lang="ja-JP" altLang="en-US" smtClean="0"/>
              <a:pPr/>
              <a:t>9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BEB9-67B1-4F0F-9AEC-98215CD369A9}" type="datetimeFigureOut">
              <a:rPr kumimoji="1" lang="ja-JP" altLang="en-US" smtClean="0"/>
              <a:pPr/>
              <a:t>2008/11/14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15C8-F7CD-4D66-8289-F6EC2188D55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BEB9-67B1-4F0F-9AEC-98215CD369A9}" type="datetimeFigureOut">
              <a:rPr kumimoji="1" lang="ja-JP" altLang="en-US" smtClean="0"/>
              <a:pPr/>
              <a:t>2008/11/14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15C8-F7CD-4D66-8289-F6EC2188D55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BEB9-67B1-4F0F-9AEC-98215CD369A9}" type="datetimeFigureOut">
              <a:rPr kumimoji="1" lang="ja-JP" altLang="en-US" smtClean="0"/>
              <a:pPr/>
              <a:t>2008/11/14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15C8-F7CD-4D66-8289-F6EC2188D55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BEB9-67B1-4F0F-9AEC-98215CD369A9}" type="datetimeFigureOut">
              <a:rPr kumimoji="1" lang="ja-JP" altLang="en-US" smtClean="0"/>
              <a:pPr/>
              <a:t>2008/11/14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15C8-F7CD-4D66-8289-F6EC2188D55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BEB9-67B1-4F0F-9AEC-98215CD369A9}" type="datetimeFigureOut">
              <a:rPr kumimoji="1" lang="ja-JP" altLang="en-US" smtClean="0"/>
              <a:pPr/>
              <a:t>2008/11/14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15C8-F7CD-4D66-8289-F6EC2188D55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BEB9-67B1-4F0F-9AEC-98215CD369A9}" type="datetimeFigureOut">
              <a:rPr kumimoji="1" lang="ja-JP" altLang="en-US" smtClean="0"/>
              <a:pPr/>
              <a:t>2008/11/14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15C8-F7CD-4D66-8289-F6EC2188D55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BEB9-67B1-4F0F-9AEC-98215CD369A9}" type="datetimeFigureOut">
              <a:rPr kumimoji="1" lang="ja-JP" altLang="en-US" smtClean="0"/>
              <a:pPr/>
              <a:t>2008/11/14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15C8-F7CD-4D66-8289-F6EC2188D55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BEB9-67B1-4F0F-9AEC-98215CD369A9}" type="datetimeFigureOut">
              <a:rPr kumimoji="1" lang="ja-JP" altLang="en-US" smtClean="0"/>
              <a:pPr/>
              <a:t>2008/11/14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15C8-F7CD-4D66-8289-F6EC2188D55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BEB9-67B1-4F0F-9AEC-98215CD369A9}" type="datetimeFigureOut">
              <a:rPr kumimoji="1" lang="ja-JP" altLang="en-US" smtClean="0"/>
              <a:pPr/>
              <a:t>2008/11/14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15C8-F7CD-4D66-8289-F6EC2188D55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BEB9-67B1-4F0F-9AEC-98215CD369A9}" type="datetimeFigureOut">
              <a:rPr kumimoji="1" lang="ja-JP" altLang="en-US" smtClean="0"/>
              <a:pPr/>
              <a:t>2008/11/14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15C8-F7CD-4D66-8289-F6EC2188D55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BEB9-67B1-4F0F-9AEC-98215CD369A9}" type="datetimeFigureOut">
              <a:rPr kumimoji="1" lang="ja-JP" altLang="en-US" smtClean="0"/>
              <a:pPr/>
              <a:t>2008/11/14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15C8-F7CD-4D66-8289-F6EC2188D55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4BEB9-67B1-4F0F-9AEC-98215CD369A9}" type="datetimeFigureOut">
              <a:rPr kumimoji="1" lang="ja-JP" altLang="en-US" smtClean="0"/>
              <a:pPr/>
              <a:t>2008/11/14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115C8-F7CD-4D66-8289-F6EC2188D55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tags" Target="../tags/tag12.xml"/><Relationship Id="rId7" Type="http://schemas.openxmlformats.org/officeDocument/2006/relationships/image" Target="../media/image10.pn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13.png"/><Relationship Id="rId4" Type="http://schemas.openxmlformats.org/officeDocument/2006/relationships/tags" Target="../tags/tag13.xml"/><Relationship Id="rId9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tags" Target="../tags/tag16.xml"/><Relationship Id="rId7" Type="http://schemas.openxmlformats.org/officeDocument/2006/relationships/image" Target="../media/image15.png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image" Target="../media/image14.pn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21.png"/><Relationship Id="rId3" Type="http://schemas.openxmlformats.org/officeDocument/2006/relationships/tags" Target="../tags/tag19.xml"/><Relationship Id="rId7" Type="http://schemas.openxmlformats.org/officeDocument/2006/relationships/tags" Target="../tags/tag23.xml"/><Relationship Id="rId12" Type="http://schemas.openxmlformats.org/officeDocument/2006/relationships/image" Target="../media/image20.png"/><Relationship Id="rId2" Type="http://schemas.openxmlformats.org/officeDocument/2006/relationships/tags" Target="../tags/tag18.xml"/><Relationship Id="rId16" Type="http://schemas.openxmlformats.org/officeDocument/2006/relationships/image" Target="../media/image24.png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image" Target="../media/image19.png"/><Relationship Id="rId5" Type="http://schemas.openxmlformats.org/officeDocument/2006/relationships/tags" Target="../tags/tag21.xml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tags" Target="../tags/tag20.xml"/><Relationship Id="rId9" Type="http://schemas.openxmlformats.org/officeDocument/2006/relationships/notesSlide" Target="../notesSlides/notesSlide17.xml"/><Relationship Id="rId1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tags" Target="../tags/tag27.xml"/><Relationship Id="rId7" Type="http://schemas.openxmlformats.org/officeDocument/2006/relationships/image" Target="../media/image26.png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notesSlide" Target="../notesSlides/notesSlide22.xml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29.png"/><Relationship Id="rId4" Type="http://schemas.openxmlformats.org/officeDocument/2006/relationships/tags" Target="../tags/tag28.xml"/><Relationship Id="rId9" Type="http://schemas.openxmlformats.org/officeDocument/2006/relationships/image" Target="../media/image2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Relationship Id="rId4" Type="http://schemas.openxmlformats.org/officeDocument/2006/relationships/image" Target="../media/image3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5.xml"/><Relationship Id="rId13" Type="http://schemas.openxmlformats.org/officeDocument/2006/relationships/image" Target="../media/image37.png"/><Relationship Id="rId3" Type="http://schemas.openxmlformats.org/officeDocument/2006/relationships/tags" Target="../tags/tag34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36.png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tags" Target="../tags/tag37.xml"/><Relationship Id="rId11" Type="http://schemas.openxmlformats.org/officeDocument/2006/relationships/image" Target="../media/image35.png"/><Relationship Id="rId5" Type="http://schemas.openxmlformats.org/officeDocument/2006/relationships/tags" Target="../tags/tag36.xml"/><Relationship Id="rId10" Type="http://schemas.openxmlformats.org/officeDocument/2006/relationships/image" Target="../media/image34.png"/><Relationship Id="rId4" Type="http://schemas.openxmlformats.org/officeDocument/2006/relationships/tags" Target="../tags/tag35.xml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Relationship Id="rId6" Type="http://schemas.openxmlformats.org/officeDocument/2006/relationships/image" Target="../media/image41.png"/><Relationship Id="rId5" Type="http://schemas.openxmlformats.org/officeDocument/2006/relationships/image" Target="../media/image40.emf"/><Relationship Id="rId4" Type="http://schemas.openxmlformats.org/officeDocument/2006/relationships/image" Target="../media/image39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Relationship Id="rId4" Type="http://schemas.openxmlformats.org/officeDocument/2006/relationships/image" Target="../media/image4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4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Relationship Id="rId6" Type="http://schemas.openxmlformats.org/officeDocument/2006/relationships/image" Target="../media/image47.emf"/><Relationship Id="rId5" Type="http://schemas.openxmlformats.org/officeDocument/2006/relationships/image" Target="../media/image46.emf"/><Relationship Id="rId4" Type="http://schemas.openxmlformats.org/officeDocument/2006/relationships/image" Target="../media/image45.e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tags" Target="../tags/tag45.xml"/><Relationship Id="rId7" Type="http://schemas.openxmlformats.org/officeDocument/2006/relationships/image" Target="../media/image50.png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image" Target="../media/image49.png"/><Relationship Id="rId5" Type="http://schemas.openxmlformats.org/officeDocument/2006/relationships/notesSlide" Target="../notesSlides/notesSlide34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52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tags" Target="../tags/tag53.xml"/><Relationship Id="rId13" Type="http://schemas.openxmlformats.org/officeDocument/2006/relationships/image" Target="../media/image53.png"/><Relationship Id="rId18" Type="http://schemas.openxmlformats.org/officeDocument/2006/relationships/image" Target="../media/image58.png"/><Relationship Id="rId3" Type="http://schemas.openxmlformats.org/officeDocument/2006/relationships/tags" Target="../tags/tag48.xml"/><Relationship Id="rId21" Type="http://schemas.openxmlformats.org/officeDocument/2006/relationships/image" Target="../media/image61.png"/><Relationship Id="rId7" Type="http://schemas.openxmlformats.org/officeDocument/2006/relationships/tags" Target="../tags/tag52.xml"/><Relationship Id="rId12" Type="http://schemas.openxmlformats.org/officeDocument/2006/relationships/notesSlide" Target="../notesSlides/notesSlide35.xml"/><Relationship Id="rId17" Type="http://schemas.openxmlformats.org/officeDocument/2006/relationships/image" Target="../media/image57.png"/><Relationship Id="rId2" Type="http://schemas.openxmlformats.org/officeDocument/2006/relationships/tags" Target="../tags/tag47.xml"/><Relationship Id="rId16" Type="http://schemas.openxmlformats.org/officeDocument/2006/relationships/image" Target="../media/image56.png"/><Relationship Id="rId20" Type="http://schemas.openxmlformats.org/officeDocument/2006/relationships/image" Target="../media/image60.png"/><Relationship Id="rId1" Type="http://schemas.openxmlformats.org/officeDocument/2006/relationships/tags" Target="../tags/tag46.xml"/><Relationship Id="rId6" Type="http://schemas.openxmlformats.org/officeDocument/2006/relationships/tags" Target="../tags/tag51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50.xml"/><Relationship Id="rId15" Type="http://schemas.openxmlformats.org/officeDocument/2006/relationships/image" Target="../media/image55.png"/><Relationship Id="rId10" Type="http://schemas.openxmlformats.org/officeDocument/2006/relationships/tags" Target="../tags/tag55.xml"/><Relationship Id="rId19" Type="http://schemas.openxmlformats.org/officeDocument/2006/relationships/image" Target="../media/image59.png"/><Relationship Id="rId4" Type="http://schemas.openxmlformats.org/officeDocument/2006/relationships/tags" Target="../tags/tag49.xml"/><Relationship Id="rId9" Type="http://schemas.openxmlformats.org/officeDocument/2006/relationships/tags" Target="../tags/tag54.xml"/><Relationship Id="rId14" Type="http://schemas.openxmlformats.org/officeDocument/2006/relationships/image" Target="../media/image54.png"/><Relationship Id="rId22" Type="http://schemas.openxmlformats.org/officeDocument/2006/relationships/image" Target="../media/image6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6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4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3.png"/><Relationship Id="rId2" Type="http://schemas.openxmlformats.org/officeDocument/2006/relationships/tags" Target="../tags/tag2.xml"/><Relationship Id="rId16" Type="http://schemas.openxmlformats.org/officeDocument/2006/relationships/image" Target="../media/image7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2.png"/><Relationship Id="rId5" Type="http://schemas.openxmlformats.org/officeDocument/2006/relationships/tags" Target="../tags/tag5.xml"/><Relationship Id="rId15" Type="http://schemas.openxmlformats.org/officeDocument/2006/relationships/image" Target="../media/image6.png"/><Relationship Id="rId10" Type="http://schemas.openxmlformats.org/officeDocument/2006/relationships/image" Target="../media/image1.png"/><Relationship Id="rId4" Type="http://schemas.openxmlformats.org/officeDocument/2006/relationships/tags" Target="../tags/tag4.xml"/><Relationship Id="rId9" Type="http://schemas.openxmlformats.org/officeDocument/2006/relationships/notesSlide" Target="../notesSlides/notesSlide8.xml"/><Relationship Id="rId1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8072494" cy="1470025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>
                <a:solidFill>
                  <a:srgbClr val="C00000"/>
                </a:solidFill>
              </a:rPr>
              <a:t>On the Acceleration of O</a:t>
            </a:r>
            <a:r>
              <a:rPr lang="en-US" altLang="ja-JP" dirty="0" smtClean="0">
                <a:solidFill>
                  <a:srgbClr val="C00000"/>
                </a:solidFill>
              </a:rPr>
              <a:t>ur U</a:t>
            </a:r>
            <a:r>
              <a:rPr kumimoji="1" lang="en-US" altLang="ja-JP" dirty="0" smtClean="0">
                <a:solidFill>
                  <a:srgbClr val="C00000"/>
                </a:solidFill>
              </a:rPr>
              <a:t>niverse and the </a:t>
            </a:r>
            <a:r>
              <a:rPr lang="en-US" altLang="ja-JP" dirty="0" smtClean="0">
                <a:solidFill>
                  <a:srgbClr val="C00000"/>
                </a:solidFill>
              </a:rPr>
              <a:t>Effects of</a:t>
            </a:r>
            <a:r>
              <a:rPr kumimoji="1" lang="en-US" altLang="ja-JP" dirty="0" smtClean="0">
                <a:solidFill>
                  <a:srgbClr val="C00000"/>
                </a:solidFill>
              </a:rPr>
              <a:t> </a:t>
            </a:r>
            <a:r>
              <a:rPr lang="en-US" altLang="ja-JP" dirty="0" err="1" smtClean="0">
                <a:solidFill>
                  <a:srgbClr val="C00000"/>
                </a:solidFill>
              </a:rPr>
              <a:t>I</a:t>
            </a:r>
            <a:r>
              <a:rPr kumimoji="1" lang="en-US" altLang="ja-JP" dirty="0" err="1" smtClean="0">
                <a:solidFill>
                  <a:srgbClr val="C00000"/>
                </a:solidFill>
              </a:rPr>
              <a:t>nhomogeneities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57290" y="3286124"/>
            <a:ext cx="6286544" cy="785818"/>
          </a:xfrm>
        </p:spPr>
        <p:txBody>
          <a:bodyPr/>
          <a:lstStyle/>
          <a:p>
            <a:r>
              <a:rPr kumimoji="1" lang="en-US" altLang="ja-JP" b="1" dirty="0" smtClean="0">
                <a:solidFill>
                  <a:schemeClr val="bg2">
                    <a:lumMod val="10000"/>
                  </a:schemeClr>
                </a:solidFill>
              </a:rPr>
              <a:t>Akihiro</a:t>
            </a:r>
            <a:r>
              <a:rPr kumimoji="1" lang="ja-JP" altLang="en-US" b="1" dirty="0" smtClean="0">
                <a:solidFill>
                  <a:schemeClr val="bg2">
                    <a:lumMod val="10000"/>
                  </a:schemeClr>
                </a:solidFill>
              </a:rPr>
              <a:t>　</a:t>
            </a:r>
            <a:r>
              <a:rPr kumimoji="1" lang="en-US" altLang="ja-JP" b="1" dirty="0" err="1" smtClean="0">
                <a:solidFill>
                  <a:schemeClr val="bg2">
                    <a:lumMod val="10000"/>
                  </a:schemeClr>
                </a:solidFill>
              </a:rPr>
              <a:t>Ishibashi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28794" y="5572140"/>
            <a:ext cx="5455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RESCEU Symposium  </a:t>
            </a:r>
            <a:r>
              <a:rPr kumimoji="1" lang="en-US" altLang="ja-JP" sz="2800" dirty="0" smtClean="0"/>
              <a:t>  </a:t>
            </a:r>
            <a:r>
              <a:rPr lang="en-US" altLang="ja-JP" sz="2800" dirty="0" smtClean="0"/>
              <a:t>Nov</a:t>
            </a:r>
            <a:r>
              <a:rPr kumimoji="1" lang="en-US" altLang="ja-JP" sz="2800" dirty="0" smtClean="0"/>
              <a:t> 14</a:t>
            </a:r>
            <a:r>
              <a:rPr kumimoji="1" lang="en-US" altLang="ja-JP" sz="2800" baseline="30000" dirty="0" smtClean="0"/>
              <a:t>th</a:t>
            </a:r>
            <a:r>
              <a:rPr kumimoji="1" lang="en-US" altLang="ja-JP" sz="2800" dirty="0" smtClean="0"/>
              <a:t> 2008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357290" y="4429132"/>
            <a:ext cx="6286544" cy="78581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sz="3200" b="1" dirty="0" err="1" smtClean="0">
                <a:solidFill>
                  <a:schemeClr val="bg2">
                    <a:lumMod val="25000"/>
                  </a:schemeClr>
                </a:solidFill>
              </a:rPr>
              <a:t>Cosmophysics</a:t>
            </a:r>
            <a:r>
              <a:rPr lang="en-US" altLang="ja-JP" sz="3200" b="1" dirty="0" smtClean="0">
                <a:solidFill>
                  <a:schemeClr val="bg2">
                    <a:lumMod val="25000"/>
                  </a:schemeClr>
                </a:solidFill>
              </a:rPr>
              <a:t>    IPNS   KEK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</a:t>
            </a: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57290" y="142852"/>
            <a:ext cx="6286544" cy="939784"/>
          </a:xfrm>
        </p:spPr>
        <p:txBody>
          <a:bodyPr/>
          <a:lstStyle/>
          <a:p>
            <a:r>
              <a:rPr kumimoji="1" lang="en-US" altLang="ja-JP" dirty="0" smtClean="0"/>
              <a:t>Einstein equations</a:t>
            </a:r>
            <a:endParaRPr kumimoji="1" lang="ja-JP" altLang="en-US" dirty="0"/>
          </a:p>
        </p:txBody>
      </p:sp>
      <p:pic>
        <p:nvPicPr>
          <p:cNvPr id="4" name="図 3" descr="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071538" y="1285860"/>
            <a:ext cx="5458447" cy="857256"/>
          </a:xfrm>
          <a:prstGeom prst="rect">
            <a:avLst/>
          </a:prstGeom>
        </p:spPr>
      </p:pic>
      <p:pic>
        <p:nvPicPr>
          <p:cNvPr id="5" name="図 4" descr="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071538" y="2357430"/>
            <a:ext cx="5518585" cy="857256"/>
          </a:xfrm>
          <a:prstGeom prst="rect">
            <a:avLst/>
          </a:prstGeom>
        </p:spPr>
      </p:pic>
      <p:pic>
        <p:nvPicPr>
          <p:cNvPr id="6" name="図 5" descr="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142976" y="3571876"/>
            <a:ext cx="3018256" cy="857256"/>
          </a:xfrm>
          <a:prstGeom prst="rect">
            <a:avLst/>
          </a:prstGeom>
        </p:spPr>
      </p:pic>
      <p:pic>
        <p:nvPicPr>
          <p:cNvPr id="7" name="図 6" descr="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5429256" y="3786190"/>
            <a:ext cx="2654199" cy="428628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5000628" y="3714752"/>
            <a:ext cx="35958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accent3">
                    <a:lumMod val="50000"/>
                  </a:schemeClr>
                </a:solidFill>
              </a:rPr>
              <a:t>(                                 )</a:t>
            </a:r>
            <a:endParaRPr kumimoji="1" lang="ja-JP" altLang="en-US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00166" y="5072074"/>
            <a:ext cx="1965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chemeClr val="accent3">
                    <a:lumMod val="50000"/>
                  </a:schemeClr>
                </a:solidFill>
              </a:rPr>
              <a:t>Large - scale</a:t>
            </a:r>
            <a:endParaRPr kumimoji="1" lang="ja-JP" altLang="en-US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00166" y="5929330"/>
            <a:ext cx="1967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chemeClr val="accent3">
                    <a:lumMod val="50000"/>
                  </a:schemeClr>
                </a:solidFill>
              </a:rPr>
              <a:t>Small - scale</a:t>
            </a:r>
            <a:endParaRPr kumimoji="1" lang="ja-JP" altLang="en-US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右矢印 11"/>
          <p:cNvSpPr/>
          <p:nvPr/>
        </p:nvSpPr>
        <p:spPr>
          <a:xfrm>
            <a:off x="4071934" y="5286388"/>
            <a:ext cx="714380" cy="214314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357818" y="5072074"/>
            <a:ext cx="2630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chemeClr val="accent3">
                    <a:lumMod val="50000"/>
                  </a:schemeClr>
                </a:solidFill>
              </a:rPr>
              <a:t>FLRW   dynamics</a:t>
            </a:r>
            <a:endParaRPr kumimoji="1" lang="ja-JP" altLang="en-US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57818" y="5929330"/>
            <a:ext cx="3010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chemeClr val="accent3">
                    <a:lumMod val="50000"/>
                  </a:schemeClr>
                </a:solidFill>
              </a:rPr>
              <a:t>Newtonian   gravity</a:t>
            </a:r>
            <a:endParaRPr kumimoji="1" lang="ja-JP" altLang="en-US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右矢印 16"/>
          <p:cNvSpPr/>
          <p:nvPr/>
        </p:nvSpPr>
        <p:spPr>
          <a:xfrm>
            <a:off x="4071934" y="6072206"/>
            <a:ext cx="714380" cy="214314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  <p:bldP spid="15" grpId="0"/>
      <p:bldP spid="16" grpId="0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idx="1"/>
          </p:nvPr>
        </p:nvSpPr>
        <p:spPr>
          <a:xfrm>
            <a:off x="500034" y="357167"/>
            <a:ext cx="8158162" cy="2428891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It is commonly stated that when 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</a:t>
            </a:r>
            <a:r>
              <a:rPr kumimoji="1" lang="en-US" altLang="ja-JP" dirty="0" smtClean="0"/>
              <a:t>we enter a </a:t>
            </a:r>
            <a:r>
              <a:rPr kumimoji="1" lang="en-US" altLang="ja-JP" dirty="0" smtClean="0">
                <a:solidFill>
                  <a:srgbClr val="C00000"/>
                </a:solidFill>
              </a:rPr>
              <a:t>non-linear regime</a:t>
            </a:r>
          </a:p>
        </p:txBody>
      </p:sp>
      <p:pic>
        <p:nvPicPr>
          <p:cNvPr id="5" name="図 4" descr="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3286116" y="1142984"/>
            <a:ext cx="1428760" cy="928694"/>
          </a:xfrm>
          <a:prstGeom prst="rect">
            <a:avLst/>
          </a:prstGeom>
        </p:spPr>
      </p:pic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1500166" y="2857496"/>
            <a:ext cx="5800708" cy="857256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>
                <a:solidFill>
                  <a:srgbClr val="FF0000"/>
                </a:solidFill>
              </a:rPr>
              <a:t>This is not the case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pic>
        <p:nvPicPr>
          <p:cNvPr id="8" name="図 7" descr="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357290" y="4643446"/>
            <a:ext cx="5429288" cy="571504"/>
          </a:xfrm>
          <a:prstGeom prst="rect">
            <a:avLst/>
          </a:prstGeom>
        </p:spPr>
      </p:pic>
      <p:pic>
        <p:nvPicPr>
          <p:cNvPr id="9" name="図 8" descr="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2143108" y="5500702"/>
            <a:ext cx="4071966" cy="500066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857224" y="3929066"/>
            <a:ext cx="6929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ja-JP" sz="2800" dirty="0" smtClean="0"/>
              <a:t>Solar system,</a:t>
            </a:r>
            <a:r>
              <a:rPr lang="ja-JP" altLang="en-US" sz="2800" dirty="0" smtClean="0"/>
              <a:t>     </a:t>
            </a:r>
            <a:r>
              <a:rPr lang="en-US" altLang="ja-JP" sz="2800" dirty="0" smtClean="0"/>
              <a:t>Galaxies,    Clusters of Galaxies</a:t>
            </a:r>
            <a:endParaRPr lang="en-GB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643966" cy="2571768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3600" dirty="0" err="1" smtClean="0"/>
              <a:t>Newtonianly</a:t>
            </a:r>
            <a:r>
              <a:rPr kumimoji="1" lang="en-US" altLang="ja-JP" sz="3600" dirty="0" smtClean="0"/>
              <a:t> perturbed FLRW metric appears </a:t>
            </a:r>
            <a:br>
              <a:rPr kumimoji="1" lang="en-US" altLang="ja-JP" sz="3600" dirty="0" smtClean="0"/>
            </a:br>
            <a:r>
              <a:rPr lang="en-US" altLang="ja-JP" sz="3600" dirty="0" smtClean="0"/>
              <a:t>    </a:t>
            </a:r>
            <a:r>
              <a:rPr kumimoji="1" lang="en-US" altLang="ja-JP" sz="3600" dirty="0" smtClean="0"/>
              <a:t>to very accurately describe our universe </a:t>
            </a:r>
            <a:br>
              <a:rPr kumimoji="1" lang="en-US" altLang="ja-JP" sz="3600" dirty="0" smtClean="0"/>
            </a:br>
            <a:r>
              <a:rPr kumimoji="1" lang="en-US" altLang="ja-JP" sz="3600" dirty="0" smtClean="0"/>
              <a:t>                              </a:t>
            </a:r>
            <a:r>
              <a:rPr kumimoji="1" lang="en-US" altLang="ja-JP" sz="3600" dirty="0" smtClean="0">
                <a:solidFill>
                  <a:srgbClr val="FF0000"/>
                </a:solidFill>
              </a:rPr>
              <a:t>on all scales 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en-US" altLang="ja-JP" sz="3600" dirty="0" smtClean="0"/>
              <a:t>        </a:t>
            </a:r>
            <a:r>
              <a:rPr lang="en-US" altLang="ja-JP" sz="3200" dirty="0" smtClean="0">
                <a:solidFill>
                  <a:schemeClr val="accent5">
                    <a:lumMod val="50000"/>
                  </a:schemeClr>
                </a:solidFill>
              </a:rPr>
              <a:t>(except immediate vicinity of BHs and NSs)</a:t>
            </a:r>
            <a:endParaRPr kumimoji="1" lang="ja-JP" altLang="en-US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28662" y="4857760"/>
            <a:ext cx="74362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h</a:t>
            </a:r>
            <a:r>
              <a:rPr kumimoji="1" lang="en-US" altLang="ja-JP" sz="3200" dirty="0" smtClean="0"/>
              <a:t>igher order corrections to this metric </a:t>
            </a:r>
          </a:p>
          <a:p>
            <a:r>
              <a:rPr kumimoji="1" lang="en-US" altLang="ja-JP" sz="3200" dirty="0" smtClean="0"/>
              <a:t>from </a:t>
            </a:r>
            <a:r>
              <a:rPr lang="en-US" altLang="ja-JP" sz="3200" dirty="0" err="1" smtClean="0"/>
              <a:t>i</a:t>
            </a:r>
            <a:r>
              <a:rPr kumimoji="1" lang="en-US" altLang="ja-JP" sz="3200" dirty="0" err="1" smtClean="0"/>
              <a:t>nhomogeneities</a:t>
            </a:r>
            <a:r>
              <a:rPr kumimoji="1" lang="en-US" altLang="ja-JP" sz="3200" dirty="0" smtClean="0"/>
              <a:t> </a:t>
            </a:r>
            <a:r>
              <a:rPr lang="en-US" altLang="ja-JP" sz="3200" dirty="0" smtClean="0"/>
              <a:t>w</a:t>
            </a:r>
            <a:r>
              <a:rPr kumimoji="1" lang="en-US" altLang="ja-JP" sz="3200" dirty="0" smtClean="0"/>
              <a:t>ould be negligible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1472" y="3000372"/>
            <a:ext cx="44526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accent3">
                    <a:lumMod val="50000"/>
                  </a:schemeClr>
                </a:solidFill>
              </a:rPr>
              <a:t>If this assertion is correct </a:t>
            </a:r>
            <a:endParaRPr kumimoji="1" lang="ja-JP" altLang="en-US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4143372" y="3786190"/>
            <a:ext cx="698946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71472" y="2500306"/>
            <a:ext cx="8229600" cy="1500198"/>
          </a:xfrm>
        </p:spPr>
        <p:txBody>
          <a:bodyPr/>
          <a:lstStyle/>
          <a:p>
            <a:pPr>
              <a:buNone/>
            </a:pP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  <a:t>… but we cannot preclude t</a:t>
            </a:r>
            <a:r>
              <a:rPr kumimoji="1" lang="en-US" altLang="ja-JP" dirty="0" smtClean="0">
                <a:solidFill>
                  <a:schemeClr val="accent6">
                    <a:lumMod val="50000"/>
                  </a:schemeClr>
                </a:solidFill>
              </a:rPr>
              <a:t>he possibility that    other models could also </a:t>
            </a: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  <a:t>fit all observations</a:t>
            </a:r>
            <a:endParaRPr kumimoji="1" lang="ja-JP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Our points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If one wishes to propose an alternative model</a:t>
            </a:r>
          </a:p>
          <a:p>
            <a:pPr>
              <a:buNone/>
            </a:pPr>
            <a:r>
              <a:rPr lang="en-US" altLang="ja-JP" dirty="0" smtClean="0"/>
              <a:t>    then it is necessary to show that all of the predictions of </a:t>
            </a:r>
            <a:r>
              <a:rPr lang="en-US" altLang="ja-JP" dirty="0" smtClean="0"/>
              <a:t>the proposed </a:t>
            </a:r>
            <a:r>
              <a:rPr lang="en-US" altLang="ja-JP" dirty="0" smtClean="0"/>
              <a:t>model are compatible with observations.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   It does </a:t>
            </a:r>
            <a:r>
              <a:rPr lang="en-US" altLang="ja-JP" i="1" dirty="0" smtClean="0"/>
              <a:t>not suffice </a:t>
            </a:r>
            <a:r>
              <a:rPr lang="en-US" altLang="ja-JP" dirty="0" smtClean="0"/>
              <a:t>to show </a:t>
            </a:r>
            <a:r>
              <a:rPr lang="en-US" altLang="ja-JP" dirty="0" smtClean="0"/>
              <a:t>that some quantity </a:t>
            </a:r>
          </a:p>
          <a:p>
            <a:pPr>
              <a:buNone/>
            </a:pPr>
            <a:r>
              <a:rPr lang="en-US" altLang="ja-JP" dirty="0" smtClean="0"/>
              <a:t> </a:t>
            </a:r>
            <a:r>
              <a:rPr lang="en-US" altLang="ja-JP" dirty="0" smtClean="0"/>
              <a:t>  (type of scale factor) </a:t>
            </a:r>
            <a:r>
              <a:rPr lang="en-US" altLang="ja-JP" dirty="0" smtClean="0"/>
              <a:t>behaves </a:t>
            </a:r>
            <a:r>
              <a:rPr lang="en-US" altLang="ja-JP" dirty="0" smtClean="0"/>
              <a:t>in a desired way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2910" y="2714620"/>
            <a:ext cx="8229600" cy="1143000"/>
          </a:xfrm>
        </p:spPr>
        <p:txBody>
          <a:bodyPr/>
          <a:lstStyle/>
          <a:p>
            <a:r>
              <a:rPr lang="en-US" altLang="ja-JP" dirty="0"/>
              <a:t>Super-horizon perturbations 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71472" y="428604"/>
            <a:ext cx="41162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err="1" smtClean="0">
                <a:solidFill>
                  <a:schemeClr val="accent3">
                    <a:lumMod val="50000"/>
                  </a:schemeClr>
                </a:solidFill>
              </a:rPr>
              <a:t>Backreaction</a:t>
            </a:r>
            <a:r>
              <a:rPr lang="en-US" altLang="ja-JP" sz="4000" dirty="0" smtClean="0">
                <a:solidFill>
                  <a:schemeClr val="accent3">
                    <a:lumMod val="50000"/>
                  </a:schemeClr>
                </a:solidFill>
              </a:rPr>
              <a:t> from </a:t>
            </a:r>
            <a:endParaRPr kumimoji="1" lang="ja-JP" altLang="en-US" sz="4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286248" y="4857760"/>
            <a:ext cx="2708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solidFill>
                  <a:srgbClr val="00B050"/>
                </a:solidFill>
              </a:rPr>
              <a:t>FLRW  universe</a:t>
            </a:r>
            <a:endParaRPr kumimoji="1" lang="ja-JP" altLang="en-US" sz="3200" i="1" dirty="0">
              <a:solidFill>
                <a:srgbClr val="00B05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00100" y="2214554"/>
            <a:ext cx="41467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solidFill>
                  <a:srgbClr val="FF0000"/>
                </a:solidFill>
              </a:rPr>
              <a:t>Another FLRW  universe</a:t>
            </a:r>
            <a:endParaRPr kumimoji="1" lang="ja-JP" altLang="en-US" sz="3200" i="1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72000" y="1571612"/>
            <a:ext cx="43685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solidFill>
                  <a:srgbClr val="FF0000"/>
                </a:solidFill>
              </a:rPr>
              <a:t>Long-wave perturbations</a:t>
            </a:r>
            <a:endParaRPr kumimoji="1" lang="ja-JP" altLang="en-US" sz="3200" i="1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2357430"/>
            <a:ext cx="7072361" cy="2418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2928926" y="4286256"/>
            <a:ext cx="2824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>
                <a:solidFill>
                  <a:srgbClr val="0070C0"/>
                </a:solidFill>
              </a:rPr>
              <a:t>A horizon scale patch</a:t>
            </a:r>
            <a:endParaRPr kumimoji="1" lang="ja-JP" altLang="en-US" sz="24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コンテンツ プレースホルダ 4" descr="tmp.png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2071670" y="1071546"/>
            <a:ext cx="4254569" cy="406407"/>
          </a:xfrm>
        </p:spPr>
      </p:pic>
      <p:sp>
        <p:nvSpPr>
          <p:cNvPr id="4" name="タイトル 1"/>
          <p:cNvSpPr txBox="1">
            <a:spLocks/>
          </p:cNvSpPr>
          <p:nvPr/>
        </p:nvSpPr>
        <p:spPr>
          <a:xfrm>
            <a:off x="357158" y="214290"/>
            <a:ext cx="8372476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400" dirty="0" smtClean="0">
                <a:latin typeface="+mj-lt"/>
                <a:ea typeface="+mj-ea"/>
                <a:cs typeface="+mj-cs"/>
              </a:rPr>
              <a:t>2</a:t>
            </a:r>
            <a:r>
              <a:rPr lang="en-US" altLang="ja-JP" sz="4400" baseline="30000" dirty="0" smtClean="0">
                <a:latin typeface="+mj-lt"/>
                <a:ea typeface="+mj-ea"/>
                <a:cs typeface="+mj-cs"/>
              </a:rPr>
              <a:t>nd</a:t>
            </a:r>
            <a:r>
              <a:rPr lang="en-US" altLang="ja-JP" sz="4400" dirty="0" smtClean="0">
                <a:latin typeface="+mj-lt"/>
                <a:ea typeface="+mj-ea"/>
                <a:cs typeface="+mj-cs"/>
              </a:rPr>
              <a:t>-order effective stress-tensor approach</a:t>
            </a:r>
          </a:p>
        </p:txBody>
      </p:sp>
      <p:pic>
        <p:nvPicPr>
          <p:cNvPr id="6" name="図 5" descr="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2571736" y="1714488"/>
            <a:ext cx="2451140" cy="342906"/>
          </a:xfrm>
          <a:prstGeom prst="rect">
            <a:avLst/>
          </a:prstGeom>
        </p:spPr>
      </p:pic>
      <p:pic>
        <p:nvPicPr>
          <p:cNvPr id="7" name="図 6" descr="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2571736" y="2214554"/>
            <a:ext cx="2527341" cy="406407"/>
          </a:xfrm>
          <a:prstGeom prst="rect">
            <a:avLst/>
          </a:prstGeom>
        </p:spPr>
      </p:pic>
      <p:pic>
        <p:nvPicPr>
          <p:cNvPr id="9" name="図 8" descr="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2571736" y="2786058"/>
            <a:ext cx="3860863" cy="406407"/>
          </a:xfrm>
          <a:prstGeom prst="rect">
            <a:avLst/>
          </a:prstGeom>
        </p:spPr>
      </p:pic>
      <p:pic>
        <p:nvPicPr>
          <p:cNvPr id="10" name="図 9" descr="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1214414" y="3929066"/>
            <a:ext cx="3571899" cy="535784"/>
          </a:xfrm>
          <a:prstGeom prst="rect">
            <a:avLst/>
          </a:prstGeom>
        </p:spPr>
      </p:pic>
      <p:pic>
        <p:nvPicPr>
          <p:cNvPr id="11" name="図 10" descr="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3143240" y="4714884"/>
            <a:ext cx="3847064" cy="571504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285720" y="3929066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ja-JP" sz="2800" dirty="0" smtClean="0"/>
              <a:t>View </a:t>
            </a:r>
            <a:endParaRPr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00562" y="6143644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err="1" smtClean="0">
                <a:solidFill>
                  <a:schemeClr val="tx2"/>
                </a:solidFill>
              </a:rPr>
              <a:t>Brandenberger</a:t>
            </a:r>
            <a:r>
              <a:rPr kumimoji="1" lang="en-US" altLang="ja-JP" sz="2400" dirty="0" smtClean="0">
                <a:solidFill>
                  <a:schemeClr val="tx2"/>
                </a:solidFill>
              </a:rPr>
              <a:t> et al  1997 - 2005</a:t>
            </a:r>
            <a:endParaRPr kumimoji="1" lang="ja-JP" altLang="en-US" sz="2400" dirty="0">
              <a:solidFill>
                <a:schemeClr val="tx2"/>
              </a:solidFill>
            </a:endParaRPr>
          </a:p>
        </p:txBody>
      </p:sp>
      <p:pic>
        <p:nvPicPr>
          <p:cNvPr id="17" name="図 16" descr="tmp.pn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4143372" y="5715016"/>
            <a:ext cx="214314" cy="272764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4357686" y="5572140"/>
            <a:ext cx="3168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: </a:t>
            </a:r>
            <a:r>
              <a:rPr kumimoji="1" lang="en-US" altLang="ja-JP" sz="2800" dirty="0" err="1" smtClean="0"/>
              <a:t>backreacted</a:t>
            </a:r>
            <a:r>
              <a:rPr kumimoji="1" lang="en-US" altLang="ja-JP" sz="2800" dirty="0" smtClean="0"/>
              <a:t> metric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286512" y="1714488"/>
            <a:ext cx="2327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For vacuum case </a:t>
            </a:r>
            <a:endParaRPr kumimoji="1" lang="ja-JP" alt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71472" y="4786322"/>
            <a:ext cx="22293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a</a:t>
            </a:r>
            <a:r>
              <a:rPr kumimoji="1" lang="en-US" altLang="ja-JP" sz="2800" dirty="0" smtClean="0"/>
              <a:t>nd equate as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8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2"/>
          <p:cNvSpPr>
            <a:spLocks noGrp="1"/>
          </p:cNvSpPr>
          <p:nvPr>
            <p:ph type="title"/>
          </p:nvPr>
        </p:nvSpPr>
        <p:spPr>
          <a:xfrm>
            <a:off x="571472" y="1857364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sz="3600" dirty="0" smtClean="0"/>
              <a:t>If  the effective stress-tensor takes the form </a:t>
            </a:r>
            <a:br>
              <a:rPr kumimoji="1" lang="en-US" altLang="ja-JP" sz="3600" dirty="0" smtClean="0"/>
            </a:br>
            <a:r>
              <a:rPr kumimoji="1" lang="en-US" altLang="ja-JP" sz="3600" dirty="0" smtClean="0"/>
              <a:t/>
            </a:r>
            <a:br>
              <a:rPr kumimoji="1" lang="en-US" altLang="ja-JP" sz="3600" dirty="0" smtClean="0"/>
            </a:br>
            <a:r>
              <a:rPr kumimoji="1" lang="en-US" altLang="ja-JP" sz="3600" dirty="0" smtClean="0"/>
              <a:t>             </a:t>
            </a:r>
            <a:br>
              <a:rPr kumimoji="1" lang="en-US" altLang="ja-JP" sz="3600" dirty="0" smtClean="0"/>
            </a:br>
            <a:r>
              <a:rPr lang="en-US" altLang="ja-JP" sz="3600" dirty="0" smtClean="0"/>
              <a:t>and has the appropriate magnitude</a:t>
            </a:r>
            <a:endParaRPr kumimoji="1" lang="ja-JP" altLang="en-US" sz="3600" dirty="0"/>
          </a:p>
        </p:txBody>
      </p:sp>
      <p:pic>
        <p:nvPicPr>
          <p:cNvPr id="5" name="図 4" descr="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286116" y="2214554"/>
            <a:ext cx="2357454" cy="500066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857620" y="4857760"/>
            <a:ext cx="5072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chemeClr val="tx2"/>
                </a:solidFill>
              </a:rPr>
              <a:t>Martineau – </a:t>
            </a:r>
            <a:r>
              <a:rPr kumimoji="1" lang="en-US" altLang="ja-JP" sz="2800" dirty="0" err="1" smtClean="0">
                <a:solidFill>
                  <a:schemeClr val="tx2"/>
                </a:solidFill>
              </a:rPr>
              <a:t>Brandenberger</a:t>
            </a:r>
            <a:r>
              <a:rPr kumimoji="1" lang="en-US" altLang="ja-JP" sz="2800" dirty="0" smtClean="0">
                <a:solidFill>
                  <a:schemeClr val="tx2"/>
                </a:solidFill>
              </a:rPr>
              <a:t> 2005</a:t>
            </a:r>
            <a:endParaRPr kumimoji="1" lang="ja-JP" altLang="en-US" sz="2800" dirty="0">
              <a:solidFill>
                <a:schemeClr val="tx2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214546" y="3786190"/>
            <a:ext cx="47149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600" dirty="0" smtClean="0">
                <a:solidFill>
                  <a:prstClr val="black"/>
                </a:solidFill>
                <a:cs typeface="+mj-cs"/>
              </a:rPr>
              <a:t> </a:t>
            </a:r>
            <a:r>
              <a:rPr lang="en-US" altLang="ja-JP" sz="3200" dirty="0" smtClean="0">
                <a:solidFill>
                  <a:prstClr val="black"/>
                </a:solidFill>
                <a:cs typeface="+mj-cs"/>
              </a:rPr>
              <a:t> we are done … !?</a:t>
            </a:r>
            <a:endParaRPr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altLang="ja-JP" dirty="0" smtClean="0"/>
              <a:t>Some f</a:t>
            </a:r>
            <a:r>
              <a:rPr kumimoji="1" lang="en-US" altLang="ja-JP" dirty="0" smtClean="0"/>
              <a:t>laws </a:t>
            </a:r>
            <a:r>
              <a:rPr lang="en-US" altLang="ja-JP" dirty="0" smtClean="0"/>
              <a:t>in</a:t>
            </a:r>
            <a:r>
              <a:rPr kumimoji="1" lang="en-US" altLang="ja-JP" dirty="0" smtClean="0"/>
              <a:t> this approach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52" y="2143116"/>
            <a:ext cx="8715404" cy="4525963"/>
          </a:xfrm>
        </p:spPr>
        <p:txBody>
          <a:bodyPr>
            <a:normAutofit fontScale="85000" lnSpcReduction="10000"/>
          </a:bodyPr>
          <a:lstStyle/>
          <a:p>
            <a:r>
              <a:rPr kumimoji="1" lang="en-US" altLang="ja-JP" dirty="0" smtClean="0"/>
              <a:t>“</a:t>
            </a:r>
            <a:r>
              <a:rPr kumimoji="1" lang="en-US" altLang="ja-JP" dirty="0" err="1" smtClean="0"/>
              <a:t>Backreaction</a:t>
            </a:r>
            <a:r>
              <a:rPr kumimoji="1" lang="en-US" altLang="ja-JP" dirty="0" smtClean="0"/>
              <a:t> equation” is </a:t>
            </a:r>
            <a:r>
              <a:rPr kumimoji="1" lang="en-US" altLang="ja-JP" dirty="0" smtClean="0">
                <a:solidFill>
                  <a:srgbClr val="C00000"/>
                </a:solidFill>
              </a:rPr>
              <a:t>NOT</a:t>
            </a:r>
            <a:r>
              <a:rPr kumimoji="1" lang="en-US" altLang="ja-JP" dirty="0" smtClean="0"/>
              <a:t> consistently constructed from “perturbation theory”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2</a:t>
            </a:r>
            <a:r>
              <a:rPr kumimoji="1" lang="en-US" altLang="ja-JP" baseline="30000" dirty="0" smtClean="0"/>
              <a:t>nd</a:t>
            </a:r>
            <a:r>
              <a:rPr kumimoji="1" lang="en-US" altLang="ja-JP" dirty="0" smtClean="0"/>
              <a:t>-order effective stress-tensor is </a:t>
            </a:r>
            <a:r>
              <a:rPr kumimoji="1" lang="en-US" altLang="ja-JP" dirty="0" smtClean="0">
                <a:solidFill>
                  <a:srgbClr val="C00000"/>
                </a:solidFill>
              </a:rPr>
              <a:t>gauge-dependent</a:t>
            </a:r>
          </a:p>
          <a:p>
            <a:pPr>
              <a:buNone/>
            </a:pPr>
            <a:r>
              <a:rPr lang="en-US" altLang="ja-JP" dirty="0" smtClean="0"/>
              <a:t> </a:t>
            </a:r>
          </a:p>
          <a:p>
            <a:r>
              <a:rPr kumimoji="1" lang="en-US" altLang="ja-JP" dirty="0" smtClean="0"/>
              <a:t>If 2</a:t>
            </a:r>
            <a:r>
              <a:rPr kumimoji="1" lang="en-US" altLang="ja-JP" baseline="30000" dirty="0" smtClean="0"/>
              <a:t>nd</a:t>
            </a:r>
            <a:r>
              <a:rPr kumimoji="1" lang="en-US" altLang="ja-JP" dirty="0" smtClean="0"/>
              <a:t>-order stress tensor has large effects,  one </a:t>
            </a:r>
            <a:r>
              <a:rPr lang="en-US" altLang="ja-JP" dirty="0" smtClean="0"/>
              <a:t>can </a:t>
            </a:r>
            <a:r>
              <a:rPr lang="en-US" altLang="ja-JP" dirty="0" smtClean="0">
                <a:solidFill>
                  <a:srgbClr val="C00000"/>
                </a:solidFill>
              </a:rPr>
              <a:t>NOT</a:t>
            </a:r>
            <a:r>
              <a:rPr lang="en-US" altLang="ja-JP" dirty="0" smtClean="0"/>
              <a:t> reliably compute </a:t>
            </a:r>
            <a:r>
              <a:rPr lang="en-US" altLang="ja-JP" dirty="0" err="1" smtClean="0"/>
              <a:t>backreaction</a:t>
            </a:r>
            <a:r>
              <a:rPr lang="en-US" altLang="ja-JP" dirty="0" smtClean="0"/>
              <a:t> in 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-order theory</a:t>
            </a:r>
          </a:p>
          <a:p>
            <a:pPr>
              <a:buNone/>
            </a:pPr>
            <a:endParaRPr lang="en-US" altLang="ja-JP" dirty="0" smtClean="0"/>
          </a:p>
          <a:p>
            <a:r>
              <a:rPr kumimoji="1" lang="en-US" altLang="ja-JP" dirty="0" smtClean="0"/>
              <a:t>Long-wavelength limit corresponds to “other FLRW universe”  (e.g., with different initial data)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000760" y="1142984"/>
            <a:ext cx="2190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tx2"/>
                </a:solidFill>
              </a:rPr>
              <a:t>AI  &amp; Wald 2006</a:t>
            </a:r>
            <a:endParaRPr kumimoji="1" lang="ja-JP" alt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132873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kumimoji="1" lang="en-US" altLang="ja-JP" dirty="0" smtClean="0"/>
              <a:t>    Distant </a:t>
            </a:r>
            <a:r>
              <a:rPr kumimoji="1" lang="en-US" altLang="ja-JP" dirty="0" err="1" smtClean="0"/>
              <a:t>SNe-Ia</a:t>
            </a:r>
            <a:r>
              <a:rPr kumimoji="1" lang="en-US" altLang="ja-JP" dirty="0" smtClean="0"/>
              <a:t> (at  z  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 0.5) appear to be </a:t>
            </a:r>
            <a:r>
              <a:rPr lang="en-US" altLang="ja-JP" i="1" dirty="0" smtClean="0"/>
              <a:t>fainter</a:t>
            </a:r>
            <a:r>
              <a:rPr lang="en-US" altLang="ja-JP" dirty="0" smtClean="0"/>
              <a:t> than </a:t>
            </a:r>
            <a:r>
              <a:rPr lang="en-US" altLang="ja-JP" i="1" dirty="0" smtClean="0"/>
              <a:t>expected </a:t>
            </a:r>
            <a:r>
              <a:rPr lang="en-US" altLang="ja-JP" dirty="0" smtClean="0"/>
              <a:t>in</a:t>
            </a:r>
            <a:r>
              <a:rPr lang="en-US" altLang="ja-JP" i="1" dirty="0" smtClean="0"/>
              <a:t> Einstein-de Sitter model</a:t>
            </a:r>
            <a:endParaRPr kumimoji="1" lang="ja-JP" alt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286248" y="4857760"/>
            <a:ext cx="2708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solidFill>
                  <a:srgbClr val="00B050"/>
                </a:solidFill>
              </a:rPr>
              <a:t>FLRW  universe</a:t>
            </a:r>
            <a:endParaRPr kumimoji="1" lang="ja-JP" altLang="en-US" sz="3200" i="1" dirty="0">
              <a:solidFill>
                <a:srgbClr val="00B05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00100" y="2214554"/>
            <a:ext cx="41467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solidFill>
                  <a:srgbClr val="FF0000"/>
                </a:solidFill>
              </a:rPr>
              <a:t>Another FLRW  universe</a:t>
            </a:r>
            <a:endParaRPr kumimoji="1" lang="ja-JP" altLang="en-US" sz="3200" i="1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72000" y="1571612"/>
            <a:ext cx="43685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solidFill>
                  <a:srgbClr val="FF0000"/>
                </a:solidFill>
              </a:rPr>
              <a:t>Long-wave perturbations</a:t>
            </a:r>
            <a:endParaRPr kumimoji="1" lang="ja-JP" altLang="en-US" sz="3200" i="1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2357430"/>
            <a:ext cx="7072361" cy="2418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2928926" y="4286256"/>
            <a:ext cx="2824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>
                <a:solidFill>
                  <a:srgbClr val="0070C0"/>
                </a:solidFill>
              </a:rPr>
              <a:t>A horizon scale patch</a:t>
            </a:r>
            <a:endParaRPr kumimoji="1" lang="ja-JP" altLang="en-US" sz="24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1472" y="2500306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Sub-horizon perturbations</a:t>
            </a:r>
            <a:br>
              <a:rPr kumimoji="1" lang="en-US" altLang="ja-JP" dirty="0" smtClean="0"/>
            </a:br>
            <a:r>
              <a:rPr lang="en-US" altLang="ja-JP" dirty="0" smtClean="0"/>
              <a:t>&amp; </a:t>
            </a:r>
            <a:br>
              <a:rPr lang="en-US" altLang="ja-JP" dirty="0" smtClean="0"/>
            </a:br>
            <a:r>
              <a:rPr lang="en-US" altLang="ja-JP" dirty="0" smtClean="0"/>
              <a:t>spatial averaging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428596" y="428604"/>
            <a:ext cx="41434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600" dirty="0" err="1" smtClean="0">
                <a:solidFill>
                  <a:schemeClr val="accent3">
                    <a:lumMod val="50000"/>
                  </a:schemeClr>
                </a:solidFill>
              </a:rPr>
              <a:t>Backreaction</a:t>
            </a:r>
            <a:r>
              <a:rPr lang="en-US" altLang="ja-JP" sz="3600" dirty="0" smtClean="0">
                <a:solidFill>
                  <a:schemeClr val="accent3">
                    <a:lumMod val="50000"/>
                  </a:schemeClr>
                </a:solidFill>
              </a:rPr>
              <a:t> from </a:t>
            </a:r>
            <a:endParaRPr lang="ja-JP" altLang="en-US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928686"/>
          </a:xfrm>
        </p:spPr>
        <p:txBody>
          <a:bodyPr/>
          <a:lstStyle/>
          <a:p>
            <a:r>
              <a:rPr kumimoji="1" lang="en-US" altLang="ja-JP" dirty="0" smtClean="0"/>
              <a:t>Inhomogeneous metric</a:t>
            </a:r>
            <a:endParaRPr kumimoji="1" lang="ja-JP" altLang="en-US" dirty="0"/>
          </a:p>
        </p:txBody>
      </p:sp>
      <p:pic>
        <p:nvPicPr>
          <p:cNvPr id="6" name="図 5" descr="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2143108" y="3071810"/>
            <a:ext cx="5611130" cy="857256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285720" y="2428868"/>
            <a:ext cx="366145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err="1" smtClean="0"/>
              <a:t>Raychaudhuri</a:t>
            </a:r>
            <a:r>
              <a:rPr kumimoji="1" lang="en-US" altLang="ja-JP" sz="2800" dirty="0" smtClean="0"/>
              <a:t> equation:</a:t>
            </a:r>
          </a:p>
          <a:p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5720" y="4286256"/>
            <a:ext cx="6715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Deceleration unless one has large “</a:t>
            </a:r>
            <a:r>
              <a:rPr kumimoji="1" lang="en-US" altLang="ja-JP" sz="2800" i="1" dirty="0" err="1" smtClean="0"/>
              <a:t>vorticity</a:t>
            </a:r>
            <a:r>
              <a:rPr kumimoji="1" lang="en-US" altLang="ja-JP" sz="2800" i="1" dirty="0" smtClean="0"/>
              <a:t>”</a:t>
            </a:r>
            <a:r>
              <a:rPr kumimoji="1" lang="en-US" altLang="ja-JP" sz="2800" dirty="0" smtClean="0"/>
              <a:t>  </a:t>
            </a:r>
            <a:endParaRPr kumimoji="1" lang="ja-JP" altLang="en-US" sz="2800" dirty="0"/>
          </a:p>
        </p:txBody>
      </p:sp>
      <p:pic>
        <p:nvPicPr>
          <p:cNvPr id="13" name="図 12" descr="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7000892" y="4286256"/>
            <a:ext cx="1214446" cy="435025"/>
          </a:xfrm>
          <a:prstGeom prst="rect">
            <a:avLst/>
          </a:prstGeom>
        </p:spPr>
      </p:pic>
      <p:pic>
        <p:nvPicPr>
          <p:cNvPr id="8" name="図 7" descr="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428728" y="1500174"/>
            <a:ext cx="6090085" cy="571504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4786314" y="2428868"/>
            <a:ext cx="1923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:  expansion</a:t>
            </a:r>
            <a:endParaRPr kumimoji="1" lang="ja-JP" altLang="en-US" sz="2800" dirty="0"/>
          </a:p>
        </p:txBody>
      </p:sp>
      <p:pic>
        <p:nvPicPr>
          <p:cNvPr id="12" name="図 11" descr="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4572000" y="2571744"/>
            <a:ext cx="190501" cy="285752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142844" y="5500702"/>
            <a:ext cx="38182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“Accelerated” expansion 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6231" y="5500702"/>
            <a:ext cx="42577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n</a:t>
            </a:r>
            <a:r>
              <a:rPr kumimoji="1" lang="en-US" altLang="ja-JP" sz="2800" dirty="0" smtClean="0"/>
              <a:t>eed </a:t>
            </a:r>
            <a:r>
              <a:rPr lang="en-US" altLang="ja-JP" sz="2800" dirty="0" smtClean="0"/>
              <a:t>some</a:t>
            </a:r>
            <a:r>
              <a:rPr kumimoji="1" lang="en-US" altLang="ja-JP" sz="2800" dirty="0" smtClean="0"/>
              <a:t> new mechanism</a:t>
            </a:r>
            <a:endParaRPr kumimoji="1" lang="ja-JP" altLang="en-US" sz="2800" dirty="0"/>
          </a:p>
        </p:txBody>
      </p:sp>
      <p:sp>
        <p:nvSpPr>
          <p:cNvPr id="16" name="右矢印 15"/>
          <p:cNvSpPr/>
          <p:nvPr/>
        </p:nvSpPr>
        <p:spPr>
          <a:xfrm>
            <a:off x="4071934" y="5572140"/>
            <a:ext cx="64294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 txBox="1">
            <a:spLocks noGrp="1"/>
          </p:cNvSpPr>
          <p:nvPr>
            <p:ph type="title"/>
          </p:nvPr>
        </p:nvSpPr>
        <p:spPr>
          <a:xfrm>
            <a:off x="785786" y="1643050"/>
            <a:ext cx="79296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2800" dirty="0" smtClean="0"/>
              <a:t>For simplicity and definiteness we hereafter focus on 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an inhomogeneous universe with </a:t>
            </a:r>
            <a:r>
              <a:rPr kumimoji="1" lang="en-US" altLang="ja-JP" sz="2800" dirty="0" err="1" smtClean="0">
                <a:solidFill>
                  <a:srgbClr val="C00000"/>
                </a:solidFill>
              </a:rPr>
              <a:t>irrotational</a:t>
            </a:r>
            <a:r>
              <a:rPr kumimoji="1" lang="en-US" altLang="ja-JP" sz="2800" dirty="0" smtClean="0">
                <a:solidFill>
                  <a:srgbClr val="C00000"/>
                </a:solidFill>
              </a:rPr>
              <a:t> dust</a:t>
            </a:r>
            <a:r>
              <a:rPr kumimoji="1" lang="en-US" altLang="ja-JP" sz="2800" dirty="0" smtClean="0"/>
              <a:t>.   </a:t>
            </a:r>
            <a:br>
              <a:rPr kumimoji="1" lang="en-US" altLang="ja-JP" sz="2800" dirty="0" smtClean="0"/>
            </a:b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endParaRPr kumimoji="1" lang="ja-JP" altLang="en-US" sz="2800" dirty="0"/>
          </a:p>
        </p:txBody>
      </p:sp>
      <p:pic>
        <p:nvPicPr>
          <p:cNvPr id="5" name="コンテンツ プレースホルダ 3" descr="tmp.png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928794" y="4429132"/>
            <a:ext cx="5463372" cy="540546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857224" y="3143248"/>
            <a:ext cx="6451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Then  in the </a:t>
            </a:r>
            <a:r>
              <a:rPr lang="en-US" altLang="ja-JP" sz="2800" dirty="0" err="1" smtClean="0"/>
              <a:t>comoving</a:t>
            </a:r>
            <a:r>
              <a:rPr lang="en-US" altLang="ja-JP" sz="2800" dirty="0" smtClean="0"/>
              <a:t>  synchronous gauge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Spatial-Averaging </a:t>
            </a:r>
            <a:endParaRPr kumimoji="1" lang="ja-JP" altLang="en-US" dirty="0"/>
          </a:p>
        </p:txBody>
      </p:sp>
      <p:pic>
        <p:nvPicPr>
          <p:cNvPr id="5" name="図 4" descr="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4786314" y="1928802"/>
            <a:ext cx="3429024" cy="931585"/>
          </a:xfrm>
          <a:prstGeom prst="rect">
            <a:avLst/>
          </a:prstGeom>
        </p:spPr>
      </p:pic>
      <p:pic>
        <p:nvPicPr>
          <p:cNvPr id="7" name="図 6" descr="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4643438" y="3500438"/>
            <a:ext cx="2879504" cy="571504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14282" y="3571876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Averaged scale factor: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4282" y="2071678"/>
            <a:ext cx="43654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Definition over Domain : 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429388" y="1214422"/>
            <a:ext cx="1986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>
                <a:solidFill>
                  <a:schemeClr val="tx2"/>
                </a:solidFill>
              </a:rPr>
              <a:t>Buchert</a:t>
            </a:r>
            <a:r>
              <a:rPr kumimoji="1" lang="en-US" altLang="ja-JP" sz="2400" dirty="0" smtClean="0">
                <a:solidFill>
                  <a:schemeClr val="tx2"/>
                </a:solidFill>
              </a:rPr>
              <a:t>  et al  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357686" y="5715016"/>
            <a:ext cx="4500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C00000"/>
                </a:solidFill>
              </a:rPr>
              <a:t>Effective FLRW universe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16" name="右矢印 15"/>
          <p:cNvSpPr/>
          <p:nvPr/>
        </p:nvSpPr>
        <p:spPr>
          <a:xfrm>
            <a:off x="2571736" y="5786454"/>
            <a:ext cx="14287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14348" y="2786058"/>
            <a:ext cx="4267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solidFill>
                  <a:schemeClr val="accent3">
                    <a:lumMod val="50000"/>
                  </a:schemeClr>
                </a:solidFill>
              </a:rPr>
              <a:t>Depend on the choice of domain</a:t>
            </a:r>
            <a:endParaRPr kumimoji="1" lang="ja-JP" alt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8596" y="4786322"/>
            <a:ext cx="4864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chemeClr val="accent3">
                    <a:lumMod val="50000"/>
                  </a:schemeClr>
                </a:solidFill>
              </a:rPr>
              <a:t>Smoothing out </a:t>
            </a:r>
            <a:r>
              <a:rPr kumimoji="1" lang="en-US" altLang="ja-JP" sz="2800" dirty="0" err="1" smtClean="0">
                <a:solidFill>
                  <a:schemeClr val="accent3">
                    <a:lumMod val="50000"/>
                  </a:schemeClr>
                </a:solidFill>
              </a:rPr>
              <a:t>inhomogeneities</a:t>
            </a:r>
            <a:endParaRPr kumimoji="1" lang="ja-JP" altLang="en-US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00108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Equations for “averaged quantities”</a:t>
            </a:r>
            <a:endParaRPr kumimoji="1" lang="ja-JP" altLang="en-US" dirty="0"/>
          </a:p>
        </p:txBody>
      </p:sp>
      <p:pic>
        <p:nvPicPr>
          <p:cNvPr id="5" name="図 4" descr="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000100" y="1142984"/>
            <a:ext cx="2967423" cy="714380"/>
          </a:xfrm>
          <a:prstGeom prst="rect">
            <a:avLst/>
          </a:prstGeom>
        </p:spPr>
      </p:pic>
      <p:pic>
        <p:nvPicPr>
          <p:cNvPr id="7" name="図 6" descr="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1000100" y="2000240"/>
            <a:ext cx="4792718" cy="787074"/>
          </a:xfrm>
          <a:prstGeom prst="rect">
            <a:avLst/>
          </a:prstGeom>
        </p:spPr>
      </p:pic>
      <p:pic>
        <p:nvPicPr>
          <p:cNvPr id="8" name="図 7" descr="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4429124" y="3000372"/>
            <a:ext cx="3454456" cy="393706"/>
          </a:xfrm>
          <a:prstGeom prst="rect">
            <a:avLst/>
          </a:prstGeom>
        </p:spPr>
      </p:pic>
      <p:pic>
        <p:nvPicPr>
          <p:cNvPr id="9" name="図 8" descr="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4429124" y="3929066"/>
            <a:ext cx="4071966" cy="571503"/>
          </a:xfrm>
          <a:prstGeom prst="rect">
            <a:avLst/>
          </a:prstGeom>
        </p:spPr>
      </p:pic>
      <p:pic>
        <p:nvPicPr>
          <p:cNvPr id="10" name="図 9" descr="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1357290" y="5072074"/>
            <a:ext cx="2123380" cy="785818"/>
          </a:xfrm>
          <a:prstGeom prst="rect">
            <a:avLst/>
          </a:prstGeom>
        </p:spPr>
      </p:pic>
      <p:pic>
        <p:nvPicPr>
          <p:cNvPr id="11" name="図 10" descr="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5072066" y="5357826"/>
            <a:ext cx="1357323" cy="390744"/>
          </a:xfrm>
          <a:prstGeom prst="rect">
            <a:avLst/>
          </a:prstGeom>
        </p:spPr>
      </p:pic>
      <p:sp>
        <p:nvSpPr>
          <p:cNvPr id="12" name="右矢印 11"/>
          <p:cNvSpPr/>
          <p:nvPr/>
        </p:nvSpPr>
        <p:spPr>
          <a:xfrm>
            <a:off x="3857620" y="5357826"/>
            <a:ext cx="928694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1472" y="5214950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 smtClean="0"/>
              <a:t>If</a:t>
            </a:r>
            <a:endParaRPr kumimoji="1" lang="ja-JP" altLang="en-US" sz="3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43702" y="5214950"/>
            <a:ext cx="226279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A</a:t>
            </a:r>
            <a:r>
              <a:rPr kumimoji="1" lang="en-US" altLang="ja-JP" sz="3200" dirty="0" smtClean="0"/>
              <a:t>cceleration</a:t>
            </a:r>
          </a:p>
          <a:p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28662" y="3929066"/>
            <a:ext cx="3400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C00000"/>
                </a:solidFill>
              </a:rPr>
              <a:t>Kinematical </a:t>
            </a:r>
            <a:r>
              <a:rPr kumimoji="1" lang="en-US" altLang="ja-JP" sz="2400" dirty="0" err="1" smtClean="0">
                <a:solidFill>
                  <a:srgbClr val="C00000"/>
                </a:solidFill>
              </a:rPr>
              <a:t>backreaction</a:t>
            </a:r>
            <a:r>
              <a:rPr kumimoji="1" lang="en-US" altLang="ja-JP" sz="2400" dirty="0" smtClean="0">
                <a:solidFill>
                  <a:srgbClr val="C00000"/>
                </a:solidFill>
              </a:rPr>
              <a:t>:</a:t>
            </a:r>
            <a:endParaRPr kumimoji="1" lang="ja-JP" altLang="en-US" sz="2400" dirty="0">
              <a:solidFill>
                <a:srgbClr val="C0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00100" y="3000372"/>
            <a:ext cx="3013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/>
              <a:t>Integrability</a:t>
            </a:r>
            <a:r>
              <a:rPr kumimoji="1" lang="en-US" altLang="ja-JP" sz="2400" dirty="0" smtClean="0"/>
              <a:t> condition: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715140" y="1071546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>
                <a:solidFill>
                  <a:schemeClr val="tx2"/>
                </a:solidFill>
              </a:rPr>
              <a:t>Buchert</a:t>
            </a:r>
            <a:r>
              <a:rPr kumimoji="1" lang="en-US" altLang="ja-JP" sz="2400" dirty="0" smtClean="0">
                <a:solidFill>
                  <a:schemeClr val="tx2"/>
                </a:solidFill>
              </a:rPr>
              <a:t>  2000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86380" y="2643182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.</a:t>
            </a:r>
            <a:endParaRPr kumimoji="1" lang="ja-JP" altLang="en-US" sz="2400" dirty="0"/>
          </a:p>
        </p:txBody>
      </p:sp>
      <p:sp>
        <p:nvSpPr>
          <p:cNvPr id="19" name="正方形/長方形 18"/>
          <p:cNvSpPr/>
          <p:nvPr/>
        </p:nvSpPr>
        <p:spPr>
          <a:xfrm>
            <a:off x="7215206" y="2714620"/>
            <a:ext cx="1428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/>
              <a:t>.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2714620"/>
            <a:ext cx="2844803" cy="323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3143248"/>
            <a:ext cx="2357454" cy="27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図 13" descr="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2857488" y="1857364"/>
            <a:ext cx="3472510" cy="928694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1214414" y="357166"/>
            <a:ext cx="69921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>
                <a:solidFill>
                  <a:srgbClr val="C00000"/>
                </a:solidFill>
              </a:rPr>
              <a:t>Spatial averaging and time evolution</a:t>
            </a:r>
          </a:p>
          <a:p>
            <a:r>
              <a:rPr lang="en-US" altLang="ja-JP" sz="3600" dirty="0" smtClean="0">
                <a:solidFill>
                  <a:srgbClr val="C00000"/>
                </a:solidFill>
              </a:rPr>
              <a:t>do  NOT  commute</a:t>
            </a:r>
            <a:endParaRPr kumimoji="1" lang="ja-JP" altLang="en-US" sz="3600" dirty="0">
              <a:solidFill>
                <a:srgbClr val="C0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57488" y="6143644"/>
            <a:ext cx="3611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tx2">
                    <a:lumMod val="75000"/>
                  </a:schemeClr>
                </a:solidFill>
              </a:rPr>
              <a:t>Ｔｈｅ　ｓａｍｅ　ｉｎｉｔｉａｌ　ｄａｔａ</a:t>
            </a:r>
            <a:endParaRPr kumimoji="1" lang="ja-JP" altLang="en-US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501122" cy="1500198"/>
          </a:xfrm>
        </p:spPr>
        <p:txBody>
          <a:bodyPr>
            <a:noAutofit/>
          </a:bodyPr>
          <a:lstStyle/>
          <a:p>
            <a:pPr algn="l"/>
            <a:r>
              <a:rPr lang="en-US" altLang="ja-JP" sz="2400" dirty="0" smtClean="0"/>
              <a:t>C</a:t>
            </a:r>
            <a:r>
              <a:rPr kumimoji="1" lang="en-US" altLang="ja-JP" sz="2400" dirty="0" smtClean="0"/>
              <a:t>ontributions from non-linear sub-horizon perturbations to </a:t>
            </a:r>
            <a:r>
              <a:rPr lang="en-US" altLang="ja-JP" sz="2400" dirty="0" smtClean="0"/>
              <a:t>       </a:t>
            </a:r>
            <a:r>
              <a:rPr kumimoji="1" lang="en-US" altLang="ja-JP" sz="2400" dirty="0" smtClean="0"/>
              <a:t>    and the </a:t>
            </a:r>
            <a:r>
              <a:rPr lang="en-US" altLang="ja-JP" sz="2400" dirty="0" smtClean="0">
                <a:solidFill>
                  <a:srgbClr val="C00000"/>
                </a:solidFill>
              </a:rPr>
              <a:t>apparent acceleration of the volume-averaged scale factor</a:t>
            </a:r>
            <a:r>
              <a:rPr lang="en-US" altLang="ja-JP" sz="2400" dirty="0" smtClean="0"/>
              <a:t> </a:t>
            </a:r>
            <a:r>
              <a:rPr kumimoji="1" lang="en-US" altLang="ja-JP" sz="2400" dirty="0" smtClean="0"/>
              <a:t>have been studied by using </a:t>
            </a:r>
            <a:r>
              <a:rPr kumimoji="1" lang="en-US" altLang="ja-JP" sz="2400" i="1" dirty="0" smtClean="0"/>
              <a:t>gradient expansion </a:t>
            </a:r>
            <a:r>
              <a:rPr kumimoji="1" lang="en-US" altLang="ja-JP" sz="2400" dirty="0" smtClean="0"/>
              <a:t>method</a:t>
            </a:r>
            <a:r>
              <a:rPr lang="en-US" altLang="ja-JP" sz="2400" dirty="0" smtClean="0"/>
              <a:t> </a:t>
            </a:r>
            <a:br>
              <a:rPr lang="en-US" altLang="ja-JP" sz="2400" dirty="0" smtClean="0"/>
            </a:br>
            <a:r>
              <a:rPr lang="en-US" altLang="ja-JP" sz="2400" dirty="0" smtClean="0"/>
              <a:t> </a:t>
            </a:r>
            <a:r>
              <a:rPr kumimoji="1" lang="en-US" altLang="ja-JP" sz="2400" dirty="0" smtClean="0"/>
              <a:t> 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endParaRPr kumimoji="1" lang="ja-JP" alt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42910" y="4500570"/>
            <a:ext cx="7715304" cy="1000132"/>
          </a:xfrm>
        </p:spPr>
        <p:txBody>
          <a:bodyPr>
            <a:noAutofit/>
          </a:bodyPr>
          <a:lstStyle/>
          <a:p>
            <a:pPr>
              <a:buNone/>
            </a:pPr>
            <a:r>
              <a:rPr kumimoji="1" lang="en-US" altLang="ja-JP" sz="2800" dirty="0" smtClean="0"/>
              <a:t> -- unclear the relations </a:t>
            </a:r>
            <a:r>
              <a:rPr kumimoji="1" lang="en-US" altLang="ja-JP" sz="2800" dirty="0" err="1" smtClean="0"/>
              <a:t>btwn</a:t>
            </a:r>
            <a:r>
              <a:rPr kumimoji="1" lang="en-US" altLang="ja-JP" sz="2800" dirty="0" smtClean="0"/>
              <a:t> averaged quantities and physical observables </a:t>
            </a:r>
            <a:endParaRPr kumimoji="1" lang="ja-JP" altLang="en-US" sz="2800" dirty="0"/>
          </a:p>
        </p:txBody>
      </p:sp>
      <p:pic>
        <p:nvPicPr>
          <p:cNvPr id="4" name="図 3" descr="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7858148" y="642918"/>
            <a:ext cx="589026" cy="37305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4714876" y="2714620"/>
            <a:ext cx="3931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tx2"/>
                </a:solidFill>
              </a:rPr>
              <a:t>Kolb – </a:t>
            </a:r>
            <a:r>
              <a:rPr kumimoji="1" lang="en-US" altLang="ja-JP" sz="2400" dirty="0" err="1" smtClean="0">
                <a:solidFill>
                  <a:schemeClr val="tx2"/>
                </a:solidFill>
              </a:rPr>
              <a:t>Matarrese-Riotto</a:t>
            </a:r>
            <a:r>
              <a:rPr kumimoji="1" lang="en-US" altLang="ja-JP" sz="2400" dirty="0" smtClean="0">
                <a:solidFill>
                  <a:schemeClr val="tx2"/>
                </a:solidFill>
              </a:rPr>
              <a:t>  2005</a:t>
            </a:r>
            <a:endParaRPr kumimoji="1" lang="ja-JP" altLang="en-US" sz="2400" dirty="0">
              <a:solidFill>
                <a:schemeClr val="tx2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7158" y="3286124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714348" y="5643578"/>
            <a:ext cx="80724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-- seemingly  they have used the perturbation method</a:t>
            </a:r>
          </a:p>
          <a:p>
            <a:r>
              <a:rPr lang="en-US" altLang="ja-JP" sz="2800" dirty="0" smtClean="0"/>
              <a:t>    beyond its regime of validity</a:t>
            </a:r>
            <a:endParaRPr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43174" y="2071678"/>
            <a:ext cx="5643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Perturbation series appear to diverge</a:t>
            </a:r>
            <a:endParaRPr kumimoji="1" lang="ja-JP" altLang="en-US" sz="2800" dirty="0"/>
          </a:p>
        </p:txBody>
      </p:sp>
      <p:sp>
        <p:nvSpPr>
          <p:cNvPr id="9" name="右矢印 8"/>
          <p:cNvSpPr/>
          <p:nvPr/>
        </p:nvSpPr>
        <p:spPr>
          <a:xfrm>
            <a:off x="1428728" y="2214554"/>
            <a:ext cx="78581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14348" y="3429000"/>
            <a:ext cx="79296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-- The results seem to depend on the definition </a:t>
            </a:r>
          </a:p>
          <a:p>
            <a:r>
              <a:rPr lang="en-US" altLang="ja-JP" sz="2800" dirty="0" smtClean="0"/>
              <a:t>   (e.g. choice of the domain) of the spatial averaging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5786" y="142852"/>
            <a:ext cx="7643866" cy="785818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An example</a:t>
            </a:r>
            <a:r>
              <a:rPr kumimoji="1" lang="en-US" altLang="ja-JP" sz="3600" dirty="0" smtClean="0"/>
              <a:t> of averaged acceleration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1472" y="928670"/>
            <a:ext cx="82699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Averaging a portion of </a:t>
            </a:r>
            <a:r>
              <a:rPr kumimoji="1" lang="en-US" altLang="ja-JP" sz="2800" i="1" dirty="0" smtClean="0"/>
              <a:t>expanding open </a:t>
            </a:r>
            <a:r>
              <a:rPr kumimoji="1" lang="en-US" altLang="ja-JP" sz="2800" dirty="0" smtClean="0"/>
              <a:t>FLRW</a:t>
            </a:r>
            <a:r>
              <a:rPr kumimoji="1" lang="en-US" altLang="ja-JP" sz="2800" i="1" dirty="0" smtClean="0"/>
              <a:t> </a:t>
            </a:r>
            <a:r>
              <a:rPr kumimoji="1" lang="en-US" altLang="ja-JP" sz="2800" dirty="0" smtClean="0"/>
              <a:t>universe </a:t>
            </a:r>
          </a:p>
          <a:p>
            <a:r>
              <a:rPr lang="en-US" altLang="ja-JP" sz="2800" dirty="0" smtClean="0"/>
              <a:t>and a portion of </a:t>
            </a:r>
            <a:r>
              <a:rPr lang="en-US" altLang="ja-JP" sz="2800" i="1" dirty="0" smtClean="0"/>
              <a:t>collapsing closed </a:t>
            </a:r>
            <a:r>
              <a:rPr lang="en-US" altLang="ja-JP" sz="2800" dirty="0" smtClean="0"/>
              <a:t>FLRW universe exhibits “acceleration” in the averaged scale factor 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72132" y="2357430"/>
            <a:ext cx="3382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>
                <a:solidFill>
                  <a:schemeClr val="accent1">
                    <a:lumMod val="50000"/>
                  </a:schemeClr>
                </a:solidFill>
              </a:rPr>
              <a:t>Nambu</a:t>
            </a:r>
            <a:r>
              <a:rPr kumimoji="1"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  &amp; </a:t>
            </a:r>
            <a:r>
              <a:rPr kumimoji="1" lang="en-US" altLang="ja-JP" sz="2400" dirty="0" err="1" smtClean="0">
                <a:solidFill>
                  <a:schemeClr val="accent1">
                    <a:lumMod val="50000"/>
                  </a:schemeClr>
                </a:solidFill>
              </a:rPr>
              <a:t>Tanimoto</a:t>
            </a:r>
            <a:r>
              <a:rPr kumimoji="1"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 2005</a:t>
            </a:r>
            <a:endParaRPr kumimoji="1" lang="ja-JP" alt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26" y="4714884"/>
            <a:ext cx="87868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This does NOT mean that we can obtain physically </a:t>
            </a:r>
          </a:p>
          <a:p>
            <a:r>
              <a:rPr kumimoji="1" lang="en-US" altLang="ja-JP" sz="2800" dirty="0" smtClean="0"/>
              <a:t>observable acceleration by spatial averaging </a:t>
            </a:r>
          </a:p>
          <a:p>
            <a:r>
              <a:rPr kumimoji="1" lang="en-US" altLang="ja-JP" sz="2800" dirty="0" smtClean="0"/>
              <a:t>           -- rather implies </a:t>
            </a:r>
            <a:r>
              <a:rPr kumimoji="1" lang="en-US" altLang="ja-JP" sz="2800" dirty="0" smtClean="0">
                <a:solidFill>
                  <a:srgbClr val="C00000"/>
                </a:solidFill>
              </a:rPr>
              <a:t> </a:t>
            </a:r>
            <a:r>
              <a:rPr lang="en-US" altLang="ja-JP" sz="2800" dirty="0" smtClean="0">
                <a:solidFill>
                  <a:srgbClr val="C00000"/>
                </a:solidFill>
              </a:rPr>
              <a:t>“spurious acceleration”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  <p:pic>
        <p:nvPicPr>
          <p:cNvPr id="8" name="図 7" descr="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642910" y="3429000"/>
            <a:ext cx="5295986" cy="736612"/>
          </a:xfrm>
          <a:prstGeom prst="rect">
            <a:avLst/>
          </a:prstGeom>
        </p:spPr>
      </p:pic>
      <p:pic>
        <p:nvPicPr>
          <p:cNvPr id="9" name="図 8" descr="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2143108" y="2857496"/>
            <a:ext cx="1892331" cy="241304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6286512" y="3500438"/>
            <a:ext cx="23646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c</a:t>
            </a:r>
            <a:r>
              <a:rPr kumimoji="1" lang="en-US" altLang="ja-JP" sz="2800" dirty="0" smtClean="0"/>
              <a:t>an be </a:t>
            </a:r>
            <a:r>
              <a:rPr kumimoji="1" lang="en-US" altLang="ja-JP" sz="2800" dirty="0" smtClean="0">
                <a:solidFill>
                  <a:srgbClr val="C00000"/>
                </a:solidFill>
              </a:rPr>
              <a:t>positive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857224" y="2714620"/>
            <a:ext cx="10833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2400" dirty="0" smtClean="0">
                <a:solidFill>
                  <a:prstClr val="black"/>
                </a:solidFill>
              </a:rPr>
              <a:t>Even if 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500826" y="6143644"/>
            <a:ext cx="2364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AI  &amp;  Wald  2006</a:t>
            </a:r>
            <a:endParaRPr kumimoji="1" lang="ja-JP" alt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/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2928934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in </a:t>
            </a:r>
            <a:r>
              <a:rPr kumimoji="1" lang="en-US" altLang="ja-JP" sz="4000" dirty="0" err="1" smtClean="0"/>
              <a:t>Minkowski</a:t>
            </a:r>
            <a:r>
              <a:rPr kumimoji="1" lang="en-US" altLang="ja-JP" sz="4000" dirty="0" smtClean="0"/>
              <a:t> </a:t>
            </a:r>
            <a:r>
              <a:rPr kumimoji="1" lang="en-US" altLang="ja-JP" sz="4000" dirty="0" err="1" smtClean="0"/>
              <a:t>spacetime</a:t>
            </a:r>
            <a:endParaRPr kumimoji="1"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14348" y="2357430"/>
            <a:ext cx="77682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 smtClean="0">
                <a:solidFill>
                  <a:schemeClr val="accent3">
                    <a:lumMod val="50000"/>
                  </a:schemeClr>
                </a:solidFill>
              </a:rPr>
              <a:t>An example of spurious Acceleration</a:t>
            </a:r>
            <a:endParaRPr kumimoji="1" lang="ja-JP" altLang="en-US" sz="4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34" y="500042"/>
            <a:ext cx="6572296" cy="614353"/>
          </a:xfrm>
        </p:spPr>
        <p:txBody>
          <a:bodyPr>
            <a:normAutofit lnSpcReduction="10000"/>
          </a:bodyPr>
          <a:lstStyle/>
          <a:p>
            <a:r>
              <a:rPr kumimoji="1" lang="en-US" altLang="ja-JP" sz="3600" dirty="0" smtClean="0"/>
              <a:t>The concordance model</a:t>
            </a:r>
            <a:endParaRPr lang="en-US" altLang="ja-JP" sz="3600" dirty="0" smtClean="0"/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42976" y="1214422"/>
            <a:ext cx="73934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Geometry:    FLRW Symmetry = Isotropic  &amp; </a:t>
            </a:r>
            <a:r>
              <a:rPr kumimoji="1" lang="en-US" altLang="ja-JP" sz="2400" i="1" dirty="0" smtClean="0"/>
              <a:t>Homogeneous</a:t>
            </a:r>
          </a:p>
          <a:p>
            <a:r>
              <a:rPr lang="en-US" altLang="ja-JP" sz="2400" dirty="0" smtClean="0"/>
              <a:t>Main constituents:    Dark Matter   and   Dark  Energy</a:t>
            </a:r>
            <a:endParaRPr kumimoji="1" lang="ja-JP" altLang="en-US" sz="2400" dirty="0"/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>
          <a:xfrm>
            <a:off x="500034" y="4500570"/>
            <a:ext cx="4643470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en-US" altLang="ja-JP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Alternative model?</a:t>
            </a:r>
            <a:r>
              <a:rPr kumimoji="1" lang="en-US" altLang="ja-JP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n-US" altLang="ja-JP" sz="3600" dirty="0" smtClean="0"/>
              <a:t>  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00100" y="5143512"/>
            <a:ext cx="6848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Geometry:     In-homogeneous</a:t>
            </a:r>
          </a:p>
          <a:p>
            <a:r>
              <a:rPr lang="en-US" altLang="ja-JP" sz="2400" dirty="0" smtClean="0"/>
              <a:t>Main constituents:    Dark Matter   </a:t>
            </a:r>
            <a:r>
              <a:rPr lang="en-US" altLang="ja-JP" sz="2400" dirty="0" smtClean="0">
                <a:solidFill>
                  <a:schemeClr val="accent3">
                    <a:lumMod val="50000"/>
                  </a:schemeClr>
                </a:solidFill>
              </a:rPr>
              <a:t>(No   Dark  Energy)</a:t>
            </a:r>
            <a:endParaRPr kumimoji="1" lang="ja-JP" alt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42910" y="2571744"/>
            <a:ext cx="8286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rgbClr val="C00000"/>
                </a:solidFill>
              </a:rPr>
              <a:t>     </a:t>
            </a:r>
            <a:r>
              <a:rPr lang="en-US" altLang="ja-JP" sz="2800" dirty="0" smtClean="0">
                <a:solidFill>
                  <a:srgbClr val="C00000"/>
                </a:solidFill>
              </a:rPr>
              <a:t>Still does NOT have any </a:t>
            </a:r>
            <a:r>
              <a:rPr lang="en-US" altLang="ja-JP" sz="2800" dirty="0">
                <a:solidFill>
                  <a:srgbClr val="C00000"/>
                </a:solidFill>
              </a:rPr>
              <a:t>basis in </a:t>
            </a:r>
            <a:r>
              <a:rPr lang="en-US" altLang="ja-JP" sz="2800" dirty="0" smtClean="0">
                <a:solidFill>
                  <a:srgbClr val="C00000"/>
                </a:solidFill>
              </a:rPr>
              <a:t>fundamental physics</a:t>
            </a:r>
            <a:endParaRPr lang="ja-JP" altLang="en-US" sz="2800" dirty="0">
              <a:solidFill>
                <a:srgbClr val="C0000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071538" y="3786190"/>
            <a:ext cx="7072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olidFill>
                  <a:schemeClr val="accent3">
                    <a:lumMod val="50000"/>
                  </a:schemeClr>
                </a:solidFill>
              </a:rPr>
              <a:t>We might  be misinterpreting  the cosmological data</a:t>
            </a:r>
            <a:endParaRPr lang="ja-JP" alt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14414" y="3143248"/>
            <a:ext cx="71176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accent3">
                    <a:lumMod val="50000"/>
                  </a:schemeClr>
                </a:solidFill>
              </a:rPr>
              <a:t>Ｔｈｅ　ｉｓｓｕｅｓ　ｏｆ　ｗｈｙ　ｓｏ　ｓｍａｌｌ　ａｎｄ　ｗｈｙ　ｎｏｗ</a:t>
            </a:r>
            <a:endParaRPr kumimoji="1" lang="ja-JP" alt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3" grpId="0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071538" y="785794"/>
            <a:ext cx="2786082" cy="1853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857232"/>
            <a:ext cx="2949680" cy="172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488" y="3357562"/>
            <a:ext cx="3472796" cy="2050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テキスト ボックス 8"/>
          <p:cNvSpPr txBox="1"/>
          <p:nvPr/>
        </p:nvSpPr>
        <p:spPr>
          <a:xfrm>
            <a:off x="857224" y="285728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Expanding Hyperboloid</a:t>
            </a:r>
            <a:endParaRPr kumimoji="1" lang="ja-JP" altLang="en-US" sz="2400" dirty="0"/>
          </a:p>
        </p:txBody>
      </p:sp>
      <p:sp>
        <p:nvSpPr>
          <p:cNvPr id="11" name="正方形/長方形 10"/>
          <p:cNvSpPr/>
          <p:nvPr/>
        </p:nvSpPr>
        <p:spPr>
          <a:xfrm>
            <a:off x="5072066" y="285728"/>
            <a:ext cx="35004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2400" dirty="0" smtClean="0">
                <a:solidFill>
                  <a:prstClr val="black"/>
                </a:solidFill>
              </a:rPr>
              <a:t>Contracting  Hyperboloid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42910" y="2786058"/>
            <a:ext cx="7878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Always possible to take </a:t>
            </a:r>
            <a:r>
              <a:rPr kumimoji="1" lang="en-US" altLang="ja-JP" sz="2400" dirty="0" smtClean="0"/>
              <a:t>two (portions of) hyperboloids so that</a:t>
            </a:r>
            <a:endParaRPr kumimoji="1" lang="ja-JP" altLang="en-US" sz="2400" dirty="0"/>
          </a:p>
        </p:txBody>
      </p:sp>
      <p:pic>
        <p:nvPicPr>
          <p:cNvPr id="15" name="図 14" descr="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285852" y="5572140"/>
            <a:ext cx="7193254" cy="7858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1437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Lessons 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2714620"/>
            <a:ext cx="7643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Small </a:t>
            </a:r>
            <a:r>
              <a:rPr lang="en-US" altLang="ja-JP" sz="2400" dirty="0" err="1" smtClean="0"/>
              <a:t>inhomogeneities</a:t>
            </a:r>
            <a:r>
              <a:rPr lang="en-US" altLang="ja-JP" sz="2400" dirty="0" smtClean="0"/>
              <a:t> generate </a:t>
            </a:r>
            <a:r>
              <a:rPr lang="en-US" altLang="ja-JP" sz="2400" dirty="0" smtClean="0">
                <a:solidFill>
                  <a:srgbClr val="C00000"/>
                </a:solidFill>
              </a:rPr>
              <a:t>negligible effects</a:t>
            </a:r>
          </a:p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86116" y="185736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0034" y="4714884"/>
            <a:ext cx="83582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Need  large </a:t>
            </a:r>
            <a:r>
              <a:rPr kumimoji="1" lang="en-US" altLang="ja-JP" sz="2400" dirty="0" err="1" smtClean="0"/>
              <a:t>inhomogeneities</a:t>
            </a:r>
            <a:r>
              <a:rPr lang="en-US" altLang="ja-JP" sz="2400" dirty="0" smtClean="0"/>
              <a:t> to get large </a:t>
            </a:r>
            <a:r>
              <a:rPr lang="en-US" altLang="ja-JP" sz="2400" dirty="0" err="1" smtClean="0"/>
              <a:t>backreaction</a:t>
            </a:r>
            <a:r>
              <a:rPr lang="en-US" altLang="ja-JP" sz="2800" dirty="0" smtClean="0"/>
              <a:t> </a:t>
            </a:r>
            <a:endParaRPr kumimoji="1" lang="en-US" altLang="ja-JP" sz="2800" dirty="0" smtClean="0"/>
          </a:p>
          <a:p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0034" y="5429264"/>
            <a:ext cx="84296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But then averaging procedure has large ambiguities in the choice of Time-slice and Domain </a:t>
            </a:r>
          </a:p>
          <a:p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71604" y="3357562"/>
            <a:ext cx="70262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        2</a:t>
            </a:r>
            <a:r>
              <a:rPr lang="en-US" altLang="ja-JP" sz="2400" baseline="30000" dirty="0" smtClean="0"/>
              <a:t>nd</a:t>
            </a:r>
            <a:r>
              <a:rPr lang="en-US" altLang="ja-JP" sz="2400" dirty="0" smtClean="0"/>
              <a:t>-order analysis    </a:t>
            </a:r>
            <a:r>
              <a:rPr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Kasai– Asada – </a:t>
            </a:r>
            <a:r>
              <a:rPr lang="en-US" altLang="ja-JP" sz="2400" dirty="0" err="1" smtClean="0">
                <a:solidFill>
                  <a:schemeClr val="accent1">
                    <a:lumMod val="50000"/>
                  </a:schemeClr>
                </a:solidFill>
              </a:rPr>
              <a:t>Futamase</a:t>
            </a:r>
            <a:r>
              <a:rPr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 2006</a:t>
            </a:r>
          </a:p>
          <a:p>
            <a:r>
              <a:rPr kumimoji="1"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         </a:t>
            </a:r>
            <a:endParaRPr kumimoji="1" lang="ja-JP" alt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57290" y="1643050"/>
            <a:ext cx="692948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 </a:t>
            </a:r>
            <a:r>
              <a:rPr kumimoji="1" lang="en-US" altLang="ja-JP" sz="2800" dirty="0" smtClean="0">
                <a:solidFill>
                  <a:schemeClr val="accent3">
                    <a:lumMod val="50000"/>
                  </a:schemeClr>
                </a:solidFill>
              </a:rPr>
              <a:t>N</a:t>
            </a:r>
            <a:r>
              <a:rPr kumimoji="1" lang="en-US" altLang="ja-JP" sz="2400" dirty="0" smtClean="0">
                <a:solidFill>
                  <a:schemeClr val="accent3">
                    <a:lumMod val="50000"/>
                  </a:schemeClr>
                </a:solidFill>
              </a:rPr>
              <a:t>o reason to believe that the averaged </a:t>
            </a:r>
            <a:r>
              <a:rPr lang="en-US" altLang="ja-JP" sz="2400" dirty="0" smtClean="0">
                <a:solidFill>
                  <a:schemeClr val="accent3">
                    <a:lumMod val="50000"/>
                  </a:schemeClr>
                </a:solidFill>
              </a:rPr>
              <a:t>quantities correspond  to any physical effects</a:t>
            </a:r>
            <a:endParaRPr kumimoji="1" lang="ja-JP" alt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214546" y="3786190"/>
            <a:ext cx="65008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                                   </a:t>
            </a:r>
            <a:r>
              <a:rPr lang="en-US" altLang="ja-JP" sz="2400" dirty="0" err="1" smtClean="0">
                <a:solidFill>
                  <a:schemeClr val="tx2"/>
                </a:solidFill>
              </a:rPr>
              <a:t>Vanderveld</a:t>
            </a:r>
            <a:r>
              <a:rPr lang="en-US" altLang="ja-JP" sz="2400" dirty="0" smtClean="0">
                <a:solidFill>
                  <a:schemeClr val="tx2"/>
                </a:solidFill>
              </a:rPr>
              <a:t> et al  2007 </a:t>
            </a:r>
          </a:p>
          <a:p>
            <a:r>
              <a:rPr lang="en-US" altLang="ja-JP" sz="2400" dirty="0" smtClean="0"/>
              <a:t>                                   </a:t>
            </a:r>
            <a:r>
              <a:rPr lang="en-US" altLang="ja-JP" sz="2400" dirty="0" err="1" smtClean="0">
                <a:solidFill>
                  <a:schemeClr val="tx2"/>
                </a:solidFill>
              </a:rPr>
              <a:t>Behrend</a:t>
            </a:r>
            <a:r>
              <a:rPr lang="en-US" altLang="ja-JP" sz="2400" dirty="0" smtClean="0">
                <a:solidFill>
                  <a:schemeClr val="tx2"/>
                </a:solidFill>
              </a:rPr>
              <a:t> et al  2008 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0034" y="857232"/>
            <a:ext cx="84225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solidFill>
                  <a:srgbClr val="C00000"/>
                </a:solidFill>
              </a:rPr>
              <a:t>Gauge artifacts:  </a:t>
            </a:r>
            <a:r>
              <a:rPr kumimoji="1" lang="en-US" altLang="ja-JP" sz="2400" dirty="0" smtClean="0"/>
              <a:t>The averaged scale factor displays “acceleration” </a:t>
            </a:r>
          </a:p>
          <a:p>
            <a:r>
              <a:rPr kumimoji="1" lang="en-US" altLang="ja-JP" sz="2400" dirty="0" smtClean="0"/>
              <a:t>without there being any physically </a:t>
            </a:r>
            <a:r>
              <a:rPr lang="en-US" altLang="ja-JP" sz="2400" dirty="0" smtClean="0"/>
              <a:t>observable consequence</a:t>
            </a:r>
            <a:endParaRPr kumimoji="1"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8" grpId="0"/>
      <p:bldP spid="13" grpId="0"/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2643182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Anti – Copernican universe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15370" cy="928686"/>
          </a:xfrm>
        </p:spPr>
        <p:txBody>
          <a:bodyPr>
            <a:normAutofit/>
          </a:bodyPr>
          <a:lstStyle/>
          <a:p>
            <a:pPr algn="l"/>
            <a:r>
              <a:rPr lang="en-US" altLang="ja-JP" sz="3600" dirty="0" smtClean="0"/>
              <a:t>I</a:t>
            </a:r>
            <a:r>
              <a:rPr kumimoji="1" lang="en-US" altLang="ja-JP" sz="3600" dirty="0" smtClean="0"/>
              <a:t>nhomogeneous (non-</a:t>
            </a:r>
            <a:r>
              <a:rPr kumimoji="1" lang="en-US" altLang="ja-JP" sz="3600" dirty="0" err="1" smtClean="0"/>
              <a:t>perturvative</a:t>
            </a:r>
            <a:r>
              <a:rPr lang="en-US" altLang="ja-JP" sz="3600" dirty="0" smtClean="0"/>
              <a:t>) models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28728" y="2214554"/>
            <a:ext cx="526862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Geometry:   </a:t>
            </a:r>
            <a:r>
              <a:rPr kumimoji="1" lang="en-US" altLang="ja-JP" sz="2800" i="1" dirty="0" smtClean="0"/>
              <a:t>Spherically</a:t>
            </a:r>
            <a:r>
              <a:rPr kumimoji="1" lang="en-US" altLang="ja-JP" sz="2800" dirty="0" smtClean="0"/>
              <a:t> Symmetric </a:t>
            </a:r>
          </a:p>
          <a:p>
            <a:r>
              <a:rPr lang="en-US" altLang="ja-JP" sz="2800" dirty="0" smtClean="0"/>
              <a:t>Main constituents:    Dark Matter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14414" y="3643314"/>
            <a:ext cx="6037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 are living </a:t>
            </a:r>
            <a:r>
              <a:rPr lang="en-US" altLang="ja-JP" sz="2800" dirty="0" smtClean="0">
                <a:solidFill>
                  <a:srgbClr val="C00000"/>
                </a:solidFill>
              </a:rPr>
              <a:t>in the center of the world 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28662" y="5214950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Local void of a few hundred </a:t>
            </a:r>
            <a:r>
              <a:rPr lang="en-US" altLang="ja-JP" sz="2800" dirty="0" err="1" smtClean="0"/>
              <a:t>Mpc</a:t>
            </a:r>
            <a:r>
              <a:rPr lang="en-US" altLang="ja-JP" sz="2800" dirty="0" smtClean="0"/>
              <a:t>: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86512" y="5214950"/>
            <a:ext cx="1722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Tomita 2000</a:t>
            </a:r>
            <a:endParaRPr kumimoji="1" lang="ja-JP" alt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2844" y="5286388"/>
            <a:ext cx="732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/>
              <a:t>e.g.</a:t>
            </a:r>
            <a:endParaRPr kumimoji="1" lang="ja-JP" altLang="en-US" sz="28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28662" y="5786454"/>
            <a:ext cx="3857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Local void of a few </a:t>
            </a:r>
            <a:r>
              <a:rPr lang="en-US" altLang="ja-JP" sz="2800" dirty="0" err="1" smtClean="0"/>
              <a:t>Gpc</a:t>
            </a:r>
            <a:r>
              <a:rPr lang="en-US" altLang="ja-JP" sz="2800" dirty="0" smtClean="0"/>
              <a:t> :   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86282" y="5786454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Garcia-</a:t>
            </a:r>
            <a:r>
              <a:rPr lang="en-US" altLang="ja-JP" sz="2400" dirty="0" err="1" smtClean="0">
                <a:solidFill>
                  <a:schemeClr val="accent1">
                    <a:lumMod val="50000"/>
                  </a:schemeClr>
                </a:solidFill>
              </a:rPr>
              <a:t>Bellido</a:t>
            </a:r>
            <a:r>
              <a:rPr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 &amp; </a:t>
            </a:r>
            <a:r>
              <a:rPr lang="en-US" altLang="ja-JP" sz="2400" dirty="0" err="1" smtClean="0">
                <a:solidFill>
                  <a:schemeClr val="accent1">
                    <a:lumMod val="50000"/>
                  </a:schemeClr>
                </a:solidFill>
              </a:rPr>
              <a:t>Haugboelle</a:t>
            </a:r>
            <a:r>
              <a:rPr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 2008</a:t>
            </a:r>
            <a:endParaRPr kumimoji="1" lang="ja-JP" alt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642910" y="714356"/>
            <a:ext cx="4973073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テキスト ボックス 4"/>
          <p:cNvSpPr txBox="1"/>
          <p:nvPr/>
        </p:nvSpPr>
        <p:spPr>
          <a:xfrm>
            <a:off x="571472" y="214290"/>
            <a:ext cx="2531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C00000"/>
                </a:solidFill>
              </a:rPr>
              <a:t>A local void model</a:t>
            </a:r>
            <a:endParaRPr kumimoji="1" lang="ja-JP" altLang="en-US" sz="2400" b="1" dirty="0">
              <a:solidFill>
                <a:srgbClr val="C0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43306" y="214290"/>
            <a:ext cx="1860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Tomita   2000</a:t>
            </a:r>
            <a:endParaRPr kumimoji="1" lang="ja-JP" alt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29224" y="2571744"/>
            <a:ext cx="371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-- c</a:t>
            </a:r>
            <a:r>
              <a:rPr kumimoji="1"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an be positioned  50Mpc </a:t>
            </a:r>
          </a:p>
          <a:p>
            <a:r>
              <a:rPr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kumimoji="1"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away from the center</a:t>
            </a:r>
            <a:endParaRPr kumimoji="1" lang="ja-JP" alt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72132" y="857232"/>
            <a:ext cx="34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      </a:t>
            </a:r>
            <a:r>
              <a:rPr kumimoji="1" lang="en-US" altLang="ja-JP" sz="2400" dirty="0" smtClean="0"/>
              <a:t>:   </a:t>
            </a:r>
            <a:r>
              <a:rPr lang="en-US" altLang="ja-JP" sz="2400" dirty="0" smtClean="0"/>
              <a:t>low-</a:t>
            </a:r>
            <a:r>
              <a:rPr kumimoji="1" lang="en-US" altLang="ja-JP" sz="2400" dirty="0" smtClean="0"/>
              <a:t>dense </a:t>
            </a:r>
            <a:r>
              <a:rPr lang="en-US" altLang="ja-JP" sz="2400" dirty="0" smtClean="0"/>
              <a:t> region</a:t>
            </a:r>
            <a:r>
              <a:rPr kumimoji="1" lang="en-US" altLang="ja-JP" sz="2400" dirty="0" smtClean="0"/>
              <a:t> 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857884" y="1571612"/>
            <a:ext cx="2857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    : high-dense outer</a:t>
            </a:r>
            <a:endParaRPr kumimoji="1" lang="ja-JP" altLang="en-US" sz="2400" dirty="0"/>
          </a:p>
        </p:txBody>
      </p:sp>
      <p:sp>
        <p:nvSpPr>
          <p:cNvPr id="10" name="正方形/長方形 9"/>
          <p:cNvSpPr/>
          <p:nvPr/>
        </p:nvSpPr>
        <p:spPr>
          <a:xfrm>
            <a:off x="571472" y="5143512"/>
            <a:ext cx="8215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The mismatch between the local and global expansion can explain the observed dimming  of SN-</a:t>
            </a:r>
            <a:r>
              <a:rPr lang="en-US" altLang="ja-JP" sz="2400" dirty="0" err="1" smtClean="0"/>
              <a:t>Ia</a:t>
            </a:r>
            <a:r>
              <a:rPr lang="en-US" altLang="ja-JP" sz="2400" dirty="0" smtClean="0"/>
              <a:t> luminosity</a:t>
            </a:r>
            <a:endParaRPr lang="ja-JP" altLang="en-US" sz="2400" dirty="0"/>
          </a:p>
        </p:txBody>
      </p:sp>
      <p:pic>
        <p:nvPicPr>
          <p:cNvPr id="12" name="図 11" descr="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3643306" y="6072206"/>
            <a:ext cx="1533171" cy="428628"/>
          </a:xfrm>
          <a:prstGeom prst="rect">
            <a:avLst/>
          </a:prstGeom>
        </p:spPr>
      </p:pic>
      <p:pic>
        <p:nvPicPr>
          <p:cNvPr id="13" name="図 12" descr="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643570" y="1000108"/>
            <a:ext cx="330205" cy="266704"/>
          </a:xfrm>
          <a:prstGeom prst="rect">
            <a:avLst/>
          </a:prstGeom>
        </p:spPr>
      </p:pic>
      <p:pic>
        <p:nvPicPr>
          <p:cNvPr id="14" name="図 13" descr="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5643570" y="1643050"/>
            <a:ext cx="431807" cy="2667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コンテンツ プレースホルダ 4" descr="tmp.png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1270000" y="1270000"/>
            <a:ext cx="5194384" cy="660411"/>
          </a:xfrm>
        </p:spPr>
      </p:pic>
      <p:sp>
        <p:nvSpPr>
          <p:cNvPr id="4" name="タイトル 3"/>
          <p:cNvSpPr txBox="1">
            <a:spLocks noGrp="1"/>
          </p:cNvSpPr>
          <p:nvPr>
            <p:ph type="title"/>
          </p:nvPr>
        </p:nvSpPr>
        <p:spPr>
          <a:xfrm>
            <a:off x="2786050" y="357166"/>
            <a:ext cx="56773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Lemaitre-</a:t>
            </a:r>
            <a:r>
              <a:rPr kumimoji="1" lang="en-US" altLang="ja-JP" sz="2800" dirty="0" err="1" smtClean="0"/>
              <a:t>Tolman</a:t>
            </a:r>
            <a:r>
              <a:rPr kumimoji="1" lang="en-US" altLang="ja-JP" sz="2800" dirty="0" smtClean="0"/>
              <a:t>-</a:t>
            </a:r>
            <a:r>
              <a:rPr kumimoji="1" lang="en-US" altLang="ja-JP" sz="2800" dirty="0" err="1" smtClean="0"/>
              <a:t>Bondi</a:t>
            </a:r>
            <a:r>
              <a:rPr kumimoji="1" lang="en-US" altLang="ja-JP" sz="2800" dirty="0" smtClean="0"/>
              <a:t> (LTB) metric</a:t>
            </a:r>
            <a:endParaRPr kumimoji="1" lang="ja-JP" altLang="en-US" sz="2800" dirty="0"/>
          </a:p>
        </p:txBody>
      </p:sp>
      <p:pic>
        <p:nvPicPr>
          <p:cNvPr id="7" name="図 6" descr="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928662" y="2428868"/>
            <a:ext cx="1778029" cy="254004"/>
          </a:xfrm>
          <a:prstGeom prst="rect">
            <a:avLst/>
          </a:prstGeom>
        </p:spPr>
      </p:pic>
      <p:pic>
        <p:nvPicPr>
          <p:cNvPr id="8" name="図 7" descr="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3071802" y="2357430"/>
            <a:ext cx="1828830" cy="304805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6215074" y="2214554"/>
            <a:ext cx="2035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FLRW metric</a:t>
            </a:r>
            <a:endParaRPr kumimoji="1" lang="ja-JP" altLang="en-US" sz="2800" dirty="0"/>
          </a:p>
        </p:txBody>
      </p:sp>
      <p:sp>
        <p:nvSpPr>
          <p:cNvPr id="10" name="右矢印 9"/>
          <p:cNvSpPr/>
          <p:nvPr/>
        </p:nvSpPr>
        <p:spPr>
          <a:xfrm>
            <a:off x="5286380" y="2357430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57224" y="4143380"/>
            <a:ext cx="35766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i="1" dirty="0" smtClean="0">
                <a:solidFill>
                  <a:srgbClr val="C00000"/>
                </a:solidFill>
              </a:rPr>
              <a:t>Two</a:t>
            </a:r>
            <a:r>
              <a:rPr kumimoji="1" lang="en-US" altLang="ja-JP" sz="2800" dirty="0" smtClean="0">
                <a:solidFill>
                  <a:srgbClr val="C00000"/>
                </a:solidFill>
              </a:rPr>
              <a:t> arbitrary functions</a:t>
            </a:r>
          </a:p>
        </p:txBody>
      </p:sp>
      <p:pic>
        <p:nvPicPr>
          <p:cNvPr id="12" name="図 11" descr="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1785918" y="3143248"/>
            <a:ext cx="4102166" cy="584209"/>
          </a:xfrm>
          <a:prstGeom prst="rect">
            <a:avLst/>
          </a:prstGeom>
        </p:spPr>
      </p:pic>
      <p:pic>
        <p:nvPicPr>
          <p:cNvPr id="13" name="図 12" descr="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4786314" y="4286256"/>
            <a:ext cx="558809" cy="254004"/>
          </a:xfrm>
          <a:prstGeom prst="rect">
            <a:avLst/>
          </a:prstGeom>
        </p:spPr>
      </p:pic>
      <p:pic>
        <p:nvPicPr>
          <p:cNvPr id="14" name="図 13" descr="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8"/>
          <a:stretch>
            <a:fillRect/>
          </a:stretch>
        </p:blipFill>
        <p:spPr>
          <a:xfrm>
            <a:off x="5715008" y="4286256"/>
            <a:ext cx="558809" cy="254004"/>
          </a:xfrm>
          <a:prstGeom prst="rect">
            <a:avLst/>
          </a:prstGeom>
        </p:spPr>
      </p:pic>
      <p:pic>
        <p:nvPicPr>
          <p:cNvPr id="18" name="図 17" descr="tmp.pn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9"/>
          <a:stretch>
            <a:fillRect/>
          </a:stretch>
        </p:blipFill>
        <p:spPr>
          <a:xfrm>
            <a:off x="3214678" y="4786322"/>
            <a:ext cx="2832146" cy="635010"/>
          </a:xfrm>
          <a:prstGeom prst="rect">
            <a:avLst/>
          </a:prstGeom>
        </p:spPr>
      </p:pic>
      <p:pic>
        <p:nvPicPr>
          <p:cNvPr id="19" name="図 18" descr="tmp.png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0"/>
          <a:stretch>
            <a:fillRect/>
          </a:stretch>
        </p:blipFill>
        <p:spPr>
          <a:xfrm>
            <a:off x="6715140" y="5572140"/>
            <a:ext cx="1193819" cy="215903"/>
          </a:xfrm>
          <a:prstGeom prst="rect">
            <a:avLst/>
          </a:prstGeom>
        </p:spPr>
      </p:pic>
      <p:pic>
        <p:nvPicPr>
          <p:cNvPr id="20" name="図 19" descr="tmp.png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1"/>
          <a:stretch>
            <a:fillRect/>
          </a:stretch>
        </p:blipFill>
        <p:spPr>
          <a:xfrm>
            <a:off x="4572000" y="6072206"/>
            <a:ext cx="2262203" cy="357190"/>
          </a:xfrm>
          <a:prstGeom prst="rect">
            <a:avLst/>
          </a:prstGeom>
        </p:spPr>
      </p:pic>
      <p:sp>
        <p:nvSpPr>
          <p:cNvPr id="21" name="テキスト ボックス 20"/>
          <p:cNvSpPr txBox="1"/>
          <p:nvPr/>
        </p:nvSpPr>
        <p:spPr>
          <a:xfrm>
            <a:off x="1071538" y="6000768"/>
            <a:ext cx="31979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Luminosity-distance: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285852" y="4857760"/>
            <a:ext cx="1613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Null vector </a:t>
            </a:r>
            <a:endParaRPr kumimoji="1" lang="ja-JP" altLang="en-US" sz="2400" dirty="0"/>
          </a:p>
        </p:txBody>
      </p:sp>
      <p:pic>
        <p:nvPicPr>
          <p:cNvPr id="23" name="図 22" descr="tmp.png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2"/>
          <a:stretch>
            <a:fillRect/>
          </a:stretch>
        </p:blipFill>
        <p:spPr>
          <a:xfrm>
            <a:off x="6286512" y="5000636"/>
            <a:ext cx="2616242" cy="279405"/>
          </a:xfrm>
          <a:prstGeom prst="rect">
            <a:avLst/>
          </a:prstGeom>
        </p:spPr>
      </p:pic>
      <p:sp>
        <p:nvSpPr>
          <p:cNvPr id="24" name="正方形/長方形 23"/>
          <p:cNvSpPr/>
          <p:nvPr/>
        </p:nvSpPr>
        <p:spPr>
          <a:xfrm>
            <a:off x="357158" y="357166"/>
            <a:ext cx="26091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Simplest model: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21" grpId="0"/>
      <p:bldP spid="2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 3"/>
          <p:cNvSpPr txBox="1">
            <a:spLocks noGrp="1"/>
          </p:cNvSpPr>
          <p:nvPr>
            <p:ph idx="1"/>
          </p:nvPr>
        </p:nvSpPr>
        <p:spPr>
          <a:xfrm>
            <a:off x="214282" y="714356"/>
            <a:ext cx="8715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kumimoji="1" lang="en-US" altLang="ja-JP" sz="2800" dirty="0" smtClean="0"/>
              <a:t>The </a:t>
            </a:r>
            <a:r>
              <a:rPr lang="en-US" altLang="ja-JP" sz="2800" dirty="0" smtClean="0"/>
              <a:t>LTB </a:t>
            </a:r>
            <a:r>
              <a:rPr kumimoji="1" lang="en-US" altLang="ja-JP" sz="2800" dirty="0" smtClean="0"/>
              <a:t>model can fit well the </a:t>
            </a:r>
            <a:r>
              <a:rPr kumimoji="1" lang="en-US" altLang="ja-JP" sz="2800" dirty="0" err="1" smtClean="0"/>
              <a:t>redshift</a:t>
            </a:r>
            <a:r>
              <a:rPr kumimoji="1" lang="en-US" altLang="ja-JP" sz="2800" dirty="0" smtClean="0"/>
              <a:t>-luminosity relation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00496" y="2000240"/>
            <a:ext cx="2323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err="1" smtClean="0">
                <a:solidFill>
                  <a:schemeClr val="accent1">
                    <a:lumMod val="50000"/>
                  </a:schemeClr>
                </a:solidFill>
              </a:rPr>
              <a:t>Garfinkle</a:t>
            </a:r>
            <a:r>
              <a:rPr lang="en-US" altLang="ja-JP" sz="2800" dirty="0" smtClean="0">
                <a:solidFill>
                  <a:schemeClr val="accent1">
                    <a:lumMod val="50000"/>
                  </a:schemeClr>
                </a:solidFill>
              </a:rPr>
              <a:t> 2006</a:t>
            </a:r>
            <a:endParaRPr kumimoji="1" lang="ja-JP" alt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286124"/>
            <a:ext cx="4694541" cy="3181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48" y="3275835"/>
            <a:ext cx="4643470" cy="315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テキスト ボックス 5"/>
          <p:cNvSpPr txBox="1"/>
          <p:nvPr/>
        </p:nvSpPr>
        <p:spPr>
          <a:xfrm>
            <a:off x="3987267" y="1428736"/>
            <a:ext cx="51567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chemeClr val="accent1">
                    <a:lumMod val="50000"/>
                  </a:schemeClr>
                </a:solidFill>
              </a:rPr>
              <a:t>Iguchi – Nakamura – </a:t>
            </a:r>
            <a:r>
              <a:rPr kumimoji="1" lang="en-US" altLang="ja-JP" sz="2800" dirty="0" err="1" smtClean="0">
                <a:solidFill>
                  <a:schemeClr val="accent1">
                    <a:lumMod val="50000"/>
                  </a:schemeClr>
                </a:solidFill>
              </a:rPr>
              <a:t>Nakao</a:t>
            </a:r>
            <a:r>
              <a:rPr kumimoji="1" lang="en-US" altLang="ja-JP" sz="2800" dirty="0" smtClean="0">
                <a:solidFill>
                  <a:schemeClr val="accent1">
                    <a:lumMod val="50000"/>
                  </a:schemeClr>
                </a:solidFill>
              </a:rPr>
              <a:t> 2002</a:t>
            </a:r>
            <a:endParaRPr kumimoji="1" lang="ja-JP" alt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図 6" descr="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714348" y="2857496"/>
            <a:ext cx="2895647" cy="2540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5852" y="0"/>
            <a:ext cx="6186502" cy="774720"/>
          </a:xfrm>
        </p:spPr>
        <p:txBody>
          <a:bodyPr/>
          <a:lstStyle/>
          <a:p>
            <a:r>
              <a:rPr kumimoji="1" lang="en-US" altLang="ja-JP" dirty="0" smtClean="0"/>
              <a:t>However 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5572164"/>
          </a:xfrm>
        </p:spPr>
        <p:txBody>
          <a:bodyPr>
            <a:noAutofit/>
          </a:bodyPr>
          <a:lstStyle/>
          <a:p>
            <a:r>
              <a:rPr lang="en-US" altLang="ja-JP" sz="2400" dirty="0" smtClean="0"/>
              <a:t>Many LTB models contain a weak singularity at the center</a:t>
            </a:r>
          </a:p>
          <a:p>
            <a:pPr>
              <a:buNone/>
            </a:pPr>
            <a:r>
              <a:rPr lang="en-US" altLang="ja-JP" sz="2400" dirty="0" smtClean="0"/>
              <a:t>                                                    </a:t>
            </a:r>
            <a:r>
              <a:rPr lang="en-US" altLang="ja-JP" sz="2000" dirty="0" err="1" smtClean="0">
                <a:solidFill>
                  <a:schemeClr val="accent1">
                    <a:lumMod val="75000"/>
                  </a:schemeClr>
                </a:solidFill>
              </a:rPr>
              <a:t>Vanderveld</a:t>
            </a:r>
            <a:r>
              <a:rPr lang="en-US" altLang="ja-JP" sz="2000" dirty="0" smtClean="0">
                <a:solidFill>
                  <a:schemeClr val="accent1">
                    <a:lumMod val="75000"/>
                  </a:schemeClr>
                </a:solidFill>
              </a:rPr>
              <a:t>-Flanagan-</a:t>
            </a:r>
            <a:r>
              <a:rPr lang="en-US" altLang="ja-JP" sz="2000" dirty="0" err="1" smtClean="0">
                <a:solidFill>
                  <a:schemeClr val="accent1">
                    <a:lumMod val="75000"/>
                  </a:schemeClr>
                </a:solidFill>
              </a:rPr>
              <a:t>Wesserman</a:t>
            </a:r>
            <a:r>
              <a:rPr lang="en-US" altLang="ja-JP" sz="2000" dirty="0" smtClean="0">
                <a:solidFill>
                  <a:schemeClr val="accent1">
                    <a:lumMod val="75000"/>
                  </a:schemeClr>
                </a:solidFill>
              </a:rPr>
              <a:t> 2006</a:t>
            </a:r>
          </a:p>
          <a:p>
            <a:pPr>
              <a:buNone/>
            </a:pPr>
            <a:endParaRPr lang="en-US" altLang="ja-JP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ja-JP" sz="2400" dirty="0" smtClean="0">
                <a:solidFill>
                  <a:srgbClr val="C00000"/>
                </a:solidFill>
              </a:rPr>
              <a:t>We have more cosmological data than SN-</a:t>
            </a:r>
            <a:r>
              <a:rPr lang="en-US" altLang="ja-JP" sz="2400" dirty="0" err="1" smtClean="0">
                <a:solidFill>
                  <a:srgbClr val="C00000"/>
                </a:solidFill>
              </a:rPr>
              <a:t>Ia</a:t>
            </a:r>
            <a:endParaRPr lang="en-US" altLang="ja-JP" sz="24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altLang="ja-JP" sz="2400" dirty="0" smtClean="0"/>
          </a:p>
          <a:p>
            <a:r>
              <a:rPr kumimoji="1" lang="en-US" altLang="ja-JP" sz="2400" dirty="0" smtClean="0"/>
              <a:t>How to reconcile large scale structure formation </a:t>
            </a:r>
          </a:p>
          <a:p>
            <a:pPr>
              <a:buNone/>
            </a:pPr>
            <a:r>
              <a:rPr lang="en-US" altLang="ja-JP" sz="2400" i="1" dirty="0" smtClean="0"/>
              <a:t>      </a:t>
            </a:r>
            <a:r>
              <a:rPr kumimoji="1" lang="en-US" altLang="ja-JP" sz="2400" i="1" dirty="0" smtClean="0"/>
              <a:t>without</a:t>
            </a:r>
            <a:r>
              <a:rPr kumimoji="1" lang="en-US" altLang="ja-JP" sz="2400" dirty="0" smtClean="0"/>
              <a:t> Dark Energy?</a:t>
            </a:r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en-US" altLang="ja-JP" sz="2400" dirty="0" smtClean="0"/>
              <a:t>How to confront with CMB spectrum?</a:t>
            </a:r>
          </a:p>
          <a:p>
            <a:pPr>
              <a:buNone/>
            </a:pPr>
            <a:r>
              <a:rPr lang="en-US" altLang="ja-JP" sz="2400" dirty="0" smtClean="0"/>
              <a:t>     </a:t>
            </a:r>
            <a:r>
              <a:rPr lang="en-US" altLang="ja-JP" sz="20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altLang="ja-JP" sz="2000" baseline="30000" dirty="0" smtClean="0">
                <a:solidFill>
                  <a:schemeClr val="accent1">
                    <a:lumMod val="50000"/>
                  </a:schemeClr>
                </a:solidFill>
              </a:rPr>
              <a:t>st</a:t>
            </a:r>
            <a:r>
              <a:rPr lang="en-US" altLang="ja-JP" sz="2000" dirty="0" smtClean="0">
                <a:solidFill>
                  <a:schemeClr val="accent1">
                    <a:lumMod val="50000"/>
                  </a:schemeClr>
                </a:solidFill>
              </a:rPr>
              <a:t>-peak of CMB power spectrum can be made to match WMAP   observations                    </a:t>
            </a:r>
          </a:p>
          <a:p>
            <a:pPr>
              <a:buNone/>
            </a:pPr>
            <a:r>
              <a:rPr lang="en-US" altLang="ja-JP" sz="2000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e.g.    </a:t>
            </a:r>
            <a:r>
              <a:rPr lang="en-US" altLang="ja-JP" sz="2000" dirty="0" err="1" smtClean="0">
                <a:solidFill>
                  <a:schemeClr val="accent1">
                    <a:lumMod val="50000"/>
                  </a:schemeClr>
                </a:solidFill>
              </a:rPr>
              <a:t>Alnes-Amarzguioui-Groen</a:t>
            </a:r>
            <a:r>
              <a:rPr lang="en-US" altLang="ja-JP" sz="2000" dirty="0" smtClean="0">
                <a:solidFill>
                  <a:schemeClr val="accent1">
                    <a:lumMod val="50000"/>
                  </a:schemeClr>
                </a:solidFill>
              </a:rPr>
              <a:t> 2006 </a:t>
            </a:r>
            <a:endParaRPr lang="ja-JP" alt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</a:t>
            </a:r>
            <a:r>
              <a:rPr lang="en-US" altLang="ja-JP" sz="2000" dirty="0" smtClean="0">
                <a:solidFill>
                  <a:schemeClr val="accent1">
                    <a:lumMod val="50000"/>
                  </a:schemeClr>
                </a:solidFill>
              </a:rPr>
              <a:t>Garcia-</a:t>
            </a:r>
            <a:r>
              <a:rPr lang="en-US" altLang="ja-JP" sz="2000" dirty="0" err="1" smtClean="0">
                <a:solidFill>
                  <a:schemeClr val="accent1">
                    <a:lumMod val="50000"/>
                  </a:schemeClr>
                </a:solidFill>
              </a:rPr>
              <a:t>Bellido</a:t>
            </a:r>
            <a:r>
              <a:rPr lang="en-US" altLang="ja-JP" sz="2000" dirty="0" smtClean="0">
                <a:solidFill>
                  <a:schemeClr val="accent1">
                    <a:lumMod val="50000"/>
                  </a:schemeClr>
                </a:solidFill>
              </a:rPr>
              <a:t> – </a:t>
            </a:r>
            <a:r>
              <a:rPr lang="en-US" altLang="ja-JP" sz="2000" dirty="0" err="1" smtClean="0">
                <a:solidFill>
                  <a:schemeClr val="accent1">
                    <a:lumMod val="50000"/>
                  </a:schemeClr>
                </a:solidFill>
              </a:rPr>
              <a:t>Haugboelle</a:t>
            </a:r>
            <a:r>
              <a:rPr lang="en-US" altLang="ja-JP" sz="2000" dirty="0" smtClean="0">
                <a:solidFill>
                  <a:schemeClr val="accent1">
                    <a:lumMod val="50000"/>
                  </a:schemeClr>
                </a:solidFill>
              </a:rPr>
              <a:t>  2008</a:t>
            </a:r>
            <a:r>
              <a:rPr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   </a:t>
            </a:r>
            <a:r>
              <a:rPr lang="en-US" altLang="ja-JP" sz="2000" dirty="0" smtClean="0"/>
              <a:t> </a:t>
            </a:r>
            <a:endParaRPr lang="ja-JP" altLang="en-US" sz="20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24" y="3857628"/>
            <a:ext cx="7572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accent5">
                    <a:lumMod val="50000"/>
                  </a:schemeClr>
                </a:solidFill>
              </a:rPr>
              <a:t>If  no Dark Energy,  density perturbations would have grown too much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8662" y="214290"/>
            <a:ext cx="6929486" cy="71438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688" y="1000108"/>
            <a:ext cx="8858312" cy="2643206"/>
          </a:xfrm>
        </p:spPr>
        <p:txBody>
          <a:bodyPr>
            <a:noAutofit/>
          </a:bodyPr>
          <a:lstStyle/>
          <a:p>
            <a:r>
              <a:rPr lang="en-US" altLang="ja-JP" sz="2800" dirty="0" smtClean="0"/>
              <a:t>Inhomogeneous models </a:t>
            </a:r>
            <a:r>
              <a:rPr lang="en-US" altLang="ja-JP" sz="2800" i="1" dirty="0" smtClean="0"/>
              <a:t>can</a:t>
            </a:r>
            <a:r>
              <a:rPr lang="en-US" altLang="ja-JP" sz="2800" dirty="0" smtClean="0"/>
              <a:t> mimic an “accelerated expansion” </a:t>
            </a:r>
            <a:r>
              <a:rPr lang="en-US" altLang="ja-JP" sz="2800" i="1" dirty="0" smtClean="0"/>
              <a:t>without Dark Energy </a:t>
            </a:r>
          </a:p>
          <a:p>
            <a:r>
              <a:rPr lang="en-US" altLang="ja-JP" sz="2800" dirty="0" err="1" smtClean="0"/>
              <a:t>Backreaction</a:t>
            </a:r>
            <a:r>
              <a:rPr lang="en-US" altLang="ja-JP" sz="2800" dirty="0" smtClean="0"/>
              <a:t> scenarios from perturbations and/or </a:t>
            </a:r>
          </a:p>
          <a:p>
            <a:pPr>
              <a:buNone/>
            </a:pPr>
            <a:r>
              <a:rPr lang="en-US" altLang="ja-JP" sz="2800" dirty="0" smtClean="0"/>
              <a:t>      spatial averaging suffer from serious gauge ambiguities</a:t>
            </a:r>
          </a:p>
          <a:p>
            <a:pPr>
              <a:buNone/>
            </a:pPr>
            <a:r>
              <a:rPr lang="en-US" altLang="ja-JP" sz="2800" dirty="0" smtClean="0"/>
              <a:t>         </a:t>
            </a:r>
          </a:p>
          <a:p>
            <a:r>
              <a:rPr lang="en-US" altLang="ja-JP" sz="2800" dirty="0" smtClean="0"/>
              <a:t>Anti-</a:t>
            </a:r>
            <a:r>
              <a:rPr lang="en-US" altLang="ja-JP" sz="2800" dirty="0" err="1" smtClean="0"/>
              <a:t>copernican</a:t>
            </a:r>
            <a:r>
              <a:rPr lang="en-US" altLang="ja-JP" sz="2800" dirty="0" smtClean="0"/>
              <a:t> models have attracted more attention</a:t>
            </a:r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Seems unlikely that all cosmological data can be explained by inhomogeneous models</a:t>
            </a:r>
          </a:p>
          <a:p>
            <a:r>
              <a:rPr lang="en-US" altLang="ja-JP" sz="2800" dirty="0" smtClean="0"/>
              <a:t>But t</a:t>
            </a:r>
            <a:r>
              <a:rPr kumimoji="1" lang="en-US" altLang="ja-JP" sz="2800" dirty="0" smtClean="0"/>
              <a:t>he issue has not yet been settled </a:t>
            </a:r>
          </a:p>
          <a:p>
            <a:pPr>
              <a:buNone/>
            </a:pPr>
            <a:r>
              <a:rPr lang="en-US" altLang="ja-JP" sz="2800" dirty="0" smtClean="0"/>
              <a:t>                                 …  </a:t>
            </a:r>
            <a:r>
              <a:rPr lang="en-US" altLang="ja-JP" sz="2800" dirty="0" err="1" smtClean="0"/>
              <a:t>noy</a:t>
            </a:r>
            <a:r>
              <a:rPr lang="en-US" altLang="ja-JP" sz="2800" dirty="0" smtClean="0"/>
              <a:t> yet definitively ruled out</a:t>
            </a:r>
            <a:endParaRPr kumimoji="1" lang="en-US" altLang="ja-JP" sz="2800" dirty="0" smtClean="0"/>
          </a:p>
          <a:p>
            <a:pPr>
              <a:buNone/>
            </a:pPr>
            <a:r>
              <a:rPr lang="en-US" altLang="ja-JP" sz="2800" dirty="0" smtClean="0"/>
              <a:t>                   </a:t>
            </a:r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 3"/>
          <p:cNvSpPr txBox="1">
            <a:spLocks noGrp="1"/>
          </p:cNvSpPr>
          <p:nvPr>
            <p:ph idx="1"/>
          </p:nvPr>
        </p:nvSpPr>
        <p:spPr>
          <a:xfrm>
            <a:off x="428596" y="2071678"/>
            <a:ext cx="8043890" cy="104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kumimoji="1" lang="en-US" altLang="ja-JP" sz="2800" b="1" dirty="0" smtClean="0">
                <a:solidFill>
                  <a:srgbClr val="C00000"/>
                </a:solidFill>
              </a:rPr>
              <a:t>   </a:t>
            </a:r>
            <a:r>
              <a:rPr kumimoji="1" lang="en-US" altLang="ja-JP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 Which is more absurd, </a:t>
            </a:r>
          </a:p>
          <a:p>
            <a:pPr>
              <a:buNone/>
            </a:pPr>
            <a:r>
              <a:rPr lang="en-US" altLang="ja-JP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</a:t>
            </a:r>
            <a:r>
              <a:rPr kumimoji="1" lang="en-US" altLang="ja-JP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Dark Energy  or  Inhomogeneous  models? ”</a:t>
            </a:r>
            <a:endParaRPr kumimoji="1" lang="ja-JP" alt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00562" y="3429000"/>
            <a:ext cx="4218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Iguchi – Nakamura - </a:t>
            </a:r>
            <a:r>
              <a:rPr kumimoji="1" lang="en-US" altLang="ja-JP" sz="2400" dirty="0" err="1" smtClean="0">
                <a:solidFill>
                  <a:schemeClr val="accent1">
                    <a:lumMod val="50000"/>
                  </a:schemeClr>
                </a:solidFill>
              </a:rPr>
              <a:t>Nakao</a:t>
            </a:r>
            <a:r>
              <a:rPr kumimoji="1"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 2002</a:t>
            </a:r>
            <a:endParaRPr kumimoji="1" lang="ja-JP" alt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796908"/>
          </a:xfrm>
        </p:spPr>
        <p:txBody>
          <a:bodyPr/>
          <a:lstStyle/>
          <a:p>
            <a:r>
              <a:rPr kumimoji="1" lang="en-US" altLang="ja-JP" dirty="0" smtClean="0"/>
              <a:t>Purpose of this talk: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3357562"/>
            <a:ext cx="8501122" cy="571504"/>
          </a:xfrm>
        </p:spPr>
        <p:txBody>
          <a:bodyPr>
            <a:normAutofit fontScale="25000" lnSpcReduction="20000"/>
          </a:bodyPr>
          <a:lstStyle/>
          <a:p>
            <a:r>
              <a:rPr lang="en-US" altLang="ja-JP" sz="11200" dirty="0" smtClean="0"/>
              <a:t>Point out</a:t>
            </a:r>
            <a:r>
              <a:rPr kumimoji="1" lang="en-US" altLang="ja-JP" sz="11200" dirty="0" smtClean="0"/>
              <a:t> some </a:t>
            </a:r>
            <a:r>
              <a:rPr lang="en-US" altLang="ja-JP" sz="11200" dirty="0" smtClean="0"/>
              <a:t>serious flaws in these attempts from theoretical -- </a:t>
            </a:r>
            <a:r>
              <a:rPr lang="en-US" altLang="ja-JP" sz="11200" dirty="0" err="1" smtClean="0"/>
              <a:t>relativisitc</a:t>
            </a:r>
            <a:r>
              <a:rPr lang="en-US" altLang="ja-JP" sz="11200" dirty="0" smtClean="0"/>
              <a:t> -- viewpoints  </a:t>
            </a:r>
          </a:p>
          <a:p>
            <a:pPr>
              <a:buNone/>
            </a:pPr>
            <a:endParaRPr lang="en-US" altLang="ja-JP" sz="9600" dirty="0" smtClean="0"/>
          </a:p>
          <a:p>
            <a:pPr>
              <a:buNone/>
            </a:pPr>
            <a:r>
              <a:rPr lang="en-US" altLang="ja-JP" sz="9600" dirty="0" smtClean="0"/>
              <a:t>  </a:t>
            </a:r>
          </a:p>
          <a:p>
            <a:pPr>
              <a:buNone/>
            </a:pPr>
            <a:endParaRPr lang="en-US" altLang="ja-JP" dirty="0"/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357158" y="4929198"/>
            <a:ext cx="8643998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コンテンツ プレースホルダ 2"/>
          <p:cNvSpPr txBox="1">
            <a:spLocks/>
          </p:cNvSpPr>
          <p:nvPr/>
        </p:nvSpPr>
        <p:spPr>
          <a:xfrm>
            <a:off x="357158" y="1571612"/>
            <a:ext cx="8501122" cy="142876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en-US" altLang="ja-JP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Introduce recent attempts to account for acceleration of the universe by </a:t>
            </a:r>
            <a:r>
              <a:rPr lang="en-US" altLang="ja-JP" sz="11200" dirty="0" smtClean="0"/>
              <a:t>the </a:t>
            </a:r>
            <a:r>
              <a:rPr kumimoji="1" lang="en-US" altLang="ja-JP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effects </a:t>
            </a:r>
            <a:r>
              <a:rPr lang="en-US" altLang="ja-JP" sz="11200" dirty="0" smtClean="0"/>
              <a:t>of</a:t>
            </a:r>
            <a:r>
              <a:rPr kumimoji="1" lang="en-US" altLang="ja-JP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inhomogeneities</a:t>
            </a:r>
            <a:r>
              <a:rPr kumimoji="1" lang="en-US" altLang="ja-JP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en-US" altLang="ja-JP" sz="9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143800" cy="1143008"/>
          </a:xfrm>
        </p:spPr>
        <p:txBody>
          <a:bodyPr/>
          <a:lstStyle/>
          <a:p>
            <a:r>
              <a:rPr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71472" y="3429000"/>
            <a:ext cx="8358246" cy="2185990"/>
          </a:xfrm>
        </p:spPr>
        <p:txBody>
          <a:bodyPr>
            <a:normAutofit/>
          </a:bodyPr>
          <a:lstStyle/>
          <a:p>
            <a:r>
              <a:rPr kumimoji="1" lang="en-US" altLang="ja-JP" i="1" dirty="0" smtClean="0"/>
              <a:t>Super</a:t>
            </a:r>
            <a:r>
              <a:rPr kumimoji="1" lang="en-US" altLang="ja-JP" dirty="0" smtClean="0"/>
              <a:t>-horizon scale perturbations</a:t>
            </a:r>
          </a:p>
          <a:p>
            <a:r>
              <a:rPr lang="en-US" altLang="ja-JP" i="1" dirty="0" smtClean="0"/>
              <a:t>Sub</a:t>
            </a:r>
            <a:r>
              <a:rPr lang="en-US" altLang="ja-JP" dirty="0" smtClean="0"/>
              <a:t>-horizon perturbations  &amp;  averaging</a:t>
            </a:r>
          </a:p>
          <a:p>
            <a:r>
              <a:rPr lang="en-US" altLang="ja-JP" dirty="0" smtClean="0"/>
              <a:t>Anti-Copernican  inhomogeneous  universe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00496" y="2428868"/>
            <a:ext cx="6548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VS</a:t>
            </a:r>
            <a:endParaRPr kumimoji="1" lang="ja-JP" altLang="en-US" sz="3600" dirty="0"/>
          </a:p>
        </p:txBody>
      </p:sp>
      <p:sp>
        <p:nvSpPr>
          <p:cNvPr id="6" name="コンテンツ プレースホルダ 2"/>
          <p:cNvSpPr txBox="1">
            <a:spLocks/>
          </p:cNvSpPr>
          <p:nvPr/>
        </p:nvSpPr>
        <p:spPr>
          <a:xfrm>
            <a:off x="357158" y="1857364"/>
            <a:ext cx="8115328" cy="2185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コンテンツ プレースホルダ 2"/>
          <p:cNvSpPr txBox="1">
            <a:spLocks/>
          </p:cNvSpPr>
          <p:nvPr/>
        </p:nvSpPr>
        <p:spPr>
          <a:xfrm>
            <a:off x="642910" y="1500174"/>
            <a:ext cx="8072494" cy="785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Newtonianly</a:t>
            </a: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perturbed FLRW</a:t>
            </a:r>
            <a:r>
              <a:rPr kumimoji="1" lang="en-US" altLang="ja-JP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universe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2714620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Newtonianly</a:t>
            </a:r>
            <a:r>
              <a:rPr kumimoji="1" lang="en-US" altLang="ja-JP" dirty="0" smtClean="0"/>
              <a:t> perturbed FLRW universe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917596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FLRW metric + scalar perturbations</a:t>
            </a:r>
            <a:endParaRPr kumimoji="1" lang="ja-JP" altLang="en-US" sz="4000" dirty="0"/>
          </a:p>
        </p:txBody>
      </p:sp>
      <p:pic>
        <p:nvPicPr>
          <p:cNvPr id="4" name="コンテンツ プレースホルダ 3" descr="tmp.png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500034" y="1571612"/>
            <a:ext cx="8072494" cy="571504"/>
          </a:xfrm>
        </p:spPr>
      </p:pic>
      <p:sp>
        <p:nvSpPr>
          <p:cNvPr id="5" name="テキスト ボックス 4"/>
          <p:cNvSpPr txBox="1"/>
          <p:nvPr/>
        </p:nvSpPr>
        <p:spPr>
          <a:xfrm>
            <a:off x="3000364" y="2357430"/>
            <a:ext cx="5715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homogeneous-isotropic 3-space</a:t>
            </a:r>
            <a:endParaRPr kumimoji="1" lang="ja-JP" altLang="en-US" sz="3200" dirty="0"/>
          </a:p>
        </p:txBody>
      </p:sp>
      <p:pic>
        <p:nvPicPr>
          <p:cNvPr id="6" name="図 5" descr="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2357423" y="2500306"/>
            <a:ext cx="391208" cy="357190"/>
          </a:xfrm>
          <a:prstGeom prst="rect">
            <a:avLst/>
          </a:prstGeom>
        </p:spPr>
      </p:pic>
      <p:pic>
        <p:nvPicPr>
          <p:cNvPr id="8" name="図 7" descr="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1071538" y="4071942"/>
            <a:ext cx="1643074" cy="428628"/>
          </a:xfrm>
          <a:prstGeom prst="rect">
            <a:avLst/>
          </a:prstGeom>
        </p:spPr>
      </p:pic>
      <p:pic>
        <p:nvPicPr>
          <p:cNvPr id="9" name="図 8" descr="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1071538" y="4714884"/>
            <a:ext cx="4095780" cy="857256"/>
          </a:xfrm>
          <a:prstGeom prst="rect">
            <a:avLst/>
          </a:prstGeom>
        </p:spPr>
      </p:pic>
      <p:pic>
        <p:nvPicPr>
          <p:cNvPr id="10" name="図 9" descr="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1071538" y="5786454"/>
            <a:ext cx="6065177" cy="500066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357158" y="3214686"/>
            <a:ext cx="444684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ja-JP" sz="3200" dirty="0" smtClean="0">
                <a:solidFill>
                  <a:srgbClr val="C00000"/>
                </a:solidFill>
              </a:rPr>
              <a:t>Newtonian perturbation   </a:t>
            </a:r>
          </a:p>
          <a:p>
            <a:endParaRPr lang="ja-JP" altLang="en-US" dirty="0"/>
          </a:p>
        </p:txBody>
      </p:sp>
      <p:pic>
        <p:nvPicPr>
          <p:cNvPr id="12" name="図 11" descr="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4786314" y="3429000"/>
            <a:ext cx="1327094" cy="301612"/>
          </a:xfrm>
          <a:prstGeom prst="rect">
            <a:avLst/>
          </a:prstGeom>
        </p:spPr>
      </p:pic>
      <p:pic>
        <p:nvPicPr>
          <p:cNvPr id="13" name="図 12" descr="tmp.pn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1928794" y="4643446"/>
            <a:ext cx="139702" cy="1905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1143000"/>
          </a:xfrm>
        </p:spPr>
        <p:txBody>
          <a:bodyPr/>
          <a:lstStyle/>
          <a:p>
            <a:r>
              <a:rPr lang="en-US" altLang="ja-JP" dirty="0" smtClean="0"/>
              <a:t>Stress-tensor</a:t>
            </a:r>
            <a:endParaRPr kumimoji="1" lang="ja-JP" altLang="en-US" dirty="0"/>
          </a:p>
        </p:txBody>
      </p:sp>
      <p:pic>
        <p:nvPicPr>
          <p:cNvPr id="4" name="コンテンツ プレースホルダ 3" descr="tmp.png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1500166" y="2428868"/>
            <a:ext cx="7158491" cy="587364"/>
          </a:xfrm>
        </p:spPr>
      </p:pic>
      <p:pic>
        <p:nvPicPr>
          <p:cNvPr id="5" name="図 4" descr="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2571736" y="5500702"/>
            <a:ext cx="3141036" cy="500066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714348" y="1571612"/>
            <a:ext cx="57020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i="1" dirty="0" smtClean="0">
                <a:solidFill>
                  <a:srgbClr val="C00000"/>
                </a:solidFill>
              </a:rPr>
              <a:t>Smoothly</a:t>
            </a:r>
            <a:r>
              <a:rPr kumimoji="1" lang="en-US" altLang="ja-JP" sz="3200" dirty="0" smtClean="0"/>
              <a:t> distributed component</a:t>
            </a:r>
            <a:endParaRPr kumimoji="1" lang="ja-JP" altLang="en-US" sz="3200" dirty="0"/>
          </a:p>
        </p:txBody>
      </p:sp>
      <p:sp>
        <p:nvSpPr>
          <p:cNvPr id="7" name="コンテンツ プレースホルダ 2"/>
          <p:cNvSpPr txBox="1">
            <a:spLocks/>
          </p:cNvSpPr>
          <p:nvPr/>
        </p:nvSpPr>
        <p:spPr>
          <a:xfrm>
            <a:off x="714348" y="4500570"/>
            <a:ext cx="7572428" cy="785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ja-JP" sz="3200" i="1" dirty="0" err="1" smtClean="0">
                <a:solidFill>
                  <a:srgbClr val="C00000"/>
                </a:solidFill>
              </a:rPr>
              <a:t>Inhomogeneously</a:t>
            </a:r>
            <a:r>
              <a:rPr lang="en-US" altLang="ja-JP" sz="3200" dirty="0" smtClean="0"/>
              <a:t> distributed component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ja-JP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29058" y="3429000"/>
            <a:ext cx="44845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solidFill>
                  <a:schemeClr val="accent3">
                    <a:lumMod val="50000"/>
                  </a:schemeClr>
                </a:solidFill>
              </a:rPr>
              <a:t>e.g.,  Dark Energy component</a:t>
            </a:r>
            <a:endParaRPr kumimoji="1" lang="ja-JP" altLang="en-US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ds^2= -(1+2\Psi)dt^2 + a(t)^2 (1-2\Phi) \gamma_{ij}dx^i dx^j  \]&#10;&#10;\end{document}"/>
  <p:tag name="YATP_CURSOR" val="122"/>
  <p:tag name="YATP_COLOR_SCHEME" val="default"/>
  <p:tag name="YATP_TRANSPARENT" val="non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3 \left(\frac{\dot a}{a}\right)^2 &#10;  = \kappa^2 \left( \rho^{(s)} + \bar{\rho}^{(m)} \right) &#10;   - 3 \frac{K}{a^2}\]&#10;&#10;\end{document}"/>
  <p:tag name="YATP_CURSOR" val="99"/>
  <p:tag name="YATP_COLOR_SCHEME" val="default"/>
  <p:tag name="YATP_TRANSPARENT" val="non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 3\frac{\ddot a}{a} &#10;   = -\frac{\kappa^2}{2}\left( &#10;                             \rho^{(s)} + \bar{\rho}^{(m)} + 3 P^{(s)} &#10;                        \right) \]&#10;&#10;\end{document}"/>
  <p:tag name="YATP_CURSOR" val="87"/>
  <p:tag name="YATP_COLOR_SCHEME" val="default"/>
  <p:tag name="YATP_TRANSPARENT" val="non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\frac{1}{a^2} \Delta_{(3)} \Psi = \frac{\kappa^2}{2} \delta \rho \]&#10;&#10;\end{document}"/>
  <p:tag name="YATP_CURSOR" val="126"/>
  <p:tag name="YATP_COLOR_SCHEME" val="default"/>
  <p:tag name="YATP_TRANSPARENT" val="non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 \delta \rho = \rho^{(m)} - \bar{\rho}^{(m)}  \]&#10;&#10;\end{document}"/>
  <p:tag name="YATP_CURSOR" val="106"/>
  <p:tag name="YATP_COLOR_SCHEME" val="default"/>
  <p:tag name="YATP_TRANSPARENT" val="non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  \frac{\delta \rho}{\rho} \gg 1 \]&#10;&#10;\end{document}"/>
  <p:tag name="YATP_CURSOR" val="94"/>
  <p:tag name="YATP_COLOR_SCHEME" val="default"/>
  <p:tag name="YATP_TRANSPARENT" val="non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\delta \rho / \rho \approx 10^{30},\, \approx 10^{5},\, \approx 10^{2} &#10;\gg 1  \]&#10;&#10;\end{document}"/>
  <p:tag name="YATP_CURSOR" val="139"/>
  <p:tag name="YATP_COLOR_SCHEME" val="default"/>
  <p:tag name="YATP_TRANSPARENT" val="non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 \Psi \approx 10^{-6} \sim 10^{-5} \ll 1 \]&#10;&#10;\end{document}"/>
  <p:tag name="YATP_CURSOR" val="102"/>
  <p:tag name="YATP_COLOR_SCHEME" val="default"/>
  <p:tag name="YATP_TRANSPARENT" val="non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 g(\alpha) =  g^{(0)}_{ab} +   \alpha g^{(1)}_{ab}+ \alpha^2 g^{(2)}_{ab}+ \cdots\]&#10;&#10;\end{document}"/>
  <p:tag name="YATP_CURSOR" val="71"/>
  <p:tag name="YATP_COLOR_SCHEME" val="default"/>
  <p:tag name="YATP_TRANSPARENT" val="non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\mbox{0th:} \quad G_{ab} [g^{(0)}] = 0\]&#10;&#10;\end{document}"/>
  <p:tag name="YATP_CURSOR" val="100"/>
  <p:tag name="YATP_COLOR_SCHEME" val="default"/>
  <p:tag name="YATP_TRANSPARENT" val="non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  \mbox{1st:} \quad G^{(1)}_{ab} [g^{(1)}] = 0 \]&#10;&#10;\end{document}"/>
  <p:tag name="YATP_CURSOR" val="108"/>
  <p:tag name="YATP_COLOR_SCHEME" val="default"/>
  <p:tag name="YATP_TRANSPARENT" val="non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\gamma_{ij}\]&#10;&#10;\end{document}"/>
  <p:tag name="YATP_CURSOR" val="72"/>
  <p:tag name="YATP_COLOR_SCHEME" val="default"/>
  <p:tag name="YATP_TRANSPARENT" val="non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\mbox{2nd:} \quad G^{(1)}_{ab} [g^{(2)}] = - G^{(2)}_{ab} [g^{(1)}]\]&#10;&#10;\end{document}"/>
  <p:tag name="YATP_CURSOR" val="129"/>
  <p:tag name="YATP_COLOR_SCHEME" val="default"/>
  <p:tag name="YATP_TRANSPARENT" val="non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8\pi G {}^{(eff)}\! T_{ab} := - G^{(2)}_{ab} [g^{(1)}]\]&#10;&#10;\end{document}"/>
  <p:tag name="YATP_CURSOR" val="116"/>
  <p:tag name="YATP_COLOR_SCHEME" val="default"/>
  <p:tag name="YATP_TRANSPARENT" val="non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 G_{ab}[g] = 8\pi G {}^{(eff)}\!T_{ab} \]&#10;&#10;\end{document}"/>
  <p:tag name="YATP_CURSOR" val="100"/>
  <p:tag name="YATP_COLOR_SCHEME" val="default"/>
  <p:tag name="YATP_TRANSPARENT" val="non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g&#10;\]&#10;&#10;\end{document}"/>
  <p:tag name="YATP_CURSOR" val="64"/>
  <p:tag name="YATP_COLOR_SCHEME" val="default"/>
  <p:tag name="YATP_TRANSPARENT" val="non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{}^{(eff)}\!T_{ab}  \propto - \Lambda g_{ab} \]&#10;&#10;\end{document}"/>
  <p:tag name="YATP_CURSOR" val="107"/>
  <p:tag name="YATP_COLOR_SCHEME" val="default"/>
  <p:tag name="YATP_TRANSPARENT" val="non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\frac{d}{dt}\theta = - \frac{1}{3}\theta^2 - \sigma^2 - 4\pi G \rho + \omega^2 \]&#10;&#10;\end{document}"/>
  <p:tag name="YATP_CURSOR" val="141"/>
  <p:tag name="YATP_COLOR_SCHEME" val="default"/>
  <p:tag name="YATP_TRANSPARENT" val="non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\omega^2 \neq 0\]&#10;&#10;\end{document}"/>
  <p:tag name="YATP_CURSOR" val="77"/>
  <p:tag name="YATP_COLOR_SCHEME" val="default"/>
  <p:tag name="YATP_TRANSPARENT" val="non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&#10;  ds^2 = - \alpha dt^2 + 2\beta_i dt dx^i + q_{ij}  dx^i dx^j&#10;\]&#10;&#10;\end{document}"/>
  <p:tag name="YATP_CURSOR" val="124"/>
  <p:tag name="YATP_COLOR_SCHEME" val="default"/>
  <p:tag name="YATP_TRANSPARENT" val="non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\theta\]&#10;&#10;\end{document}"/>
  <p:tag name="YATP_CURSOR" val="68"/>
  <p:tag name="YATP_COLOR_SCHEME" val="default"/>
  <p:tag name="YATP_TRANSPARENT" val="non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ds^2 = -d t^2 + q_{ij}(t,x^m) dx^idx^j      \]&#10;&#10;\end{document}"/>
  <p:tag name="YATP_CURSOR" val="100"/>
  <p:tag name="YATP_COLOR_SCHEME" val="default"/>
  <p:tag name="YATP_TRANSPARENT" val="non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 |\Psi| \ll 1 \,,\]&#10;&#10;\end{document}"/>
  <p:tag name="YATP_CURSOR" val="79"/>
  <p:tag name="YATP_COLOR_SCHEME" val="default"/>
  <p:tag name="YATP_TRANSPARENT" val="non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\langle \phi \rangle_D \equiv \frac{1}{V_D} \int_D \phi d\Sigma \]&#10;&#10;\end{document}"/>
  <p:tag name="YATP_CURSOR" val="111"/>
  <p:tag name="YATP_COLOR_SCHEME" val="default"/>
  <p:tag name="YATP_TRANSPARENT" val="non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 a_D \equiv (V_D)^{1/3} \]&#10;&#10;\end{document}"/>
  <p:tag name="YATP_CURSOR" val="77"/>
  <p:tag name="YATP_COLOR_SCHEME" val="default"/>
  <p:tag name="YATP_TRANSPARENT" val="non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 3\frac{\ddot a_D}{a_D} &#10;   = -\frac{\kappa^2}{2} \langle \rho \rangle_D + Q_D    \]&#10;&#10;\end{document}"/>
  <p:tag name="YATP_CURSOR" val="139"/>
  <p:tag name="YATP_COLOR_SCHEME" val="default"/>
  <p:tag name="YATP_TRANSPARENT" val="non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 3 \left( \frac{\dot a_D}{a_D} \right)^2 &#10;   = \kappa^2\langle \rho \rangle_D  -\frac{1}{2} \langle {\cal R} \rangle_D - \frac{1}{2} Q_D \]&#10;&#10;\end{document}"/>
  <p:tag name="YATP_CURSOR" val="197"/>
  <p:tag name="YATP_COLOR_SCHEME" val="default"/>
  <p:tag name="YATP_TRANSPARENT" val="non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 \Tdot{\left( a_D^6 Q_D \right)}  &#10; + a_D^4 &#10; \Tdot{\left(a_D^2 \langle {\cal R} \rangle_D \right)} =0  \]&#10;&#10;\end{document}"/>
  <p:tag name="YATP_CURSOR" val="151"/>
  <p:tag name="YATP_COLOR_SCHEME" val="default"/>
  <p:tag name="YATP_TRANSPARENT" val="non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  &#10; Q_D \equiv \frac{2}{3} \left( \langle \theta^2 \rangle_D &#10;               - \langle \theta \rangle_D^2 \right)&#10;               - \langle \sigma_{ij}\sigma^{ij} \rangle_D &#10;\]&#10;&#10;\end{document}"/>
  <p:tag name="YATP_CURSOR" val="232"/>
  <p:tag name="YATP_COLOR_SCHEME" val="default"/>
  <p:tag name="YATP_TRANSPARENT" val="non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  Q_D  &gt; \frac{\kappa^2 }{2} \langle \rho \rangle_D \]&#10;&#10;\end{document}"/>
  <p:tag name="YATP_CURSOR" val="112"/>
  <p:tag name="YATP_COLOR_SCHEME" val="default"/>
  <p:tag name="YATP_TRANSPARENT" val="non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\ddot a_D&gt;0\]&#10;&#10;\end{document}"/>
  <p:tag name="YATP_CURSOR" val="73"/>
  <p:tag name="YATP_COLOR_SCHEME" val="default"/>
  <p:tag name="YATP_TRANSPARENT" val="non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&#10; \frac{\partial}{\partial t} \langle \phi \rangle_D&#10; \neq&#10; \left\langle&#10;              \frac{\partial}{\partial t} \phi &#10; \right\rangle_D&#10;\]&#10;&#10;\end{document}"/>
  <p:tag name="YATP_CURSOR" val="199"/>
  <p:tag name="YATP_COLOR_SCHEME" val="default"/>
  <p:tag name="YATP_TRANSPARENT" val="non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Q_D&#10;\]&#10;&#10;\end{document}"/>
  <p:tag name="YATP_CURSOR" val="66"/>
  <p:tag name="YATP_COLOR_SCHEME" val="default"/>
  <p:tag name="YATP_TRANSPARENT" val="non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\left| \frac{\partial \Psi}{\partial t} \right|  &#10;    \ll \frac{1}{a^2} (D^i\Psi) D_i \Psi \,,\]&#10;&#10;\end{document}"/>
  <p:tag name="YATP_CURSOR" val="156"/>
  <p:tag name="YATP_COLOR_SCHEME" val="default"/>
  <p:tag name="YATP_TRANSPARENT" val="non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&#10;  a_D^2 {\ddot a}_D = a_1^2 {\ddot a}_1 + a_2^2 {\ddot a}_2 &#10; + \frac{2}{a^3_D} a_1^3 a_2^3 \left( \frac{\dot a_1}{a_1}    -   \frac{\dot a_2}{a_2} \right)^2 &#10;\]&#10;&#10;\end{document}"/>
  <p:tag name="YATP_CURSOR" val="209"/>
  <p:tag name="YATP_COLOR_SCHEME" val="default"/>
  <p:tag name="YATP_TRANSPARENT" val="non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  \ddot a_1 &lt;0 \quad \ddot a_2 &lt; 0\]&#10;&#10;\end{document}"/>
  <p:tag name="YATP_CURSOR" val="96"/>
  <p:tag name="YATP_COLOR_SCHEME" val="default"/>
  <p:tag name="YATP_TRANSPARENT" val="non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&#10; \frac{ {\ddot a}_D }{a_D} =  - \frac{1}{3} \langle \mbox{Curvature of hyperboloid} \rangle_D = \frac{2}{a_D^2} &gt; 0&#10;\]&#10;&#10;\end{document}"/>
  <p:tag name="YATP_CURSOR" val="178"/>
  <p:tag name="YATP_COLOR_SCHEME" val="default"/>
  <p:tag name="YATP_TRANSPARENT" val="non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  H_0^I &gt;  H_0^{II}     \]&#10;&#10;\end{document}"/>
  <p:tag name="YATP_CURSOR" val="81"/>
  <p:tag name="YATP_COLOR_SCHEME" val="default"/>
  <p:tag name="YATP_TRANSPARENT" val="non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V^I&#10;\]&#10;&#10;\end{document}"/>
  <p:tag name="YATP_CURSOR" val="66"/>
  <p:tag name="YATP_COLOR_SCHEME" val="default"/>
  <p:tag name="YATP_TRANSPARENT" val="non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V^{II}\]&#10;&#10;\end{document}"/>
  <p:tag name="YATP_CURSOR" val="68"/>
  <p:tag name="YATP_COLOR_SCHEME" val="default"/>
  <p:tag name="YATP_TRANSPARENT" val="non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ds^2= -dt^2 + \frac{R'(r,t)^2}{1+2E(r)} dr^2 + R(r,t)^2 d\Omega^2   \]&#10;&#10;\end{document}"/>
  <p:tag name="YATP_CURSOR" val="97"/>
  <p:tag name="YATP_COLOR_SCHEME" val="default"/>
  <p:tag name="YATP_TRANSPARENT" val="non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R(t,r) = ra(t)\]&#10;&#10;\end{document}"/>
  <p:tag name="YATP_CURSOR" val="76"/>
  <p:tag name="YATP_COLOR_SCHEME" val="default"/>
  <p:tag name="YATP_TRANSPARENT" val="non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2E(r) = - Kr^2\]&#10;&#10;\end{document}"/>
  <p:tag name="YATP_CURSOR" val="73"/>
  <p:tag name="YATP_COLOR_SCHEME" val="default"/>
  <p:tag name="YATP_TRANSPARENT" val="non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{\dot R}^2= 2E+ \frac{F(r)}{R} \,, \quad \rho = \frac{F'}{8\pi G R'R}   \]&#10;&#10;\end{document}"/>
  <p:tag name="YATP_CURSOR" val="130"/>
  <p:tag name="YATP_COLOR_SCHEME" val="default"/>
  <p:tag name="YATP_TRANSPARENT" val="non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(D^i \Psi D_i \Psi)^2 \ll (D^iD^j\Psi) D_iD_j\Psi\]&#10;&#10;\end{document}"/>
  <p:tag name="YATP_CURSOR" val="111"/>
  <p:tag name="YATP_COLOR_SCHEME" val="default"/>
  <p:tag name="YATP_TRANSPARENT" val="non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E(r)\]&#10;&#10;\end{document}"/>
  <p:tag name="YATP_CURSOR" val="66"/>
  <p:tag name="YATP_COLOR_SCHEME" val="default"/>
  <p:tag name="YATP_TRANSPARENT" val="non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F(r)&#10;\]&#10;&#10;\end{document}"/>
  <p:tag name="YATP_CURSOR" val="67"/>
  <p:tag name="YATP_COLOR_SCHEME" val="default"/>
  <p:tag name="YATP_TRANSPARENT" val="non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 l_a = dt_a + \frac{ R' }{ \sqrt{1+2E}  } dr_a \]&#10;&#10;\end{document}"/>
  <p:tag name="YATP_CURSOR" val="108"/>
  <p:tag name="YATP_COLOR_SCHEME" val="default"/>
  <p:tag name="YATP_TRANSPARENT" val="non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1+z = \omega\]&#10;&#10;\end{document}"/>
  <p:tag name="YATP_CURSOR" val="74"/>
  <p:tag name="YATP_COLOR_SCHEME" val="default"/>
  <p:tag name="YATP_TRANSPARENT" val="non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d_L = (1+z)^2R  \]&#10;&#10;\end{document}"/>
  <p:tag name="YATP_CURSOR" val="76"/>
  <p:tag name="YATP_COLOR_SCHEME" val="default"/>
  <p:tag name="YATP_TRANSPARENT" val="non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k^a = (\partial /\partial \lambda)^a = - \omega l^a \]&#10;&#10;\end{document}"/>
  <p:tag name="YATP_CURSOR" val="114"/>
  <p:tag name="YATP_COLOR_SCHEME" val="default"/>
  <p:tag name="YATP_TRANSPARENT" val="non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&#10;  m = M_B + 5\log (H_0 d_L)&#10;\]&#10;&#10;\end{document}"/>
  <p:tag name="YATP_CURSOR" val="89"/>
  <p:tag name="YATP_COLOR_SCHEME" val="default"/>
  <p:tag name="YATP_TRANSPARENT" val="non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\Psi= \Phi&#10;\]&#10;&#10;\end{document}"/>
  <p:tag name="YATP_CURSOR" val="73"/>
  <p:tag name="YATP_COLOR_SCHEME" val="default"/>
  <p:tag name="YATP_TRANSPARENT" val="non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2\]&#10;&#10;\end{document}"/>
  <p:tag name="YATP_CURSOR" val="63"/>
  <p:tag name="YATP_COLOR_SCHEME" val="default"/>
  <p:tag name="YATP_TRANSPARENT" val="non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T^{(s)}_{ab} \approx \rho^{(s)}(t) dt^2&#10;+ P^{(s)}(t) a^2(t) \gamma_{ij}dx^idx^j\]&#10;&#10;\end{document}"/>
  <p:tag name="YATP_CURSOR" val="141"/>
  <p:tag name="YATP_COLOR_SCHEME" val="default"/>
  <p:tag name="YATP_TRANSPARENT" val="non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YATP" val="YATP"/>
  <p:tag name="YATP_VERSION" val="0.1"/>
  <p:tag name="YATP_LATEX_SOURCE" val="\documentclass{slides}&#10;\pagestyle{empty}&#10;&#10;\begin{document}&#10;&#10;\[T^{(m)}_{ab} \approx \rho^{(m)}(t,x^i) dt^2\]&#10;&#10;\end{document}"/>
  <p:tag name="YATP_CURSOR" val="105"/>
  <p:tag name="YATP_COLOR_SCHEME" val="default"/>
  <p:tag name="YATP_TRANSPARENT" val="none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2738</TotalTime>
  <Words>1087</Words>
  <Application>Microsoft Office PowerPoint</Application>
  <PresentationFormat>画面に合わせる (4:3)</PresentationFormat>
  <Paragraphs>252</Paragraphs>
  <Slides>38</Slides>
  <Notes>38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38</vt:i4>
      </vt:variant>
    </vt:vector>
  </HeadingPairs>
  <TitlesOfParts>
    <vt:vector size="39" baseType="lpstr">
      <vt:lpstr>Office テーマ</vt:lpstr>
      <vt:lpstr>On the Acceleration of Our Universe and the Effects of Inhomogeneities</vt:lpstr>
      <vt:lpstr>Introduction</vt:lpstr>
      <vt:lpstr>スライド 3</vt:lpstr>
      <vt:lpstr>スライド 4</vt:lpstr>
      <vt:lpstr>Purpose of this talk:</vt:lpstr>
      <vt:lpstr>Outline</vt:lpstr>
      <vt:lpstr>Newtonianly perturbed FLRW universe</vt:lpstr>
      <vt:lpstr>FLRW metric + scalar perturbations</vt:lpstr>
      <vt:lpstr>Stress-tensor</vt:lpstr>
      <vt:lpstr>Einstein equations</vt:lpstr>
      <vt:lpstr>This is not the case</vt:lpstr>
      <vt:lpstr>Newtonianly perturbed FLRW metric appears      to very accurately describe our universe                                on all scales          (except immediate vicinity of BHs and NSs)</vt:lpstr>
      <vt:lpstr>スライド 13</vt:lpstr>
      <vt:lpstr>Our points </vt:lpstr>
      <vt:lpstr>Super-horizon perturbations </vt:lpstr>
      <vt:lpstr>スライド 16</vt:lpstr>
      <vt:lpstr>スライド 17</vt:lpstr>
      <vt:lpstr>If  the effective stress-tensor takes the form                 and has the appropriate magnitude</vt:lpstr>
      <vt:lpstr>Some flaws in this approach</vt:lpstr>
      <vt:lpstr>スライド 20</vt:lpstr>
      <vt:lpstr>Sub-horizon perturbations &amp;  spatial averaging</vt:lpstr>
      <vt:lpstr>Inhomogeneous metric</vt:lpstr>
      <vt:lpstr>For simplicity and definiteness we hereafter focus on  an inhomogeneous universe with irrotational dust.     </vt:lpstr>
      <vt:lpstr>Spatial-Averaging </vt:lpstr>
      <vt:lpstr>Equations for “averaged quantities”</vt:lpstr>
      <vt:lpstr>スライド 26</vt:lpstr>
      <vt:lpstr>Contributions from non-linear sub-horizon perturbations to            and the apparent acceleration of the volume-averaged scale factor have been studied by using gradient expansion method     </vt:lpstr>
      <vt:lpstr>An example of averaged acceleration</vt:lpstr>
      <vt:lpstr>in Minkowski spacetime</vt:lpstr>
      <vt:lpstr>スライド 30</vt:lpstr>
      <vt:lpstr>Lessons </vt:lpstr>
      <vt:lpstr>Anti – Copernican universe</vt:lpstr>
      <vt:lpstr>Inhomogeneous (non-perturvative) models</vt:lpstr>
      <vt:lpstr>スライド 34</vt:lpstr>
      <vt:lpstr> Lemaitre-Tolman-Bondi (LTB) metric</vt:lpstr>
      <vt:lpstr>スライド 36</vt:lpstr>
      <vt:lpstr>However …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Acceleration of our universe and effects from inhomogeneities</dc:title>
  <dc:creator>ISHIBASHI</dc:creator>
  <cp:lastModifiedBy>ISHIBASHI</cp:lastModifiedBy>
  <cp:revision>207</cp:revision>
  <dcterms:created xsi:type="dcterms:W3CDTF">2008-09-25T08:35:20Z</dcterms:created>
  <dcterms:modified xsi:type="dcterms:W3CDTF">2008-11-14T04:54:31Z</dcterms:modified>
</cp:coreProperties>
</file>