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294" r:id="rId3"/>
    <p:sldId id="295" r:id="rId4"/>
    <p:sldId id="296" r:id="rId5"/>
    <p:sldId id="265" r:id="rId6"/>
    <p:sldId id="257" r:id="rId7"/>
    <p:sldId id="276" r:id="rId8"/>
    <p:sldId id="278" r:id="rId9"/>
    <p:sldId id="267" r:id="rId10"/>
    <p:sldId id="286" r:id="rId11"/>
    <p:sldId id="279" r:id="rId12"/>
    <p:sldId id="268" r:id="rId13"/>
    <p:sldId id="299" r:id="rId14"/>
    <p:sldId id="300" r:id="rId15"/>
    <p:sldId id="297" r:id="rId16"/>
    <p:sldId id="289" r:id="rId17"/>
    <p:sldId id="291" r:id="rId18"/>
    <p:sldId id="266" r:id="rId19"/>
    <p:sldId id="298" r:id="rId20"/>
    <p:sldId id="288" r:id="rId21"/>
    <p:sldId id="281" r:id="rId22"/>
    <p:sldId id="290" r:id="rId23"/>
    <p:sldId id="292" r:id="rId2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420000"/>
    <a:srgbClr val="F35DFF"/>
    <a:srgbClr val="840001"/>
    <a:srgbClr val="CD9C01"/>
    <a:srgbClr val="7B5D01"/>
    <a:srgbClr val="9B9B9B"/>
    <a:srgbClr val="B14AFF"/>
    <a:srgbClr val="816201"/>
    <a:srgbClr val="AB7942"/>
    <a:srgbClr val="C293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83"/>
    <p:restoredTop sz="91612"/>
  </p:normalViewPr>
  <p:slideViewPr>
    <p:cSldViewPr snapToGrid="0" snapToObjects="1">
      <p:cViewPr>
        <p:scale>
          <a:sx n="100" d="100"/>
          <a:sy n="100" d="100"/>
        </p:scale>
        <p:origin x="1800"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A1AA76-5EDA-DE40-9129-10173B18278C}" type="datetimeFigureOut">
              <a:rPr kumimoji="1" lang="ja-JP" altLang="en-US" smtClean="0"/>
              <a:t>2017/11/24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15CE8-7224-3544-BE3C-EDD4BC70FC37}" type="slidenum">
              <a:rPr kumimoji="1" lang="ja-JP" altLang="en-US" smtClean="0"/>
              <a:t>‹#›</a:t>
            </a:fld>
            <a:endParaRPr kumimoji="1" lang="ja-JP" altLang="en-US"/>
          </a:p>
        </p:txBody>
      </p:sp>
    </p:spTree>
    <p:extLst>
      <p:ext uri="{BB962C8B-B14F-4D97-AF65-F5344CB8AC3E}">
        <p14:creationId xmlns:p14="http://schemas.microsoft.com/office/powerpoint/2010/main" val="35735952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My </a:t>
            </a:r>
            <a:r>
              <a:rPr kumimoji="1" lang="en-US" altLang="ja-JP" baseline="0" dirty="0" smtClean="0"/>
              <a:t>name is </a:t>
            </a:r>
            <a:r>
              <a:rPr kumimoji="1" lang="en-US" altLang="ja-JP" baseline="0" dirty="0" err="1" smtClean="0"/>
              <a:t>Sho</a:t>
            </a:r>
            <a:r>
              <a:rPr kumimoji="1" lang="en-US" altLang="ja-JP" baseline="0" dirty="0" smtClean="0"/>
              <a:t> Shibata. </a:t>
            </a:r>
            <a:endParaRPr kumimoji="1" lang="en-US" altLang="ja-JP" baseline="0" dirty="0" smtClean="0"/>
          </a:p>
          <a:p>
            <a:r>
              <a:rPr kumimoji="1" lang="en-US" altLang="ja-JP" baseline="0" dirty="0" smtClean="0"/>
              <a:t>Today</a:t>
            </a:r>
            <a:r>
              <a:rPr kumimoji="1" lang="en-US" altLang="ja-JP" baseline="0" dirty="0" smtClean="0"/>
              <a:t>, let me talk about my recent </a:t>
            </a:r>
            <a:r>
              <a:rPr kumimoji="1" lang="en-US" altLang="ja-JP" baseline="0" dirty="0" smtClean="0"/>
              <a:t>study.</a:t>
            </a:r>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The </a:t>
            </a:r>
            <a:r>
              <a:rPr kumimoji="1" lang="en-US" altLang="ja-JP" dirty="0" smtClean="0"/>
              <a:t>title</a:t>
            </a:r>
            <a:r>
              <a:rPr kumimoji="1" lang="en-US" altLang="ja-JP" baseline="0" dirty="0" smtClean="0"/>
              <a:t> is capture of </a:t>
            </a:r>
            <a:r>
              <a:rPr kumimoji="1" lang="en-US" altLang="ja-JP" baseline="0" dirty="0" smtClean="0"/>
              <a:t>solids in the late stage of gas giant formation, the effect of multiplicity and migration of gas giants.</a:t>
            </a:r>
            <a:r>
              <a:rPr lang="en-US" altLang="ja-JP" dirty="0" smtClean="0"/>
              <a:t/>
            </a:r>
            <a:br>
              <a:rPr lang="en-US" altLang="ja-JP" dirty="0" smtClean="0"/>
            </a:br>
            <a:r>
              <a:rPr kumimoji="1" lang="en-US" altLang="ja-JP" sz="1200" b="0" i="0" kern="1200" dirty="0" smtClean="0">
                <a:solidFill>
                  <a:schemeClr val="tx1"/>
                </a:solidFill>
                <a:effectLst/>
                <a:latin typeface="+mn-lt"/>
                <a:ea typeface="+mn-ea"/>
                <a:cs typeface="+mn-cs"/>
              </a:rPr>
              <a:t>This research is a collaboration with Aoyama-san and </a:t>
            </a:r>
            <a:r>
              <a:rPr kumimoji="1" lang="en-US" altLang="ja-JP" sz="1200" b="0" i="0" kern="1200" dirty="0" err="1" smtClean="0">
                <a:solidFill>
                  <a:schemeClr val="tx1"/>
                </a:solidFill>
                <a:effectLst/>
                <a:latin typeface="+mn-lt"/>
                <a:ea typeface="+mn-ea"/>
                <a:cs typeface="+mn-cs"/>
              </a:rPr>
              <a:t>Ikoma</a:t>
            </a:r>
            <a:r>
              <a:rPr kumimoji="1" lang="en-US" altLang="ja-JP" sz="1200" b="0" i="0" kern="1200" dirty="0" smtClean="0">
                <a:solidFill>
                  <a:schemeClr val="tx1"/>
                </a:solidFill>
                <a:effectLst/>
                <a:latin typeface="+mn-lt"/>
                <a:ea typeface="+mn-ea"/>
                <a:cs typeface="+mn-cs"/>
              </a:rPr>
              <a:t>-san.</a:t>
            </a:r>
            <a:endParaRPr kumimoji="1" lang="ja-JP" altLang="en-US" dirty="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1</a:t>
            </a:fld>
            <a:endParaRPr kumimoji="1" lang="ja-JP" altLang="en-US"/>
          </a:p>
        </p:txBody>
      </p:sp>
    </p:spTree>
    <p:extLst>
      <p:ext uri="{BB962C8B-B14F-4D97-AF65-F5344CB8AC3E}">
        <p14:creationId xmlns:p14="http://schemas.microsoft.com/office/powerpoint/2010/main" val="2065702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Then, we consider another protoplanet that is migrating toward the inner </a:t>
            </a:r>
            <a:r>
              <a:rPr kumimoji="1" lang="en-US" altLang="ja-JP" baseline="0" dirty="0" smtClean="0"/>
              <a:t>protoplanet</a:t>
            </a:r>
            <a:r>
              <a:rPr kumimoji="1" lang="en-US" altLang="ja-JP" baseline="0" dirty="0" smtClean="0"/>
              <a:t>.</a:t>
            </a:r>
          </a:p>
          <a:p>
            <a:r>
              <a:rPr kumimoji="1" lang="en-US" altLang="ja-JP" baseline="0" dirty="0" smtClean="0"/>
              <a:t>We call these protoplanet proto-Jupiter and proto-Saturn in this model.</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This model is similar situation to the Grand -Tack model.</a:t>
            </a:r>
          </a:p>
          <a:p>
            <a:endParaRPr kumimoji="1" lang="en-US" altLang="ja-JP" baseline="0" dirty="0" smtClean="0"/>
          </a:p>
          <a:p>
            <a:r>
              <a:rPr kumimoji="1" lang="en-US" altLang="ja-JP" baseline="0" dirty="0" smtClean="0"/>
              <a:t>In this situation, planetesimals can enter the feeding zone because of the gravitational scattering by the other protoplanet.</a:t>
            </a:r>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10</a:t>
            </a:fld>
            <a:endParaRPr kumimoji="1" lang="ja-JP" altLang="en-US"/>
          </a:p>
        </p:txBody>
      </p:sp>
    </p:spTree>
    <p:extLst>
      <p:ext uri="{BB962C8B-B14F-4D97-AF65-F5344CB8AC3E}">
        <p14:creationId xmlns:p14="http://schemas.microsoft.com/office/powerpoint/2010/main" val="211141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the result of the calculation,</a:t>
            </a:r>
            <a:r>
              <a:rPr kumimoji="1" lang="en-US" altLang="ja-JP" baseline="0" dirty="0" smtClean="0"/>
              <a:t> where we have assumed the proto-Jupiter  is located at 3.5 AU and the proto-Saturn is located at 9.5 AU initially, and then the  proto-Saturn migrates inward to 5.5 </a:t>
            </a:r>
            <a:r>
              <a:rPr kumimoji="1" lang="en-US" altLang="ja-JP" baseline="0" dirty="0" smtClean="0"/>
              <a:t>AU.</a:t>
            </a:r>
            <a:endParaRPr kumimoji="1" lang="en-US" altLang="ja-JP" baseline="0" dirty="0" smtClean="0"/>
          </a:p>
          <a:p>
            <a:r>
              <a:rPr kumimoji="1" lang="en-US" altLang="ja-JP" baseline="0" dirty="0" smtClean="0"/>
              <a:t>Migration </a:t>
            </a:r>
            <a:r>
              <a:rPr kumimoji="1" lang="en-US" altLang="ja-JP" baseline="0" dirty="0" smtClean="0"/>
              <a:t>timescale is hundred thousand years</a:t>
            </a:r>
            <a:r>
              <a:rPr kumimoji="1" lang="en-US" altLang="ja-JP" baseline="0" dirty="0" smtClean="0"/>
              <a:t>.</a:t>
            </a:r>
            <a:endParaRPr kumimoji="1" lang="en-US" altLang="ja-JP" dirty="0" smtClean="0"/>
          </a:p>
          <a:p>
            <a:endParaRPr kumimoji="1" lang="en-US" altLang="ja-JP" baseline="0" dirty="0" smtClean="0"/>
          </a:p>
          <a:p>
            <a:r>
              <a:rPr kumimoji="1" lang="en-US" altLang="ja-JP" baseline="0" dirty="0" smtClean="0"/>
              <a:t>As you can see,</a:t>
            </a:r>
          </a:p>
          <a:p>
            <a:r>
              <a:rPr kumimoji="1" lang="en-US" altLang="ja-JP" baseline="0" dirty="0" smtClean="0"/>
              <a:t>when the proto-Saturn migrates inward, MMRs of the proto-Saturn also move inward.</a:t>
            </a:r>
          </a:p>
          <a:p>
            <a:r>
              <a:rPr kumimoji="1" lang="en-US" altLang="ja-JP" baseline="0" dirty="0" smtClean="0"/>
              <a:t>So MMRs of the proto-Jupiter and the proto-Saturn overlap many times, and sometimes then eccentricity of planetesimals at MMRs are increased extremely.</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11</a:t>
            </a:fld>
            <a:endParaRPr kumimoji="1" lang="ja-JP" altLang="en-US"/>
          </a:p>
        </p:txBody>
      </p:sp>
    </p:spTree>
    <p:extLst>
      <p:ext uri="{BB962C8B-B14F-4D97-AF65-F5344CB8AC3E}">
        <p14:creationId xmlns:p14="http://schemas.microsoft.com/office/powerpoint/2010/main" val="1742494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a:t>
            </a:r>
            <a:r>
              <a:rPr kumimoji="1" lang="en-US" altLang="ja-JP" baseline="0" dirty="0" smtClean="0"/>
              <a:t> diagram shows the change in the captured mass by the proto-Jupiter and the proto-Saturn.</a:t>
            </a:r>
          </a:p>
          <a:p>
            <a:r>
              <a:rPr kumimoji="1" lang="en-US" altLang="ja-JP" baseline="0" dirty="0" smtClean="0"/>
              <a:t>Green line shows the proto-Saturn, purple line shows the proto-Jupiter.</a:t>
            </a:r>
          </a:p>
          <a:p>
            <a:endParaRPr kumimoji="1" lang="en-US" altLang="ja-JP" baseline="0" dirty="0" smtClean="0"/>
          </a:p>
          <a:p>
            <a:r>
              <a:rPr kumimoji="1" lang="en-US" altLang="ja-JP" baseline="0" dirty="0" smtClean="0"/>
              <a:t>The proto-Saturn captures planetesimals continuously. </a:t>
            </a:r>
          </a:p>
          <a:p>
            <a:r>
              <a:rPr kumimoji="1" lang="en-US" altLang="ja-JP" baseline="0" dirty="0" smtClean="0"/>
              <a:t>In contrast, the proto-Jupiter captures planetesimals stepwisely.</a:t>
            </a:r>
          </a:p>
          <a:p>
            <a:r>
              <a:rPr kumimoji="1" lang="en-US" altLang="ja-JP" baseline="0" dirty="0" smtClean="0"/>
              <a:t>This </a:t>
            </a:r>
            <a:r>
              <a:rPr kumimoji="1" lang="en-US" altLang="ja-JP" baseline="0" dirty="0" smtClean="0"/>
              <a:t>difference </a:t>
            </a:r>
            <a:r>
              <a:rPr kumimoji="1" lang="en-US" altLang="ja-JP" baseline="0" dirty="0" smtClean="0"/>
              <a:t>comes from the overlapping of MMRs</a:t>
            </a:r>
            <a:r>
              <a:rPr kumimoji="1" lang="en-US" altLang="ja-JP" baseline="0" dirty="0" smtClean="0"/>
              <a:t>.</a:t>
            </a:r>
          </a:p>
          <a:p>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Interestingly, the overlapping of MMRs increases the captured mass of the proto-Jupiter selectively.</a:t>
            </a:r>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12</a:t>
            </a:fld>
            <a:endParaRPr kumimoji="1" lang="ja-JP" altLang="en-US"/>
          </a:p>
        </p:txBody>
      </p:sp>
    </p:spTree>
    <p:extLst>
      <p:ext uri="{BB962C8B-B14F-4D97-AF65-F5344CB8AC3E}">
        <p14:creationId xmlns:p14="http://schemas.microsoft.com/office/powerpoint/2010/main" val="713232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a:p>
            <a:r>
              <a:rPr kumimoji="1" lang="en-US" altLang="ja-JP" dirty="0" smtClean="0"/>
              <a:t>This table shows the fate of planetesimals trapped in 1</a:t>
            </a:r>
            <a:r>
              <a:rPr kumimoji="1" lang="en-US" altLang="ja-JP" baseline="0" dirty="0" smtClean="0"/>
              <a:t> to 2 MMRs of the proto-Saturn.</a:t>
            </a:r>
          </a:p>
          <a:p>
            <a:r>
              <a:rPr kumimoji="1" lang="en-US" altLang="ja-JP" baseline="0" dirty="0" smtClean="0"/>
              <a:t>The ratio of captured planetesimals by the proto-Jupiter and the proto-Saturn is about 10.</a:t>
            </a:r>
          </a:p>
          <a:p>
            <a:endParaRPr kumimoji="1" lang="en-US" altLang="ja-JP" baseline="0" dirty="0" smtClean="0"/>
          </a:p>
          <a:p>
            <a:r>
              <a:rPr kumimoji="1" lang="en-US" altLang="ja-JP" baseline="0" dirty="0" smtClean="0"/>
              <a:t>This result may be related to the shape of the feeding zone. </a:t>
            </a:r>
          </a:p>
          <a:p>
            <a:r>
              <a:rPr kumimoji="1" lang="en-US" altLang="ja-JP" baseline="0" dirty="0" smtClean="0"/>
              <a:t>The shape of </a:t>
            </a:r>
            <a:r>
              <a:rPr kumimoji="1" lang="en-US" altLang="ja-JP" baseline="0" dirty="0" smtClean="0"/>
              <a:t>the feeding </a:t>
            </a:r>
            <a:r>
              <a:rPr kumimoji="1" lang="en-US" altLang="ja-JP" baseline="0" dirty="0" smtClean="0"/>
              <a:t>zone is asymmetry, and this asymmetry makes the difference of the captured mass between the proto-Jupiter and the proto-Saturn.</a:t>
            </a:r>
          </a:p>
          <a:p>
            <a:endParaRPr kumimoji="1" lang="en-US" altLang="ja-JP" baseline="0" dirty="0" smtClean="0"/>
          </a:p>
          <a:p>
            <a:r>
              <a:rPr kumimoji="1" lang="en-US" altLang="ja-JP" baseline="0" dirty="0" smtClean="0"/>
              <a:t>This model, considering the another migrating </a:t>
            </a:r>
            <a:r>
              <a:rPr kumimoji="1" lang="en-US" altLang="ja-JP" baseline="0" dirty="0" smtClean="0"/>
              <a:t>protoplanet</a:t>
            </a:r>
            <a:r>
              <a:rPr kumimoji="1" lang="en-US" altLang="ja-JP" baseline="0" dirty="0" smtClean="0"/>
              <a:t>, has the possibility to explain the observations because of the overlapping of MMRs.</a:t>
            </a:r>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13</a:t>
            </a:fld>
            <a:endParaRPr kumimoji="1" lang="ja-JP" altLang="en-US"/>
          </a:p>
        </p:txBody>
      </p:sp>
    </p:spTree>
    <p:extLst>
      <p:ext uri="{BB962C8B-B14F-4D97-AF65-F5344CB8AC3E}">
        <p14:creationId xmlns:p14="http://schemas.microsoft.com/office/powerpoint/2010/main" val="1498022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Let</a:t>
            </a:r>
            <a:r>
              <a:rPr kumimoji="1" lang="en-US" altLang="ja-JP" baseline="0" dirty="0" smtClean="0"/>
              <a:t> me compare our results with the observations.</a:t>
            </a:r>
          </a:p>
          <a:p>
            <a:endParaRPr kumimoji="1" lang="en-US" altLang="ja-JP" dirty="0" smtClean="0"/>
          </a:p>
          <a:p>
            <a:r>
              <a:rPr kumimoji="1" lang="en-US" altLang="ja-JP" dirty="0" smtClean="0"/>
              <a:t>We performed parameter study in damping timescales.</a:t>
            </a:r>
          </a:p>
          <a:p>
            <a:r>
              <a:rPr kumimoji="1" lang="en-US" altLang="ja-JP" dirty="0" smtClean="0"/>
              <a:t>This</a:t>
            </a:r>
            <a:r>
              <a:rPr kumimoji="1" lang="en-US" altLang="ja-JP" baseline="0" dirty="0" smtClean="0"/>
              <a:t> table shows the results.</a:t>
            </a:r>
          </a:p>
          <a:p>
            <a:endParaRPr kumimoji="1" lang="en-US" altLang="ja-JP" baseline="0" dirty="0" smtClean="0"/>
          </a:p>
          <a:p>
            <a:r>
              <a:rPr kumimoji="1" lang="en-US" altLang="ja-JP" baseline="0" dirty="0" smtClean="0"/>
              <a:t>As you can see, the ratio of captured planetesimals between proto-Jupiter and proto-Saturn is increasing with drag strength.</a:t>
            </a:r>
          </a:p>
          <a:p>
            <a:r>
              <a:rPr kumimoji="1" lang="en-US" altLang="ja-JP" dirty="0" smtClean="0"/>
              <a:t>This is because gas</a:t>
            </a:r>
            <a:r>
              <a:rPr kumimoji="1" lang="en-US" altLang="ja-JP" baseline="0" dirty="0" smtClean="0"/>
              <a:t> drag moves planetesimals inward, which would increase the captured mass by inner protoplanet.</a:t>
            </a:r>
          </a:p>
          <a:p>
            <a:endParaRPr kumimoji="1" lang="en-US" altLang="ja-JP" baseline="0" dirty="0" smtClean="0"/>
          </a:p>
          <a:p>
            <a:r>
              <a:rPr kumimoji="1" lang="en-US" altLang="ja-JP" baseline="0" dirty="0" smtClean="0"/>
              <a:t>And this diagram shows comparison of our results with observations.</a:t>
            </a:r>
          </a:p>
          <a:p>
            <a:r>
              <a:rPr kumimoji="1" lang="en-US" altLang="ja-JP" baseline="0" dirty="0" smtClean="0"/>
              <a:t>Horizontal axis is the amount of heavy elements in Jupiter envelope, and vertical axis is Saturn.</a:t>
            </a:r>
          </a:p>
          <a:p>
            <a:r>
              <a:rPr kumimoji="1" lang="en-US" altLang="ja-JP" baseline="0" dirty="0" smtClean="0"/>
              <a:t>If we consider the massive disk and strong gas drag, our model consists with observations.</a:t>
            </a:r>
            <a:endParaRPr kumimoji="1" lang="ja-JP" altLang="en-US" dirty="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14</a:t>
            </a:fld>
            <a:endParaRPr kumimoji="1" lang="ja-JP" altLang="en-US"/>
          </a:p>
        </p:txBody>
      </p:sp>
    </p:spTree>
    <p:extLst>
      <p:ext uri="{BB962C8B-B14F-4D97-AF65-F5344CB8AC3E}">
        <p14:creationId xmlns:p14="http://schemas.microsoft.com/office/powerpoint/2010/main" val="10100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OK, let me summarize</a:t>
            </a:r>
            <a:r>
              <a:rPr kumimoji="1" lang="en-US" altLang="ja-JP" baseline="0" dirty="0" smtClean="0"/>
              <a:t> this talk.</a:t>
            </a:r>
          </a:p>
          <a:p>
            <a:endParaRPr kumimoji="1" lang="en-US" altLang="ja-JP"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So our model, considering migrating outer planet, may be able to explain the observations. </a:t>
            </a:r>
            <a:endParaRPr kumimoji="1" lang="ja-JP" altLang="en-US" dirty="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15</a:t>
            </a:fld>
            <a:endParaRPr kumimoji="1" lang="ja-JP" altLang="en-US"/>
          </a:p>
        </p:txBody>
      </p:sp>
    </p:spTree>
    <p:extLst>
      <p:ext uri="{BB962C8B-B14F-4D97-AF65-F5344CB8AC3E}">
        <p14:creationId xmlns:p14="http://schemas.microsoft.com/office/powerpoint/2010/main" val="2090375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近年太陽系内のガス惑星に関して様々な観測が行われており、エンベロープの組成に関していくつかの特徴が明らかになっています。</a:t>
            </a:r>
            <a:endParaRPr kumimoji="1" lang="en-US" altLang="ja-JP" dirty="0" smtClean="0"/>
          </a:p>
          <a:p>
            <a:r>
              <a:rPr kumimoji="1" lang="ja-JP" altLang="en-US" dirty="0" smtClean="0"/>
              <a:t>左の図は探査機ガリレオのプローブが直接木星大気を観測して得られたデータです。</a:t>
            </a:r>
            <a:endParaRPr kumimoji="1" lang="en-US" altLang="ja-JP" dirty="0" smtClean="0"/>
          </a:p>
          <a:p>
            <a:r>
              <a:rPr kumimoji="1" lang="ja-JP" altLang="en-US" dirty="0" smtClean="0"/>
              <a:t>これによると重元素は太陽組成の</a:t>
            </a:r>
            <a:r>
              <a:rPr kumimoji="1" lang="en-US" altLang="ja-JP" dirty="0" smtClean="0"/>
              <a:t>2-4</a:t>
            </a:r>
            <a:r>
              <a:rPr kumimoji="1" lang="ja-JP" altLang="en-US" dirty="0" smtClean="0"/>
              <a:t>倍ほど含まれていることがわかります。</a:t>
            </a:r>
            <a:endParaRPr kumimoji="1" lang="en-US" altLang="ja-JP" dirty="0" smtClean="0"/>
          </a:p>
          <a:p>
            <a:endParaRPr kumimoji="1" lang="en-US" altLang="ja-JP" dirty="0" smtClean="0"/>
          </a:p>
          <a:p>
            <a:r>
              <a:rPr kumimoji="1" lang="ja-JP" altLang="en-US" dirty="0" smtClean="0"/>
              <a:t>また、内部構造モデルを用いて重力モーメントの観測値を再現する重元素の分布をプロットすると、右の図のようになります。</a:t>
            </a:r>
            <a:endParaRPr kumimoji="1" lang="en-US" altLang="ja-JP" dirty="0" smtClean="0"/>
          </a:p>
          <a:p>
            <a:endParaRPr kumimoji="1" lang="en-US" altLang="ja-JP" dirty="0" smtClean="0"/>
          </a:p>
          <a:p>
            <a:r>
              <a:rPr kumimoji="1" lang="ja-JP" altLang="en-US" dirty="0" smtClean="0"/>
              <a:t>これによると木星のエンベロープには土星のエンベロープよりも多くの重元素が含まれていることがわかります。</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r>
              <a:rPr kumimoji="1" lang="ja-JP" altLang="en-US" dirty="0" smtClean="0"/>
              <a:t>気象学的効果：雨・雲形成、物質の融点の違いによる選択的な枯渇。</a:t>
            </a:r>
            <a:r>
              <a:rPr kumimoji="1" lang="en-US" altLang="ja-JP" dirty="0" smtClean="0"/>
              <a:t>H2S</a:t>
            </a:r>
            <a:r>
              <a:rPr kumimoji="1" lang="ja-JP" altLang="en-US" dirty="0" smtClean="0"/>
              <a:t>と</a:t>
            </a:r>
            <a:r>
              <a:rPr kumimoji="1" lang="en-US" altLang="ja-JP" dirty="0" smtClean="0"/>
              <a:t>NH3</a:t>
            </a:r>
            <a:r>
              <a:rPr kumimoji="1" lang="ja-JP" altLang="en-US" dirty="0" smtClean="0"/>
              <a:t>はより上層で枯渇。</a:t>
            </a:r>
            <a:endParaRPr kumimoji="1" lang="en-US" altLang="ja-JP" dirty="0" smtClean="0"/>
          </a:p>
          <a:p>
            <a:endParaRPr kumimoji="1" lang="en-US" altLang="ja-JP" dirty="0" smtClean="0"/>
          </a:p>
          <a:p>
            <a:r>
              <a:rPr kumimoji="1" lang="en-US" altLang="ja-JP" dirty="0" smtClean="0"/>
              <a:t>Miguel</a:t>
            </a:r>
            <a:r>
              <a:rPr kumimoji="1" lang="ja-JP" altLang="en-US" dirty="0" smtClean="0"/>
              <a:t>：色の違い＝使う</a:t>
            </a:r>
            <a:r>
              <a:rPr kumimoji="1" lang="en-US" altLang="ja-JP" dirty="0" smtClean="0"/>
              <a:t>(J2,J4)</a:t>
            </a:r>
            <a:r>
              <a:rPr kumimoji="1" lang="ja-JP" altLang="en-US" dirty="0" smtClean="0"/>
              <a:t>データの違い</a:t>
            </a:r>
            <a:endParaRPr kumimoji="1" lang="en-US" altLang="ja-JP" dirty="0" smtClean="0"/>
          </a:p>
          <a:p>
            <a:endParaRPr kumimoji="1" lang="en-US" altLang="ja-JP" dirty="0" smtClean="0"/>
          </a:p>
          <a:p>
            <a:r>
              <a:rPr kumimoji="1" lang="en-US" altLang="ja-JP" dirty="0" smtClean="0"/>
              <a:t>mass </a:t>
            </a:r>
            <a:r>
              <a:rPr kumimoji="1" lang="en-US" altLang="ja-JP" dirty="0" err="1" smtClean="0"/>
              <a:t>spectorometer</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7B2B459-EA9A-1548-8212-A0201768C5E5}" type="slidenum">
              <a:rPr kumimoji="1" lang="ja-JP" altLang="en-US" smtClean="0"/>
              <a:t>17</a:t>
            </a:fld>
            <a:endParaRPr kumimoji="1" lang="ja-JP" altLang="en-US"/>
          </a:p>
        </p:txBody>
      </p:sp>
    </p:spTree>
    <p:extLst>
      <p:ext uri="{BB962C8B-B14F-4D97-AF65-F5344CB8AC3E}">
        <p14:creationId xmlns:p14="http://schemas.microsoft.com/office/powerpoint/2010/main" val="895402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計算のモデルです。</a:t>
            </a:r>
            <a:endParaRPr kumimoji="1" lang="en-US" altLang="ja-JP" dirty="0" smtClean="0"/>
          </a:p>
          <a:p>
            <a:endParaRPr kumimoji="1" lang="en-US" altLang="ja-JP" dirty="0" smtClean="0"/>
          </a:p>
          <a:p>
            <a:r>
              <a:rPr kumimoji="1" lang="ja-JP" altLang="en-US" dirty="0" smtClean="0"/>
              <a:t>微惑星獲得量を算出するために、太陽、惑星、微惑星からなる系の軌道計算を行います。微惑星が惑星に衝突するか、脱出エネルギーを失うかしたら惑星に獲得されたと判断し、計算時間内にどれだけの微惑星を獲得できるか計算します。</a:t>
            </a:r>
            <a:endParaRPr kumimoji="1" lang="en-US" altLang="ja-JP" dirty="0" smtClean="0"/>
          </a:p>
          <a:p>
            <a:endParaRPr kumimoji="1" lang="en-US" altLang="ja-JP" dirty="0" smtClean="0"/>
          </a:p>
          <a:p>
            <a:r>
              <a:rPr kumimoji="1" lang="ja-JP" altLang="en-US" dirty="0" smtClean="0"/>
              <a:t>計算は単純で運動方程式を解きます。</a:t>
            </a:r>
            <a:endParaRPr kumimoji="1" lang="en-US" altLang="ja-JP" dirty="0" smtClean="0"/>
          </a:p>
          <a:p>
            <a:r>
              <a:rPr kumimoji="1" lang="ja-JP" altLang="en-US" dirty="0" smtClean="0"/>
              <a:t>式には太陽と惑星の重力、円盤からのガス抵抗が含まれ、惑星の場合は後述する円盤からの重力の効果も含めます。</a:t>
            </a:r>
            <a:endParaRPr kumimoji="1" lang="en-US" altLang="ja-JP" dirty="0" smtClean="0"/>
          </a:p>
          <a:p>
            <a:endParaRPr kumimoji="1" lang="en-US" altLang="ja-JP" dirty="0" smtClean="0"/>
          </a:p>
          <a:p>
            <a:r>
              <a:rPr kumimoji="1" lang="ja-JP" altLang="en-US" dirty="0" smtClean="0"/>
              <a:t>円盤モデルは林円盤を仮定しています。</a:t>
            </a:r>
            <a:endParaRPr kumimoji="1" lang="ja-JP" altLang="en-US" dirty="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18</a:t>
            </a:fld>
            <a:endParaRPr kumimoji="1" lang="ja-JP" altLang="en-US"/>
          </a:p>
        </p:txBody>
      </p:sp>
    </p:spTree>
    <p:extLst>
      <p:ext uri="{BB962C8B-B14F-4D97-AF65-F5344CB8AC3E}">
        <p14:creationId xmlns:p14="http://schemas.microsoft.com/office/powerpoint/2010/main" val="1348578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この図は横軸が</a:t>
            </a:r>
            <a:r>
              <a:rPr kumimoji="1" lang="en-US" altLang="ja-JP" dirty="0" smtClean="0"/>
              <a:t>Migration Timescale </a:t>
            </a:r>
            <a:r>
              <a:rPr kumimoji="1" lang="ja-JP" altLang="en-US" dirty="0" smtClean="0"/>
              <a:t>、縦軸が獲得した微惑星の割合を示しています。</a:t>
            </a:r>
            <a:endParaRPr kumimoji="1" lang="en-US" altLang="ja-JP" dirty="0" smtClean="0"/>
          </a:p>
          <a:p>
            <a:endParaRPr kumimoji="1" lang="en-US" altLang="ja-JP" dirty="0" smtClean="0"/>
          </a:p>
          <a:p>
            <a:r>
              <a:rPr kumimoji="1" lang="ja-JP" altLang="en-US" dirty="0" smtClean="0"/>
              <a:t>赤い領域と黄色の領域で</a:t>
            </a:r>
            <a:r>
              <a:rPr kumimoji="1" lang="en-US" altLang="ja-JP" dirty="0" smtClean="0"/>
              <a:t>Shepherd </a:t>
            </a:r>
            <a:r>
              <a:rPr kumimoji="1" lang="ja-JP" altLang="en-US" dirty="0" smtClean="0"/>
              <a:t>と</a:t>
            </a:r>
            <a:r>
              <a:rPr kumimoji="1" lang="en-US" altLang="ja-JP" dirty="0" smtClean="0"/>
              <a:t>Predator</a:t>
            </a:r>
            <a:r>
              <a:rPr kumimoji="1" lang="ja-JP" altLang="en-US" dirty="0" smtClean="0"/>
              <a:t>の領域が切り替わっており、微惑星獲得量の</a:t>
            </a:r>
            <a:r>
              <a:rPr kumimoji="1" lang="en-US" altLang="ja-JP" dirty="0" smtClean="0"/>
              <a:t>Migration Timescale</a:t>
            </a:r>
            <a:r>
              <a:rPr kumimoji="1" lang="ja-JP" altLang="en-US" dirty="0" smtClean="0"/>
              <a:t>依存性は先行研究と同じになっています。</a:t>
            </a:r>
            <a:endParaRPr kumimoji="1" lang="en-US" altLang="ja-JP" dirty="0" smtClean="0"/>
          </a:p>
          <a:p>
            <a:endParaRPr kumimoji="1" lang="en-US" altLang="ja-JP" dirty="0" smtClean="0"/>
          </a:p>
          <a:p>
            <a:r>
              <a:rPr kumimoji="1" lang="ja-JP" altLang="en-US" dirty="0" smtClean="0"/>
              <a:t>しかしながら、獲得した微惑星が最初どこに分布していたのか見てみると、先行研究とは異なる結果が得られています。</a:t>
            </a:r>
            <a:endParaRPr kumimoji="1" lang="en-US" altLang="ja-JP" dirty="0" smtClean="0"/>
          </a:p>
          <a:p>
            <a:endParaRPr kumimoji="1" lang="en-US" altLang="ja-JP" dirty="0" smtClean="0"/>
          </a:p>
          <a:p>
            <a:r>
              <a:rPr kumimoji="1" lang="ja-JP" altLang="en-US" dirty="0" smtClean="0"/>
              <a:t>強い</a:t>
            </a:r>
            <a:r>
              <a:rPr kumimoji="1" lang="en-US" altLang="ja-JP" dirty="0" smtClean="0"/>
              <a:t>MMR</a:t>
            </a:r>
            <a:r>
              <a:rPr kumimoji="1" lang="ja-JP" altLang="en-US" dirty="0" smtClean="0"/>
              <a:t>よりも遠くに分布していた微惑星は、</a:t>
            </a:r>
            <a:r>
              <a:rPr kumimoji="1" lang="en-US" altLang="ja-JP" dirty="0" smtClean="0"/>
              <a:t>Resonance Trap</a:t>
            </a:r>
            <a:r>
              <a:rPr kumimoji="1" lang="ja-JP" altLang="en-US" dirty="0" smtClean="0"/>
              <a:t>の影響を受け獲得できないという結果になりました。</a:t>
            </a:r>
            <a:endParaRPr kumimoji="1" lang="en-US" altLang="ja-JP" dirty="0" smtClean="0"/>
          </a:p>
          <a:p>
            <a:endParaRPr kumimoji="1" lang="en-US" altLang="ja-JP" dirty="0" smtClean="0"/>
          </a:p>
          <a:p>
            <a:r>
              <a:rPr kumimoji="1" lang="ja-JP" altLang="en-US" dirty="0" smtClean="0"/>
              <a:t>したがって</a:t>
            </a:r>
            <a:r>
              <a:rPr kumimoji="1" lang="en-US" altLang="ja-JP" dirty="0" smtClean="0"/>
              <a:t> Planet Migration </a:t>
            </a:r>
            <a:r>
              <a:rPr kumimoji="1" lang="ja-JP" altLang="en-US" dirty="0" smtClean="0"/>
              <a:t>の効果だけでは、微惑星獲得量を十分に増やすことは難しいことが示唆されました。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19</a:t>
            </a:fld>
            <a:endParaRPr kumimoji="1" lang="ja-JP" altLang="en-US"/>
          </a:p>
        </p:txBody>
      </p:sp>
    </p:spTree>
    <p:extLst>
      <p:ext uri="{BB962C8B-B14F-4D97-AF65-F5344CB8AC3E}">
        <p14:creationId xmlns:p14="http://schemas.microsoft.com/office/powerpoint/2010/main" val="1117854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結果に入る前に、月</a:t>
            </a:r>
            <a:r>
              <a:rPr kumimoji="1" lang="en-US" altLang="ja-JP" dirty="0" smtClean="0"/>
              <a:t>〜</a:t>
            </a:r>
            <a:r>
              <a:rPr kumimoji="1" lang="ja-JP" altLang="en-US" dirty="0" smtClean="0"/>
              <a:t>地球サイズの軽い惑星と木星サイズの重い惑星で異なる点について触れておきます。</a:t>
            </a:r>
            <a:endParaRPr kumimoji="1" lang="en-US" altLang="ja-JP" dirty="0" smtClean="0"/>
          </a:p>
          <a:p>
            <a:endParaRPr kumimoji="1" lang="en-US" altLang="ja-JP" dirty="0" smtClean="0"/>
          </a:p>
          <a:p>
            <a:r>
              <a:rPr kumimoji="1" lang="ja-JP" altLang="en-US" dirty="0" smtClean="0"/>
              <a:t>重い惑星の周りでは</a:t>
            </a:r>
            <a:r>
              <a:rPr kumimoji="1" lang="en-US" altLang="ja-JP" dirty="0" smtClean="0"/>
              <a:t>Mean Motion Resonance </a:t>
            </a:r>
            <a:r>
              <a:rPr kumimoji="1" lang="ja-JP" altLang="en-US" dirty="0" smtClean="0"/>
              <a:t>の効果が強くなります。</a:t>
            </a:r>
            <a:endParaRPr kumimoji="1" lang="en-US" altLang="ja-JP" dirty="0" smtClean="0"/>
          </a:p>
          <a:p>
            <a:endParaRPr kumimoji="1" lang="en-US" altLang="ja-JP" dirty="0" smtClean="0"/>
          </a:p>
          <a:p>
            <a:r>
              <a:rPr kumimoji="1" lang="en-US" altLang="ja-JP" dirty="0" smtClean="0"/>
              <a:t>Mean Motion Resonance</a:t>
            </a:r>
            <a:r>
              <a:rPr kumimoji="1" lang="ja-JP" altLang="en-US" dirty="0" smtClean="0"/>
              <a:t>は、二つの天体の公転周期が簡単な整数比になる時、会合点が揃うことで摂動が増幅されるという現象です。</a:t>
            </a:r>
            <a:endParaRPr kumimoji="1" lang="en-US" altLang="ja-JP" dirty="0" smtClean="0"/>
          </a:p>
          <a:p>
            <a:endParaRPr kumimoji="1" lang="en-US" altLang="ja-JP" dirty="0" smtClean="0"/>
          </a:p>
          <a:p>
            <a:r>
              <a:rPr kumimoji="1" lang="en-US" altLang="ja-JP" dirty="0" smtClean="0"/>
              <a:t>MMR</a:t>
            </a:r>
            <a:r>
              <a:rPr kumimoji="1" lang="ja-JP" altLang="en-US" dirty="0" smtClean="0"/>
              <a:t>に嵌った微惑星は、重力の摂動の増幅によって離心率が高くなります。</a:t>
            </a:r>
            <a:endParaRPr kumimoji="1" lang="en-US" altLang="ja-JP" dirty="0" smtClean="0"/>
          </a:p>
          <a:p>
            <a:r>
              <a:rPr kumimoji="1" lang="ja-JP" altLang="en-US" dirty="0" smtClean="0"/>
              <a:t>また、</a:t>
            </a:r>
            <a:r>
              <a:rPr kumimoji="1" lang="en-US" altLang="ja-JP" dirty="0" smtClean="0"/>
              <a:t>MMR</a:t>
            </a:r>
            <a:r>
              <a:rPr kumimoji="1" lang="ja-JP" altLang="en-US" dirty="0" smtClean="0"/>
              <a:t>に嵌った微惑星にはより</a:t>
            </a:r>
            <a:r>
              <a:rPr kumimoji="1" lang="en-US" altLang="ja-JP" dirty="0" smtClean="0"/>
              <a:t>MMR</a:t>
            </a:r>
            <a:r>
              <a:rPr kumimoji="1" lang="ja-JP" altLang="en-US" dirty="0" smtClean="0"/>
              <a:t>に嵌ろうとする力が働き、</a:t>
            </a:r>
            <a:r>
              <a:rPr kumimoji="1" lang="en-US" altLang="ja-JP" dirty="0" smtClean="0"/>
              <a:t>MMR</a:t>
            </a:r>
            <a:r>
              <a:rPr kumimoji="1" lang="ja-JP" altLang="en-US" dirty="0" smtClean="0"/>
              <a:t>に嵌ったまま抜けられなくなります。</a:t>
            </a:r>
            <a:endParaRPr kumimoji="1" lang="en-US" altLang="ja-JP" dirty="0" smtClean="0"/>
          </a:p>
          <a:p>
            <a:r>
              <a:rPr kumimoji="1" lang="ja-JP" altLang="en-US" dirty="0" smtClean="0"/>
              <a:t>これを</a:t>
            </a:r>
            <a:r>
              <a:rPr kumimoji="1" lang="en-US" altLang="ja-JP" dirty="0" smtClean="0"/>
              <a:t>Resonance</a:t>
            </a:r>
            <a:r>
              <a:rPr kumimoji="1" lang="en-US" altLang="ja-JP" baseline="0" dirty="0" smtClean="0"/>
              <a:t> Trap </a:t>
            </a:r>
            <a:r>
              <a:rPr kumimoji="1" lang="ja-JP" altLang="en-US" baseline="0" dirty="0" smtClean="0"/>
              <a:t>と言います。</a:t>
            </a:r>
            <a:endParaRPr kumimoji="1" lang="en-US" altLang="ja-JP" baseline="0" dirty="0" smtClean="0"/>
          </a:p>
          <a:p>
            <a:endParaRPr kumimoji="1" lang="en-US" altLang="ja-JP" baseline="0" dirty="0" smtClean="0"/>
          </a:p>
          <a:p>
            <a:r>
              <a:rPr kumimoji="1" lang="ja-JP" altLang="en-US" baseline="0" dirty="0" smtClean="0"/>
              <a:t>この効果に注意して結果を見ますと、</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20</a:t>
            </a:fld>
            <a:endParaRPr kumimoji="1" lang="ja-JP" altLang="en-US"/>
          </a:p>
        </p:txBody>
      </p:sp>
    </p:spTree>
    <p:extLst>
      <p:ext uri="{BB962C8B-B14F-4D97-AF65-F5344CB8AC3E}">
        <p14:creationId xmlns:p14="http://schemas.microsoft.com/office/powerpoint/2010/main" val="732889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sz="1200" dirty="0" smtClean="0"/>
              <a:t>Gas</a:t>
            </a:r>
            <a:r>
              <a:rPr kumimoji="1" lang="en-US" altLang="ja-JP" sz="1200" baseline="0" dirty="0" smtClean="0"/>
              <a:t> giants are planets that have rocky core and massive envelop. </a:t>
            </a:r>
            <a:endParaRPr kumimoji="1" lang="en-US" altLang="ja-JP" sz="1200" baseline="0" dirty="0" smtClean="0"/>
          </a:p>
          <a:p>
            <a:r>
              <a:rPr kumimoji="1" lang="en-US" altLang="ja-JP" sz="1200" baseline="0" dirty="0" smtClean="0"/>
              <a:t>In </a:t>
            </a:r>
            <a:r>
              <a:rPr kumimoji="1" lang="en-US" altLang="ja-JP" sz="1200" baseline="0" dirty="0" smtClean="0"/>
              <a:t>recent years, some exploration satellites have observed solar system gas giants, namely Jupiter and Saturn.</a:t>
            </a:r>
          </a:p>
          <a:p>
            <a:endParaRPr kumimoji="1" lang="en-US" altLang="ja-JP" sz="1200" baseline="0" dirty="0" smtClean="0"/>
          </a:p>
          <a:p>
            <a:r>
              <a:rPr kumimoji="1" lang="en-US" altLang="ja-JP" sz="1200" baseline="0" dirty="0" smtClean="0"/>
              <a:t>They revealed some important features about </a:t>
            </a:r>
            <a:r>
              <a:rPr kumimoji="1" lang="en-US" altLang="ja-JP" sz="1200" baseline="0" dirty="0" smtClean="0"/>
              <a:t>their envelopes.</a:t>
            </a:r>
            <a:endParaRPr kumimoji="1" lang="en-US" altLang="ja-JP" sz="1200" baseline="0" dirty="0" smtClean="0"/>
          </a:p>
          <a:p>
            <a:endParaRPr kumimoji="1" lang="en-US" altLang="ja-JP" sz="1200" baseline="0" dirty="0" smtClean="0"/>
          </a:p>
          <a:p>
            <a:r>
              <a:rPr kumimoji="1" lang="en-US" altLang="ja-JP" sz="1200" baseline="0" dirty="0" smtClean="0"/>
              <a:t>This diagram shows the amount of heavy elements in their envelopes. </a:t>
            </a:r>
            <a:endParaRPr kumimoji="1" lang="en-US" altLang="ja-JP" sz="1200" baseline="0" dirty="0" smtClean="0"/>
          </a:p>
          <a:p>
            <a:r>
              <a:rPr kumimoji="1" lang="en-US" altLang="ja-JP" sz="1200" baseline="0" dirty="0" smtClean="0"/>
              <a:t>As </a:t>
            </a:r>
            <a:r>
              <a:rPr kumimoji="1" lang="en-US" altLang="ja-JP" sz="1200" baseline="0" dirty="0" smtClean="0"/>
              <a:t>you can see, Jupiter and Saturn have much heavy elements in their envelopes.</a:t>
            </a:r>
          </a:p>
          <a:p>
            <a:r>
              <a:rPr kumimoji="1" lang="en-US" altLang="ja-JP" sz="1200" baseline="0" dirty="0" smtClean="0"/>
              <a:t>In addition, Jupiter has much more heavy elements than Saturn.</a:t>
            </a:r>
          </a:p>
          <a:p>
            <a:endParaRPr kumimoji="1" lang="en-US" altLang="ja-JP" sz="1200" baseline="0" dirty="0" smtClean="0"/>
          </a:p>
          <a:p>
            <a:r>
              <a:rPr kumimoji="1" lang="en-US" altLang="ja-JP" sz="1200" baseline="0" dirty="0" smtClean="0"/>
              <a:t>These features are very important because simple core accretion model cannot explain that the fraction of heavy elements in gas giant's envelop is higher than the solar abundance.</a:t>
            </a:r>
          </a:p>
          <a:p>
            <a:endParaRPr kumimoji="1" lang="en-US" altLang="ja-JP" sz="1200" baseline="0" dirty="0" smtClean="0"/>
          </a:p>
          <a:p>
            <a:r>
              <a:rPr kumimoji="1" lang="en-US" altLang="ja-JP" sz="1200" baseline="0" dirty="0" smtClean="0"/>
              <a:t>So, the </a:t>
            </a:r>
            <a:r>
              <a:rPr kumimoji="1" lang="en-US" altLang="ja-JP" sz="1200" baseline="0" dirty="0" smtClean="0"/>
              <a:t>final goal of our study is to explain the origin of heavy elements theoretically.</a:t>
            </a:r>
          </a:p>
          <a:p>
            <a:endParaRPr kumimoji="1" lang="en-US" altLang="ja-JP" baseline="0" dirty="0" smtClean="0"/>
          </a:p>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77B2B459-EA9A-1548-8212-A0201768C5E5}" type="slidenum">
              <a:rPr kumimoji="1" lang="ja-JP" altLang="en-US" smtClean="0"/>
              <a:t>2</a:t>
            </a:fld>
            <a:endParaRPr kumimoji="1" lang="ja-JP" altLang="en-US"/>
          </a:p>
        </p:txBody>
      </p:sp>
    </p:spTree>
    <p:extLst>
      <p:ext uri="{BB962C8B-B14F-4D97-AF65-F5344CB8AC3E}">
        <p14:creationId xmlns:p14="http://schemas.microsoft.com/office/powerpoint/2010/main" val="612530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最後に今回得られた結果を観測と比較します。</a:t>
            </a:r>
            <a:endParaRPr kumimoji="1" lang="en-US" altLang="ja-JP" dirty="0" smtClean="0"/>
          </a:p>
          <a:p>
            <a:endParaRPr kumimoji="1" lang="en-US" altLang="ja-JP" dirty="0" smtClean="0"/>
          </a:p>
          <a:p>
            <a:r>
              <a:rPr kumimoji="1" lang="ja-JP" altLang="en-US" dirty="0" smtClean="0"/>
              <a:t>この点が</a:t>
            </a:r>
            <a:r>
              <a:rPr kumimoji="1" lang="en-US" altLang="ja-JP" dirty="0" smtClean="0"/>
              <a:t>MMSN</a:t>
            </a:r>
            <a:r>
              <a:rPr kumimoji="1" lang="ja-JP" altLang="en-US" dirty="0" smtClean="0"/>
              <a:t>を仮定した時の計算結果で、黄色が惑星成長のプロセス、赤が惑星移動のプロセス、紫がそれらの和になります。円盤質量を変えるとこのライン上に解が分布することになります。</a:t>
            </a:r>
            <a:endParaRPr kumimoji="1" lang="en-US" altLang="ja-JP" dirty="0" smtClean="0"/>
          </a:p>
          <a:p>
            <a:endParaRPr kumimoji="1" lang="en-US" altLang="ja-JP" dirty="0" smtClean="0"/>
          </a:p>
          <a:p>
            <a:r>
              <a:rPr kumimoji="1" lang="ja-JP" altLang="en-US" dirty="0" smtClean="0"/>
              <a:t>これによれば、</a:t>
            </a:r>
            <a:r>
              <a:rPr kumimoji="1" lang="en-US" altLang="ja-JP" dirty="0" smtClean="0"/>
              <a:t>Migration Process</a:t>
            </a:r>
            <a:r>
              <a:rPr kumimoji="1" lang="ja-JP" altLang="en-US" dirty="0" smtClean="0"/>
              <a:t>のみを考えれば観測値と一致しますが、合計では観測を説明することができていません。</a:t>
            </a:r>
            <a:endParaRPr kumimoji="1" lang="en-US" altLang="ja-JP" dirty="0" smtClean="0"/>
          </a:p>
          <a:p>
            <a:endParaRPr kumimoji="1" lang="en-US" altLang="ja-JP" dirty="0" smtClean="0"/>
          </a:p>
          <a:p>
            <a:r>
              <a:rPr kumimoji="1" lang="ja-JP" altLang="en-US" dirty="0" smtClean="0"/>
              <a:t>そこで今後の予定です。</a:t>
            </a:r>
            <a:endParaRPr kumimoji="1" lang="en-US" altLang="ja-JP" dirty="0" smtClean="0"/>
          </a:p>
          <a:p>
            <a:endParaRPr kumimoji="1" lang="en-US" altLang="ja-JP" dirty="0" smtClean="0"/>
          </a:p>
          <a:p>
            <a:r>
              <a:rPr kumimoji="1" lang="en-US" altLang="ja-JP" dirty="0" smtClean="0"/>
              <a:t>Parameter Study</a:t>
            </a:r>
            <a:r>
              <a:rPr kumimoji="1" lang="ja-JP" altLang="en-US" dirty="0" smtClean="0"/>
              <a:t>を行なって、今回の結果がどう変わるかを調べます。</a:t>
            </a:r>
            <a:endParaRPr kumimoji="1" lang="en-US" altLang="ja-JP" dirty="0" smtClean="0"/>
          </a:p>
          <a:p>
            <a:r>
              <a:rPr kumimoji="1" lang="ja-JP" altLang="en-US" dirty="0" smtClean="0"/>
              <a:t>何らかの形で</a:t>
            </a:r>
            <a:r>
              <a:rPr kumimoji="1" lang="en-US" altLang="ja-JP" dirty="0" smtClean="0"/>
              <a:t>MMR-Overlap</a:t>
            </a:r>
            <a:r>
              <a:rPr kumimoji="1" lang="ja-JP" altLang="en-US" dirty="0" smtClean="0"/>
              <a:t>の効果を強くできれば、観測を説明できる可能性があります。</a:t>
            </a:r>
            <a:endParaRPr kumimoji="1" lang="en-US" altLang="ja-JP" dirty="0" smtClean="0"/>
          </a:p>
          <a:p>
            <a:endParaRPr kumimoji="1" lang="en-US" altLang="ja-JP" dirty="0" smtClean="0"/>
          </a:p>
          <a:p>
            <a:r>
              <a:rPr kumimoji="1" lang="ja-JP" altLang="en-US" dirty="0" smtClean="0"/>
              <a:t>また、モデルの改良を行うことで、ガス集積期の微惑星獲得量を減らすことができる可能性があります。これもトータルとしては観測を説明するのに有利に働く効果として期待されます。</a:t>
            </a:r>
            <a:endParaRPr kumimoji="1" lang="en-US" altLang="ja-JP" dirty="0" smtClean="0"/>
          </a:p>
          <a:p>
            <a:endParaRPr kumimoji="1" lang="en-US" altLang="ja-JP" dirty="0" smtClean="0"/>
          </a:p>
          <a:p>
            <a:r>
              <a:rPr kumimoji="1" lang="ja-JP" altLang="en-US" dirty="0" smtClean="0"/>
              <a:t>これらの研究を進めれば、観測を説明できるかもしれません。</a:t>
            </a:r>
            <a:endParaRPr kumimoji="1" lang="ja-JP" altLang="en-US" dirty="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21</a:t>
            </a:fld>
            <a:endParaRPr kumimoji="1" lang="ja-JP" altLang="en-US"/>
          </a:p>
        </p:txBody>
      </p:sp>
    </p:spTree>
    <p:extLst>
      <p:ext uri="{BB962C8B-B14F-4D97-AF65-F5344CB8AC3E}">
        <p14:creationId xmlns:p14="http://schemas.microsoft.com/office/powerpoint/2010/main" val="760232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最後に今回得られた結果を観測と比較します。</a:t>
            </a:r>
            <a:endParaRPr kumimoji="1" lang="en-US" altLang="ja-JP" dirty="0" smtClean="0"/>
          </a:p>
          <a:p>
            <a:endParaRPr kumimoji="1" lang="en-US" altLang="ja-JP" dirty="0" smtClean="0"/>
          </a:p>
          <a:p>
            <a:r>
              <a:rPr kumimoji="1" lang="ja-JP" altLang="en-US" dirty="0" smtClean="0"/>
              <a:t>この点が</a:t>
            </a:r>
            <a:r>
              <a:rPr kumimoji="1" lang="en-US" altLang="ja-JP" dirty="0" smtClean="0"/>
              <a:t>MMSN</a:t>
            </a:r>
            <a:r>
              <a:rPr kumimoji="1" lang="ja-JP" altLang="en-US" dirty="0" smtClean="0"/>
              <a:t>を仮定した時の計算結果で、黄色が惑星成長のプロセス、赤が惑星移動のプロセス、紫がそれらの和になります。円盤質量を変えるとこのライン上に解が分布することになります。</a:t>
            </a:r>
            <a:endParaRPr kumimoji="1" lang="en-US" altLang="ja-JP" dirty="0" smtClean="0"/>
          </a:p>
          <a:p>
            <a:endParaRPr kumimoji="1" lang="en-US" altLang="ja-JP" dirty="0" smtClean="0"/>
          </a:p>
          <a:p>
            <a:r>
              <a:rPr kumimoji="1" lang="ja-JP" altLang="en-US" dirty="0" smtClean="0"/>
              <a:t>これによれば、</a:t>
            </a:r>
            <a:r>
              <a:rPr kumimoji="1" lang="en-US" altLang="ja-JP" dirty="0" smtClean="0"/>
              <a:t>Migration Process</a:t>
            </a:r>
            <a:r>
              <a:rPr kumimoji="1" lang="ja-JP" altLang="en-US" dirty="0" smtClean="0"/>
              <a:t>のみを考えれば観測値と一致しますが、合計では観測を説明することができていません。</a:t>
            </a:r>
            <a:endParaRPr kumimoji="1" lang="en-US" altLang="ja-JP" dirty="0" smtClean="0"/>
          </a:p>
          <a:p>
            <a:endParaRPr kumimoji="1" lang="en-US" altLang="ja-JP" dirty="0" smtClean="0"/>
          </a:p>
          <a:p>
            <a:endParaRPr kumimoji="1" lang="en-US" altLang="ja-JP" dirty="0" smtClean="0"/>
          </a:p>
          <a:p>
            <a:endParaRPr kumimoji="1" lang="en-US" altLang="ja-JP" dirty="0" smtClean="0"/>
          </a:p>
          <a:p>
            <a:r>
              <a:rPr kumimoji="1" lang="ja-JP" altLang="en-US" dirty="0" smtClean="0"/>
              <a:t>したがって、何らかの形で</a:t>
            </a:r>
            <a:r>
              <a:rPr kumimoji="1" lang="en-US" altLang="ja-JP" dirty="0" smtClean="0"/>
              <a:t>MMR-Overlap</a:t>
            </a:r>
            <a:r>
              <a:rPr kumimoji="1" lang="ja-JP" altLang="en-US" dirty="0" smtClean="0"/>
              <a:t>の効果を強くできれば、観測を説明できる可能性があります。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23</a:t>
            </a:fld>
            <a:endParaRPr kumimoji="1" lang="ja-JP" altLang="en-US"/>
          </a:p>
        </p:txBody>
      </p:sp>
    </p:spTree>
    <p:extLst>
      <p:ext uri="{BB962C8B-B14F-4D97-AF65-F5344CB8AC3E}">
        <p14:creationId xmlns:p14="http://schemas.microsoft.com/office/powerpoint/2010/main" val="97086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smtClean="0"/>
              <a:t>A</a:t>
            </a:r>
            <a:r>
              <a:rPr kumimoji="1" lang="en-US" altLang="ja-JP" baseline="0" dirty="0" smtClean="0"/>
              <a:t> hypothesis was already proposed to explain the observations, which is "late stage capture of solids by accreting proto-gas-giant planets".</a:t>
            </a:r>
          </a:p>
          <a:p>
            <a:endParaRPr kumimoji="1" lang="en-US" altLang="ja-JP" baseline="0" dirty="0" smtClean="0"/>
          </a:p>
          <a:p>
            <a:r>
              <a:rPr kumimoji="1" lang="en-US" altLang="ja-JP" baseline="0" dirty="0" smtClean="0"/>
              <a:t>In the late stage of gas giants' formation, they have massive envelopes.</a:t>
            </a:r>
          </a:p>
          <a:p>
            <a:r>
              <a:rPr kumimoji="1" lang="en-US" altLang="ja-JP" baseline="0" dirty="0" smtClean="0"/>
              <a:t>If planetesimals enter the envelope, they would experience strong gas drag and evaporate in the envelope, and never reach the core.</a:t>
            </a:r>
          </a:p>
          <a:p>
            <a:r>
              <a:rPr kumimoji="1" lang="en-US" altLang="ja-JP" baseline="0" dirty="0" smtClean="0"/>
              <a:t>So the capture of planetesimals in this stage would increase the amount of heavy elements in the gas giants' envelopes.</a:t>
            </a:r>
          </a:p>
          <a:p>
            <a:endParaRPr kumimoji="1" lang="en-US" altLang="ja-JP" baseline="0" dirty="0" smtClean="0"/>
          </a:p>
          <a:p>
            <a:r>
              <a:rPr kumimoji="1" lang="en-US" altLang="ja-JP" baseline="0" dirty="0" smtClean="0"/>
              <a:t>But the capture of planetesimals is not so easy</a:t>
            </a:r>
            <a:r>
              <a:rPr kumimoji="1" lang="en-US" altLang="ja-JP" baseline="0" dirty="0" smtClean="0"/>
              <a:t>.</a:t>
            </a: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77B2B459-EA9A-1548-8212-A0201768C5E5}" type="slidenum">
              <a:rPr kumimoji="1" lang="ja-JP" altLang="en-US" smtClean="0"/>
              <a:t>3</a:t>
            </a:fld>
            <a:endParaRPr kumimoji="1" lang="ja-JP" altLang="en-US"/>
          </a:p>
        </p:txBody>
      </p:sp>
    </p:spTree>
    <p:extLst>
      <p:ext uri="{BB962C8B-B14F-4D97-AF65-F5344CB8AC3E}">
        <p14:creationId xmlns:p14="http://schemas.microsoft.com/office/powerpoint/2010/main" val="1408025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smtClean="0"/>
              <a:t>This</a:t>
            </a:r>
            <a:r>
              <a:rPr kumimoji="1" lang="en-US" altLang="ja-JP" baseline="0" dirty="0" smtClean="0"/>
              <a:t> diagram shows the distribution of planetesimals around protoplanet in the plane of semi-major axis and eccentricity.</a:t>
            </a:r>
          </a:p>
          <a:p>
            <a:endParaRPr kumimoji="1" lang="en-US" altLang="ja-JP" baseline="0" dirty="0" smtClean="0"/>
          </a:p>
          <a:p>
            <a:r>
              <a:rPr kumimoji="1" lang="en-US" altLang="ja-JP" baseline="0" dirty="0" smtClean="0"/>
              <a:t>In this plane, we can draw the feeding zone of the protoplanet as a green area.</a:t>
            </a:r>
          </a:p>
          <a:p>
            <a:r>
              <a:rPr kumimoji="1" lang="en-US" altLang="ja-JP" baseline="0" dirty="0" smtClean="0"/>
              <a:t>These lines show the constant Jacobi Energy.</a:t>
            </a:r>
          </a:p>
          <a:p>
            <a:endParaRPr kumimoji="1" lang="en-US" altLang="ja-JP" baseline="0" dirty="0" smtClean="0"/>
          </a:p>
          <a:p>
            <a:r>
              <a:rPr kumimoji="1" lang="en-US" altLang="ja-JP" baseline="0" dirty="0" smtClean="0"/>
              <a:t>Since mass of the planetesimals is negligibly small relative to the protoplanet, the dynamics of the planetesimals can be treated as a restricted three body problem.</a:t>
            </a:r>
          </a:p>
          <a:p>
            <a:r>
              <a:rPr kumimoji="1" lang="en-US" altLang="ja-JP" baseline="0" dirty="0" smtClean="0"/>
              <a:t>Therefore, you cannot change the Jacobi energy of planetesimals only by gravitational force of protoplanet.</a:t>
            </a:r>
          </a:p>
          <a:p>
            <a:endParaRPr kumimoji="1" lang="en-US" altLang="ja-JP" baseline="0" dirty="0" smtClean="0"/>
          </a:p>
          <a:p>
            <a:r>
              <a:rPr kumimoji="1" lang="en-US" altLang="ja-JP" baseline="0" dirty="0" smtClean="0"/>
              <a:t>So, in order to push the planetesimals to the feeding zone, you need external forces.</a:t>
            </a:r>
          </a:p>
          <a:p>
            <a:r>
              <a:rPr kumimoji="1" lang="en-US" altLang="ja-JP" baseline="0" dirty="0" smtClean="0"/>
              <a:t> </a:t>
            </a:r>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77B2B459-EA9A-1548-8212-A0201768C5E5}" type="slidenum">
              <a:rPr kumimoji="1" lang="ja-JP" altLang="en-US" smtClean="0"/>
              <a:t>4</a:t>
            </a:fld>
            <a:endParaRPr kumimoji="1" lang="ja-JP" altLang="en-US"/>
          </a:p>
        </p:txBody>
      </p:sp>
    </p:spTree>
    <p:extLst>
      <p:ext uri="{BB962C8B-B14F-4D97-AF65-F5344CB8AC3E}">
        <p14:creationId xmlns:p14="http://schemas.microsoft.com/office/powerpoint/2010/main" val="376457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smtClean="0"/>
              <a:t>Next, I will summarize the previous </a:t>
            </a:r>
            <a:r>
              <a:rPr kumimoji="1" lang="en-US" altLang="ja-JP" dirty="0" smtClean="0"/>
              <a:t>studies</a:t>
            </a:r>
            <a:r>
              <a:rPr kumimoji="1" lang="en-US" altLang="ja-JP" baseline="0" dirty="0" smtClean="0"/>
              <a:t> briefly.</a:t>
            </a:r>
            <a:endParaRPr kumimoji="1" lang="en-US" altLang="ja-JP" dirty="0" smtClean="0"/>
          </a:p>
          <a:p>
            <a:endParaRPr kumimoji="1" lang="en-US" altLang="ja-JP" dirty="0" smtClean="0"/>
          </a:p>
          <a:p>
            <a:r>
              <a:rPr kumimoji="1" lang="en-US" altLang="ja-JP" dirty="0" smtClean="0"/>
              <a:t>They</a:t>
            </a:r>
            <a:r>
              <a:rPr kumimoji="1" lang="en-US" altLang="ja-JP" baseline="0" dirty="0" smtClean="0"/>
              <a:t> consider the in situ capture of planetesimals in gas accretion phase.</a:t>
            </a:r>
          </a:p>
          <a:p>
            <a:r>
              <a:rPr kumimoji="1" lang="en-US" altLang="ja-JP" baseline="0" dirty="0" smtClean="0"/>
              <a:t>In this phase planetesimals can enter the Feeding Zone because the Feeding Zone is expanding</a:t>
            </a:r>
            <a:r>
              <a:rPr kumimoji="1" lang="en-US" altLang="ja-JP" baseline="0" dirty="0" smtClean="0"/>
              <a:t>.</a:t>
            </a:r>
          </a:p>
          <a:p>
            <a:endParaRPr kumimoji="1" lang="en-US" altLang="ja-JP" baseline="0" dirty="0" smtClean="0"/>
          </a:p>
          <a:p>
            <a:r>
              <a:rPr kumimoji="1" lang="en-US" altLang="ja-JP" baseline="0" dirty="0" smtClean="0"/>
              <a:t>They found that the captured mass is determined by the competitions of the two timescales.</a:t>
            </a:r>
          </a:p>
          <a:p>
            <a:r>
              <a:rPr kumimoji="1" lang="en-US" altLang="ja-JP" baseline="0" dirty="0" smtClean="0"/>
              <a:t>The one is growth timescale of protoplanet, this effect  can be drawn as a green arrow in this </a:t>
            </a:r>
            <a:r>
              <a:rPr kumimoji="1" lang="en-US" altLang="ja-JP" baseline="0" dirty="0" smtClean="0"/>
              <a:t>diagram. </a:t>
            </a:r>
          </a:p>
          <a:p>
            <a:r>
              <a:rPr kumimoji="1" lang="en-US" altLang="ja-JP" baseline="0" dirty="0" smtClean="0"/>
              <a:t>It pushes planetesimals into the Feeding Zone.</a:t>
            </a:r>
            <a:endParaRPr kumimoji="1" lang="en-US" altLang="ja-JP" baseline="0" dirty="0" smtClean="0"/>
          </a:p>
          <a:p>
            <a:r>
              <a:rPr kumimoji="1" lang="en-US" altLang="ja-JP" baseline="0" dirty="0" smtClean="0"/>
              <a:t>The other one is damping timescale of disk gas , this effect can be drawn as a purple arrow</a:t>
            </a:r>
            <a:r>
              <a:rPr kumimoji="1" lang="en-US" altLang="ja-JP" baseline="0" dirty="0" smtClean="0"/>
              <a:t>.</a:t>
            </a:r>
          </a:p>
          <a:p>
            <a:r>
              <a:rPr kumimoji="1" lang="en-US" altLang="ja-JP" baseline="0" dirty="0" smtClean="0"/>
              <a:t>It eliminates planetesimals from Feeding Zone.</a:t>
            </a:r>
            <a:endParaRPr kumimoji="1" lang="en-US" altLang="ja-JP" baseline="0" dirty="0" smtClean="0"/>
          </a:p>
          <a:p>
            <a:r>
              <a:rPr kumimoji="1" lang="en-US" altLang="ja-JP" baseline="0" dirty="0" smtClean="0"/>
              <a:t>So, if the protoplanet grows faster, you can capture more planetesimals.</a:t>
            </a:r>
          </a:p>
          <a:p>
            <a:endParaRPr kumimoji="1" lang="en-US" altLang="ja-JP" baseline="0" dirty="0" smtClean="0"/>
          </a:p>
          <a:p>
            <a:r>
              <a:rPr kumimoji="1" lang="en-US" altLang="ja-JP" baseline="0" dirty="0" smtClean="0"/>
              <a:t>They calculated the amount </a:t>
            </a:r>
            <a:r>
              <a:rPr kumimoji="1" lang="en-US" altLang="ja-JP" baseline="0" dirty="0" smtClean="0"/>
              <a:t>of </a:t>
            </a:r>
            <a:r>
              <a:rPr kumimoji="1" lang="en-US" altLang="ja-JP" baseline="0" dirty="0" smtClean="0"/>
              <a:t>captured </a:t>
            </a:r>
            <a:r>
              <a:rPr kumimoji="1" lang="en-US" altLang="ja-JP" baseline="0" dirty="0" smtClean="0"/>
              <a:t>mass.</a:t>
            </a:r>
            <a:endParaRPr kumimoji="1" lang="en-US" altLang="ja-JP" baseline="0" dirty="0" smtClean="0"/>
          </a:p>
          <a:p>
            <a:r>
              <a:rPr kumimoji="1" lang="en-US" altLang="ja-JP" baseline="0" dirty="0" smtClean="0"/>
              <a:t>They found the captured mass for Jupiter is about 8 Earth masses, and that for Saturn is about 11 Earth masses.</a:t>
            </a:r>
          </a:p>
          <a:p>
            <a:endParaRPr kumimoji="1" lang="en-US" altLang="ja-JP" baseline="0" dirty="0" smtClean="0"/>
          </a:p>
          <a:p>
            <a:r>
              <a:rPr kumimoji="1" lang="en-US" altLang="ja-JP" baseline="0" dirty="0" smtClean="0"/>
              <a:t>But these results are not consistent with the </a:t>
            </a:r>
            <a:r>
              <a:rPr kumimoji="1" lang="en-US" altLang="ja-JP" baseline="0" dirty="0" smtClean="0"/>
              <a:t>observations in two points, </a:t>
            </a:r>
            <a:r>
              <a:rPr kumimoji="1" lang="en-US" altLang="ja-JP" sz="1200" baseline="0" dirty="0" smtClean="0">
                <a:solidFill>
                  <a:schemeClr val="bg1"/>
                </a:solidFill>
              </a:rPr>
              <a:t>t</a:t>
            </a:r>
            <a:r>
              <a:rPr lang="en-US" altLang="ja-JP" sz="1200" dirty="0" smtClean="0">
                <a:solidFill>
                  <a:schemeClr val="bg1"/>
                </a:solidFill>
              </a:rPr>
              <a:t>he captured masses are not enough and Saturn</a:t>
            </a:r>
            <a:r>
              <a:rPr lang="en-US" altLang="ja-JP" sz="1200" baseline="0" dirty="0" smtClean="0">
                <a:solidFill>
                  <a:schemeClr val="bg1"/>
                </a:solidFill>
              </a:rPr>
              <a:t> captured more planetesimals than Jupiter.</a:t>
            </a:r>
            <a:endParaRPr kumimoji="1" lang="en-US" altLang="ja-JP" baseline="0" dirty="0" smtClean="0"/>
          </a:p>
          <a:p>
            <a:endParaRPr kumimoji="1" lang="en-US" altLang="ja-JP" baseline="0" dirty="0" smtClean="0"/>
          </a:p>
          <a:p>
            <a:r>
              <a:rPr kumimoji="1" lang="en-US" altLang="ja-JP" baseline="0" dirty="0" smtClean="0"/>
              <a:t>So we have to consider additional effect.</a:t>
            </a:r>
          </a:p>
        </p:txBody>
      </p:sp>
      <p:sp>
        <p:nvSpPr>
          <p:cNvPr id="4" name="スライド番号プレースホルダー 3"/>
          <p:cNvSpPr>
            <a:spLocks noGrp="1"/>
          </p:cNvSpPr>
          <p:nvPr>
            <p:ph type="sldNum" sz="quarter" idx="10"/>
          </p:nvPr>
        </p:nvSpPr>
        <p:spPr/>
        <p:txBody>
          <a:bodyPr/>
          <a:lstStyle/>
          <a:p>
            <a:fld id="{77B2B459-EA9A-1548-8212-A0201768C5E5}" type="slidenum">
              <a:rPr kumimoji="1" lang="ja-JP" altLang="en-US" smtClean="0"/>
              <a:t>5</a:t>
            </a:fld>
            <a:endParaRPr kumimoji="1" lang="ja-JP" altLang="en-US"/>
          </a:p>
        </p:txBody>
      </p:sp>
    </p:spTree>
    <p:extLst>
      <p:ext uri="{BB962C8B-B14F-4D97-AF65-F5344CB8AC3E}">
        <p14:creationId xmlns:p14="http://schemas.microsoft.com/office/powerpoint/2010/main" val="2022213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Let me summarize</a:t>
            </a:r>
            <a:r>
              <a:rPr kumimoji="1" lang="en-US" altLang="ja-JP" baseline="0" dirty="0" smtClean="0"/>
              <a:t> our introduction</a:t>
            </a:r>
            <a:endParaRPr kumimoji="1" lang="ja-JP" altLang="en-US" dirty="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6</a:t>
            </a:fld>
            <a:endParaRPr kumimoji="1" lang="ja-JP" altLang="en-US"/>
          </a:p>
        </p:txBody>
      </p:sp>
    </p:spTree>
    <p:extLst>
      <p:ext uri="{BB962C8B-B14F-4D97-AF65-F5344CB8AC3E}">
        <p14:creationId xmlns:p14="http://schemas.microsoft.com/office/powerpoint/2010/main" val="1168845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First</a:t>
            </a:r>
            <a:r>
              <a:rPr kumimoji="1" lang="en-US" altLang="ja-JP" baseline="0" dirty="0" smtClean="0"/>
              <a:t>, we consider the effect of planet migration</a:t>
            </a:r>
            <a:r>
              <a:rPr kumimoji="1" lang="en-US" altLang="ja-JP" baseline="0" dirty="0" smtClean="0"/>
              <a:t>.</a:t>
            </a:r>
            <a:endParaRPr kumimoji="1" lang="en-US" altLang="ja-JP" baseline="0" dirty="0" smtClean="0"/>
          </a:p>
          <a:p>
            <a:r>
              <a:rPr kumimoji="1" lang="en-US" altLang="ja-JP" baseline="0" dirty="0" smtClean="0"/>
              <a:t>Relatively massive protoplanet interacts with gas disk and moves in the radial direction in a protoplanetary disk.</a:t>
            </a:r>
          </a:p>
          <a:p>
            <a:endParaRPr kumimoji="1" lang="en-US" altLang="ja-JP" baseline="0" dirty="0" smtClean="0"/>
          </a:p>
          <a:p>
            <a:r>
              <a:rPr kumimoji="1" lang="en-US" altLang="ja-JP" dirty="0" smtClean="0"/>
              <a:t>If</a:t>
            </a:r>
            <a:r>
              <a:rPr kumimoji="1" lang="en-US" altLang="ja-JP" baseline="0" dirty="0" smtClean="0"/>
              <a:t> a gas giant moves toward the central star,  it encounters a great number of planetesimals.</a:t>
            </a:r>
          </a:p>
          <a:p>
            <a:r>
              <a:rPr kumimoji="1" lang="en-US" altLang="ja-JP" baseline="0" dirty="0" smtClean="0"/>
              <a:t>So planet migration have a possibility to increase the captured mass.</a:t>
            </a:r>
          </a:p>
          <a:p>
            <a:endParaRPr kumimoji="1" lang="en-US" altLang="ja-JP" baseline="0" dirty="0" smtClean="0"/>
          </a:p>
          <a:p>
            <a:r>
              <a:rPr kumimoji="1" lang="en-US" altLang="ja-JP" baseline="0" dirty="0" smtClean="0"/>
              <a:t>In this process, the effect that pushes the planetesimals to the feeding zone is the planet migration, so the captured mass would be determined by the competitions of the two timescales, migration timescale and damping timescale.</a:t>
            </a:r>
            <a:endParaRPr kumimoji="1" lang="ja-JP" altLang="en-US" dirty="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7</a:t>
            </a:fld>
            <a:endParaRPr kumimoji="1" lang="ja-JP" altLang="en-US"/>
          </a:p>
        </p:txBody>
      </p:sp>
    </p:spTree>
    <p:extLst>
      <p:ext uri="{BB962C8B-B14F-4D97-AF65-F5344CB8AC3E}">
        <p14:creationId xmlns:p14="http://schemas.microsoft.com/office/powerpoint/2010/main" val="181572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 is the result of the calculation,</a:t>
            </a:r>
            <a:r>
              <a:rPr kumimoji="1" lang="en-US" altLang="ja-JP" baseline="0" dirty="0" smtClean="0"/>
              <a:t> where we have assumed the protoplanet is located initially at 9.5 AU and then migrates inward to 5.2 AU in hundred thousand years.</a:t>
            </a:r>
            <a:endParaRPr kumimoji="1" lang="en-US" altLang="ja-JP" dirty="0" smtClean="0"/>
          </a:p>
          <a:p>
            <a:r>
              <a:rPr kumimoji="1" lang="en-US" altLang="ja-JP" dirty="0" smtClean="0"/>
              <a:t>The initial distribution of planetesimals is the same as that of MMSN.</a:t>
            </a:r>
          </a:p>
          <a:p>
            <a:endParaRPr kumimoji="1" lang="en-US" altLang="ja-JP" dirty="0" smtClean="0"/>
          </a:p>
          <a:p>
            <a:r>
              <a:rPr kumimoji="1" lang="en-US" altLang="ja-JP" dirty="0" smtClean="0"/>
              <a:t>As you can see, the </a:t>
            </a:r>
            <a:r>
              <a:rPr kumimoji="1" lang="en-US" altLang="ja-JP" dirty="0" smtClean="0"/>
              <a:t>proto</a:t>
            </a:r>
            <a:r>
              <a:rPr kumimoji="1" lang="en-US" altLang="ja-JP" baseline="0" dirty="0" smtClean="0"/>
              <a:t>planet </a:t>
            </a:r>
            <a:r>
              <a:rPr kumimoji="1" lang="en-US" altLang="ja-JP" baseline="0" dirty="0" smtClean="0"/>
              <a:t>is migrating toward the central star.</a:t>
            </a:r>
          </a:p>
          <a:p>
            <a:r>
              <a:rPr kumimoji="1" lang="en-US" altLang="ja-JP" baseline="0" dirty="0" smtClean="0"/>
              <a:t>The planetesimals near the protoplanet are captured by it, on the other hand many of the planetesimals relatively far from the protoplanet cannot be captured. </a:t>
            </a:r>
          </a:p>
          <a:p>
            <a:r>
              <a:rPr kumimoji="1" lang="en-US" altLang="ja-JP" baseline="0" dirty="0" smtClean="0"/>
              <a:t>This is because they are trapped in mean motion resonances of Jupiter.</a:t>
            </a:r>
          </a:p>
          <a:p>
            <a:endParaRPr kumimoji="1" lang="en-US" altLang="ja-JP" baseline="0" dirty="0" smtClean="0"/>
          </a:p>
          <a:p>
            <a:r>
              <a:rPr kumimoji="1" lang="en-US" altLang="ja-JP" baseline="0" dirty="0" smtClean="0"/>
              <a:t>MMRs of massive planet like Jupiter and Saturn are so strong that the resonance trap is effective.</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8</a:t>
            </a:fld>
            <a:endParaRPr kumimoji="1" lang="ja-JP" altLang="en-US"/>
          </a:p>
        </p:txBody>
      </p:sp>
    </p:spTree>
    <p:extLst>
      <p:ext uri="{BB962C8B-B14F-4D97-AF65-F5344CB8AC3E}">
        <p14:creationId xmlns:p14="http://schemas.microsoft.com/office/powerpoint/2010/main" val="270324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This</a:t>
            </a:r>
            <a:r>
              <a:rPr kumimoji="1" lang="en-US" altLang="ja-JP" baseline="0" dirty="0" smtClean="0"/>
              <a:t> figure shows the histogram of captured planetesimals.</a:t>
            </a:r>
          </a:p>
          <a:p>
            <a:r>
              <a:rPr kumimoji="1" lang="en-US" altLang="ja-JP" baseline="0" dirty="0" smtClean="0"/>
              <a:t>The horizontal axis shows the initial semi-major axes of captured planetesimals.</a:t>
            </a:r>
          </a:p>
          <a:p>
            <a:endParaRPr kumimoji="1" lang="en-US" altLang="ja-JP" baseline="0" dirty="0" smtClean="0"/>
          </a:p>
          <a:p>
            <a:r>
              <a:rPr kumimoji="1" lang="en-US" altLang="ja-JP" baseline="0" dirty="0" smtClean="0"/>
              <a:t>As you can see, planetesimals beyond the strong mean motion resonances, such as 1 to 2, 2 to 3, are never captured.</a:t>
            </a:r>
          </a:p>
          <a:p>
            <a:endParaRPr kumimoji="1" lang="en-US" altLang="ja-JP" baseline="0" dirty="0" smtClean="0"/>
          </a:p>
          <a:p>
            <a:r>
              <a:rPr kumimoji="1" lang="en-US" altLang="ja-JP" baseline="0" dirty="0" smtClean="0"/>
              <a:t>So planet migration is not effective in increasing the captured mass.</a:t>
            </a:r>
          </a:p>
          <a:p>
            <a:r>
              <a:rPr kumimoji="1" lang="en-US" altLang="ja-JP" baseline="0" dirty="0" smtClean="0"/>
              <a:t>Namely we cannot explain the observations by this </a:t>
            </a:r>
            <a:r>
              <a:rPr kumimoji="1" lang="en-US" altLang="ja-JP" baseline="0" dirty="0" smtClean="0"/>
              <a:t>effect only.</a:t>
            </a:r>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4A315CE8-7224-3544-BE3C-EDD4BC70FC37}" type="slidenum">
              <a:rPr kumimoji="1" lang="ja-JP" altLang="en-US" smtClean="0"/>
              <a:t>9</a:t>
            </a:fld>
            <a:endParaRPr kumimoji="1" lang="ja-JP" altLang="en-US"/>
          </a:p>
        </p:txBody>
      </p:sp>
    </p:spTree>
    <p:extLst>
      <p:ext uri="{BB962C8B-B14F-4D97-AF65-F5344CB8AC3E}">
        <p14:creationId xmlns:p14="http://schemas.microsoft.com/office/powerpoint/2010/main" val="629542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002F2279-67D0-2F49-B73E-8CE1CAB999DA}" type="datetimeFigureOut">
              <a:rPr kumimoji="1" lang="ja-JP" altLang="en-US" smtClean="0"/>
              <a:t>2017/11/24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FF1A2-7956-EB49-9143-CC1A8E72F20F}"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3;&#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02F2279-67D0-2F49-B73E-8CE1CAB999DA}" type="datetimeFigureOut">
              <a:rPr kumimoji="1" lang="ja-JP" altLang="en-US" smtClean="0"/>
              <a:t>2017/11/24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FF1A2-7956-EB49-9143-CC1A8E72F20F}"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02F2279-67D0-2F49-B73E-8CE1CAB999DA}" type="datetimeFigureOut">
              <a:rPr kumimoji="1" lang="ja-JP" altLang="en-US" smtClean="0"/>
              <a:t>2017/11/24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FF1A2-7956-EB49-9143-CC1A8E72F20F}"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02F2279-67D0-2F49-B73E-8CE1CAB999DA}" type="datetimeFigureOut">
              <a:rPr kumimoji="1" lang="ja-JP" altLang="en-US" smtClean="0"/>
              <a:t>2017/11/24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FF1A2-7956-EB49-9143-CC1A8E72F20F}"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02F2279-67D0-2F49-B73E-8CE1CAB999DA}" type="datetimeFigureOut">
              <a:rPr kumimoji="1" lang="ja-JP" altLang="en-US" smtClean="0"/>
              <a:t>2017/11/24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4D8FF1A2-7956-EB49-9143-CC1A8E72F20F}"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002F2279-67D0-2F49-B73E-8CE1CAB999DA}" type="datetimeFigureOut">
              <a:rPr kumimoji="1" lang="ja-JP" altLang="en-US" smtClean="0"/>
              <a:t>2017/11/24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8FF1A2-7956-EB49-9143-CC1A8E72F20F}"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002F2279-67D0-2F49-B73E-8CE1CAB999DA}" type="datetimeFigureOut">
              <a:rPr kumimoji="1" lang="ja-JP" altLang="en-US" smtClean="0"/>
              <a:t>2017/11/24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4D8FF1A2-7956-EB49-9143-CC1A8E72F20F}"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002F2279-67D0-2F49-B73E-8CE1CAB999DA}" type="datetimeFigureOut">
              <a:rPr kumimoji="1" lang="ja-JP" altLang="en-US" smtClean="0"/>
              <a:t>2017/11/24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4D8FF1A2-7956-EB49-9143-CC1A8E72F20F}"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F2279-67D0-2F49-B73E-8CE1CAB999DA}" type="datetimeFigureOut">
              <a:rPr kumimoji="1" lang="ja-JP" altLang="en-US" smtClean="0"/>
              <a:t>2017/11/24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4D8FF1A2-7956-EB49-9143-CC1A8E72F20F}"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3;&#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02F2279-67D0-2F49-B73E-8CE1CAB999DA}" type="datetimeFigureOut">
              <a:rPr kumimoji="1" lang="ja-JP" altLang="en-US" smtClean="0"/>
              <a:t>2017/11/24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8FF1A2-7956-EB49-9143-CC1A8E72F20F}"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02F2279-67D0-2F49-B73E-8CE1CAB999DA}" type="datetimeFigureOut">
              <a:rPr kumimoji="1" lang="ja-JP" altLang="en-US" smtClean="0"/>
              <a:t>2017/11/24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4D8FF1A2-7956-EB49-9143-CC1A8E72F20F}"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F2279-67D0-2F49-B73E-8CE1CAB999DA}" type="datetimeFigureOut">
              <a:rPr kumimoji="1" lang="ja-JP" altLang="en-US" smtClean="0"/>
              <a:t>2017/11/24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FF1A2-7956-EB49-9143-CC1A8E72F20F}" type="slidenum">
              <a:rPr kumimoji="1" lang="ja-JP" altLang="en-US" smtClean="0"/>
              <a:t>‹#›</a:t>
            </a:fld>
            <a:endParaRPr kumimoji="1" lang="ja-JP" altLang="en-US"/>
          </a:p>
        </p:txBody>
      </p:sp>
    </p:spTree>
    <p:extLst>
      <p:ext uri="{BB962C8B-B14F-4D97-AF65-F5344CB8AC3E}">
        <p14:creationId xmlns:p14="http://schemas.microsoft.com/office/powerpoint/2010/main" val="8148050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gif"/><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1" Type="http://schemas.openxmlformats.org/officeDocument/2006/relationships/image" Target="../media/image101.png"/><Relationship Id="rId12" Type="http://schemas.openxmlformats.org/officeDocument/2006/relationships/image" Target="../media/image100.png"/><Relationship Id="rId13" Type="http://schemas.openxmlformats.org/officeDocument/2006/relationships/image" Target="../media/image110.png"/><Relationship Id="rId14" Type="http://schemas.openxmlformats.org/officeDocument/2006/relationships/image" Target="../media/image120.png"/><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16.xml"/><Relationship Id="rId4" Type="http://schemas.openxmlformats.org/officeDocument/2006/relationships/image" Target="../media/image44.png"/><Relationship Id="rId5" Type="http://schemas.openxmlformats.org/officeDocument/2006/relationships/image" Target="../media/image440.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10" Type="http://schemas.openxmlformats.org/officeDocument/2006/relationships/image" Target="../media/image90.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50.png"/><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2.xml"/><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0" Type="http://schemas.openxmlformats.org/officeDocument/2006/relationships/image" Target="../media/image520.png"/><Relationship Id="rId11" Type="http://schemas.openxmlformats.org/officeDocument/2006/relationships/image" Target="../media/image60.png"/><Relationship Id="rId12"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3.xml.rels><?xml version="1.0" encoding="UTF-8" standalone="yes"?>
<Relationships xmlns="http://schemas.openxmlformats.org/package/2006/relationships"><Relationship Id="rId11" Type="http://schemas.openxmlformats.org/officeDocument/2006/relationships/image" Target="../media/image520.png"/><Relationship Id="rId12" Type="http://schemas.openxmlformats.org/officeDocument/2006/relationships/image" Target="../media/image60.png"/><Relationship Id="rId13"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80.png"/><Relationship Id="rId4" Type="http://schemas.openxmlformats.org/officeDocument/2006/relationships/image" Target="../media/image54.png"/><Relationship Id="rId5" Type="http://schemas.openxmlformats.org/officeDocument/2006/relationships/image" Target="../media/image541.png"/><Relationship Id="rId6" Type="http://schemas.openxmlformats.org/officeDocument/2006/relationships/image" Target="../media/image550.png"/><Relationship Id="rId7" Type="http://schemas.openxmlformats.org/officeDocument/2006/relationships/image" Target="../media/image560.png"/><Relationship Id="rId8" Type="http://schemas.openxmlformats.org/officeDocument/2006/relationships/image" Target="../media/image570.png"/><Relationship Id="rId9" Type="http://schemas.openxmlformats.org/officeDocument/2006/relationships/image" Target="../media/image580.png"/><Relationship Id="rId10" Type="http://schemas.openxmlformats.org/officeDocument/2006/relationships/image" Target="../media/image590.png"/></Relationships>
</file>

<file path=ppt/slides/_rels/slide3.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40.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8.png"/><Relationship Id="rId10"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5.emf"/><Relationship Id="rId7" Type="http://schemas.openxmlformats.org/officeDocument/2006/relationships/image" Target="../media/image221.png"/><Relationship Id="rId8" Type="http://schemas.openxmlformats.org/officeDocument/2006/relationships/image" Target="../media/image1.png"/><Relationship Id="rId9" Type="http://schemas.openxmlformats.org/officeDocument/2006/relationships/image" Target="../media/image22.png"/><Relationship Id="rId10" Type="http://schemas.openxmlformats.org/officeDocument/2006/relationships/image" Target="../media/image27.png"/><Relationship Id="rId11"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8" Type="http://schemas.openxmlformats.org/officeDocument/2006/relationships/image" Target="../media/image180.png"/><Relationship Id="rId9" Type="http://schemas.openxmlformats.org/officeDocument/2006/relationships/image" Target="../media/image15.emf"/><Relationship Id="rId10" Type="http://schemas.openxmlformats.org/officeDocument/2006/relationships/image" Target="../media/image200.png"/><Relationship Id="rId11" Type="http://schemas.openxmlformats.org/officeDocument/2006/relationships/image" Target="../media/image30.png"/><Relationship Id="rId12"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1.png"/><Relationship Id="rId5" Type="http://schemas.openxmlformats.org/officeDocument/2006/relationships/image" Target="../media/image27.gif"/><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9.png"/><Relationship Id="rId1" Type="http://schemas.openxmlformats.org/officeDocument/2006/relationships/tags" Target="../tags/tag3.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236776"/>
            <a:ext cx="9144000" cy="1790700"/>
          </a:xfrm>
        </p:spPr>
        <p:txBody>
          <a:bodyPr>
            <a:normAutofit/>
          </a:bodyPr>
          <a:lstStyle/>
          <a:p>
            <a:r>
              <a:rPr lang="en-US" altLang="ja-JP" sz="4000" b="1" dirty="0">
                <a:solidFill>
                  <a:schemeClr val="bg1"/>
                </a:solidFill>
                <a:effectLst>
                  <a:glow rad="139700">
                    <a:schemeClr val="accent3">
                      <a:satMod val="175000"/>
                      <a:alpha val="40000"/>
                    </a:schemeClr>
                  </a:glow>
                </a:effectLst>
                <a:cs typeface="Hiragino Kaku Gothic ProN W6" charset="-128"/>
              </a:rPr>
              <a:t>Capture of Solids </a:t>
            </a:r>
            <a:r>
              <a:rPr lang="en-US" altLang="ja-JP" sz="4000" b="1" dirty="0" smtClean="0">
                <a:solidFill>
                  <a:schemeClr val="bg1"/>
                </a:solidFill>
                <a:effectLst>
                  <a:glow rad="139700">
                    <a:schemeClr val="accent3">
                      <a:satMod val="175000"/>
                      <a:alpha val="40000"/>
                    </a:schemeClr>
                  </a:glow>
                </a:effectLst>
                <a:cs typeface="Hiragino Kaku Gothic ProN W6" charset="-128"/>
              </a:rPr>
              <a:t>in the Late Stage of Gas Giant Formation</a:t>
            </a:r>
            <a:br>
              <a:rPr lang="en-US" altLang="ja-JP" sz="4000" b="1" dirty="0" smtClean="0">
                <a:solidFill>
                  <a:schemeClr val="bg1"/>
                </a:solidFill>
                <a:effectLst>
                  <a:glow rad="139700">
                    <a:schemeClr val="accent3">
                      <a:satMod val="175000"/>
                      <a:alpha val="40000"/>
                    </a:schemeClr>
                  </a:glow>
                </a:effectLst>
                <a:cs typeface="Hiragino Kaku Gothic ProN W6" charset="-128"/>
              </a:rPr>
            </a:br>
            <a:r>
              <a:rPr lang="en-US" altLang="ja-JP" sz="1200" b="1" dirty="0" smtClean="0">
                <a:solidFill>
                  <a:schemeClr val="bg1"/>
                </a:solidFill>
                <a:effectLst>
                  <a:glow rad="139700">
                    <a:schemeClr val="accent3">
                      <a:satMod val="175000"/>
                      <a:alpha val="40000"/>
                    </a:schemeClr>
                  </a:glow>
                </a:effectLst>
                <a:cs typeface="Hiragino Kaku Gothic ProN W6" charset="-128"/>
              </a:rPr>
              <a:t/>
            </a:r>
            <a:br>
              <a:rPr lang="en-US" altLang="ja-JP" sz="1200" b="1" dirty="0" smtClean="0">
                <a:solidFill>
                  <a:schemeClr val="bg1"/>
                </a:solidFill>
                <a:effectLst>
                  <a:glow rad="139700">
                    <a:schemeClr val="accent3">
                      <a:satMod val="175000"/>
                      <a:alpha val="40000"/>
                    </a:schemeClr>
                  </a:glow>
                </a:effectLst>
                <a:cs typeface="Hiragino Kaku Gothic ProN W6" charset="-128"/>
              </a:rPr>
            </a:br>
            <a:r>
              <a:rPr lang="en-US" altLang="ja-JP" sz="3100" b="1" dirty="0" smtClean="0">
                <a:solidFill>
                  <a:schemeClr val="bg1"/>
                </a:solidFill>
                <a:effectLst>
                  <a:glow rad="139700">
                    <a:schemeClr val="accent3">
                      <a:satMod val="175000"/>
                      <a:alpha val="40000"/>
                    </a:schemeClr>
                  </a:glow>
                </a:effectLst>
                <a:cs typeface="Hiragino Kaku Gothic ProN W6" charset="-128"/>
              </a:rPr>
              <a:t>The </a:t>
            </a:r>
            <a:r>
              <a:rPr lang="en-US" altLang="ja-JP" sz="3100" b="1" dirty="0">
                <a:solidFill>
                  <a:schemeClr val="bg1"/>
                </a:solidFill>
                <a:effectLst>
                  <a:glow rad="139700">
                    <a:schemeClr val="accent3">
                      <a:satMod val="175000"/>
                      <a:alpha val="40000"/>
                    </a:schemeClr>
                  </a:glow>
                </a:effectLst>
                <a:cs typeface="Hiragino Kaku Gothic ProN W6" charset="-128"/>
              </a:rPr>
              <a:t>Effect of Multiplicity and Migration of Gas </a:t>
            </a:r>
            <a:r>
              <a:rPr lang="en-US" altLang="ja-JP" sz="3100" b="1" dirty="0" smtClean="0">
                <a:solidFill>
                  <a:schemeClr val="bg1"/>
                </a:solidFill>
                <a:effectLst>
                  <a:glow rad="139700">
                    <a:schemeClr val="accent3">
                      <a:satMod val="175000"/>
                      <a:alpha val="40000"/>
                    </a:schemeClr>
                  </a:glow>
                </a:effectLst>
                <a:cs typeface="Hiragino Kaku Gothic ProN W6" charset="-128"/>
              </a:rPr>
              <a:t>Giants</a:t>
            </a:r>
            <a:endParaRPr lang="ja-JP" altLang="en-US" sz="3100" b="1" dirty="0">
              <a:solidFill>
                <a:schemeClr val="bg1"/>
              </a:solidFill>
              <a:effectLst>
                <a:glow rad="139700">
                  <a:schemeClr val="accent3">
                    <a:satMod val="175000"/>
                    <a:alpha val="40000"/>
                  </a:schemeClr>
                </a:glow>
              </a:effectLst>
              <a:cs typeface="Hiragino Kaku Gothic ProN W6" charset="-128"/>
            </a:endParaRPr>
          </a:p>
        </p:txBody>
      </p:sp>
      <p:sp>
        <p:nvSpPr>
          <p:cNvPr id="3" name="サブタイトル 2"/>
          <p:cNvSpPr>
            <a:spLocks noGrp="1"/>
          </p:cNvSpPr>
          <p:nvPr>
            <p:ph type="subTitle" idx="1"/>
          </p:nvPr>
        </p:nvSpPr>
        <p:spPr>
          <a:xfrm>
            <a:off x="889000" y="3658001"/>
            <a:ext cx="7366000" cy="1256899"/>
          </a:xfrm>
        </p:spPr>
        <p:txBody>
          <a:bodyPr>
            <a:noAutofit/>
          </a:bodyPr>
          <a:lstStyle/>
          <a:p>
            <a:r>
              <a:rPr lang="en-US" altLang="ja-JP" dirty="0" err="1" smtClean="0">
                <a:solidFill>
                  <a:schemeClr val="bg1"/>
                </a:solidFill>
                <a:effectLst>
                  <a:glow rad="63500">
                    <a:schemeClr val="accent3">
                      <a:satMod val="175000"/>
                      <a:alpha val="40000"/>
                    </a:schemeClr>
                  </a:glow>
                </a:effectLst>
                <a:latin typeface="Hiragino Kaku Gothic ProN W3" charset="-128"/>
                <a:ea typeface="Hiragino Kaku Gothic ProN W3" charset="-128"/>
                <a:cs typeface="Hiragino Kaku Gothic ProN W3" charset="-128"/>
              </a:rPr>
              <a:t>Sho</a:t>
            </a:r>
            <a:r>
              <a:rPr lang="en-US" altLang="ja-JP" dirty="0" smtClean="0">
                <a:solidFill>
                  <a:schemeClr val="bg1"/>
                </a:solidFill>
                <a:effectLst>
                  <a:glow rad="63500">
                    <a:schemeClr val="accent3">
                      <a:satMod val="175000"/>
                      <a:alpha val="40000"/>
                    </a:schemeClr>
                  </a:glow>
                </a:effectLst>
                <a:latin typeface="Hiragino Kaku Gothic ProN W3" charset="-128"/>
                <a:ea typeface="Hiragino Kaku Gothic ProN W3" charset="-128"/>
                <a:cs typeface="Hiragino Kaku Gothic ProN W3" charset="-128"/>
              </a:rPr>
              <a:t> Shibata, </a:t>
            </a:r>
            <a:r>
              <a:rPr lang="en-US" altLang="ja-JP" sz="2400" dirty="0" err="1" smtClean="0">
                <a:solidFill>
                  <a:schemeClr val="bg1"/>
                </a:solidFill>
                <a:effectLst>
                  <a:glow rad="63500">
                    <a:schemeClr val="accent3">
                      <a:satMod val="175000"/>
                      <a:alpha val="40000"/>
                    </a:schemeClr>
                  </a:glow>
                </a:effectLst>
                <a:latin typeface="Hiragino Kaku Gothic ProN W3" charset="-128"/>
                <a:ea typeface="Hiragino Kaku Gothic ProN W3" charset="-128"/>
                <a:cs typeface="Hiragino Kaku Gothic ProN W3" charset="-128"/>
              </a:rPr>
              <a:t>Yuhiko</a:t>
            </a:r>
            <a:r>
              <a:rPr lang="en-US" altLang="ja-JP" sz="2400" dirty="0" smtClean="0">
                <a:solidFill>
                  <a:schemeClr val="bg1"/>
                </a:solidFill>
                <a:effectLst>
                  <a:glow rad="63500">
                    <a:schemeClr val="accent3">
                      <a:satMod val="175000"/>
                      <a:alpha val="40000"/>
                    </a:schemeClr>
                  </a:glow>
                </a:effectLst>
                <a:latin typeface="Hiragino Kaku Gothic ProN W3" charset="-128"/>
                <a:ea typeface="Hiragino Kaku Gothic ProN W3" charset="-128"/>
                <a:cs typeface="Hiragino Kaku Gothic ProN W3" charset="-128"/>
              </a:rPr>
              <a:t> Aoyama, </a:t>
            </a:r>
            <a:r>
              <a:rPr lang="en-US" altLang="ja-JP" dirty="0" smtClean="0">
                <a:solidFill>
                  <a:schemeClr val="bg1"/>
                </a:solidFill>
                <a:effectLst>
                  <a:glow rad="63500">
                    <a:schemeClr val="accent3">
                      <a:satMod val="175000"/>
                      <a:alpha val="40000"/>
                    </a:schemeClr>
                  </a:glow>
                </a:effectLst>
                <a:latin typeface="Hiragino Kaku Gothic ProN W3" charset="-128"/>
                <a:ea typeface="Hiragino Kaku Gothic ProN W3" charset="-128"/>
                <a:cs typeface="Hiragino Kaku Gothic ProN W3" charset="-128"/>
              </a:rPr>
              <a:t>Masahiro </a:t>
            </a:r>
            <a:r>
              <a:rPr lang="en-US" altLang="ja-JP" dirty="0" err="1" smtClean="0">
                <a:solidFill>
                  <a:schemeClr val="bg1"/>
                </a:solidFill>
                <a:effectLst>
                  <a:glow rad="63500">
                    <a:schemeClr val="accent3">
                      <a:satMod val="175000"/>
                      <a:alpha val="40000"/>
                    </a:schemeClr>
                  </a:glow>
                </a:effectLst>
                <a:latin typeface="Hiragino Kaku Gothic ProN W3" charset="-128"/>
                <a:ea typeface="Hiragino Kaku Gothic ProN W3" charset="-128"/>
                <a:cs typeface="Hiragino Kaku Gothic ProN W3" charset="-128"/>
              </a:rPr>
              <a:t>Ikoma</a:t>
            </a:r>
            <a:endParaRPr lang="en-US" altLang="ja-JP" sz="2400" dirty="0" smtClean="0">
              <a:solidFill>
                <a:schemeClr val="bg1"/>
              </a:solidFill>
              <a:effectLst>
                <a:glow rad="63500">
                  <a:schemeClr val="accent3">
                    <a:satMod val="175000"/>
                    <a:alpha val="40000"/>
                  </a:schemeClr>
                </a:glow>
              </a:effectLst>
              <a:latin typeface="Hiragino Kaku Gothic ProN W3" charset="-128"/>
              <a:ea typeface="Hiragino Kaku Gothic ProN W3" charset="-128"/>
              <a:cs typeface="Hiragino Kaku Gothic ProN W3" charset="-128"/>
            </a:endParaRPr>
          </a:p>
          <a:p>
            <a:r>
              <a:rPr lang="en-US" altLang="ja-JP" dirty="0">
                <a:solidFill>
                  <a:schemeClr val="bg1"/>
                </a:solidFill>
                <a:effectLst>
                  <a:glow rad="63500">
                    <a:schemeClr val="accent3">
                      <a:satMod val="175000"/>
                      <a:alpha val="40000"/>
                    </a:schemeClr>
                  </a:glow>
                </a:effectLst>
                <a:latin typeface="Hiragino Kaku Gothic ProN W3" charset="-128"/>
                <a:ea typeface="Hiragino Kaku Gothic ProN W3" charset="-128"/>
                <a:cs typeface="Hiragino Kaku Gothic ProN W3" charset="-128"/>
              </a:rPr>
              <a:t>The University of </a:t>
            </a:r>
            <a:r>
              <a:rPr lang="en-US" altLang="ja-JP" dirty="0" smtClean="0">
                <a:solidFill>
                  <a:schemeClr val="bg1"/>
                </a:solidFill>
                <a:effectLst>
                  <a:glow rad="63500">
                    <a:schemeClr val="accent3">
                      <a:satMod val="175000"/>
                      <a:alpha val="40000"/>
                    </a:schemeClr>
                  </a:glow>
                </a:effectLst>
                <a:latin typeface="Hiragino Kaku Gothic ProN W3" charset="-128"/>
                <a:ea typeface="Hiragino Kaku Gothic ProN W3" charset="-128"/>
                <a:cs typeface="Hiragino Kaku Gothic ProN W3" charset="-128"/>
              </a:rPr>
              <a:t>Tokyo</a:t>
            </a:r>
            <a:endParaRPr lang="en-US" altLang="ja-JP" dirty="0">
              <a:solidFill>
                <a:schemeClr val="bg1"/>
              </a:solidFill>
              <a:effectLst>
                <a:glow rad="63500">
                  <a:schemeClr val="accent3">
                    <a:satMod val="175000"/>
                    <a:alpha val="40000"/>
                  </a:schemeClr>
                </a:glow>
              </a:effectLst>
              <a:latin typeface="Hiragino Kaku Gothic ProN W3" charset="-128"/>
              <a:ea typeface="Hiragino Kaku Gothic ProN W3" charset="-128"/>
              <a:cs typeface="Hiragino Kaku Gothic ProN W3" charset="-128"/>
            </a:endParaRPr>
          </a:p>
          <a:p>
            <a:endParaRPr lang="en-US" altLang="ja-JP" dirty="0">
              <a:solidFill>
                <a:schemeClr val="bg1"/>
              </a:solidFill>
              <a:effectLst>
                <a:glow rad="63500">
                  <a:schemeClr val="accent3">
                    <a:satMod val="175000"/>
                    <a:alpha val="40000"/>
                  </a:schemeClr>
                </a:glow>
              </a:effectLst>
              <a:latin typeface="Hiragino Kaku Gothic ProN W3" charset="-128"/>
              <a:ea typeface="Hiragino Kaku Gothic ProN W3" charset="-128"/>
              <a:cs typeface="Hiragino Kaku Gothic ProN W3" charset="-128"/>
            </a:endParaRPr>
          </a:p>
        </p:txBody>
      </p:sp>
      <p:grpSp>
        <p:nvGrpSpPr>
          <p:cNvPr id="4" name="図形グループ 3"/>
          <p:cNvGrpSpPr/>
          <p:nvPr/>
        </p:nvGrpSpPr>
        <p:grpSpPr>
          <a:xfrm>
            <a:off x="5477221" y="5572525"/>
            <a:ext cx="511059" cy="390269"/>
            <a:chOff x="685448" y="1253951"/>
            <a:chExt cx="1215716" cy="900132"/>
          </a:xfrm>
          <a:effectLst/>
        </p:grpSpPr>
        <p:sp>
          <p:nvSpPr>
            <p:cNvPr id="5" name="円/楕円 4"/>
            <p:cNvSpPr/>
            <p:nvPr/>
          </p:nvSpPr>
          <p:spPr>
            <a:xfrm>
              <a:off x="917988" y="1337363"/>
              <a:ext cx="727201" cy="727199"/>
            </a:xfrm>
            <a:prstGeom prst="ellipse">
              <a:avLst/>
            </a:prstGeom>
            <a:gradFill flip="none" rotWithShape="1">
              <a:gsLst>
                <a:gs pos="0">
                  <a:schemeClr val="tx1">
                    <a:alpha val="0"/>
                  </a:schemeClr>
                </a:gs>
                <a:gs pos="100000">
                  <a:schemeClr val="tx1">
                    <a:lumMod val="100000"/>
                  </a:schemeClr>
                </a:gs>
              </a:gsLst>
              <a:path path="circle">
                <a:fillToRect l="50000" t="50000" r="50000" b="50000"/>
              </a:path>
              <a:tileRect/>
            </a:gradFill>
            <a:ln>
              <a:noFill/>
            </a:ln>
            <a:effectLst>
              <a:outerShdw blurRad="101600" dist="76200" dir="5400000" sx="90000" sy="-190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448" y="1253951"/>
              <a:ext cx="1215716" cy="900132"/>
            </a:xfrm>
            <a:prstGeom prst="rect">
              <a:avLst/>
            </a:prstGeom>
          </p:spPr>
        </p:pic>
      </p:grpSp>
      <p:grpSp>
        <p:nvGrpSpPr>
          <p:cNvPr id="7" name="図形グループ 6"/>
          <p:cNvGrpSpPr/>
          <p:nvPr/>
        </p:nvGrpSpPr>
        <p:grpSpPr>
          <a:xfrm>
            <a:off x="7600144" y="5503959"/>
            <a:ext cx="600000" cy="540000"/>
            <a:chOff x="9801233" y="-1437668"/>
            <a:chExt cx="800000" cy="720000"/>
          </a:xfrm>
        </p:grpSpPr>
        <p:sp>
          <p:nvSpPr>
            <p:cNvPr id="8" name="円/楕円 7"/>
            <p:cNvSpPr/>
            <p:nvPr/>
          </p:nvSpPr>
          <p:spPr>
            <a:xfrm>
              <a:off x="10057233" y="-1196268"/>
              <a:ext cx="288000" cy="288000"/>
            </a:xfrm>
            <a:prstGeom prst="ellipse">
              <a:avLst/>
            </a:prstGeom>
            <a:gradFill flip="none" rotWithShape="1">
              <a:gsLst>
                <a:gs pos="0">
                  <a:schemeClr val="tx1"/>
                </a:gs>
                <a:gs pos="100000">
                  <a:schemeClr val="tx1">
                    <a:lumMod val="100000"/>
                  </a:schemeClr>
                </a:gs>
              </a:gsLst>
              <a:path path="circle">
                <a:fillToRect l="50000" t="50000" r="50000" b="50000"/>
              </a:path>
              <a:tileRect/>
            </a:gradFill>
            <a:ln>
              <a:noFill/>
            </a:ln>
            <a:effectLst>
              <a:outerShdw blurRad="101600" dist="76200" dir="5400000" sx="90000" sy="-190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1233" y="-1437668"/>
              <a:ext cx="800000" cy="720000"/>
            </a:xfrm>
            <a:prstGeom prst="rect">
              <a:avLst/>
            </a:prstGeom>
          </p:spPr>
        </p:pic>
      </p:grpSp>
      <p:sp>
        <p:nvSpPr>
          <p:cNvPr id="10" name="円/楕円 9"/>
          <p:cNvSpPr/>
          <p:nvPr/>
        </p:nvSpPr>
        <p:spPr>
          <a:xfrm>
            <a:off x="1401131" y="5503959"/>
            <a:ext cx="405000" cy="405000"/>
          </a:xfrm>
          <a:prstGeom prst="ellipse">
            <a:avLst/>
          </a:prstGeom>
          <a:gradFill flip="none" rotWithShape="1">
            <a:gsLst>
              <a:gs pos="0">
                <a:srgbClr val="FFC000"/>
              </a:gs>
              <a:gs pos="100000">
                <a:srgbClr val="FF0000"/>
              </a:gs>
            </a:gsLst>
            <a:path path="circle">
              <a:fillToRect l="50000" t="50000" r="50000" b="50000"/>
            </a:path>
            <a:tileRect/>
          </a:gradFill>
          <a:ln>
            <a:noFill/>
          </a:ln>
          <a:effectLst>
            <a:outerShdw blurRad="101600" dist="76200" dir="5400000" sx="90000" sy="-190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円/楕円 10"/>
          <p:cNvSpPr/>
          <p:nvPr/>
        </p:nvSpPr>
        <p:spPr>
          <a:xfrm>
            <a:off x="3430357" y="5782755"/>
            <a:ext cx="135000" cy="135000"/>
          </a:xfrm>
          <a:prstGeom prst="ellipse">
            <a:avLst/>
          </a:prstGeom>
          <a:gradFill flip="none" rotWithShape="1">
            <a:gsLst>
              <a:gs pos="0">
                <a:schemeClr val="accent2">
                  <a:lumMod val="60000"/>
                  <a:lumOff val="40000"/>
                </a:schemeClr>
              </a:gs>
              <a:gs pos="100000">
                <a:schemeClr val="accent2">
                  <a:lumMod val="50000"/>
                </a:schemeClr>
              </a:gs>
            </a:gsLst>
            <a:path path="circle">
              <a:fillToRect r="100000" b="100000"/>
            </a:path>
            <a:tileRect l="-100000" t="-100000"/>
          </a:gradFill>
          <a:ln>
            <a:noFill/>
          </a:ln>
          <a:effectLst>
            <a:outerShdw blurRad="101600" dist="76200" dir="5400000" sx="90000" sy="-190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2034650134"/>
      </p:ext>
    </p:extLst>
  </p:cSld>
  <p:clrMapOvr>
    <a:masterClrMapping/>
  </p:clrMapOvr>
  <mc:AlternateContent xmlns:mc="http://schemas.openxmlformats.org/markup-compatibility/2006">
    <mc:Choice xmlns:p14="http://schemas.microsoft.com/office/powerpoint/2010/main" Requires="p14">
      <p:transition spd="slow" p14:dur="2000" advTm="20991"/>
    </mc:Choice>
    <mc:Fallback>
      <p:transition spd="slow" advTm="2099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0" y="355172"/>
            <a:ext cx="9144000" cy="1015663"/>
          </a:xfrm>
          <a:prstGeom prst="rect">
            <a:avLst/>
          </a:prstGeom>
        </p:spPr>
        <p:txBody>
          <a:bodyPr wrap="square">
            <a:spAutoFit/>
          </a:bodyPr>
          <a:lstStyle/>
          <a:p>
            <a:pPr marL="342900" indent="-342900">
              <a:buFont typeface="Arial" charset="0"/>
              <a:buChar char="•"/>
            </a:pPr>
            <a:r>
              <a:rPr lang="en-US" altLang="ja-JP" sz="2000" dirty="0" smtClean="0">
                <a:solidFill>
                  <a:schemeClr val="bg1"/>
                </a:solidFill>
              </a:rPr>
              <a:t>We consider another protoplanet that is migrating toward the proto-Jupiter.</a:t>
            </a:r>
          </a:p>
          <a:p>
            <a:pPr marL="342900" indent="-342900">
              <a:buFont typeface="Arial" charset="0"/>
              <a:buChar char="•"/>
            </a:pPr>
            <a:r>
              <a:rPr lang="en-US" altLang="ja-JP" sz="2000" dirty="0" smtClean="0">
                <a:solidFill>
                  <a:schemeClr val="bg1"/>
                </a:solidFill>
              </a:rPr>
              <a:t>In this situation, planetesimals can enter the FZ ,because of the gravitational scattering by the other protoplanet.</a:t>
            </a:r>
          </a:p>
        </p:txBody>
      </p:sp>
      <p:grpSp>
        <p:nvGrpSpPr>
          <p:cNvPr id="13" name="図形グループ 12"/>
          <p:cNvGrpSpPr/>
          <p:nvPr/>
        </p:nvGrpSpPr>
        <p:grpSpPr>
          <a:xfrm>
            <a:off x="1031239" y="-1556294"/>
            <a:ext cx="7200000" cy="7200000"/>
            <a:chOff x="-2424648" y="-172707"/>
            <a:chExt cx="7200000" cy="7200000"/>
          </a:xfrm>
        </p:grpSpPr>
        <p:sp>
          <p:nvSpPr>
            <p:cNvPr id="4" name="円/楕円 3"/>
            <p:cNvSpPr/>
            <p:nvPr/>
          </p:nvSpPr>
          <p:spPr>
            <a:xfrm>
              <a:off x="-2424648" y="-172707"/>
              <a:ext cx="7200000" cy="7200000"/>
            </a:xfrm>
            <a:prstGeom prst="ellipse">
              <a:avLst/>
            </a:prstGeom>
            <a:gradFill flip="none" rotWithShape="1">
              <a:gsLst>
                <a:gs pos="0">
                  <a:schemeClr val="bg1"/>
                </a:gs>
                <a:gs pos="100000">
                  <a:srgbClr val="7B5D01"/>
                </a:gs>
                <a:gs pos="70000">
                  <a:srgbClr val="CD9C01"/>
                </a:gs>
              </a:gsLst>
              <a:path path="circle">
                <a:fillToRect l="50000" t="50000" r="50000" b="50000"/>
              </a:path>
              <a:tileRect/>
            </a:gradFill>
            <a:ln>
              <a:noFill/>
            </a:ln>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円/楕円 6"/>
            <p:cNvSpPr/>
            <p:nvPr/>
          </p:nvSpPr>
          <p:spPr>
            <a:xfrm>
              <a:off x="972852" y="3211564"/>
              <a:ext cx="405000" cy="405000"/>
            </a:xfrm>
            <a:prstGeom prst="ellipse">
              <a:avLst/>
            </a:prstGeom>
            <a:gradFill flip="none" rotWithShape="1">
              <a:gsLst>
                <a:gs pos="0">
                  <a:srgbClr val="FFC000"/>
                </a:gs>
                <a:gs pos="100000">
                  <a:srgbClr val="FF0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808" y="3224588"/>
              <a:ext cx="511059" cy="390269"/>
            </a:xfrm>
            <a:prstGeom prst="rect">
              <a:avLst/>
            </a:prstGeom>
          </p:spPr>
        </p:pic>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51" y="3139543"/>
              <a:ext cx="600000" cy="540000"/>
            </a:xfrm>
            <a:prstGeom prst="rect">
              <a:avLst/>
            </a:prstGeom>
          </p:spPr>
        </p:pic>
        <p:sp>
          <p:nvSpPr>
            <p:cNvPr id="10" name="左矢印 9"/>
            <p:cNvSpPr/>
            <p:nvPr/>
          </p:nvSpPr>
          <p:spPr>
            <a:xfrm>
              <a:off x="3413814" y="3221270"/>
              <a:ext cx="510137" cy="375470"/>
            </a:xfrm>
            <a:prstGeom prst="lef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11" name="タイトル 1"/>
          <p:cNvSpPr>
            <a:spLocks noGrp="1"/>
          </p:cNvSpPr>
          <p:nvPr>
            <p:ph type="title"/>
          </p:nvPr>
        </p:nvSpPr>
        <p:spPr>
          <a:xfrm>
            <a:off x="-3556" y="13881"/>
            <a:ext cx="7886700" cy="330314"/>
          </a:xfrm>
          <a:ln>
            <a:noFill/>
          </a:ln>
        </p:spPr>
        <p:txBody>
          <a:bodyPr>
            <a:noAutofit/>
          </a:bodyPr>
          <a:lstStyle/>
          <a:p>
            <a:r>
              <a:rPr lang="en-US" altLang="ja-JP" sz="2400" dirty="0">
                <a:solidFill>
                  <a:schemeClr val="bg1"/>
                </a:solidFill>
              </a:rPr>
              <a:t>Our Study</a:t>
            </a:r>
            <a:r>
              <a:rPr lang="ja-JP" altLang="en-US" sz="2400" dirty="0">
                <a:solidFill>
                  <a:schemeClr val="bg1"/>
                </a:solidFill>
              </a:rPr>
              <a:t>：</a:t>
            </a:r>
            <a:r>
              <a:rPr lang="en-US" altLang="ja-JP" sz="2400" dirty="0">
                <a:solidFill>
                  <a:schemeClr val="bg1"/>
                </a:solidFill>
              </a:rPr>
              <a:t>Effect of </a:t>
            </a:r>
            <a:r>
              <a:rPr lang="en-US" altLang="ja-JP" sz="2400" dirty="0" smtClean="0">
                <a:solidFill>
                  <a:schemeClr val="bg1"/>
                </a:solidFill>
              </a:rPr>
              <a:t>Multiplicity</a:t>
            </a:r>
            <a:endParaRPr lang="ja-JP" altLang="en-US" sz="2400" dirty="0">
              <a:solidFill>
                <a:schemeClr val="bg1"/>
              </a:solidFill>
            </a:endParaRPr>
          </a:p>
        </p:txBody>
      </p:sp>
      <p:cxnSp>
        <p:nvCxnSpPr>
          <p:cNvPr id="12" name="直線コネクタ 11"/>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図形グループ 13"/>
          <p:cNvGrpSpPr/>
          <p:nvPr/>
        </p:nvGrpSpPr>
        <p:grpSpPr>
          <a:xfrm>
            <a:off x="2463599" y="3491954"/>
            <a:ext cx="4256581" cy="3279478"/>
            <a:chOff x="4757272" y="3280118"/>
            <a:chExt cx="4256581" cy="3347122"/>
          </a:xfrm>
        </p:grpSpPr>
        <p:sp>
          <p:nvSpPr>
            <p:cNvPr id="15" name="テキスト ボックス 14"/>
            <p:cNvSpPr txBox="1"/>
            <p:nvPr/>
          </p:nvSpPr>
          <p:spPr>
            <a:xfrm>
              <a:off x="4835971" y="3280118"/>
              <a:ext cx="4177882" cy="3340138"/>
            </a:xfrm>
            <a:prstGeom prst="rect">
              <a:avLst/>
            </a:prstGeom>
            <a:solidFill>
              <a:schemeClr val="bg1"/>
            </a:solidFill>
            <a:ln w="25400">
              <a:solidFill>
                <a:schemeClr val="tx1"/>
              </a:solidFill>
            </a:ln>
          </p:spPr>
          <p:txBody>
            <a:bodyPr wrap="square" rtlCol="0">
              <a:noAutofit/>
            </a:bodyPr>
            <a:lstStyle/>
            <a:p>
              <a:endParaRPr lang="ja-JP" altLang="en-US" sz="1350"/>
            </a:p>
          </p:txBody>
        </p:sp>
        <p:grpSp>
          <p:nvGrpSpPr>
            <p:cNvPr id="52" name="図形グループ 51"/>
            <p:cNvGrpSpPr/>
            <p:nvPr/>
          </p:nvGrpSpPr>
          <p:grpSpPr>
            <a:xfrm>
              <a:off x="4757272" y="3343618"/>
              <a:ext cx="4023617" cy="3283622"/>
              <a:chOff x="104181" y="3352762"/>
              <a:chExt cx="4023617" cy="3283622"/>
            </a:xfrm>
          </p:grpSpPr>
          <p:sp>
            <p:nvSpPr>
              <p:cNvPr id="26" name="テキスト ボックス 25"/>
              <p:cNvSpPr txBox="1"/>
              <p:nvPr/>
            </p:nvSpPr>
            <p:spPr>
              <a:xfrm>
                <a:off x="2370819" y="6031920"/>
                <a:ext cx="224706" cy="323165"/>
              </a:xfrm>
              <a:prstGeom prst="rect">
                <a:avLst/>
              </a:prstGeom>
              <a:noFill/>
            </p:spPr>
            <p:txBody>
              <a:bodyPr wrap="square" rtlCol="0">
                <a:spAutoFit/>
              </a:bodyPr>
              <a:lstStyle/>
              <a:p>
                <a:pPr algn="ctr"/>
                <a:r>
                  <a:rPr lang="en-US" altLang="ja-JP" sz="1500" smtClean="0">
                    <a:latin typeface="Century" charset="0"/>
                    <a:ea typeface="Century" charset="0"/>
                    <a:cs typeface="Century" charset="0"/>
                  </a:rPr>
                  <a:t>6</a:t>
                </a:r>
                <a:endParaRPr lang="ja-JP" altLang="en-US" sz="1500" dirty="0">
                  <a:latin typeface="Century" charset="0"/>
                  <a:ea typeface="Century" charset="0"/>
                  <a:cs typeface="Century" charset="0"/>
                </a:endParaRPr>
              </a:p>
            </p:txBody>
          </p:sp>
          <p:sp>
            <p:nvSpPr>
              <p:cNvPr id="27" name="テキスト ボックス 26"/>
              <p:cNvSpPr txBox="1"/>
              <p:nvPr/>
            </p:nvSpPr>
            <p:spPr>
              <a:xfrm>
                <a:off x="3014067" y="6031920"/>
                <a:ext cx="272380" cy="323165"/>
              </a:xfrm>
              <a:prstGeom prst="rect">
                <a:avLst/>
              </a:prstGeom>
              <a:noFill/>
            </p:spPr>
            <p:txBody>
              <a:bodyPr wrap="square" rtlCol="0">
                <a:spAutoFit/>
              </a:bodyPr>
              <a:lstStyle/>
              <a:p>
                <a:pPr algn="ctr"/>
                <a:r>
                  <a:rPr lang="en-US" altLang="ja-JP" sz="1500" smtClean="0">
                    <a:latin typeface="Century" charset="0"/>
                    <a:ea typeface="Century" charset="0"/>
                    <a:cs typeface="Century" charset="0"/>
                  </a:rPr>
                  <a:t>8</a:t>
                </a:r>
                <a:endParaRPr lang="ja-JP" altLang="en-US" sz="1500" dirty="0">
                  <a:latin typeface="Century" charset="0"/>
                  <a:ea typeface="Century" charset="0"/>
                  <a:cs typeface="Century" charset="0"/>
                </a:endParaRPr>
              </a:p>
            </p:txBody>
          </p:sp>
          <p:sp>
            <p:nvSpPr>
              <p:cNvPr id="28" name="テキスト ボックス 27"/>
              <p:cNvSpPr txBox="1"/>
              <p:nvPr/>
            </p:nvSpPr>
            <p:spPr>
              <a:xfrm>
                <a:off x="1673349" y="6031920"/>
                <a:ext cx="278928" cy="323165"/>
              </a:xfrm>
              <a:prstGeom prst="rect">
                <a:avLst/>
              </a:prstGeom>
              <a:noFill/>
            </p:spPr>
            <p:txBody>
              <a:bodyPr wrap="square" rtlCol="0">
                <a:spAutoFit/>
              </a:bodyPr>
              <a:lstStyle/>
              <a:p>
                <a:pPr algn="ctr"/>
                <a:r>
                  <a:rPr lang="en-US" altLang="ja-JP" sz="1500" dirty="0" smtClean="0">
                    <a:latin typeface="Century" charset="0"/>
                    <a:ea typeface="Century" charset="0"/>
                    <a:cs typeface="Century" charset="0"/>
                  </a:rPr>
                  <a:t>4</a:t>
                </a:r>
                <a:endParaRPr lang="ja-JP" altLang="en-US" sz="1500" dirty="0">
                  <a:latin typeface="Century" charset="0"/>
                  <a:ea typeface="Century" charset="0"/>
                  <a:cs typeface="Century" charset="0"/>
                </a:endParaRPr>
              </a:p>
            </p:txBody>
          </p:sp>
          <p:sp>
            <p:nvSpPr>
              <p:cNvPr id="29" name="テキスト ボックス 28"/>
              <p:cNvSpPr txBox="1"/>
              <p:nvPr/>
            </p:nvSpPr>
            <p:spPr>
              <a:xfrm>
                <a:off x="3704989" y="6031920"/>
                <a:ext cx="422809" cy="323165"/>
              </a:xfrm>
              <a:prstGeom prst="rect">
                <a:avLst/>
              </a:prstGeom>
              <a:noFill/>
            </p:spPr>
            <p:txBody>
              <a:bodyPr wrap="square" rtlCol="0">
                <a:spAutoFit/>
              </a:bodyPr>
              <a:lstStyle/>
              <a:p>
                <a:pPr algn="ctr"/>
                <a:r>
                  <a:rPr lang="en-US" altLang="ja-JP" sz="1500" dirty="0">
                    <a:latin typeface="Century" charset="0"/>
                    <a:ea typeface="Century" charset="0"/>
                    <a:cs typeface="Century" charset="0"/>
                  </a:rPr>
                  <a:t>10</a:t>
                </a:r>
                <a:endParaRPr lang="ja-JP" altLang="en-US" sz="1500" dirty="0">
                  <a:latin typeface="Century" charset="0"/>
                  <a:ea typeface="Century" charset="0"/>
                  <a:cs typeface="Century" charset="0"/>
                </a:endParaRPr>
              </a:p>
            </p:txBody>
          </p:sp>
          <p:sp>
            <p:nvSpPr>
              <p:cNvPr id="30" name="テキスト ボックス 29"/>
              <p:cNvSpPr txBox="1"/>
              <p:nvPr/>
            </p:nvSpPr>
            <p:spPr>
              <a:xfrm>
                <a:off x="981890" y="6042470"/>
                <a:ext cx="269247" cy="323165"/>
              </a:xfrm>
              <a:prstGeom prst="rect">
                <a:avLst/>
              </a:prstGeom>
              <a:noFill/>
            </p:spPr>
            <p:txBody>
              <a:bodyPr wrap="square" rtlCol="0">
                <a:spAutoFit/>
              </a:bodyPr>
              <a:lstStyle/>
              <a:p>
                <a:pPr algn="ctr"/>
                <a:r>
                  <a:rPr lang="en-US" altLang="ja-JP" sz="1500" dirty="0" smtClean="0">
                    <a:latin typeface="Century" charset="0"/>
                    <a:ea typeface="Century" charset="0"/>
                    <a:cs typeface="Century" charset="0"/>
                  </a:rPr>
                  <a:t>2</a:t>
                </a:r>
                <a:endParaRPr lang="ja-JP" altLang="en-US" sz="1500" dirty="0">
                  <a:latin typeface="Century" charset="0"/>
                  <a:ea typeface="Century" charset="0"/>
                  <a:cs typeface="Century" charset="0"/>
                </a:endParaRPr>
              </a:p>
            </p:txBody>
          </p:sp>
          <p:sp>
            <p:nvSpPr>
              <p:cNvPr id="31" name="テキスト ボックス 30"/>
              <p:cNvSpPr txBox="1"/>
              <p:nvPr/>
            </p:nvSpPr>
            <p:spPr>
              <a:xfrm>
                <a:off x="586441" y="5909687"/>
                <a:ext cx="246154" cy="323165"/>
              </a:xfrm>
              <a:prstGeom prst="rect">
                <a:avLst/>
              </a:prstGeom>
              <a:noFill/>
            </p:spPr>
            <p:txBody>
              <a:bodyPr wrap="square" rtlCol="0">
                <a:spAutoFit/>
              </a:bodyPr>
              <a:lstStyle/>
              <a:p>
                <a:pPr algn="r"/>
                <a:r>
                  <a:rPr lang="en-US" altLang="ja-JP" sz="1500" dirty="0">
                    <a:latin typeface="Century" charset="0"/>
                    <a:ea typeface="Century" charset="0"/>
                    <a:cs typeface="Century" charset="0"/>
                  </a:rPr>
                  <a:t>0</a:t>
                </a:r>
                <a:endParaRPr lang="ja-JP" altLang="en-US" sz="1500" dirty="0">
                  <a:latin typeface="Century" charset="0"/>
                  <a:ea typeface="Century" charset="0"/>
                  <a:cs typeface="Century" charset="0"/>
                </a:endParaRPr>
              </a:p>
            </p:txBody>
          </p:sp>
          <p:sp>
            <p:nvSpPr>
              <p:cNvPr id="33" name="テキスト ボックス 32"/>
              <p:cNvSpPr txBox="1"/>
              <p:nvPr/>
            </p:nvSpPr>
            <p:spPr>
              <a:xfrm>
                <a:off x="325303" y="5036212"/>
                <a:ext cx="571299" cy="323165"/>
              </a:xfrm>
              <a:prstGeom prst="rect">
                <a:avLst/>
              </a:prstGeom>
              <a:noFill/>
            </p:spPr>
            <p:txBody>
              <a:bodyPr wrap="square" rtlCol="0">
                <a:spAutoFit/>
              </a:bodyPr>
              <a:lstStyle/>
              <a:p>
                <a:pPr algn="r"/>
                <a:r>
                  <a:rPr lang="en-US" altLang="ja-JP" sz="1500" smtClean="0">
                    <a:latin typeface="Century" charset="0"/>
                    <a:ea typeface="Century" charset="0"/>
                    <a:cs typeface="Century" charset="0"/>
                  </a:rPr>
                  <a:t>0.2</a:t>
                </a:r>
                <a:endParaRPr lang="ja-JP" altLang="en-US" sz="1500" dirty="0">
                  <a:latin typeface="Century" charset="0"/>
                  <a:ea typeface="Century" charset="0"/>
                  <a:cs typeface="Century" charset="0"/>
                </a:endParaRPr>
              </a:p>
            </p:txBody>
          </p:sp>
          <p:sp>
            <p:nvSpPr>
              <p:cNvPr id="34" name="テキスト ボックス 33"/>
              <p:cNvSpPr txBox="1"/>
              <p:nvPr/>
            </p:nvSpPr>
            <p:spPr>
              <a:xfrm>
                <a:off x="325303" y="4162737"/>
                <a:ext cx="571299" cy="323165"/>
              </a:xfrm>
              <a:prstGeom prst="rect">
                <a:avLst/>
              </a:prstGeom>
              <a:noFill/>
            </p:spPr>
            <p:txBody>
              <a:bodyPr wrap="square" rtlCol="0">
                <a:spAutoFit/>
              </a:bodyPr>
              <a:lstStyle/>
              <a:p>
                <a:pPr algn="r"/>
                <a:r>
                  <a:rPr lang="en-US" altLang="ja-JP" sz="1500" smtClean="0">
                    <a:latin typeface="Century" charset="0"/>
                    <a:ea typeface="Century" charset="0"/>
                    <a:cs typeface="Century" charset="0"/>
                  </a:rPr>
                  <a:t>0.4</a:t>
                </a:r>
                <a:endParaRPr lang="ja-JP" altLang="en-US" sz="1500" dirty="0">
                  <a:latin typeface="Century" charset="0"/>
                  <a:ea typeface="Century" charset="0"/>
                  <a:cs typeface="Century" charset="0"/>
                </a:endParaRPr>
              </a:p>
            </p:txBody>
          </p:sp>
          <p:sp>
            <p:nvSpPr>
              <p:cNvPr id="35" name="テキスト ボックス 34"/>
              <p:cNvSpPr txBox="1"/>
              <p:nvPr/>
            </p:nvSpPr>
            <p:spPr>
              <a:xfrm>
                <a:off x="325303" y="3352762"/>
                <a:ext cx="571299" cy="323165"/>
              </a:xfrm>
              <a:prstGeom prst="rect">
                <a:avLst/>
              </a:prstGeom>
              <a:noFill/>
            </p:spPr>
            <p:txBody>
              <a:bodyPr wrap="square" rtlCol="0">
                <a:spAutoFit/>
              </a:bodyPr>
              <a:lstStyle/>
              <a:p>
                <a:pPr algn="r"/>
                <a:r>
                  <a:rPr lang="en-US" altLang="ja-JP" sz="1500" dirty="0" smtClean="0">
                    <a:latin typeface="Century" charset="0"/>
                    <a:ea typeface="Century" charset="0"/>
                    <a:cs typeface="Century" charset="0"/>
                  </a:rPr>
                  <a:t>0.6</a:t>
                </a:r>
                <a:endParaRPr lang="ja-JP" altLang="en-US" sz="1500" dirty="0">
                  <a:latin typeface="Century" charset="0"/>
                  <a:ea typeface="Century" charset="0"/>
                  <a:cs typeface="Century" charset="0"/>
                </a:endParaRPr>
              </a:p>
            </p:txBody>
          </p:sp>
          <p:sp>
            <p:nvSpPr>
              <p:cNvPr id="36" name="テキスト ボックス 35"/>
              <p:cNvSpPr txBox="1"/>
              <p:nvPr/>
            </p:nvSpPr>
            <p:spPr>
              <a:xfrm>
                <a:off x="1329838" y="6267052"/>
                <a:ext cx="2056440" cy="369332"/>
              </a:xfrm>
              <a:prstGeom prst="rect">
                <a:avLst/>
              </a:prstGeom>
              <a:noFill/>
            </p:spPr>
            <p:txBody>
              <a:bodyPr wrap="square" rtlCol="0">
                <a:spAutoFit/>
              </a:bodyPr>
              <a:lstStyle/>
              <a:p>
                <a:r>
                  <a:rPr lang="en-US" altLang="ja-JP" dirty="0" smtClean="0">
                    <a:latin typeface="Century" charset="0"/>
                    <a:ea typeface="Century" charset="0"/>
                    <a:cs typeface="Century" charset="0"/>
                  </a:rPr>
                  <a:t>Semi-Major Axis</a:t>
                </a:r>
                <a:endParaRPr lang="ja-JP" altLang="en-US" dirty="0">
                  <a:latin typeface="Century" charset="0"/>
                  <a:ea typeface="Century" charset="0"/>
                  <a:cs typeface="Century" charset="0"/>
                </a:endParaRPr>
              </a:p>
            </p:txBody>
          </p:sp>
          <p:sp>
            <p:nvSpPr>
              <p:cNvPr id="37" name="テキスト ボックス 36"/>
              <p:cNvSpPr txBox="1"/>
              <p:nvPr/>
            </p:nvSpPr>
            <p:spPr>
              <a:xfrm rot="10800000">
                <a:off x="104181" y="4225734"/>
                <a:ext cx="461665" cy="1373133"/>
              </a:xfrm>
              <a:prstGeom prst="rect">
                <a:avLst/>
              </a:prstGeom>
              <a:noFill/>
            </p:spPr>
            <p:txBody>
              <a:bodyPr vert="eaVert" wrap="none" rtlCol="0">
                <a:spAutoFit/>
              </a:bodyPr>
              <a:lstStyle/>
              <a:p>
                <a:r>
                  <a:rPr lang="en-US" altLang="ja-JP" dirty="0" smtClean="0">
                    <a:latin typeface="Century" charset="0"/>
                    <a:ea typeface="Century" charset="0"/>
                    <a:cs typeface="Century" charset="0"/>
                  </a:rPr>
                  <a:t>Eccentricity</a:t>
                </a:r>
                <a:endParaRPr lang="ja-JP" altLang="en-US" dirty="0"/>
              </a:p>
            </p:txBody>
          </p:sp>
        </p:grpSp>
        <p:grpSp>
          <p:nvGrpSpPr>
            <p:cNvPr id="53" name="図形グループ 52"/>
            <p:cNvGrpSpPr/>
            <p:nvPr/>
          </p:nvGrpSpPr>
          <p:grpSpPr>
            <a:xfrm>
              <a:off x="5453319" y="3432263"/>
              <a:ext cx="3403474" cy="2795650"/>
              <a:chOff x="800228" y="3441407"/>
              <a:chExt cx="3403474" cy="2795650"/>
            </a:xfrm>
          </p:grpSpPr>
          <p:grpSp>
            <p:nvGrpSpPr>
              <p:cNvPr id="51" name="図形グループ 50"/>
              <p:cNvGrpSpPr/>
              <p:nvPr/>
            </p:nvGrpSpPr>
            <p:grpSpPr>
              <a:xfrm>
                <a:off x="800228" y="3441407"/>
                <a:ext cx="3403474" cy="2741980"/>
                <a:chOff x="800228" y="3441407"/>
                <a:chExt cx="3403474" cy="2741980"/>
              </a:xfrm>
            </p:grpSpPr>
            <p:sp>
              <p:nvSpPr>
                <p:cNvPr id="47" name="フリーフォーム 46"/>
                <p:cNvSpPr/>
                <p:nvPr/>
              </p:nvSpPr>
              <p:spPr>
                <a:xfrm>
                  <a:off x="1081142" y="3705205"/>
                  <a:ext cx="2897071" cy="2386584"/>
                </a:xfrm>
                <a:custGeom>
                  <a:avLst/>
                  <a:gdLst>
                    <a:gd name="connsiteX0" fmla="*/ 493776 w 3108960"/>
                    <a:gd name="connsiteY0" fmla="*/ 2377440 h 2386584"/>
                    <a:gd name="connsiteX1" fmla="*/ 0 w 3108960"/>
                    <a:gd name="connsiteY1" fmla="*/ 0 h 2386584"/>
                    <a:gd name="connsiteX2" fmla="*/ 3108960 w 3108960"/>
                    <a:gd name="connsiteY2" fmla="*/ 0 h 2386584"/>
                    <a:gd name="connsiteX3" fmla="*/ 3081528 w 3108960"/>
                    <a:gd name="connsiteY3" fmla="*/ 448056 h 2386584"/>
                    <a:gd name="connsiteX4" fmla="*/ 1737360 w 3108960"/>
                    <a:gd name="connsiteY4" fmla="*/ 969264 h 2386584"/>
                    <a:gd name="connsiteX5" fmla="*/ 1316736 w 3108960"/>
                    <a:gd name="connsiteY5" fmla="*/ 1280160 h 2386584"/>
                    <a:gd name="connsiteX6" fmla="*/ 1106424 w 3108960"/>
                    <a:gd name="connsiteY6" fmla="*/ 1645920 h 2386584"/>
                    <a:gd name="connsiteX7" fmla="*/ 822960 w 3108960"/>
                    <a:gd name="connsiteY7" fmla="*/ 2386584 h 2386584"/>
                    <a:gd name="connsiteX8" fmla="*/ 493776 w 3108960"/>
                    <a:gd name="connsiteY8" fmla="*/ 2377440 h 238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960" h="2386584">
                      <a:moveTo>
                        <a:pt x="493776" y="2377440"/>
                      </a:moveTo>
                      <a:lnTo>
                        <a:pt x="0" y="0"/>
                      </a:lnTo>
                      <a:lnTo>
                        <a:pt x="3108960" y="0"/>
                      </a:lnTo>
                      <a:lnTo>
                        <a:pt x="3081528" y="448056"/>
                      </a:lnTo>
                      <a:lnTo>
                        <a:pt x="1737360" y="969264"/>
                      </a:lnTo>
                      <a:lnTo>
                        <a:pt x="1316736" y="1280160"/>
                      </a:lnTo>
                      <a:lnTo>
                        <a:pt x="1106424" y="1645920"/>
                      </a:lnTo>
                      <a:lnTo>
                        <a:pt x="822960" y="2386584"/>
                      </a:lnTo>
                      <a:lnTo>
                        <a:pt x="493776" y="2377440"/>
                      </a:lnTo>
                      <a:close/>
                    </a:path>
                  </a:pathLst>
                </a:custGeom>
                <a:gradFill>
                  <a:gsLst>
                    <a:gs pos="40000">
                      <a:schemeClr val="accent1">
                        <a:lumMod val="40000"/>
                        <a:lumOff val="60000"/>
                        <a:alpha val="0"/>
                      </a:schemeClr>
                    </a:gs>
                    <a:gs pos="64000">
                      <a:srgbClr val="0070C0">
                        <a:alpha val="60000"/>
                      </a:srgbClr>
                    </a:gs>
                    <a:gs pos="100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3493008" y="6053328"/>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2542032" y="4050792"/>
                  <a:ext cx="1645920" cy="2020824"/>
                </a:xfrm>
                <a:custGeom>
                  <a:avLst/>
                  <a:gdLst>
                    <a:gd name="connsiteX0" fmla="*/ 886968 w 1645920"/>
                    <a:gd name="connsiteY0" fmla="*/ 2020824 h 2020824"/>
                    <a:gd name="connsiteX1" fmla="*/ 0 w 1645920"/>
                    <a:gd name="connsiteY1" fmla="*/ 0 h 2020824"/>
                    <a:gd name="connsiteX2" fmla="*/ 1645920 w 1645920"/>
                    <a:gd name="connsiteY2" fmla="*/ 0 h 2020824"/>
                    <a:gd name="connsiteX3" fmla="*/ 1636776 w 1645920"/>
                    <a:gd name="connsiteY3" fmla="*/ 1435608 h 2020824"/>
                    <a:gd name="connsiteX4" fmla="*/ 1353312 w 1645920"/>
                    <a:gd name="connsiteY4" fmla="*/ 2020824 h 2020824"/>
                    <a:gd name="connsiteX5" fmla="*/ 886968 w 1645920"/>
                    <a:gd name="connsiteY5" fmla="*/ 2020824 h 202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920" h="2020824">
                      <a:moveTo>
                        <a:pt x="886968" y="2020824"/>
                      </a:moveTo>
                      <a:lnTo>
                        <a:pt x="0" y="0"/>
                      </a:lnTo>
                      <a:lnTo>
                        <a:pt x="1645920" y="0"/>
                      </a:lnTo>
                      <a:lnTo>
                        <a:pt x="1636776" y="1435608"/>
                      </a:lnTo>
                      <a:lnTo>
                        <a:pt x="1353312" y="2020824"/>
                      </a:lnTo>
                      <a:lnTo>
                        <a:pt x="886968" y="2020824"/>
                      </a:lnTo>
                      <a:close/>
                    </a:path>
                  </a:pathLst>
                </a:custGeom>
                <a:gradFill>
                  <a:gsLst>
                    <a:gs pos="20000">
                      <a:schemeClr val="accent2">
                        <a:lumMod val="40000"/>
                        <a:lumOff val="60000"/>
                        <a:alpha val="0"/>
                      </a:schemeClr>
                    </a:gs>
                    <a:gs pos="54000">
                      <a:srgbClr val="FF0000">
                        <a:alpha val="40000"/>
                      </a:srgbClr>
                    </a:gs>
                    <a:gs pos="100000">
                      <a:srgbClr val="C00000">
                        <a:alpha val="8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3" name="図 42"/>
                <p:cNvPicPr>
                  <a:picLocks noChangeAspect="1"/>
                </p:cNvPicPr>
                <p:nvPr/>
              </p:nvPicPr>
              <p:blipFill rotWithShape="1">
                <a:blip r:embed="rId5">
                  <a:extLst>
                    <a:ext uri="{28A0092B-C50C-407E-A947-70E740481C1C}">
                      <a14:useLocalDpi xmlns:a14="http://schemas.microsoft.com/office/drawing/2010/main" val="0"/>
                    </a:ext>
                  </a:extLst>
                </a:blip>
                <a:srcRect l="9627" t="2933" r="4276" b="6555"/>
                <a:stretch/>
              </p:blipFill>
              <p:spPr>
                <a:xfrm>
                  <a:off x="800228" y="3441407"/>
                  <a:ext cx="3403474" cy="2683507"/>
                </a:xfrm>
                <a:prstGeom prst="rect">
                  <a:avLst/>
                </a:prstGeom>
              </p:spPr>
            </p:pic>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468" y="5894728"/>
                  <a:ext cx="378000" cy="288659"/>
                </a:xfrm>
                <a:prstGeom prst="rect">
                  <a:avLst/>
                </a:prstGeom>
              </p:spPr>
            </p:pic>
          </p:grpSp>
          <p:pic>
            <p:nvPicPr>
              <p:cNvPr id="44" name="図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199" y="5841057"/>
                <a:ext cx="440000" cy="396000"/>
              </a:xfrm>
              <a:prstGeom prst="rect">
                <a:avLst/>
              </a:prstGeom>
            </p:spPr>
          </p:pic>
        </p:grpSp>
      </p:grpSp>
      <p:grpSp>
        <p:nvGrpSpPr>
          <p:cNvPr id="16" name="図形グループ 15"/>
          <p:cNvGrpSpPr/>
          <p:nvPr/>
        </p:nvGrpSpPr>
        <p:grpSpPr>
          <a:xfrm>
            <a:off x="3398444" y="4787959"/>
            <a:ext cx="2323590" cy="1407311"/>
            <a:chOff x="5692117" y="4643767"/>
            <a:chExt cx="2323590" cy="1407311"/>
          </a:xfrm>
        </p:grpSpPr>
        <p:sp>
          <p:nvSpPr>
            <p:cNvPr id="22" name="右矢印 21"/>
            <p:cNvSpPr/>
            <p:nvPr/>
          </p:nvSpPr>
          <p:spPr>
            <a:xfrm rot="14688112">
              <a:off x="7450712" y="5486083"/>
              <a:ext cx="892682" cy="237308"/>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rot="20106424">
              <a:off x="7342064" y="4643767"/>
              <a:ext cx="427617" cy="237308"/>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rot="16200000" flipH="1">
              <a:off x="6930631" y="5369150"/>
              <a:ext cx="725421" cy="237308"/>
            </a:xfrm>
            <a:prstGeom prst="rightArrow">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右矢印 54"/>
            <p:cNvSpPr/>
            <p:nvPr/>
          </p:nvSpPr>
          <p:spPr>
            <a:xfrm rot="17598111">
              <a:off x="6265955" y="5486083"/>
              <a:ext cx="892682" cy="237308"/>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右矢印 55"/>
            <p:cNvSpPr/>
            <p:nvPr/>
          </p:nvSpPr>
          <p:spPr>
            <a:xfrm rot="1493576" flipH="1">
              <a:off x="6833849" y="4650565"/>
              <a:ext cx="427617" cy="237308"/>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右矢印 41"/>
            <p:cNvSpPr/>
            <p:nvPr/>
          </p:nvSpPr>
          <p:spPr>
            <a:xfrm rot="16200000" flipH="1">
              <a:off x="5448060" y="5372974"/>
              <a:ext cx="725421" cy="237308"/>
            </a:xfrm>
            <a:prstGeom prst="rightArrow">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図形グループ 2"/>
          <p:cNvGrpSpPr/>
          <p:nvPr/>
        </p:nvGrpSpPr>
        <p:grpSpPr>
          <a:xfrm>
            <a:off x="3185392" y="4073419"/>
            <a:ext cx="3341800" cy="592503"/>
            <a:chOff x="5479065" y="3929227"/>
            <a:chExt cx="3341800" cy="592503"/>
          </a:xfrm>
        </p:grpSpPr>
        <p:sp>
          <p:nvSpPr>
            <p:cNvPr id="40" name="テキスト ボックス 39"/>
            <p:cNvSpPr txBox="1"/>
            <p:nvPr/>
          </p:nvSpPr>
          <p:spPr>
            <a:xfrm>
              <a:off x="5479065" y="3936955"/>
              <a:ext cx="1688070" cy="584775"/>
            </a:xfrm>
            <a:prstGeom prst="rect">
              <a:avLst/>
            </a:prstGeom>
            <a:solidFill>
              <a:schemeClr val="tx1">
                <a:alpha val="40000"/>
              </a:schemeClr>
            </a:solidFill>
            <a:ln w="19050">
              <a:noFill/>
            </a:ln>
          </p:spPr>
          <p:txBody>
            <a:bodyPr wrap="square" rtlCol="0">
              <a:spAutoFit/>
            </a:bodyPr>
            <a:lstStyle/>
            <a:p>
              <a:pPr algn="ctr"/>
              <a:r>
                <a:rPr lang="en-US" altLang="ja-JP" sz="1600" dirty="0" smtClean="0">
                  <a:solidFill>
                    <a:schemeClr val="bg1"/>
                  </a:solidFill>
                  <a:effectLst>
                    <a:glow rad="101600">
                      <a:schemeClr val="accent5">
                        <a:satMod val="175000"/>
                        <a:alpha val="40000"/>
                      </a:schemeClr>
                    </a:glow>
                  </a:effectLst>
                  <a:latin typeface="Century" charset="0"/>
                  <a:ea typeface="Century" charset="0"/>
                  <a:cs typeface="Century" charset="0"/>
                </a:rPr>
                <a:t>Feeding Zone of Inner Planet</a:t>
              </a:r>
              <a:endParaRPr lang="en-US" altLang="ja-JP" sz="1600" i="1" dirty="0" smtClean="0">
                <a:solidFill>
                  <a:schemeClr val="bg1"/>
                </a:solidFill>
                <a:effectLst>
                  <a:glow rad="101600">
                    <a:schemeClr val="accent5">
                      <a:satMod val="175000"/>
                      <a:alpha val="40000"/>
                    </a:schemeClr>
                  </a:glow>
                </a:effectLst>
                <a:latin typeface="Cambria Math" charset="0"/>
              </a:endParaRPr>
            </a:p>
          </p:txBody>
        </p:sp>
        <p:sp>
          <p:nvSpPr>
            <p:cNvPr id="54" name="テキスト ボックス 53"/>
            <p:cNvSpPr txBox="1"/>
            <p:nvPr/>
          </p:nvSpPr>
          <p:spPr>
            <a:xfrm>
              <a:off x="7164865" y="3929227"/>
              <a:ext cx="1656000" cy="584775"/>
            </a:xfrm>
            <a:prstGeom prst="rect">
              <a:avLst/>
            </a:prstGeom>
            <a:solidFill>
              <a:schemeClr val="tx1">
                <a:alpha val="40000"/>
              </a:schemeClr>
            </a:solidFill>
            <a:ln w="19050">
              <a:noFill/>
            </a:ln>
          </p:spPr>
          <p:txBody>
            <a:bodyPr wrap="square" rtlCol="0">
              <a:spAutoFit/>
            </a:bodyPr>
            <a:lstStyle/>
            <a:p>
              <a:pPr algn="ctr"/>
              <a:r>
                <a:rPr lang="en-US" altLang="ja-JP" sz="1600" dirty="0" smtClean="0">
                  <a:solidFill>
                    <a:schemeClr val="bg1"/>
                  </a:solidFill>
                  <a:effectLst>
                    <a:glow rad="101600">
                      <a:schemeClr val="accent2">
                        <a:satMod val="175000"/>
                        <a:alpha val="40000"/>
                      </a:schemeClr>
                    </a:glow>
                  </a:effectLst>
                  <a:latin typeface="Century" charset="0"/>
                  <a:ea typeface="Century" charset="0"/>
                  <a:cs typeface="Century" charset="0"/>
                </a:rPr>
                <a:t>Feeding Zone of Outer Planet</a:t>
              </a:r>
              <a:endParaRPr lang="en-US" altLang="ja-JP" sz="1600" i="1" dirty="0" smtClean="0">
                <a:solidFill>
                  <a:schemeClr val="bg1"/>
                </a:solidFill>
                <a:effectLst>
                  <a:glow rad="101600">
                    <a:schemeClr val="accent2">
                      <a:satMod val="175000"/>
                      <a:alpha val="40000"/>
                    </a:schemeClr>
                  </a:glow>
                </a:effectLst>
                <a:latin typeface="Cambria Math" charset="0"/>
              </a:endParaRPr>
            </a:p>
          </p:txBody>
        </p:sp>
      </p:grpSp>
      <p:sp>
        <p:nvSpPr>
          <p:cNvPr id="2" name="テキスト ボックス 1"/>
          <p:cNvSpPr txBox="1"/>
          <p:nvPr/>
        </p:nvSpPr>
        <p:spPr>
          <a:xfrm>
            <a:off x="4428739" y="2693900"/>
            <a:ext cx="4725076" cy="400110"/>
          </a:xfrm>
          <a:prstGeom prst="rect">
            <a:avLst/>
          </a:prstGeom>
          <a:noFill/>
        </p:spPr>
        <p:txBody>
          <a:bodyPr wrap="none" rtlCol="0">
            <a:spAutoFit/>
          </a:bodyPr>
          <a:lstStyle/>
          <a:p>
            <a:r>
              <a:rPr lang="mr-IN" altLang="ja-JP" sz="2000" dirty="0" smtClean="0">
                <a:solidFill>
                  <a:schemeClr val="bg1"/>
                </a:solidFill>
              </a:rPr>
              <a:t>…</a:t>
            </a:r>
            <a:r>
              <a:rPr lang="en-US" altLang="ja-JP" sz="2000" dirty="0" smtClean="0">
                <a:solidFill>
                  <a:schemeClr val="bg1"/>
                </a:solidFill>
              </a:rPr>
              <a:t> similar situation to the </a:t>
            </a:r>
            <a:r>
              <a:rPr kumimoji="1" lang="en-US" altLang="ja-JP" sz="2000" dirty="0" smtClean="0">
                <a:solidFill>
                  <a:schemeClr val="bg1"/>
                </a:solidFill>
              </a:rPr>
              <a:t>Grand-Tack model</a:t>
            </a:r>
            <a:endParaRPr kumimoji="1" lang="ja-JP" altLang="en-US" sz="2000" dirty="0">
              <a:solidFill>
                <a:schemeClr val="bg1"/>
              </a:solidFill>
            </a:endParaRPr>
          </a:p>
        </p:txBody>
      </p:sp>
      <p:sp>
        <p:nvSpPr>
          <p:cNvPr id="49" name="テキスト ボックス 48"/>
          <p:cNvSpPr txBox="1"/>
          <p:nvPr/>
        </p:nvSpPr>
        <p:spPr>
          <a:xfrm>
            <a:off x="2805980" y="3062747"/>
            <a:ext cx="3721212" cy="461665"/>
          </a:xfrm>
          <a:prstGeom prst="rect">
            <a:avLst/>
          </a:prstGeom>
          <a:noFill/>
        </p:spPr>
        <p:txBody>
          <a:bodyPr wrap="none" rtlCol="0">
            <a:spAutoFit/>
          </a:bodyPr>
          <a:lstStyle/>
          <a:p>
            <a:r>
              <a:rPr lang="en-US" altLang="ja-JP" sz="2400" dirty="0" smtClean="0">
                <a:solidFill>
                  <a:schemeClr val="bg1"/>
                </a:solidFill>
                <a:latin typeface="+mj-lt"/>
              </a:rPr>
              <a:t>Distribution of planetesimals</a:t>
            </a:r>
            <a:endParaRPr kumimoji="1" lang="ja-JP" altLang="en-US" sz="2400" dirty="0">
              <a:solidFill>
                <a:schemeClr val="bg1"/>
              </a:solidFill>
              <a:latin typeface="+mj-lt"/>
            </a:endParaRPr>
          </a:p>
        </p:txBody>
      </p:sp>
    </p:spTree>
    <p:extLst>
      <p:ext uri="{BB962C8B-B14F-4D97-AF65-F5344CB8AC3E}">
        <p14:creationId xmlns:p14="http://schemas.microsoft.com/office/powerpoint/2010/main" val="699102641"/>
      </p:ext>
    </p:extLst>
  </p:cSld>
  <p:clrMapOvr>
    <a:masterClrMapping/>
  </p:clrMapOvr>
  <mc:AlternateContent xmlns:mc="http://schemas.openxmlformats.org/markup-compatibility/2006">
    <mc:Choice xmlns:p14="http://schemas.microsoft.com/office/powerpoint/2010/main" Requires="p14">
      <p:transition spd="slow" p14:dur="2000" advTm="29083"/>
    </mc:Choice>
    <mc:Fallback>
      <p:transition spd="slow" advTm="29083"/>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6438405" y="1880566"/>
            <a:ext cx="1512435" cy="356027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図形グループ 2"/>
          <p:cNvGrpSpPr/>
          <p:nvPr/>
        </p:nvGrpSpPr>
        <p:grpSpPr>
          <a:xfrm>
            <a:off x="552915" y="1553426"/>
            <a:ext cx="5079788" cy="4090706"/>
            <a:chOff x="1961091" y="1432522"/>
            <a:chExt cx="5079788" cy="4090706"/>
          </a:xfrm>
        </p:grpSpPr>
        <p:sp>
          <p:nvSpPr>
            <p:cNvPr id="2" name="正方形/長方形 1"/>
            <p:cNvSpPr/>
            <p:nvPr/>
          </p:nvSpPr>
          <p:spPr>
            <a:xfrm>
              <a:off x="1961091" y="1432522"/>
              <a:ext cx="5079788" cy="4090706"/>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772" y="1663406"/>
              <a:ext cx="4782456" cy="3586842"/>
            </a:xfrm>
            <a:prstGeom prst="rect">
              <a:avLst/>
            </a:prstGeom>
          </p:spPr>
        </p:pic>
        <p:sp>
          <p:nvSpPr>
            <p:cNvPr id="7" name="テキスト ボックス 6"/>
            <p:cNvSpPr txBox="1"/>
            <p:nvPr/>
          </p:nvSpPr>
          <p:spPr>
            <a:xfrm>
              <a:off x="3351372" y="5153896"/>
              <a:ext cx="2526782" cy="369332"/>
            </a:xfrm>
            <a:prstGeom prst="rect">
              <a:avLst/>
            </a:prstGeom>
            <a:noFill/>
          </p:spPr>
          <p:txBody>
            <a:bodyPr wrap="none" rtlCol="0">
              <a:spAutoFit/>
            </a:bodyPr>
            <a:lstStyle/>
            <a:p>
              <a:r>
                <a:rPr lang="en-US" altLang="ja-JP" dirty="0">
                  <a:latin typeface="Century" charset="0"/>
                  <a:ea typeface="Century" charset="0"/>
                  <a:cs typeface="Century" charset="0"/>
                </a:rPr>
                <a:t>Semi-Major Axis [AU]</a:t>
              </a:r>
              <a:endParaRPr lang="ja-JP" altLang="en-US" dirty="0">
                <a:latin typeface="Century" charset="0"/>
                <a:ea typeface="Century" charset="0"/>
                <a:cs typeface="Century" charset="0"/>
              </a:endParaRPr>
            </a:p>
          </p:txBody>
        </p:sp>
        <p:sp>
          <p:nvSpPr>
            <p:cNvPr id="8" name="テキスト ボックス 7"/>
            <p:cNvSpPr txBox="1"/>
            <p:nvPr/>
          </p:nvSpPr>
          <p:spPr>
            <a:xfrm rot="10800000">
              <a:off x="1961092" y="2739457"/>
              <a:ext cx="461665" cy="1373133"/>
            </a:xfrm>
            <a:prstGeom prst="rect">
              <a:avLst/>
            </a:prstGeom>
            <a:noFill/>
          </p:spPr>
          <p:txBody>
            <a:bodyPr vert="eaVert" wrap="none" rtlCol="0">
              <a:spAutoFit/>
            </a:bodyPr>
            <a:lstStyle/>
            <a:p>
              <a:r>
                <a:rPr lang="en-US" altLang="ja-JP" dirty="0">
                  <a:latin typeface="Century" charset="0"/>
                  <a:ea typeface="Century" charset="0"/>
                  <a:cs typeface="Century" charset="0"/>
                </a:rPr>
                <a:t>Eccentricity</a:t>
              </a:r>
              <a:endParaRPr lang="ja-JP" altLang="en-US" dirty="0">
                <a:latin typeface="Century" charset="0"/>
                <a:ea typeface="Century" charset="0"/>
                <a:cs typeface="Century" charset="0"/>
              </a:endParaRPr>
            </a:p>
          </p:txBody>
        </p:sp>
        <p:sp>
          <p:nvSpPr>
            <p:cNvPr id="9" name="テキスト ボックス 8"/>
            <p:cNvSpPr txBox="1"/>
            <p:nvPr/>
          </p:nvSpPr>
          <p:spPr>
            <a:xfrm>
              <a:off x="6501563" y="1949701"/>
              <a:ext cx="461665" cy="3104504"/>
            </a:xfrm>
            <a:prstGeom prst="rect">
              <a:avLst/>
            </a:prstGeom>
            <a:noFill/>
          </p:spPr>
          <p:txBody>
            <a:bodyPr vert="eaVert" wrap="none" rtlCol="0">
              <a:spAutoFit/>
            </a:bodyPr>
            <a:lstStyle/>
            <a:p>
              <a:r>
                <a:rPr lang="en-US" altLang="ja-JP" dirty="0">
                  <a:latin typeface="Century" charset="0"/>
                  <a:ea typeface="Century" charset="0"/>
                  <a:cs typeface="Century" charset="0"/>
                </a:rPr>
                <a:t>Initial Semi-Major Axis[AU]</a:t>
              </a:r>
              <a:endParaRPr lang="ja-JP" altLang="en-US" dirty="0">
                <a:latin typeface="Century" charset="0"/>
                <a:ea typeface="Century" charset="0"/>
                <a:cs typeface="Century" charset="0"/>
              </a:endParaRPr>
            </a:p>
          </p:txBody>
        </p:sp>
        <p:sp>
          <p:nvSpPr>
            <p:cNvPr id="10" name="円/楕円 9"/>
            <p:cNvSpPr/>
            <p:nvPr/>
          </p:nvSpPr>
          <p:spPr>
            <a:xfrm>
              <a:off x="3587918" y="4855666"/>
              <a:ext cx="189000" cy="189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 name="テキスト ボックス 12"/>
            <p:cNvSpPr txBox="1"/>
            <p:nvPr/>
          </p:nvSpPr>
          <p:spPr>
            <a:xfrm>
              <a:off x="2075480" y="1432523"/>
              <a:ext cx="4851008" cy="338554"/>
            </a:xfrm>
            <a:prstGeom prst="rect">
              <a:avLst/>
            </a:prstGeom>
            <a:noFill/>
          </p:spPr>
          <p:txBody>
            <a:bodyPr wrap="none" rtlCol="0">
              <a:spAutoFit/>
            </a:bodyPr>
            <a:lstStyle/>
            <a:p>
              <a:r>
                <a:rPr lang="en-US" altLang="ja-JP" sz="1600" dirty="0" smtClean="0">
                  <a:latin typeface="Century" charset="0"/>
                  <a:ea typeface="Century" charset="0"/>
                  <a:cs typeface="Century" charset="0"/>
                </a:rPr>
                <a:t>Distribution of Planetesimals in Multiple System</a:t>
              </a:r>
              <a:endParaRPr kumimoji="1" lang="ja-JP" altLang="en-US" sz="1600" dirty="0">
                <a:latin typeface="Century" charset="0"/>
                <a:ea typeface="Century" charset="0"/>
                <a:cs typeface="Century" charset="0"/>
              </a:endParaRPr>
            </a:p>
          </p:txBody>
        </p:sp>
      </p:grpSp>
      <p:cxnSp>
        <p:nvCxnSpPr>
          <p:cNvPr id="15" name="直線コネクタ 14"/>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5660344" y="1480276"/>
            <a:ext cx="3500125" cy="369332"/>
          </a:xfrm>
          <a:prstGeom prst="rect">
            <a:avLst/>
          </a:prstGeom>
          <a:noFill/>
        </p:spPr>
        <p:txBody>
          <a:bodyPr wrap="none" rtlCol="0">
            <a:spAutoFit/>
          </a:bodyPr>
          <a:lstStyle/>
          <a:p>
            <a:r>
              <a:rPr lang="en-US" altLang="ja-JP" dirty="0" smtClean="0">
                <a:solidFill>
                  <a:schemeClr val="bg1"/>
                </a:solidFill>
              </a:rPr>
              <a:t>Expansion of inner planet 2</a:t>
            </a:r>
            <a:r>
              <a:rPr kumimoji="1" lang="en-US" altLang="ja-JP" dirty="0" smtClean="0">
                <a:solidFill>
                  <a:schemeClr val="bg1"/>
                </a:solidFill>
              </a:rPr>
              <a:t>:1 MMR</a:t>
            </a:r>
          </a:p>
        </p:txBody>
      </p:sp>
      <p:grpSp>
        <p:nvGrpSpPr>
          <p:cNvPr id="28" name="図形グループ 27"/>
          <p:cNvGrpSpPr/>
          <p:nvPr/>
        </p:nvGrpSpPr>
        <p:grpSpPr>
          <a:xfrm>
            <a:off x="6462538" y="1924194"/>
            <a:ext cx="1250285" cy="3473014"/>
            <a:chOff x="6235787" y="916322"/>
            <a:chExt cx="1250285" cy="3473014"/>
          </a:xfrm>
        </p:grpSpPr>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787" y="916322"/>
              <a:ext cx="1250285" cy="3473014"/>
            </a:xfrm>
            <a:prstGeom prst="rect">
              <a:avLst/>
            </a:prstGeom>
          </p:spPr>
        </p:pic>
        <p:sp>
          <p:nvSpPr>
            <p:cNvPr id="20" name="正方形/長方形 19"/>
            <p:cNvSpPr/>
            <p:nvPr/>
          </p:nvSpPr>
          <p:spPr>
            <a:xfrm>
              <a:off x="6382377" y="1020999"/>
              <a:ext cx="283464" cy="3081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7030209" y="4084239"/>
              <a:ext cx="256564" cy="178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図形グループ 28"/>
          <p:cNvGrpSpPr/>
          <p:nvPr/>
        </p:nvGrpSpPr>
        <p:grpSpPr>
          <a:xfrm>
            <a:off x="6409462" y="4332313"/>
            <a:ext cx="1596243" cy="1040672"/>
            <a:chOff x="6061990" y="3324441"/>
            <a:chExt cx="1596243" cy="1040672"/>
          </a:xfrm>
        </p:grpSpPr>
        <p:sp>
          <p:nvSpPr>
            <p:cNvPr id="21" name="テキスト ボックス 20"/>
            <p:cNvSpPr txBox="1"/>
            <p:nvPr/>
          </p:nvSpPr>
          <p:spPr>
            <a:xfrm rot="16200000">
              <a:off x="5680155" y="3706278"/>
              <a:ext cx="1040670" cy="276999"/>
            </a:xfrm>
            <a:prstGeom prst="rect">
              <a:avLst/>
            </a:prstGeom>
            <a:noFill/>
          </p:spPr>
          <p:txBody>
            <a:bodyPr wrap="none" rtlCol="0">
              <a:spAutoFit/>
            </a:bodyPr>
            <a:lstStyle/>
            <a:p>
              <a:r>
                <a:rPr kumimoji="1" lang="en-US" altLang="ja-JP" sz="1200" dirty="0" smtClean="0">
                  <a:latin typeface="Century" charset="0"/>
                  <a:ea typeface="Century" charset="0"/>
                  <a:cs typeface="Century" charset="0"/>
                </a:rPr>
                <a:t>Eccentricity</a:t>
              </a:r>
              <a:endParaRPr kumimoji="1" lang="ja-JP" altLang="en-US" sz="1200" dirty="0">
                <a:latin typeface="Century" charset="0"/>
                <a:ea typeface="Century" charset="0"/>
                <a:cs typeface="Century" charset="0"/>
              </a:endParaRPr>
            </a:p>
          </p:txBody>
        </p:sp>
        <p:cxnSp>
          <p:nvCxnSpPr>
            <p:cNvPr id="23" name="直線矢印コネクタ 22"/>
            <p:cNvCxnSpPr/>
            <p:nvPr/>
          </p:nvCxnSpPr>
          <p:spPr>
            <a:xfrm flipV="1">
              <a:off x="6323404" y="3324441"/>
              <a:ext cx="0" cy="1030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V="1">
              <a:off x="6295809" y="4324661"/>
              <a:ext cx="860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6295809" y="4080136"/>
              <a:ext cx="1362424" cy="276999"/>
            </a:xfrm>
            <a:prstGeom prst="rect">
              <a:avLst/>
            </a:prstGeom>
            <a:noFill/>
          </p:spPr>
          <p:txBody>
            <a:bodyPr wrap="none" rtlCol="0">
              <a:spAutoFit/>
            </a:bodyPr>
            <a:lstStyle/>
            <a:p>
              <a:r>
                <a:rPr kumimoji="1" lang="en-US" altLang="ja-JP" sz="1200" dirty="0" smtClean="0">
                  <a:latin typeface="Century" charset="0"/>
                  <a:ea typeface="Century" charset="0"/>
                  <a:cs typeface="Century" charset="0"/>
                </a:rPr>
                <a:t>Semi-Major Axis</a:t>
              </a:r>
              <a:endParaRPr kumimoji="1" lang="ja-JP" altLang="en-US" sz="1200" dirty="0">
                <a:latin typeface="Century" charset="0"/>
                <a:ea typeface="Century" charset="0"/>
                <a:cs typeface="Century" charset="0"/>
              </a:endParaRPr>
            </a:p>
          </p:txBody>
        </p:sp>
      </p:grpSp>
      <p:cxnSp>
        <p:nvCxnSpPr>
          <p:cNvPr id="24" name="直線コネクタ 23"/>
          <p:cNvCxnSpPr/>
          <p:nvPr/>
        </p:nvCxnSpPr>
        <p:spPr>
          <a:xfrm flipH="1">
            <a:off x="7160961" y="2131347"/>
            <a:ext cx="0" cy="2916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rot="5400000">
            <a:off x="6367301" y="3163531"/>
            <a:ext cx="2557110" cy="338554"/>
          </a:xfrm>
          <a:prstGeom prst="rect">
            <a:avLst/>
          </a:prstGeom>
          <a:noFill/>
        </p:spPr>
        <p:txBody>
          <a:bodyPr wrap="none" rtlCol="0">
            <a:spAutoFit/>
          </a:bodyPr>
          <a:lstStyle/>
          <a:p>
            <a:r>
              <a:rPr kumimoji="1" lang="en-US" altLang="ja-JP" sz="1600" smtClean="0">
                <a:solidFill>
                  <a:srgbClr val="FF0000"/>
                </a:solidFill>
                <a:latin typeface="Century" charset="0"/>
                <a:ea typeface="Century" charset="0"/>
                <a:cs typeface="Century" charset="0"/>
              </a:rPr>
              <a:t>1:2 MMR of Inner Planet</a:t>
            </a:r>
            <a:endParaRPr kumimoji="1" lang="ja-JP" altLang="en-US" sz="1600" dirty="0">
              <a:solidFill>
                <a:srgbClr val="FF0000"/>
              </a:solidFill>
              <a:latin typeface="Century" charset="0"/>
              <a:ea typeface="Century" charset="0"/>
              <a:cs typeface="Century" charset="0"/>
            </a:endParaRPr>
          </a:p>
        </p:txBody>
      </p:sp>
      <p:sp>
        <p:nvSpPr>
          <p:cNvPr id="30" name="テキスト ボックス 29"/>
          <p:cNvSpPr txBox="1"/>
          <p:nvPr/>
        </p:nvSpPr>
        <p:spPr>
          <a:xfrm>
            <a:off x="165100" y="5817819"/>
            <a:ext cx="8801100" cy="830997"/>
          </a:xfrm>
          <a:prstGeom prst="rect">
            <a:avLst/>
          </a:prstGeom>
          <a:noFill/>
        </p:spPr>
        <p:txBody>
          <a:bodyPr wrap="square" rtlCol="0">
            <a:spAutoFit/>
          </a:bodyPr>
          <a:lstStyle/>
          <a:p>
            <a:r>
              <a:rPr kumimoji="1" lang="en-US" altLang="ja-JP" sz="2400" dirty="0" smtClean="0">
                <a:solidFill>
                  <a:schemeClr val="bg1"/>
                </a:solidFill>
              </a:rPr>
              <a:t>When the MMRs of the inner and outer planets overlap each other, the eccentricity of planetesimals at the MMRs becomes higher</a:t>
            </a:r>
            <a:endParaRPr kumimoji="1" lang="ja-JP" altLang="en-US" sz="2400" dirty="0">
              <a:solidFill>
                <a:schemeClr val="bg1"/>
              </a:solidFill>
            </a:endParaRPr>
          </a:p>
        </p:txBody>
      </p:sp>
      <p:pic>
        <p:nvPicPr>
          <p:cNvPr id="32" name="図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0735" y="4842041"/>
            <a:ext cx="440000" cy="396000"/>
          </a:xfrm>
          <a:prstGeom prst="rect">
            <a:avLst/>
          </a:prstGeom>
        </p:spPr>
      </p:pic>
      <p:pic>
        <p:nvPicPr>
          <p:cNvPr id="33" name="図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3966" y="4912491"/>
            <a:ext cx="377137" cy="288000"/>
          </a:xfrm>
          <a:prstGeom prst="rect">
            <a:avLst/>
          </a:prstGeom>
        </p:spPr>
      </p:pic>
      <p:sp>
        <p:nvSpPr>
          <p:cNvPr id="34" name="タイトル 1"/>
          <p:cNvSpPr txBox="1">
            <a:spLocks/>
          </p:cNvSpPr>
          <p:nvPr/>
        </p:nvSpPr>
        <p:spPr>
          <a:xfrm>
            <a:off x="-3556" y="13881"/>
            <a:ext cx="7886700" cy="33031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smtClean="0">
                <a:solidFill>
                  <a:schemeClr val="bg1"/>
                </a:solidFill>
              </a:rPr>
              <a:t>Our Study</a:t>
            </a:r>
            <a:r>
              <a:rPr lang="ja-JP" altLang="en-US" sz="2400" smtClean="0">
                <a:solidFill>
                  <a:schemeClr val="bg1"/>
                </a:solidFill>
              </a:rPr>
              <a:t>：</a:t>
            </a:r>
            <a:r>
              <a:rPr lang="en-US" altLang="ja-JP" sz="2400" smtClean="0">
                <a:solidFill>
                  <a:schemeClr val="bg1"/>
                </a:solidFill>
              </a:rPr>
              <a:t>Effect of Multiplicity</a:t>
            </a:r>
            <a:endParaRPr lang="ja-JP" altLang="en-US" sz="2400" dirty="0">
              <a:solidFill>
                <a:schemeClr val="bg1"/>
              </a:solidFill>
            </a:endParaRPr>
          </a:p>
        </p:txBody>
      </p:sp>
      <mc:AlternateContent xmlns:mc="http://schemas.openxmlformats.org/markup-compatibility/2006" xmlns:a14="http://schemas.microsoft.com/office/drawing/2010/main">
        <mc:Choice Requires="a14">
          <p:sp>
            <p:nvSpPr>
              <p:cNvPr id="31" name="テキスト ボックス 30"/>
              <p:cNvSpPr txBox="1"/>
              <p:nvPr/>
            </p:nvSpPr>
            <p:spPr>
              <a:xfrm>
                <a:off x="219678" y="648431"/>
                <a:ext cx="7859179" cy="669992"/>
              </a:xfrm>
              <a:prstGeom prst="rect">
                <a:avLst/>
              </a:prstGeom>
              <a:noFill/>
              <a:ln w="25400">
                <a:noFill/>
              </a:ln>
            </p:spPr>
            <p:txBody>
              <a:bodyPr wrap="square" numCol="2" rtlCol="0">
                <a:spAutoFit/>
              </a:bodyPr>
              <a:lstStyle/>
              <a:p>
                <a:pPr marL="100013" indent="-214313">
                  <a:buFont typeface="Arial" charset="0"/>
                  <a:buChar char="•"/>
                </a:pPr>
                <a:r>
                  <a:rPr lang="en-US" altLang="ja-JP" dirty="0" smtClean="0">
                    <a:solidFill>
                      <a:schemeClr val="bg1"/>
                    </a:solidFill>
                  </a:rPr>
                  <a:t>Number of Planet</a:t>
                </a:r>
                <a:r>
                  <a:rPr lang="ja-JP" altLang="en-US" dirty="0" smtClean="0">
                    <a:solidFill>
                      <a:schemeClr val="bg1"/>
                    </a:solidFill>
                    <a:latin typeface="Cambria Math" charset="0"/>
                  </a:rPr>
                  <a:t>：</a:t>
                </a:r>
                <a:r>
                  <a:rPr lang="en-US" altLang="ja-JP" dirty="0">
                    <a:solidFill>
                      <a:schemeClr val="bg1"/>
                    </a:solidFill>
                    <a:latin typeface="Cambria Math" charset="0"/>
                  </a:rPr>
                  <a:t>2</a:t>
                </a:r>
              </a:p>
              <a:p>
                <a:pPr marL="100013" indent="-214313">
                  <a:buFont typeface="Arial" charset="0"/>
                  <a:buChar char="•"/>
                </a:pPr>
                <a:r>
                  <a:rPr lang="en-US" altLang="ja-JP" dirty="0" smtClean="0">
                    <a:solidFill>
                      <a:schemeClr val="bg1"/>
                    </a:solidFill>
                  </a:rPr>
                  <a:t>Mass of Planet</a:t>
                </a:r>
                <a:r>
                  <a:rPr lang="ja-JP" altLang="en-US" dirty="0" smtClean="0">
                    <a:solidFill>
                      <a:schemeClr val="bg1"/>
                    </a:solidFill>
                  </a:rPr>
                  <a:t>：</a:t>
                </a:r>
                <a14:m>
                  <m:oMath xmlns:m="http://schemas.openxmlformats.org/officeDocument/2006/math">
                    <m:sSub>
                      <m:sSubPr>
                        <m:ctrlPr>
                          <a:rPr lang="en-US" altLang="ja-JP" i="1">
                            <a:solidFill>
                              <a:schemeClr val="bg1"/>
                            </a:solidFill>
                            <a:latin typeface="Cambria Math" charset="0"/>
                          </a:rPr>
                        </m:ctrlPr>
                      </m:sSubPr>
                      <m:e>
                        <m:r>
                          <a:rPr lang="en-US" altLang="ja-JP" i="1">
                            <a:solidFill>
                              <a:schemeClr val="bg1"/>
                            </a:solidFill>
                            <a:latin typeface="Cambria Math" charset="0"/>
                          </a:rPr>
                          <m:t>𝑀</m:t>
                        </m:r>
                      </m:e>
                      <m:sub>
                        <m:r>
                          <a:rPr lang="en-US" altLang="ja-JP" i="1">
                            <a:solidFill>
                              <a:schemeClr val="bg1"/>
                            </a:solidFill>
                            <a:latin typeface="Cambria Math" charset="0"/>
                          </a:rPr>
                          <m:t>𝑝</m:t>
                        </m:r>
                      </m:sub>
                    </m:sSub>
                    <m:r>
                      <a:rPr lang="en-US" altLang="ja-JP" i="1">
                        <a:solidFill>
                          <a:schemeClr val="bg1"/>
                        </a:solidFill>
                        <a:latin typeface="Cambria Math" charset="0"/>
                      </a:rPr>
                      <m:t>=</m:t>
                    </m:r>
                    <m:sSub>
                      <m:sSubPr>
                        <m:ctrlPr>
                          <a:rPr lang="en-US" altLang="ja-JP" i="1">
                            <a:solidFill>
                              <a:schemeClr val="bg1"/>
                            </a:solidFill>
                            <a:latin typeface="Cambria Math" charset="0"/>
                          </a:rPr>
                        </m:ctrlPr>
                      </m:sSubPr>
                      <m:e>
                        <m:r>
                          <a:rPr lang="en-US" altLang="ja-JP" i="1">
                            <a:solidFill>
                              <a:schemeClr val="bg1"/>
                            </a:solidFill>
                            <a:latin typeface="Cambria Math" charset="0"/>
                          </a:rPr>
                          <m:t>𝑀</m:t>
                        </m:r>
                      </m:e>
                      <m:sub>
                        <m:r>
                          <a:rPr lang="en-US" altLang="ja-JP" i="1">
                            <a:solidFill>
                              <a:schemeClr val="bg1"/>
                            </a:solidFill>
                            <a:latin typeface="Cambria Math" charset="0"/>
                          </a:rPr>
                          <m:t>𝐽𝑢𝑝</m:t>
                        </m:r>
                      </m:sub>
                    </m:sSub>
                  </m:oMath>
                </a14:m>
                <a:r>
                  <a:rPr lang="en-US" altLang="ja-JP" dirty="0" smtClean="0">
                    <a:solidFill>
                      <a:schemeClr val="bg1"/>
                    </a:solidFill>
                  </a:rPr>
                  <a:t>,</a:t>
                </a:r>
                <a:r>
                  <a:rPr lang="en-US" altLang="ja-JP" dirty="0">
                    <a:solidFill>
                      <a:schemeClr val="bg1"/>
                    </a:solidFill>
                  </a:rPr>
                  <a:t> </a:t>
                </a:r>
                <a14:m>
                  <m:oMath xmlns:m="http://schemas.openxmlformats.org/officeDocument/2006/math">
                    <m:sSub>
                      <m:sSubPr>
                        <m:ctrlPr>
                          <a:rPr lang="en-US" altLang="ja-JP" i="1">
                            <a:solidFill>
                              <a:schemeClr val="bg1"/>
                            </a:solidFill>
                            <a:latin typeface="Cambria Math" charset="0"/>
                          </a:rPr>
                        </m:ctrlPr>
                      </m:sSubPr>
                      <m:e>
                        <m:r>
                          <a:rPr lang="en-US" altLang="ja-JP" i="1">
                            <a:solidFill>
                              <a:schemeClr val="bg1"/>
                            </a:solidFill>
                            <a:latin typeface="Cambria Math" charset="0"/>
                          </a:rPr>
                          <m:t>𝑀</m:t>
                        </m:r>
                      </m:e>
                      <m:sub>
                        <m:r>
                          <a:rPr lang="en-US" altLang="ja-JP" b="0" i="1" smtClean="0">
                            <a:solidFill>
                              <a:schemeClr val="bg1"/>
                            </a:solidFill>
                            <a:latin typeface="Cambria Math" charset="0"/>
                          </a:rPr>
                          <m:t>𝑆𝑎𝑡</m:t>
                        </m:r>
                      </m:sub>
                    </m:sSub>
                  </m:oMath>
                </a14:m>
                <a:endParaRPr lang="en-US" altLang="ja-JP" dirty="0">
                  <a:solidFill>
                    <a:schemeClr val="bg1"/>
                  </a:solidFill>
                </a:endParaRPr>
              </a:p>
              <a:p>
                <a:pPr marL="100013" indent="-214313">
                  <a:buFont typeface="Arial" charset="0"/>
                  <a:buChar char="•"/>
                </a:pPr>
                <a:r>
                  <a:rPr lang="en-US" altLang="ja-JP" dirty="0" smtClean="0">
                    <a:solidFill>
                      <a:schemeClr val="bg1"/>
                    </a:solidFill>
                  </a:rPr>
                  <a:t>Migration </a:t>
                </a:r>
                <a:r>
                  <a:rPr lang="en-US" altLang="ja-JP" dirty="0">
                    <a:solidFill>
                      <a:schemeClr val="bg1"/>
                    </a:solidFill>
                  </a:rPr>
                  <a:t>Timescale </a:t>
                </a:r>
                <a14:m>
                  <m:oMath xmlns:m="http://schemas.openxmlformats.org/officeDocument/2006/math">
                    <m:sSub>
                      <m:sSubPr>
                        <m:ctrlPr>
                          <a:rPr lang="en-US" altLang="ja-JP" i="1">
                            <a:solidFill>
                              <a:schemeClr val="bg1"/>
                            </a:solidFill>
                            <a:latin typeface="Cambria Math" charset="0"/>
                          </a:rPr>
                        </m:ctrlPr>
                      </m:sSubPr>
                      <m:e>
                        <m:r>
                          <a:rPr lang="en-US" altLang="ja-JP" b="0" i="1" smtClean="0">
                            <a:solidFill>
                              <a:schemeClr val="bg1"/>
                            </a:solidFill>
                            <a:latin typeface="Cambria Math" charset="0"/>
                          </a:rPr>
                          <m:t>𝑡</m:t>
                        </m:r>
                      </m:e>
                      <m:sub>
                        <m:r>
                          <a:rPr lang="en-US" altLang="ja-JP" b="0" i="1" smtClean="0">
                            <a:solidFill>
                              <a:schemeClr val="bg1"/>
                            </a:solidFill>
                            <a:latin typeface="Cambria Math" charset="0"/>
                          </a:rPr>
                          <m:t>𝑀</m:t>
                        </m:r>
                        <m:r>
                          <a:rPr lang="en-US" altLang="ja-JP" i="1">
                            <a:solidFill>
                              <a:schemeClr val="bg1"/>
                            </a:solidFill>
                            <a:latin typeface="Cambria Math" charset="0"/>
                          </a:rPr>
                          <m:t>𝑖𝑔</m:t>
                        </m:r>
                      </m:sub>
                    </m:sSub>
                  </m:oMath>
                </a14:m>
                <a:r>
                  <a:rPr lang="en-US" altLang="ja-JP" dirty="0">
                    <a:solidFill>
                      <a:schemeClr val="bg1"/>
                    </a:solidFill>
                  </a:rPr>
                  <a:t> </a:t>
                </a:r>
                <a:r>
                  <a:rPr lang="ja-JP" altLang="en-US" dirty="0" smtClean="0">
                    <a:solidFill>
                      <a:schemeClr val="bg1"/>
                    </a:solidFill>
                  </a:rPr>
                  <a:t>：</a:t>
                </a:r>
                <a14:m>
                  <m:oMath xmlns:m="http://schemas.openxmlformats.org/officeDocument/2006/math">
                    <m:sSup>
                      <m:sSupPr>
                        <m:ctrlPr>
                          <a:rPr lang="en-US" altLang="ja-JP" i="1" dirty="0" smtClean="0">
                            <a:solidFill>
                              <a:schemeClr val="bg1"/>
                            </a:solidFill>
                            <a:latin typeface="Cambria Math" charset="0"/>
                          </a:rPr>
                        </m:ctrlPr>
                      </m:sSupPr>
                      <m:e>
                        <m:r>
                          <a:rPr lang="en-US" altLang="ja-JP" b="0" i="1" dirty="0" smtClean="0">
                            <a:solidFill>
                              <a:schemeClr val="bg1"/>
                            </a:solidFill>
                            <a:latin typeface="Cambria Math" charset="0"/>
                          </a:rPr>
                          <m:t>10</m:t>
                        </m:r>
                      </m:e>
                      <m:sup>
                        <m:r>
                          <a:rPr lang="en-US" altLang="ja-JP" b="0" i="1" dirty="0" smtClean="0">
                            <a:solidFill>
                              <a:schemeClr val="bg1"/>
                            </a:solidFill>
                            <a:latin typeface="Cambria Math" charset="0"/>
                          </a:rPr>
                          <m:t>5</m:t>
                        </m:r>
                      </m:sup>
                    </m:sSup>
                  </m:oMath>
                </a14:m>
                <a:r>
                  <a:rPr lang="en-US" altLang="ja-JP" dirty="0" smtClean="0">
                    <a:solidFill>
                      <a:schemeClr val="bg1"/>
                    </a:solidFill>
                  </a:rPr>
                  <a:t> year</a:t>
                </a:r>
                <a:endParaRPr lang="en-US" altLang="ja-JP" dirty="0">
                  <a:solidFill>
                    <a:schemeClr val="bg1"/>
                  </a:solidFill>
                </a:endParaRPr>
              </a:p>
              <a:p>
                <a:pPr marL="100013" indent="-214313">
                  <a:buFont typeface="Arial" charset="0"/>
                  <a:buChar char="•"/>
                </a:pPr>
                <a:r>
                  <a:rPr lang="en-US" altLang="ja-JP" dirty="0">
                    <a:solidFill>
                      <a:schemeClr val="bg1"/>
                    </a:solidFill>
                  </a:rPr>
                  <a:t>Migration </a:t>
                </a:r>
                <a:r>
                  <a:rPr lang="en-US" altLang="ja-JP" dirty="0" smtClean="0">
                    <a:solidFill>
                      <a:schemeClr val="bg1"/>
                    </a:solidFill>
                  </a:rPr>
                  <a:t>Range</a:t>
                </a:r>
                <a:r>
                  <a:rPr lang="ja-JP" altLang="en-US" dirty="0" smtClean="0">
                    <a:solidFill>
                      <a:schemeClr val="bg1"/>
                    </a:solidFill>
                  </a:rPr>
                  <a:t>：</a:t>
                </a:r>
                <a:r>
                  <a:rPr lang="en-US" altLang="ja-JP" dirty="0" smtClean="0">
                    <a:solidFill>
                      <a:schemeClr val="bg1"/>
                    </a:solidFill>
                  </a:rPr>
                  <a:t>9.2AU </a:t>
                </a:r>
                <a:r>
                  <a:rPr lang="ja-JP" altLang="en-US" dirty="0" smtClean="0">
                    <a:solidFill>
                      <a:schemeClr val="bg1"/>
                    </a:solidFill>
                  </a:rPr>
                  <a:t>⇨</a:t>
                </a:r>
                <a:r>
                  <a:rPr lang="en-US" altLang="ja-JP" dirty="0" smtClean="0">
                    <a:solidFill>
                      <a:schemeClr val="bg1"/>
                    </a:solidFill>
                  </a:rPr>
                  <a:t> 5.2AU</a:t>
                </a:r>
                <a:endParaRPr lang="en-US" altLang="ja-JP" dirty="0">
                  <a:solidFill>
                    <a:schemeClr val="bg1"/>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219678" y="648431"/>
                <a:ext cx="7859179" cy="669992"/>
              </a:xfrm>
              <a:prstGeom prst="rect">
                <a:avLst/>
              </a:prstGeom>
              <a:blipFill rotWithShape="0">
                <a:blip r:embed="rId7"/>
                <a:stretch>
                  <a:fillRect l="-465" t="-6364" b="-14545"/>
                </a:stretch>
              </a:blipFill>
              <a:ln w="25400">
                <a:noFill/>
              </a:ln>
            </p:spPr>
            <p:txBody>
              <a:bodyPr/>
              <a:lstStyle/>
              <a:p>
                <a:r>
                  <a:rPr lang="ja-JP" altLang="en-US">
                    <a:noFill/>
                  </a:rPr>
                  <a:t> </a:t>
                </a:r>
              </a:p>
            </p:txBody>
          </p:sp>
        </mc:Fallback>
      </mc:AlternateContent>
      <p:sp>
        <p:nvSpPr>
          <p:cNvPr id="35" name="テキスト ボックス 34"/>
          <p:cNvSpPr txBox="1"/>
          <p:nvPr/>
        </p:nvSpPr>
        <p:spPr>
          <a:xfrm>
            <a:off x="219678" y="345342"/>
            <a:ext cx="913968" cy="400110"/>
          </a:xfrm>
          <a:prstGeom prst="rect">
            <a:avLst/>
          </a:prstGeom>
          <a:noFill/>
        </p:spPr>
        <p:txBody>
          <a:bodyPr wrap="none" rtlCol="0">
            <a:spAutoFit/>
          </a:bodyPr>
          <a:lstStyle/>
          <a:p>
            <a:r>
              <a:rPr lang="en-US" altLang="ja-JP" sz="2000" u="sng" dirty="0" smtClean="0">
                <a:solidFill>
                  <a:schemeClr val="bg1"/>
                </a:solidFill>
              </a:rPr>
              <a:t>Setting</a:t>
            </a:r>
            <a:endParaRPr lang="en-US" altLang="ja-JP" sz="2000" u="sng" dirty="0">
              <a:solidFill>
                <a:schemeClr val="bg1"/>
              </a:solidFill>
            </a:endParaRPr>
          </a:p>
        </p:txBody>
      </p:sp>
    </p:spTree>
    <p:extLst>
      <p:ext uri="{BB962C8B-B14F-4D97-AF65-F5344CB8AC3E}">
        <p14:creationId xmlns:p14="http://schemas.microsoft.com/office/powerpoint/2010/main" val="841459844"/>
      </p:ext>
    </p:extLst>
  </p:cSld>
  <p:clrMapOvr>
    <a:masterClrMapping/>
  </p:clrMapOvr>
  <mc:AlternateContent xmlns:mc="http://schemas.openxmlformats.org/markup-compatibility/2006">
    <mc:Choice xmlns:p14="http://schemas.microsoft.com/office/powerpoint/2010/main" Requires="p14">
      <p:transition spd="slow" p14:dur="2000" advTm="56070"/>
    </mc:Choice>
    <mc:Fallback>
      <p:transition spd="slow" advTm="56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0.00122 0.00093 L -0.12656 -0.00092 " pathEditMode="relative" rAng="0" ptsTypes="AA">
                                      <p:cBhvr>
                                        <p:cTn id="6" dur="40500" fill="hold"/>
                                        <p:tgtEl>
                                          <p:spTgt spid="32"/>
                                        </p:tgtEl>
                                        <p:attrNameLst>
                                          <p:attrName>ppt_x</p:attrName>
                                          <p:attrName>ppt_y</p:attrName>
                                        </p:attrNameLst>
                                      </p:cBhvr>
                                      <p:rCtr x="-6267"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線コネクタ 62"/>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p:cNvSpPr txBox="1"/>
          <p:nvPr/>
        </p:nvSpPr>
        <p:spPr>
          <a:xfrm>
            <a:off x="2335083" y="982096"/>
            <a:ext cx="4415118" cy="3358381"/>
          </a:xfrm>
          <a:prstGeom prst="rect">
            <a:avLst/>
          </a:prstGeom>
          <a:solidFill>
            <a:schemeClr val="bg1"/>
          </a:solidFill>
          <a:ln w="25400">
            <a:solidFill>
              <a:schemeClr val="tx1"/>
            </a:solidFill>
          </a:ln>
        </p:spPr>
        <p:txBody>
          <a:bodyPr wrap="square" rtlCol="0">
            <a:noAutofit/>
          </a:bodyPr>
          <a:lstStyle/>
          <a:p>
            <a:endParaRPr lang="ja-JP" altLang="en-US" sz="1350"/>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t="-1" r="13936" b="12636"/>
          <a:stretch/>
        </p:blipFill>
        <p:spPr>
          <a:xfrm rot="5400000">
            <a:off x="3325526" y="479507"/>
            <a:ext cx="2971616" cy="3903888"/>
          </a:xfrm>
          <a:prstGeom prst="rect">
            <a:avLst/>
          </a:prstGeom>
        </p:spPr>
      </p:pic>
      <p:grpSp>
        <p:nvGrpSpPr>
          <p:cNvPr id="26" name="図形グループ 25"/>
          <p:cNvGrpSpPr/>
          <p:nvPr/>
        </p:nvGrpSpPr>
        <p:grpSpPr>
          <a:xfrm>
            <a:off x="2393032" y="954787"/>
            <a:ext cx="4231699" cy="3394957"/>
            <a:chOff x="248675" y="444961"/>
            <a:chExt cx="4231699" cy="3394957"/>
          </a:xfrm>
        </p:grpSpPr>
        <mc:AlternateContent xmlns:mc="http://schemas.openxmlformats.org/markup-compatibility/2006" xmlns:a14="http://schemas.microsoft.com/office/drawing/2010/main">
          <mc:Choice Requires="a14">
            <p:sp>
              <p:nvSpPr>
                <p:cNvPr id="8" name="テキスト ボックス 7"/>
                <p:cNvSpPr txBox="1"/>
                <p:nvPr/>
              </p:nvSpPr>
              <p:spPr>
                <a:xfrm flipH="1">
                  <a:off x="1649738" y="3529768"/>
                  <a:ext cx="1826344" cy="310150"/>
                </a:xfrm>
                <a:prstGeom prst="rect">
                  <a:avLst/>
                </a:prstGeom>
                <a:noFill/>
              </p:spPr>
              <p:txBody>
                <a:bodyPr wrap="square" rtlCol="0">
                  <a:spAutoFit/>
                </a:bodyPr>
                <a:lstStyle/>
                <a:p>
                  <a:pPr algn="ctr"/>
                  <a:r>
                    <a:rPr lang="en-US" altLang="ja-JP" sz="1400" dirty="0">
                      <a:latin typeface="Century" charset="0"/>
                      <a:ea typeface="Century" charset="0"/>
                      <a:cs typeface="Century" charset="0"/>
                    </a:rPr>
                    <a:t>Time[</a:t>
                  </a:r>
                  <a14:m>
                    <m:oMath xmlns:m="http://schemas.openxmlformats.org/officeDocument/2006/math">
                      <m:r>
                        <a:rPr lang="en-US" altLang="ja-JP" sz="1400" i="1">
                          <a:latin typeface="Cambria Math" charset="0"/>
                          <a:ea typeface="Cambria Math" charset="0"/>
                          <a:cs typeface="Cambria Math" charset="0"/>
                        </a:rPr>
                        <m:t>×</m:t>
                      </m:r>
                      <m:sSup>
                        <m:sSupPr>
                          <m:ctrlPr>
                            <a:rPr lang="en-US" altLang="ja-JP" sz="1400" i="1">
                              <a:latin typeface="Cambria Math" charset="0"/>
                              <a:ea typeface="Cambria Math" charset="0"/>
                              <a:cs typeface="Cambria Math" charset="0"/>
                            </a:rPr>
                          </m:ctrlPr>
                        </m:sSupPr>
                        <m:e>
                          <m:r>
                            <a:rPr lang="en-US" altLang="ja-JP" sz="1400" i="1">
                              <a:latin typeface="Cambria Math" charset="0"/>
                              <a:ea typeface="Cambria Math" charset="0"/>
                              <a:cs typeface="Cambria Math" charset="0"/>
                            </a:rPr>
                            <m:t>10</m:t>
                          </m:r>
                        </m:e>
                        <m:sup>
                          <m:r>
                            <a:rPr lang="en-US" altLang="ja-JP" sz="1400" i="1">
                              <a:latin typeface="Cambria Math" charset="0"/>
                              <a:ea typeface="Cambria Math" charset="0"/>
                              <a:cs typeface="Cambria Math" charset="0"/>
                            </a:rPr>
                            <m:t>5</m:t>
                          </m:r>
                        </m:sup>
                      </m:sSup>
                    </m:oMath>
                  </a14:m>
                  <a:r>
                    <a:rPr lang="en-US" altLang="ja-JP" sz="1400" dirty="0">
                      <a:latin typeface="Century" charset="0"/>
                      <a:ea typeface="Century" charset="0"/>
                      <a:cs typeface="Century" charset="0"/>
                    </a:rPr>
                    <a:t>year]</a:t>
                  </a:r>
                  <a:endParaRPr lang="ja-JP" altLang="en-US" dirty="0">
                    <a:latin typeface="Century" charset="0"/>
                    <a:ea typeface="Century" charset="0"/>
                    <a:cs typeface="Century" charset="0"/>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flipH="1">
                  <a:off x="1649738" y="3529768"/>
                  <a:ext cx="1826344" cy="310150"/>
                </a:xfrm>
                <a:prstGeom prst="rect">
                  <a:avLst/>
                </a:prstGeom>
                <a:blipFill rotWithShape="0">
                  <a:blip r:embed="rId4"/>
                  <a:stretch>
                    <a:fillRect t="-3922" b="-19608"/>
                  </a:stretch>
                </a:blipFill>
              </p:spPr>
              <p:txBody>
                <a:bodyPr/>
                <a:lstStyle/>
                <a:p>
                  <a:r>
                    <a:rPr lang="ja-JP" altLang="en-US">
                      <a:noFill/>
                    </a:rPr>
                    <a:t> </a:t>
                  </a:r>
                </a:p>
              </p:txBody>
            </p:sp>
          </mc:Fallback>
        </mc:AlternateContent>
        <p:sp>
          <p:nvSpPr>
            <p:cNvPr id="9" name="テキスト ボックス 8"/>
            <p:cNvSpPr txBox="1"/>
            <p:nvPr/>
          </p:nvSpPr>
          <p:spPr>
            <a:xfrm>
              <a:off x="998314" y="3322370"/>
              <a:ext cx="287079" cy="338554"/>
            </a:xfrm>
            <a:prstGeom prst="rect">
              <a:avLst/>
            </a:prstGeom>
            <a:noFill/>
          </p:spPr>
          <p:txBody>
            <a:bodyPr wrap="square" rtlCol="0">
              <a:spAutoFit/>
            </a:bodyPr>
            <a:lstStyle/>
            <a:p>
              <a:r>
                <a:rPr lang="en-US" altLang="ja-JP" sz="1600" dirty="0">
                  <a:latin typeface="Century" charset="0"/>
                  <a:ea typeface="Century" charset="0"/>
                  <a:cs typeface="Century" charset="0"/>
                </a:rPr>
                <a:t>1</a:t>
              </a:r>
              <a:endParaRPr lang="ja-JP" altLang="en-US" sz="1600" dirty="0">
                <a:latin typeface="Century" charset="0"/>
                <a:ea typeface="Century" charset="0"/>
                <a:cs typeface="Century" charset="0"/>
              </a:endParaRPr>
            </a:p>
          </p:txBody>
        </p:sp>
        <p:sp>
          <p:nvSpPr>
            <p:cNvPr id="10" name="テキスト ボックス 9"/>
            <p:cNvSpPr txBox="1"/>
            <p:nvPr/>
          </p:nvSpPr>
          <p:spPr>
            <a:xfrm>
              <a:off x="1796702" y="3322370"/>
              <a:ext cx="287079" cy="338554"/>
            </a:xfrm>
            <a:prstGeom prst="rect">
              <a:avLst/>
            </a:prstGeom>
            <a:noFill/>
          </p:spPr>
          <p:txBody>
            <a:bodyPr wrap="square" rtlCol="0">
              <a:spAutoFit/>
            </a:bodyPr>
            <a:lstStyle/>
            <a:p>
              <a:r>
                <a:rPr lang="en-US" altLang="ja-JP" sz="1600" dirty="0">
                  <a:latin typeface="Century" charset="0"/>
                  <a:ea typeface="Century" charset="0"/>
                  <a:cs typeface="Century" charset="0"/>
                </a:rPr>
                <a:t>2</a:t>
              </a:r>
              <a:endParaRPr lang="ja-JP" altLang="en-US" sz="1600" dirty="0">
                <a:latin typeface="Century" charset="0"/>
                <a:ea typeface="Century" charset="0"/>
                <a:cs typeface="Century" charset="0"/>
              </a:endParaRPr>
            </a:p>
          </p:txBody>
        </p:sp>
        <p:sp>
          <p:nvSpPr>
            <p:cNvPr id="11" name="テキスト ボックス 10"/>
            <p:cNvSpPr txBox="1"/>
            <p:nvPr/>
          </p:nvSpPr>
          <p:spPr>
            <a:xfrm>
              <a:off x="2595090" y="3322370"/>
              <a:ext cx="287079" cy="338554"/>
            </a:xfrm>
            <a:prstGeom prst="rect">
              <a:avLst/>
            </a:prstGeom>
            <a:noFill/>
          </p:spPr>
          <p:txBody>
            <a:bodyPr wrap="square" rtlCol="0">
              <a:spAutoFit/>
            </a:bodyPr>
            <a:lstStyle/>
            <a:p>
              <a:r>
                <a:rPr lang="en-US" altLang="ja-JP" sz="1600" dirty="0">
                  <a:latin typeface="Century" charset="0"/>
                  <a:ea typeface="Century" charset="0"/>
                  <a:cs typeface="Century" charset="0"/>
                </a:rPr>
                <a:t>3</a:t>
              </a:r>
              <a:endParaRPr lang="ja-JP" altLang="en-US" sz="1600" dirty="0">
                <a:latin typeface="Century" charset="0"/>
                <a:ea typeface="Century" charset="0"/>
                <a:cs typeface="Century" charset="0"/>
              </a:endParaRPr>
            </a:p>
          </p:txBody>
        </p:sp>
        <p:sp>
          <p:nvSpPr>
            <p:cNvPr id="12" name="テキスト ボックス 11"/>
            <p:cNvSpPr txBox="1"/>
            <p:nvPr/>
          </p:nvSpPr>
          <p:spPr>
            <a:xfrm>
              <a:off x="3393478" y="3322370"/>
              <a:ext cx="287079" cy="338554"/>
            </a:xfrm>
            <a:prstGeom prst="rect">
              <a:avLst/>
            </a:prstGeom>
            <a:noFill/>
          </p:spPr>
          <p:txBody>
            <a:bodyPr wrap="square" rtlCol="0">
              <a:spAutoFit/>
            </a:bodyPr>
            <a:lstStyle/>
            <a:p>
              <a:r>
                <a:rPr lang="en-US" altLang="ja-JP" sz="1600" dirty="0">
                  <a:latin typeface="Century" charset="0"/>
                  <a:ea typeface="Century" charset="0"/>
                  <a:cs typeface="Century" charset="0"/>
                </a:rPr>
                <a:t>4</a:t>
              </a:r>
              <a:endParaRPr lang="ja-JP" altLang="en-US" sz="1600" dirty="0">
                <a:latin typeface="Century" charset="0"/>
                <a:ea typeface="Century" charset="0"/>
                <a:cs typeface="Century" charset="0"/>
              </a:endParaRPr>
            </a:p>
          </p:txBody>
        </p:sp>
        <p:sp>
          <p:nvSpPr>
            <p:cNvPr id="13" name="テキスト ボックス 12"/>
            <p:cNvSpPr txBox="1"/>
            <p:nvPr/>
          </p:nvSpPr>
          <p:spPr>
            <a:xfrm>
              <a:off x="4193295" y="3344160"/>
              <a:ext cx="287079" cy="338554"/>
            </a:xfrm>
            <a:prstGeom prst="rect">
              <a:avLst/>
            </a:prstGeom>
            <a:noFill/>
          </p:spPr>
          <p:txBody>
            <a:bodyPr wrap="square" rtlCol="0">
              <a:spAutoFit/>
            </a:bodyPr>
            <a:lstStyle/>
            <a:p>
              <a:r>
                <a:rPr lang="en-US" altLang="ja-JP" sz="1600" dirty="0">
                  <a:latin typeface="Century" charset="0"/>
                  <a:ea typeface="Century" charset="0"/>
                  <a:cs typeface="Century" charset="0"/>
                </a:rPr>
                <a:t>5</a:t>
              </a:r>
              <a:endParaRPr lang="ja-JP" altLang="en-US" sz="1600" dirty="0">
                <a:latin typeface="Century" charset="0"/>
                <a:ea typeface="Century" charset="0"/>
                <a:cs typeface="Century" charset="0"/>
              </a:endParaRPr>
            </a:p>
          </p:txBody>
        </p:sp>
        <mc:AlternateContent xmlns:mc="http://schemas.openxmlformats.org/markup-compatibility/2006" xmlns:a14="http://schemas.microsoft.com/office/drawing/2010/main">
          <mc:Choice Requires="a14">
            <p:sp>
              <p:nvSpPr>
                <p:cNvPr id="14" name="テキスト ボックス 13"/>
                <p:cNvSpPr txBox="1"/>
                <p:nvPr/>
              </p:nvSpPr>
              <p:spPr>
                <a:xfrm rot="10800000">
                  <a:off x="248675" y="444961"/>
                  <a:ext cx="404663" cy="3165418"/>
                </a:xfrm>
                <a:prstGeom prst="rect">
                  <a:avLst/>
                </a:prstGeom>
                <a:noFill/>
              </p:spPr>
              <p:txBody>
                <a:bodyPr vert="eaVert" wrap="none" rtlCol="0">
                  <a:spAutoFit/>
                </a:bodyPr>
                <a:lstStyle/>
                <a:p>
                  <a:r>
                    <a:rPr lang="en-US" altLang="ja-JP" sz="1400" dirty="0">
                      <a:latin typeface="Century" charset="0"/>
                      <a:ea typeface="Century" charset="0"/>
                      <a:cs typeface="Century" charset="0"/>
                    </a:rPr>
                    <a:t>Captured Mass of Planetesimals[</a:t>
                  </a:r>
                  <a14:m>
                    <m:oMath xmlns:m="http://schemas.openxmlformats.org/officeDocument/2006/math">
                      <m:sSub>
                        <m:sSubPr>
                          <m:ctrlPr>
                            <a:rPr lang="en-US" altLang="ja-JP" sz="1400" i="1">
                              <a:latin typeface="Cambria Math" charset="0"/>
                              <a:ea typeface="Century" charset="0"/>
                              <a:cs typeface="Century" charset="0"/>
                            </a:rPr>
                          </m:ctrlPr>
                        </m:sSubPr>
                        <m:e>
                          <m:r>
                            <a:rPr lang="en-US" altLang="ja-JP" sz="1400" i="1">
                              <a:latin typeface="Cambria Math" charset="0"/>
                              <a:ea typeface="Century" charset="0"/>
                              <a:cs typeface="Century" charset="0"/>
                            </a:rPr>
                            <m:t>𝑀</m:t>
                          </m:r>
                        </m:e>
                        <m:sub>
                          <m:r>
                            <a:rPr lang="en-US" altLang="ja-JP" sz="1400" i="1">
                              <a:latin typeface="Cambria Math" charset="0"/>
                              <a:ea typeface="Century" charset="0"/>
                              <a:cs typeface="Century" charset="0"/>
                            </a:rPr>
                            <m:t>⨁</m:t>
                          </m:r>
                        </m:sub>
                      </m:sSub>
                    </m:oMath>
                  </a14:m>
                  <a:r>
                    <a:rPr lang="en-US" altLang="ja-JP" sz="1400" dirty="0">
                      <a:latin typeface="Century" charset="0"/>
                      <a:ea typeface="Century" charset="0"/>
                      <a:cs typeface="Century" charset="0"/>
                    </a:rPr>
                    <a:t>]</a:t>
                  </a:r>
                  <a:endParaRPr lang="ja-JP" altLang="en-US" sz="1400" dirty="0">
                    <a:latin typeface="Century" charset="0"/>
                    <a:ea typeface="Century" charset="0"/>
                    <a:cs typeface="Century" charset="0"/>
                  </a:endParaRPr>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rot="10800000">
                  <a:off x="248675" y="444961"/>
                  <a:ext cx="404663" cy="3165418"/>
                </a:xfrm>
                <a:prstGeom prst="rect">
                  <a:avLst/>
                </a:prstGeom>
                <a:blipFill rotWithShape="0">
                  <a:blip r:embed="rId5"/>
                  <a:stretch>
                    <a:fillRect t="-963" r="-1493" b="-2119"/>
                  </a:stretch>
                </a:blipFill>
              </p:spPr>
              <p:txBody>
                <a:bodyPr/>
                <a:lstStyle/>
                <a:p>
                  <a:r>
                    <a:rPr lang="ja-JP" altLang="en-US">
                      <a:noFill/>
                    </a:rPr>
                    <a:t> </a:t>
                  </a:r>
                </a:p>
              </p:txBody>
            </p:sp>
          </mc:Fallback>
        </mc:AlternateContent>
        <p:sp>
          <p:nvSpPr>
            <p:cNvPr id="15" name="テキスト ボックス 14"/>
            <p:cNvSpPr txBox="1"/>
            <p:nvPr/>
          </p:nvSpPr>
          <p:spPr>
            <a:xfrm>
              <a:off x="520267" y="2448199"/>
              <a:ext cx="287079" cy="338554"/>
            </a:xfrm>
            <a:prstGeom prst="rect">
              <a:avLst/>
            </a:prstGeom>
            <a:noFill/>
          </p:spPr>
          <p:txBody>
            <a:bodyPr wrap="square" rtlCol="0">
              <a:spAutoFit/>
            </a:bodyPr>
            <a:lstStyle/>
            <a:p>
              <a:r>
                <a:rPr lang="en-US" altLang="ja-JP" sz="1600" dirty="0">
                  <a:latin typeface="Century" charset="0"/>
                  <a:ea typeface="Century" charset="0"/>
                  <a:cs typeface="Century" charset="0"/>
                </a:rPr>
                <a:t>1</a:t>
              </a:r>
              <a:endParaRPr lang="ja-JP" altLang="en-US" sz="1600" dirty="0">
                <a:latin typeface="Century" charset="0"/>
                <a:ea typeface="Century" charset="0"/>
                <a:cs typeface="Century" charset="0"/>
              </a:endParaRPr>
            </a:p>
          </p:txBody>
        </p:sp>
        <p:sp>
          <p:nvSpPr>
            <p:cNvPr id="16" name="テキスト ボックス 15"/>
            <p:cNvSpPr txBox="1"/>
            <p:nvPr/>
          </p:nvSpPr>
          <p:spPr>
            <a:xfrm>
              <a:off x="520267" y="1705185"/>
              <a:ext cx="287079" cy="338554"/>
            </a:xfrm>
            <a:prstGeom prst="rect">
              <a:avLst/>
            </a:prstGeom>
            <a:noFill/>
          </p:spPr>
          <p:txBody>
            <a:bodyPr wrap="square" rtlCol="0">
              <a:spAutoFit/>
            </a:bodyPr>
            <a:lstStyle/>
            <a:p>
              <a:r>
                <a:rPr lang="en-US" altLang="ja-JP" sz="1600" dirty="0">
                  <a:latin typeface="Century" charset="0"/>
                  <a:ea typeface="Century" charset="0"/>
                  <a:cs typeface="Century" charset="0"/>
                </a:rPr>
                <a:t>2</a:t>
              </a:r>
              <a:endParaRPr lang="ja-JP" altLang="en-US" sz="1600" dirty="0">
                <a:latin typeface="Century" charset="0"/>
                <a:ea typeface="Century" charset="0"/>
                <a:cs typeface="Century" charset="0"/>
              </a:endParaRPr>
            </a:p>
          </p:txBody>
        </p:sp>
        <p:sp>
          <p:nvSpPr>
            <p:cNvPr id="17" name="テキスト ボックス 16"/>
            <p:cNvSpPr txBox="1"/>
            <p:nvPr/>
          </p:nvSpPr>
          <p:spPr>
            <a:xfrm>
              <a:off x="520267" y="962171"/>
              <a:ext cx="287079" cy="338554"/>
            </a:xfrm>
            <a:prstGeom prst="rect">
              <a:avLst/>
            </a:prstGeom>
            <a:noFill/>
          </p:spPr>
          <p:txBody>
            <a:bodyPr wrap="square" rtlCol="0">
              <a:spAutoFit/>
            </a:bodyPr>
            <a:lstStyle/>
            <a:p>
              <a:r>
                <a:rPr lang="en-US" altLang="ja-JP" sz="1600" dirty="0">
                  <a:latin typeface="Century" charset="0"/>
                  <a:ea typeface="Century" charset="0"/>
                  <a:cs typeface="Century" charset="0"/>
                </a:rPr>
                <a:t>3</a:t>
              </a:r>
              <a:endParaRPr lang="ja-JP" altLang="en-US" sz="1600" dirty="0">
                <a:latin typeface="Century" charset="0"/>
                <a:ea typeface="Century" charset="0"/>
                <a:cs typeface="Century" charset="0"/>
              </a:endParaRPr>
            </a:p>
          </p:txBody>
        </p:sp>
      </p:grpSp>
      <p:sp>
        <p:nvSpPr>
          <p:cNvPr id="18" name="テキスト ボックス 17"/>
          <p:cNvSpPr txBox="1"/>
          <p:nvPr/>
        </p:nvSpPr>
        <p:spPr>
          <a:xfrm>
            <a:off x="2655480" y="3737616"/>
            <a:ext cx="287079" cy="338554"/>
          </a:xfrm>
          <a:prstGeom prst="rect">
            <a:avLst/>
          </a:prstGeom>
          <a:noFill/>
        </p:spPr>
        <p:txBody>
          <a:bodyPr wrap="square" rtlCol="0">
            <a:spAutoFit/>
          </a:bodyPr>
          <a:lstStyle/>
          <a:p>
            <a:r>
              <a:rPr lang="en-US" altLang="ja-JP" sz="1600" dirty="0">
                <a:latin typeface="Century" charset="0"/>
                <a:ea typeface="Century" charset="0"/>
                <a:cs typeface="Century" charset="0"/>
              </a:rPr>
              <a:t>0</a:t>
            </a:r>
            <a:endParaRPr lang="ja-JP" altLang="en-US" sz="1600" dirty="0">
              <a:latin typeface="Century" charset="0"/>
              <a:ea typeface="Century" charset="0"/>
              <a:cs typeface="Century" charset="0"/>
            </a:endParaRPr>
          </a:p>
        </p:txBody>
      </p:sp>
      <p:sp>
        <p:nvSpPr>
          <p:cNvPr id="19" name="テキスト ボックス 18"/>
          <p:cNvSpPr txBox="1"/>
          <p:nvPr/>
        </p:nvSpPr>
        <p:spPr>
          <a:xfrm>
            <a:off x="4745396" y="2951426"/>
            <a:ext cx="1431802" cy="338554"/>
          </a:xfrm>
          <a:prstGeom prst="rect">
            <a:avLst/>
          </a:prstGeom>
          <a:noFill/>
          <a:ln w="19050">
            <a:solidFill>
              <a:srgbClr val="00B050"/>
            </a:solidFill>
          </a:ln>
        </p:spPr>
        <p:txBody>
          <a:bodyPr wrap="none" rtlCol="0">
            <a:spAutoFit/>
          </a:bodyPr>
          <a:lstStyle/>
          <a:p>
            <a:r>
              <a:rPr lang="en-US" altLang="ja-JP" sz="1600" dirty="0" smtClean="0">
                <a:latin typeface="Century" charset="0"/>
                <a:ea typeface="Century" charset="0"/>
                <a:cs typeface="Century" charset="0"/>
              </a:rPr>
              <a:t>Proto-Saturn</a:t>
            </a:r>
            <a:endParaRPr lang="ja-JP" altLang="en-US" sz="1600" dirty="0">
              <a:latin typeface="Century" charset="0"/>
              <a:ea typeface="Century" charset="0"/>
              <a:cs typeface="Century" charset="0"/>
            </a:endParaRPr>
          </a:p>
        </p:txBody>
      </p:sp>
      <p:sp>
        <p:nvSpPr>
          <p:cNvPr id="20" name="テキスト ボックス 19"/>
          <p:cNvSpPr txBox="1"/>
          <p:nvPr/>
        </p:nvSpPr>
        <p:spPr>
          <a:xfrm>
            <a:off x="4865946" y="1875121"/>
            <a:ext cx="1471706" cy="338554"/>
          </a:xfrm>
          <a:prstGeom prst="rect">
            <a:avLst/>
          </a:prstGeom>
          <a:noFill/>
          <a:ln w="19050">
            <a:solidFill>
              <a:srgbClr val="7030A0"/>
            </a:solidFill>
          </a:ln>
        </p:spPr>
        <p:txBody>
          <a:bodyPr wrap="square" rtlCol="0">
            <a:spAutoFit/>
          </a:bodyPr>
          <a:lstStyle/>
          <a:p>
            <a:r>
              <a:rPr lang="en-US" altLang="ja-JP" sz="1600" dirty="0" smtClean="0">
                <a:latin typeface="Century" charset="0"/>
                <a:ea typeface="Century" charset="0"/>
                <a:cs typeface="Century" charset="0"/>
              </a:rPr>
              <a:t>Proto-Jupiter</a:t>
            </a:r>
            <a:endParaRPr lang="ja-JP" altLang="en-US" sz="1600" dirty="0">
              <a:latin typeface="Century" charset="0"/>
              <a:ea typeface="Century" charset="0"/>
              <a:cs typeface="Century" charset="0"/>
            </a:endParaRPr>
          </a:p>
        </p:txBody>
      </p:sp>
      <p:grpSp>
        <p:nvGrpSpPr>
          <p:cNvPr id="25" name="図形グループ 24" hidden="1"/>
          <p:cNvGrpSpPr/>
          <p:nvPr/>
        </p:nvGrpSpPr>
        <p:grpSpPr>
          <a:xfrm>
            <a:off x="5313510" y="1066326"/>
            <a:ext cx="1261572" cy="2065159"/>
            <a:chOff x="957339" y="1415681"/>
            <a:chExt cx="1261572" cy="2065159"/>
          </a:xfrm>
        </p:grpSpPr>
        <p:sp>
          <p:nvSpPr>
            <p:cNvPr id="41" name="ドーナツ 40"/>
            <p:cNvSpPr/>
            <p:nvPr/>
          </p:nvSpPr>
          <p:spPr>
            <a:xfrm>
              <a:off x="1948650" y="1415681"/>
              <a:ext cx="270261" cy="458839"/>
            </a:xfrm>
            <a:prstGeom prst="donut">
              <a:avLst>
                <a:gd name="adj" fmla="val 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4" name="ドーナツ 63"/>
            <p:cNvSpPr/>
            <p:nvPr/>
          </p:nvSpPr>
          <p:spPr>
            <a:xfrm>
              <a:off x="1578813" y="1853463"/>
              <a:ext cx="270261" cy="458839"/>
            </a:xfrm>
            <a:prstGeom prst="donut">
              <a:avLst>
                <a:gd name="adj" fmla="val 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5" name="ドーナツ 64"/>
            <p:cNvSpPr/>
            <p:nvPr/>
          </p:nvSpPr>
          <p:spPr>
            <a:xfrm>
              <a:off x="1407229" y="2184384"/>
              <a:ext cx="270261" cy="458839"/>
            </a:xfrm>
            <a:prstGeom prst="donut">
              <a:avLst>
                <a:gd name="adj" fmla="val 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6" name="ドーナツ 65"/>
            <p:cNvSpPr/>
            <p:nvPr/>
          </p:nvSpPr>
          <p:spPr>
            <a:xfrm>
              <a:off x="1171326" y="2654855"/>
              <a:ext cx="270261" cy="458839"/>
            </a:xfrm>
            <a:prstGeom prst="donut">
              <a:avLst>
                <a:gd name="adj" fmla="val 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7" name="ドーナツ 66"/>
            <p:cNvSpPr/>
            <p:nvPr/>
          </p:nvSpPr>
          <p:spPr>
            <a:xfrm>
              <a:off x="957339" y="3022001"/>
              <a:ext cx="270261" cy="458839"/>
            </a:xfrm>
            <a:prstGeom prst="donut">
              <a:avLst>
                <a:gd name="adj" fmla="val 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grpSp>
      <p:sp>
        <p:nvSpPr>
          <p:cNvPr id="68" name="タイトル 1"/>
          <p:cNvSpPr txBox="1">
            <a:spLocks/>
          </p:cNvSpPr>
          <p:nvPr/>
        </p:nvSpPr>
        <p:spPr>
          <a:xfrm>
            <a:off x="-3556" y="13881"/>
            <a:ext cx="7886700" cy="33031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smtClean="0">
                <a:solidFill>
                  <a:schemeClr val="bg1"/>
                </a:solidFill>
              </a:rPr>
              <a:t>Our Study</a:t>
            </a:r>
            <a:r>
              <a:rPr lang="ja-JP" altLang="en-US" sz="2400" smtClean="0">
                <a:solidFill>
                  <a:schemeClr val="bg1"/>
                </a:solidFill>
              </a:rPr>
              <a:t>：</a:t>
            </a:r>
            <a:r>
              <a:rPr lang="en-US" altLang="ja-JP" sz="2400" smtClean="0">
                <a:solidFill>
                  <a:schemeClr val="bg1"/>
                </a:solidFill>
              </a:rPr>
              <a:t>Effect of Multiplicity</a:t>
            </a:r>
            <a:endParaRPr lang="ja-JP" altLang="en-US" sz="2400" dirty="0">
              <a:solidFill>
                <a:schemeClr val="bg1"/>
              </a:solidFill>
            </a:endParaRPr>
          </a:p>
        </p:txBody>
      </p:sp>
      <p:sp>
        <p:nvSpPr>
          <p:cNvPr id="21" name="テキスト ボックス 20"/>
          <p:cNvSpPr txBox="1"/>
          <p:nvPr/>
        </p:nvSpPr>
        <p:spPr>
          <a:xfrm>
            <a:off x="355600" y="4666733"/>
            <a:ext cx="8420100" cy="1938992"/>
          </a:xfrm>
          <a:prstGeom prst="rect">
            <a:avLst/>
          </a:prstGeom>
          <a:noFill/>
        </p:spPr>
        <p:txBody>
          <a:bodyPr wrap="square" rtlCol="0">
            <a:spAutoFit/>
          </a:bodyPr>
          <a:lstStyle/>
          <a:p>
            <a:pPr marL="342900" indent="-342900">
              <a:buFont typeface="Arial" charset="0"/>
              <a:buChar char="•"/>
            </a:pPr>
            <a:r>
              <a:rPr lang="en-US" altLang="ja-JP" sz="2400" dirty="0" smtClean="0">
                <a:solidFill>
                  <a:schemeClr val="bg1"/>
                </a:solidFill>
              </a:rPr>
              <a:t>Proto-Saturn captures planetesimals continuously.</a:t>
            </a:r>
          </a:p>
          <a:p>
            <a:pPr marL="342900" indent="-342900">
              <a:buFont typeface="Arial" charset="0"/>
              <a:buChar char="•"/>
            </a:pPr>
            <a:r>
              <a:rPr lang="en-US" altLang="ja-JP" sz="2400" dirty="0">
                <a:solidFill>
                  <a:schemeClr val="bg1"/>
                </a:solidFill>
              </a:rPr>
              <a:t>I</a:t>
            </a:r>
            <a:r>
              <a:rPr lang="en-US" altLang="ja-JP" sz="2400" dirty="0" smtClean="0">
                <a:solidFill>
                  <a:schemeClr val="bg1"/>
                </a:solidFill>
              </a:rPr>
              <a:t>n contrast Proto-Jupiter captures stepwisely, because of the MMRs overlap.</a:t>
            </a:r>
            <a:endParaRPr lang="en-US" altLang="ja-JP" sz="2400" dirty="0">
              <a:solidFill>
                <a:schemeClr val="bg1"/>
              </a:solidFill>
            </a:endParaRPr>
          </a:p>
          <a:p>
            <a:pPr marL="342900" indent="-342900">
              <a:buFont typeface="Arial" charset="0"/>
              <a:buChar char="•"/>
            </a:pPr>
            <a:r>
              <a:rPr lang="en-US" altLang="ja-JP" sz="2400" dirty="0" smtClean="0">
                <a:solidFill>
                  <a:schemeClr val="bg1"/>
                </a:solidFill>
              </a:rPr>
              <a:t>In this process, proto-Jupiter captures more planetesimals than proto-Saturn.</a:t>
            </a:r>
          </a:p>
        </p:txBody>
      </p:sp>
      <p:sp>
        <p:nvSpPr>
          <p:cNvPr id="69" name="テキスト ボックス 68"/>
          <p:cNvSpPr txBox="1"/>
          <p:nvPr/>
        </p:nvSpPr>
        <p:spPr>
          <a:xfrm>
            <a:off x="1076116" y="473076"/>
            <a:ext cx="6933052" cy="461665"/>
          </a:xfrm>
          <a:prstGeom prst="rect">
            <a:avLst/>
          </a:prstGeom>
          <a:noFill/>
        </p:spPr>
        <p:txBody>
          <a:bodyPr wrap="none" rtlCol="0">
            <a:spAutoFit/>
          </a:bodyPr>
          <a:lstStyle/>
          <a:p>
            <a:r>
              <a:rPr lang="en-US" altLang="ja-JP" sz="2400" dirty="0" smtClean="0">
                <a:solidFill>
                  <a:schemeClr val="bg1"/>
                </a:solidFill>
                <a:latin typeface="+mj-lt"/>
                <a:ea typeface="Century" charset="0"/>
                <a:cs typeface="Century" charset="0"/>
              </a:rPr>
              <a:t>Change </a:t>
            </a:r>
            <a:r>
              <a:rPr lang="en-US" altLang="ja-JP" sz="2400" dirty="0" smtClean="0">
                <a:solidFill>
                  <a:schemeClr val="bg1"/>
                </a:solidFill>
                <a:latin typeface="+mj-lt"/>
                <a:ea typeface="Century" charset="0"/>
                <a:cs typeface="Century" charset="0"/>
              </a:rPr>
              <a:t>in</a:t>
            </a:r>
            <a:r>
              <a:rPr lang="en-US" altLang="ja-JP" sz="2400" dirty="0" smtClean="0">
                <a:solidFill>
                  <a:schemeClr val="bg1"/>
                </a:solidFill>
                <a:latin typeface="+mj-lt"/>
                <a:ea typeface="Century" charset="0"/>
                <a:cs typeface="Century" charset="0"/>
              </a:rPr>
              <a:t> </a:t>
            </a:r>
            <a:r>
              <a:rPr lang="en-US" altLang="ja-JP" sz="2400" dirty="0" smtClean="0">
                <a:solidFill>
                  <a:schemeClr val="bg1"/>
                </a:solidFill>
                <a:latin typeface="+mj-lt"/>
                <a:ea typeface="Century" charset="0"/>
                <a:cs typeface="Century" charset="0"/>
              </a:rPr>
              <a:t>Captured </a:t>
            </a:r>
            <a:r>
              <a:rPr lang="en-US" altLang="ja-JP" sz="2400" dirty="0">
                <a:solidFill>
                  <a:schemeClr val="bg1"/>
                </a:solidFill>
                <a:latin typeface="+mj-lt"/>
                <a:ea typeface="Century" charset="0"/>
                <a:cs typeface="Century" charset="0"/>
              </a:rPr>
              <a:t>Mass in Multiple Planetary System</a:t>
            </a:r>
            <a:endParaRPr lang="ja-JP" altLang="en-US" sz="2400" dirty="0">
              <a:solidFill>
                <a:schemeClr val="bg1"/>
              </a:solidFill>
              <a:latin typeface="+mj-lt"/>
              <a:ea typeface="Century" charset="0"/>
              <a:cs typeface="Century" charset="0"/>
            </a:endParaRPr>
          </a:p>
        </p:txBody>
      </p:sp>
    </p:spTree>
    <p:extLst>
      <p:ext uri="{BB962C8B-B14F-4D97-AF65-F5344CB8AC3E}">
        <p14:creationId xmlns:p14="http://schemas.microsoft.com/office/powerpoint/2010/main" val="1914703437"/>
      </p:ext>
    </p:extLst>
  </p:cSld>
  <p:clrMapOvr>
    <a:masterClrMapping/>
  </p:clrMapOvr>
  <mc:AlternateContent xmlns:mc="http://schemas.openxmlformats.org/markup-compatibility/2006">
    <mc:Choice xmlns:p14="http://schemas.microsoft.com/office/powerpoint/2010/main" Requires="p14">
      <p:transition spd="slow" p14:dur="2000" advTm="34343"/>
    </mc:Choice>
    <mc:Fallback>
      <p:transition spd="slow" advTm="34343"/>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線コネクタ 62"/>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4558852" y="1765866"/>
            <a:ext cx="4412116" cy="3360364"/>
          </a:xfrm>
          <a:prstGeom prst="rect">
            <a:avLst/>
          </a:prstGeom>
          <a:solidFill>
            <a:schemeClr val="bg1"/>
          </a:solidFill>
          <a:ln w="25400">
            <a:solidFill>
              <a:schemeClr val="tx1"/>
            </a:solidFill>
          </a:ln>
        </p:spPr>
        <p:txBody>
          <a:bodyPr wrap="square" rtlCol="0">
            <a:noAutofit/>
          </a:bodyPr>
          <a:lstStyle/>
          <a:p>
            <a:endParaRPr lang="ja-JP" altLang="en-US" sz="1350"/>
          </a:p>
        </p:txBody>
      </p:sp>
      <p:grpSp>
        <p:nvGrpSpPr>
          <p:cNvPr id="25" name="図形グループ 24" hidden="1"/>
          <p:cNvGrpSpPr/>
          <p:nvPr/>
        </p:nvGrpSpPr>
        <p:grpSpPr>
          <a:xfrm>
            <a:off x="5313510" y="1066326"/>
            <a:ext cx="1261572" cy="2065159"/>
            <a:chOff x="957339" y="1415681"/>
            <a:chExt cx="1261572" cy="2065159"/>
          </a:xfrm>
        </p:grpSpPr>
        <p:sp>
          <p:nvSpPr>
            <p:cNvPr id="41" name="ドーナツ 40"/>
            <p:cNvSpPr/>
            <p:nvPr/>
          </p:nvSpPr>
          <p:spPr>
            <a:xfrm>
              <a:off x="1948650" y="1415681"/>
              <a:ext cx="270261" cy="458839"/>
            </a:xfrm>
            <a:prstGeom prst="donut">
              <a:avLst>
                <a:gd name="adj" fmla="val 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4" name="ドーナツ 63"/>
            <p:cNvSpPr/>
            <p:nvPr/>
          </p:nvSpPr>
          <p:spPr>
            <a:xfrm>
              <a:off x="1578813" y="1853463"/>
              <a:ext cx="270261" cy="458839"/>
            </a:xfrm>
            <a:prstGeom prst="donut">
              <a:avLst>
                <a:gd name="adj" fmla="val 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5" name="ドーナツ 64"/>
            <p:cNvSpPr/>
            <p:nvPr/>
          </p:nvSpPr>
          <p:spPr>
            <a:xfrm>
              <a:off x="1407229" y="2184384"/>
              <a:ext cx="270261" cy="458839"/>
            </a:xfrm>
            <a:prstGeom prst="donut">
              <a:avLst>
                <a:gd name="adj" fmla="val 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6" name="ドーナツ 65"/>
            <p:cNvSpPr/>
            <p:nvPr/>
          </p:nvSpPr>
          <p:spPr>
            <a:xfrm>
              <a:off x="1171326" y="2654855"/>
              <a:ext cx="270261" cy="458839"/>
            </a:xfrm>
            <a:prstGeom prst="donut">
              <a:avLst>
                <a:gd name="adj" fmla="val 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7" name="ドーナツ 66"/>
            <p:cNvSpPr/>
            <p:nvPr/>
          </p:nvSpPr>
          <p:spPr>
            <a:xfrm>
              <a:off x="957339" y="3022001"/>
              <a:ext cx="270261" cy="458839"/>
            </a:xfrm>
            <a:prstGeom prst="donut">
              <a:avLst>
                <a:gd name="adj" fmla="val 0"/>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grpSp>
      <p:sp>
        <p:nvSpPr>
          <p:cNvPr id="29" name="テキスト ボックス 28"/>
          <p:cNvSpPr txBox="1"/>
          <p:nvPr/>
        </p:nvSpPr>
        <p:spPr>
          <a:xfrm>
            <a:off x="387514" y="5547707"/>
            <a:ext cx="8631645" cy="523220"/>
          </a:xfrm>
          <a:prstGeom prst="rect">
            <a:avLst/>
          </a:prstGeom>
          <a:noFill/>
        </p:spPr>
        <p:txBody>
          <a:bodyPr wrap="square" rtlCol="0">
            <a:spAutoFit/>
          </a:bodyPr>
          <a:lstStyle/>
          <a:p>
            <a:pPr marL="0" lvl="2"/>
            <a:r>
              <a:rPr lang="en-US" altLang="ja-JP" sz="2800" dirty="0" smtClean="0">
                <a:solidFill>
                  <a:schemeClr val="bg1"/>
                </a:solidFill>
                <a:effectLst>
                  <a:glow rad="139700">
                    <a:schemeClr val="accent2">
                      <a:satMod val="175000"/>
                      <a:alpha val="40000"/>
                    </a:schemeClr>
                  </a:glow>
                </a:effectLst>
              </a:rPr>
              <a:t>This model have a possibility to explain the observations</a:t>
            </a:r>
            <a:endParaRPr lang="en-US" altLang="ja-JP" sz="2800" dirty="0">
              <a:solidFill>
                <a:schemeClr val="bg1"/>
              </a:solidFill>
              <a:effectLst>
                <a:glow rad="139700">
                  <a:schemeClr val="accent2">
                    <a:satMod val="175000"/>
                    <a:alpha val="40000"/>
                  </a:schemeClr>
                </a:glow>
              </a:effectLst>
            </a:endParaRPr>
          </a:p>
        </p:txBody>
      </p:sp>
      <p:grpSp>
        <p:nvGrpSpPr>
          <p:cNvPr id="30" name="図形グループ 29"/>
          <p:cNvGrpSpPr/>
          <p:nvPr/>
        </p:nvGrpSpPr>
        <p:grpSpPr>
          <a:xfrm>
            <a:off x="4492225" y="2381700"/>
            <a:ext cx="3578439" cy="2707640"/>
            <a:chOff x="31753" y="3908190"/>
            <a:chExt cx="3685904" cy="2792322"/>
          </a:xfrm>
        </p:grpSpPr>
        <p:sp>
          <p:nvSpPr>
            <p:cNvPr id="60" name="テキスト ボックス 59"/>
            <p:cNvSpPr txBox="1"/>
            <p:nvPr/>
          </p:nvSpPr>
          <p:spPr>
            <a:xfrm>
              <a:off x="1190402" y="6361958"/>
              <a:ext cx="2210798" cy="338554"/>
            </a:xfrm>
            <a:prstGeom prst="rect">
              <a:avLst/>
            </a:prstGeom>
            <a:noFill/>
          </p:spPr>
          <p:txBody>
            <a:bodyPr wrap="none" rtlCol="0">
              <a:spAutoFit/>
            </a:bodyPr>
            <a:lstStyle/>
            <a:p>
              <a:r>
                <a:rPr lang="en-US" altLang="ja-JP" sz="1600" dirty="0">
                  <a:latin typeface="Century" charset="0"/>
                  <a:ea typeface="Century" charset="0"/>
                  <a:cs typeface="Century" charset="0"/>
                </a:rPr>
                <a:t>Semi-Major Axis[AU]</a:t>
              </a:r>
              <a:endParaRPr lang="ja-JP" altLang="en-US" sz="1600" dirty="0">
                <a:latin typeface="Century" charset="0"/>
                <a:ea typeface="Century" charset="0"/>
                <a:cs typeface="Century" charset="0"/>
              </a:endParaRPr>
            </a:p>
          </p:txBody>
        </p:sp>
        <p:sp>
          <p:nvSpPr>
            <p:cNvPr id="84" name="テキスト ボックス 83"/>
            <p:cNvSpPr txBox="1"/>
            <p:nvPr/>
          </p:nvSpPr>
          <p:spPr>
            <a:xfrm>
              <a:off x="2107484" y="6196481"/>
              <a:ext cx="298480" cy="338554"/>
            </a:xfrm>
            <a:prstGeom prst="rect">
              <a:avLst/>
            </a:prstGeom>
            <a:noFill/>
          </p:spPr>
          <p:txBody>
            <a:bodyPr wrap="none" rtlCol="0">
              <a:spAutoFit/>
            </a:bodyPr>
            <a:lstStyle/>
            <a:p>
              <a:r>
                <a:rPr lang="en-US" altLang="ja-JP" sz="1600" dirty="0">
                  <a:latin typeface="Century" charset="0"/>
                  <a:ea typeface="Century" charset="0"/>
                  <a:cs typeface="Century" charset="0"/>
                </a:rPr>
                <a:t>6</a:t>
              </a:r>
              <a:endParaRPr lang="ja-JP" altLang="en-US" sz="1600" dirty="0">
                <a:latin typeface="Century" charset="0"/>
                <a:ea typeface="Century" charset="0"/>
                <a:cs typeface="Century" charset="0"/>
              </a:endParaRPr>
            </a:p>
          </p:txBody>
        </p:sp>
        <p:sp>
          <p:nvSpPr>
            <p:cNvPr id="187" name="テキスト ボックス 186"/>
            <p:cNvSpPr txBox="1"/>
            <p:nvPr/>
          </p:nvSpPr>
          <p:spPr>
            <a:xfrm>
              <a:off x="1508544" y="6196481"/>
              <a:ext cx="298480" cy="338554"/>
            </a:xfrm>
            <a:prstGeom prst="rect">
              <a:avLst/>
            </a:prstGeom>
            <a:noFill/>
          </p:spPr>
          <p:txBody>
            <a:bodyPr wrap="none" rtlCol="0">
              <a:spAutoFit/>
            </a:bodyPr>
            <a:lstStyle/>
            <a:p>
              <a:r>
                <a:rPr lang="en-US" altLang="ja-JP" sz="1600" dirty="0" smtClean="0">
                  <a:latin typeface="Century" charset="0"/>
                  <a:ea typeface="Century" charset="0"/>
                  <a:cs typeface="Century" charset="0"/>
                </a:rPr>
                <a:t>4</a:t>
              </a:r>
              <a:endParaRPr lang="ja-JP" altLang="en-US" sz="1600" dirty="0">
                <a:latin typeface="Century" charset="0"/>
                <a:ea typeface="Century" charset="0"/>
                <a:cs typeface="Century" charset="0"/>
              </a:endParaRPr>
            </a:p>
          </p:txBody>
        </p:sp>
        <p:sp>
          <p:nvSpPr>
            <p:cNvPr id="188" name="テキスト ボックス 187"/>
            <p:cNvSpPr txBox="1"/>
            <p:nvPr/>
          </p:nvSpPr>
          <p:spPr>
            <a:xfrm>
              <a:off x="909604" y="6196481"/>
              <a:ext cx="298480" cy="338554"/>
            </a:xfrm>
            <a:prstGeom prst="rect">
              <a:avLst/>
            </a:prstGeom>
            <a:noFill/>
          </p:spPr>
          <p:txBody>
            <a:bodyPr wrap="none" rtlCol="0">
              <a:spAutoFit/>
            </a:bodyPr>
            <a:lstStyle/>
            <a:p>
              <a:r>
                <a:rPr lang="en-US" altLang="ja-JP" sz="1600">
                  <a:latin typeface="Century" charset="0"/>
                  <a:ea typeface="Century" charset="0"/>
                  <a:cs typeface="Century" charset="0"/>
                </a:rPr>
                <a:t>2</a:t>
              </a:r>
              <a:endParaRPr lang="ja-JP" altLang="en-US" sz="1600" dirty="0">
                <a:latin typeface="Century" charset="0"/>
                <a:ea typeface="Century" charset="0"/>
                <a:cs typeface="Century" charset="0"/>
              </a:endParaRPr>
            </a:p>
          </p:txBody>
        </p:sp>
        <p:sp>
          <p:nvSpPr>
            <p:cNvPr id="190" name="テキスト ボックス 189"/>
            <p:cNvSpPr txBox="1"/>
            <p:nvPr/>
          </p:nvSpPr>
          <p:spPr>
            <a:xfrm>
              <a:off x="316986" y="5326884"/>
              <a:ext cx="470000" cy="338554"/>
            </a:xfrm>
            <a:prstGeom prst="rect">
              <a:avLst/>
            </a:prstGeom>
            <a:noFill/>
          </p:spPr>
          <p:txBody>
            <a:bodyPr wrap="none" rtlCol="0">
              <a:spAutoFit/>
            </a:bodyPr>
            <a:lstStyle/>
            <a:p>
              <a:pPr algn="r"/>
              <a:r>
                <a:rPr lang="en-US" altLang="ja-JP" sz="1600" dirty="0">
                  <a:latin typeface="Century" charset="0"/>
                  <a:ea typeface="Century" charset="0"/>
                  <a:cs typeface="Century" charset="0"/>
                </a:rPr>
                <a:t>0.2</a:t>
              </a:r>
              <a:endParaRPr lang="ja-JP" altLang="en-US" sz="1600" dirty="0">
                <a:latin typeface="Century" charset="0"/>
                <a:ea typeface="Century" charset="0"/>
                <a:cs typeface="Century" charset="0"/>
              </a:endParaRPr>
            </a:p>
          </p:txBody>
        </p:sp>
        <p:sp>
          <p:nvSpPr>
            <p:cNvPr id="191" name="テキスト ボックス 190"/>
            <p:cNvSpPr txBox="1"/>
            <p:nvPr/>
          </p:nvSpPr>
          <p:spPr>
            <a:xfrm>
              <a:off x="316986" y="4617537"/>
              <a:ext cx="470000" cy="338554"/>
            </a:xfrm>
            <a:prstGeom prst="rect">
              <a:avLst/>
            </a:prstGeom>
            <a:noFill/>
          </p:spPr>
          <p:txBody>
            <a:bodyPr wrap="none" rtlCol="0">
              <a:spAutoFit/>
            </a:bodyPr>
            <a:lstStyle/>
            <a:p>
              <a:pPr algn="r"/>
              <a:r>
                <a:rPr lang="en-US" altLang="ja-JP" sz="1600" dirty="0">
                  <a:latin typeface="Century" charset="0"/>
                  <a:ea typeface="Century" charset="0"/>
                  <a:cs typeface="Century" charset="0"/>
                </a:rPr>
                <a:t>0.4</a:t>
              </a:r>
              <a:endParaRPr lang="ja-JP" altLang="en-US" sz="1600" dirty="0">
                <a:latin typeface="Century" charset="0"/>
                <a:ea typeface="Century" charset="0"/>
                <a:cs typeface="Century" charset="0"/>
              </a:endParaRPr>
            </a:p>
          </p:txBody>
        </p:sp>
        <p:sp>
          <p:nvSpPr>
            <p:cNvPr id="192" name="テキスト ボックス 191"/>
            <p:cNvSpPr txBox="1"/>
            <p:nvPr/>
          </p:nvSpPr>
          <p:spPr>
            <a:xfrm>
              <a:off x="494097" y="6036231"/>
              <a:ext cx="292889" cy="338554"/>
            </a:xfrm>
            <a:prstGeom prst="rect">
              <a:avLst/>
            </a:prstGeom>
            <a:noFill/>
          </p:spPr>
          <p:txBody>
            <a:bodyPr wrap="square" rtlCol="0">
              <a:spAutoFit/>
            </a:bodyPr>
            <a:lstStyle/>
            <a:p>
              <a:pPr algn="r"/>
              <a:r>
                <a:rPr lang="en-US" altLang="ja-JP" sz="1600" dirty="0">
                  <a:latin typeface="Century" charset="0"/>
                  <a:ea typeface="Century" charset="0"/>
                  <a:cs typeface="Century" charset="0"/>
                </a:rPr>
                <a:t>0</a:t>
              </a:r>
              <a:endParaRPr lang="ja-JP" altLang="en-US" sz="1400" dirty="0">
                <a:latin typeface="Century" charset="0"/>
                <a:ea typeface="Century" charset="0"/>
                <a:cs typeface="Century" charset="0"/>
              </a:endParaRPr>
            </a:p>
          </p:txBody>
        </p:sp>
        <p:sp>
          <p:nvSpPr>
            <p:cNvPr id="194" name="テキスト ボックス 193"/>
            <p:cNvSpPr txBox="1"/>
            <p:nvPr/>
          </p:nvSpPr>
          <p:spPr>
            <a:xfrm rot="10800000">
              <a:off x="31753" y="4165850"/>
              <a:ext cx="430887" cy="1232069"/>
            </a:xfrm>
            <a:prstGeom prst="rect">
              <a:avLst/>
            </a:prstGeom>
            <a:noFill/>
          </p:spPr>
          <p:txBody>
            <a:bodyPr vert="eaVert" wrap="none" rtlCol="0">
              <a:spAutoFit/>
            </a:bodyPr>
            <a:lstStyle/>
            <a:p>
              <a:r>
                <a:rPr lang="en-US" altLang="ja-JP" sz="1600" dirty="0">
                  <a:latin typeface="Century" charset="0"/>
                  <a:ea typeface="Century" charset="0"/>
                  <a:cs typeface="Century" charset="0"/>
                </a:rPr>
                <a:t>Eccentricity</a:t>
              </a:r>
              <a:endParaRPr lang="ja-JP" altLang="en-US" sz="1600" dirty="0">
                <a:latin typeface="Century" charset="0"/>
                <a:ea typeface="Century" charset="0"/>
                <a:cs typeface="Century" charset="0"/>
              </a:endParaRPr>
            </a:p>
          </p:txBody>
        </p:sp>
        <p:sp>
          <p:nvSpPr>
            <p:cNvPr id="77" name="テキスト ボックス 76"/>
            <p:cNvSpPr txBox="1"/>
            <p:nvPr/>
          </p:nvSpPr>
          <p:spPr>
            <a:xfrm>
              <a:off x="2706424" y="6196481"/>
              <a:ext cx="298480" cy="338554"/>
            </a:xfrm>
            <a:prstGeom prst="rect">
              <a:avLst/>
            </a:prstGeom>
            <a:noFill/>
          </p:spPr>
          <p:txBody>
            <a:bodyPr wrap="none" rtlCol="0">
              <a:spAutoFit/>
            </a:bodyPr>
            <a:lstStyle/>
            <a:p>
              <a:r>
                <a:rPr lang="en-US" altLang="ja-JP" sz="1600" dirty="0" smtClean="0">
                  <a:latin typeface="Century" charset="0"/>
                  <a:ea typeface="Century" charset="0"/>
                  <a:cs typeface="Century" charset="0"/>
                </a:rPr>
                <a:t>8</a:t>
              </a:r>
              <a:endParaRPr lang="ja-JP" altLang="en-US" sz="1600" dirty="0">
                <a:latin typeface="Century" charset="0"/>
                <a:ea typeface="Century" charset="0"/>
                <a:cs typeface="Century" charset="0"/>
              </a:endParaRPr>
            </a:p>
          </p:txBody>
        </p:sp>
        <p:sp>
          <p:nvSpPr>
            <p:cNvPr id="79" name="テキスト ボックス 78"/>
            <p:cNvSpPr txBox="1"/>
            <p:nvPr/>
          </p:nvSpPr>
          <p:spPr>
            <a:xfrm>
              <a:off x="3305365" y="6196481"/>
              <a:ext cx="412292" cy="338554"/>
            </a:xfrm>
            <a:prstGeom prst="rect">
              <a:avLst/>
            </a:prstGeom>
            <a:noFill/>
          </p:spPr>
          <p:txBody>
            <a:bodyPr wrap="none" rtlCol="0">
              <a:spAutoFit/>
            </a:bodyPr>
            <a:lstStyle/>
            <a:p>
              <a:r>
                <a:rPr lang="en-US" altLang="ja-JP" sz="1600" dirty="0" smtClean="0">
                  <a:latin typeface="Century" charset="0"/>
                  <a:ea typeface="Century" charset="0"/>
                  <a:cs typeface="Century" charset="0"/>
                </a:rPr>
                <a:t>10</a:t>
              </a:r>
              <a:endParaRPr lang="ja-JP" altLang="en-US" sz="1600" dirty="0">
                <a:latin typeface="Century" charset="0"/>
                <a:ea typeface="Century" charset="0"/>
                <a:cs typeface="Century" charset="0"/>
              </a:endParaRPr>
            </a:p>
          </p:txBody>
        </p:sp>
        <p:sp>
          <p:nvSpPr>
            <p:cNvPr id="80" name="テキスト ボックス 79"/>
            <p:cNvSpPr txBox="1"/>
            <p:nvPr/>
          </p:nvSpPr>
          <p:spPr>
            <a:xfrm>
              <a:off x="316986" y="3908190"/>
              <a:ext cx="470000" cy="338554"/>
            </a:xfrm>
            <a:prstGeom prst="rect">
              <a:avLst/>
            </a:prstGeom>
            <a:noFill/>
          </p:spPr>
          <p:txBody>
            <a:bodyPr wrap="none" rtlCol="0">
              <a:spAutoFit/>
            </a:bodyPr>
            <a:lstStyle/>
            <a:p>
              <a:pPr algn="r"/>
              <a:r>
                <a:rPr lang="en-US" altLang="ja-JP" sz="1600" dirty="0" smtClean="0">
                  <a:latin typeface="Century" charset="0"/>
                  <a:ea typeface="Century" charset="0"/>
                  <a:cs typeface="Century" charset="0"/>
                </a:rPr>
                <a:t>0.6</a:t>
              </a:r>
              <a:endParaRPr lang="ja-JP" altLang="en-US" sz="1600" dirty="0">
                <a:latin typeface="Century" charset="0"/>
                <a:ea typeface="Century" charset="0"/>
                <a:cs typeface="Century" charset="0"/>
              </a:endParaRPr>
            </a:p>
          </p:txBody>
        </p:sp>
      </p:grpSp>
      <p:sp>
        <p:nvSpPr>
          <p:cNvPr id="82" name="テキスト ボックス 81"/>
          <p:cNvSpPr txBox="1"/>
          <p:nvPr/>
        </p:nvSpPr>
        <p:spPr>
          <a:xfrm>
            <a:off x="8332912" y="4464832"/>
            <a:ext cx="298480" cy="338554"/>
          </a:xfrm>
          <a:prstGeom prst="rect">
            <a:avLst/>
          </a:prstGeom>
          <a:noFill/>
        </p:spPr>
        <p:txBody>
          <a:bodyPr wrap="none" rtlCol="0">
            <a:spAutoFit/>
          </a:bodyPr>
          <a:lstStyle/>
          <a:p>
            <a:r>
              <a:rPr lang="en-US" altLang="ja-JP" sz="1600" smtClean="0">
                <a:latin typeface="Century" charset="0"/>
                <a:ea typeface="Century" charset="0"/>
                <a:cs typeface="Century" charset="0"/>
              </a:rPr>
              <a:t>0</a:t>
            </a:r>
            <a:endParaRPr lang="ja-JP" altLang="en-US" sz="1600" dirty="0">
              <a:latin typeface="Century" charset="0"/>
              <a:ea typeface="Century" charset="0"/>
              <a:cs typeface="Century" charset="0"/>
            </a:endParaRPr>
          </a:p>
        </p:txBody>
      </p:sp>
      <p:sp>
        <p:nvSpPr>
          <p:cNvPr id="83" name="テキスト ボックス 82"/>
          <p:cNvSpPr txBox="1"/>
          <p:nvPr/>
        </p:nvSpPr>
        <p:spPr>
          <a:xfrm>
            <a:off x="8332912" y="3768744"/>
            <a:ext cx="298480" cy="338554"/>
          </a:xfrm>
          <a:prstGeom prst="rect">
            <a:avLst/>
          </a:prstGeom>
          <a:noFill/>
        </p:spPr>
        <p:txBody>
          <a:bodyPr wrap="none" rtlCol="0">
            <a:spAutoFit/>
          </a:bodyPr>
          <a:lstStyle/>
          <a:p>
            <a:r>
              <a:rPr lang="en-US" altLang="ja-JP" sz="1600" dirty="0">
                <a:latin typeface="Century" charset="0"/>
                <a:ea typeface="Century" charset="0"/>
                <a:cs typeface="Century" charset="0"/>
              </a:rPr>
              <a:t>4</a:t>
            </a:r>
            <a:endParaRPr lang="ja-JP" altLang="en-US" sz="1600" dirty="0">
              <a:latin typeface="Century" charset="0"/>
              <a:ea typeface="Century" charset="0"/>
              <a:cs typeface="Century" charset="0"/>
            </a:endParaRPr>
          </a:p>
        </p:txBody>
      </p:sp>
      <p:sp>
        <p:nvSpPr>
          <p:cNvPr id="85" name="テキスト ボックス 84"/>
          <p:cNvSpPr txBox="1"/>
          <p:nvPr/>
        </p:nvSpPr>
        <p:spPr>
          <a:xfrm>
            <a:off x="8332912" y="3072655"/>
            <a:ext cx="298480" cy="338554"/>
          </a:xfrm>
          <a:prstGeom prst="rect">
            <a:avLst/>
          </a:prstGeom>
          <a:noFill/>
        </p:spPr>
        <p:txBody>
          <a:bodyPr wrap="none" rtlCol="0">
            <a:spAutoFit/>
          </a:bodyPr>
          <a:lstStyle/>
          <a:p>
            <a:r>
              <a:rPr lang="en-US" altLang="ja-JP" sz="1600">
                <a:latin typeface="Century" charset="0"/>
                <a:ea typeface="Century" charset="0"/>
                <a:cs typeface="Century" charset="0"/>
              </a:rPr>
              <a:t>8</a:t>
            </a:r>
            <a:endParaRPr lang="ja-JP" altLang="en-US" sz="1600" dirty="0">
              <a:latin typeface="Century" charset="0"/>
              <a:ea typeface="Century" charset="0"/>
              <a:cs typeface="Century" charset="0"/>
            </a:endParaRPr>
          </a:p>
        </p:txBody>
      </p:sp>
      <p:sp>
        <p:nvSpPr>
          <p:cNvPr id="87" name="テキスト ボックス 86"/>
          <p:cNvSpPr txBox="1"/>
          <p:nvPr/>
        </p:nvSpPr>
        <p:spPr>
          <a:xfrm>
            <a:off x="8332912" y="2376566"/>
            <a:ext cx="412292" cy="338554"/>
          </a:xfrm>
          <a:prstGeom prst="rect">
            <a:avLst/>
          </a:prstGeom>
          <a:noFill/>
        </p:spPr>
        <p:txBody>
          <a:bodyPr wrap="none" rtlCol="0">
            <a:spAutoFit/>
          </a:bodyPr>
          <a:lstStyle/>
          <a:p>
            <a:r>
              <a:rPr lang="en-US" altLang="ja-JP" sz="1600" smtClean="0">
                <a:latin typeface="Century" charset="0"/>
                <a:ea typeface="Century" charset="0"/>
                <a:cs typeface="Century" charset="0"/>
              </a:rPr>
              <a:t>12</a:t>
            </a:r>
            <a:endParaRPr lang="ja-JP" altLang="en-US" sz="1600" dirty="0">
              <a:latin typeface="Century" charset="0"/>
              <a:ea typeface="Century" charset="0"/>
              <a:cs typeface="Century" charset="0"/>
            </a:endParaRPr>
          </a:p>
        </p:txBody>
      </p:sp>
      <p:sp>
        <p:nvSpPr>
          <p:cNvPr id="88" name="テキスト ボックス 87"/>
          <p:cNvSpPr txBox="1"/>
          <p:nvPr/>
        </p:nvSpPr>
        <p:spPr>
          <a:xfrm>
            <a:off x="8568930" y="2234537"/>
            <a:ext cx="430887" cy="2550562"/>
          </a:xfrm>
          <a:prstGeom prst="rect">
            <a:avLst/>
          </a:prstGeom>
          <a:noFill/>
        </p:spPr>
        <p:txBody>
          <a:bodyPr vert="eaVert" wrap="square" rtlCol="0">
            <a:spAutoFit/>
          </a:bodyPr>
          <a:lstStyle/>
          <a:p>
            <a:r>
              <a:rPr lang="en-US" altLang="ja-JP" sz="1600" smtClean="0">
                <a:latin typeface="Century" charset="0"/>
                <a:ea typeface="Century" charset="0"/>
                <a:cs typeface="Century" charset="0"/>
              </a:rPr>
              <a:t>Initial Semi-Major Axis</a:t>
            </a:r>
            <a:endParaRPr lang="ja-JP" altLang="en-US" sz="1600" dirty="0">
              <a:latin typeface="Century" charset="0"/>
              <a:ea typeface="Century" charset="0"/>
              <a:cs typeface="Century" charset="0"/>
            </a:endParaRPr>
          </a:p>
        </p:txBody>
      </p:sp>
      <p:sp>
        <p:nvSpPr>
          <p:cNvPr id="89" name="テキスト ボックス 88"/>
          <p:cNvSpPr txBox="1"/>
          <p:nvPr/>
        </p:nvSpPr>
        <p:spPr>
          <a:xfrm>
            <a:off x="8332912" y="1715168"/>
            <a:ext cx="412292" cy="338554"/>
          </a:xfrm>
          <a:prstGeom prst="rect">
            <a:avLst/>
          </a:prstGeom>
          <a:noFill/>
        </p:spPr>
        <p:txBody>
          <a:bodyPr wrap="none" rtlCol="0">
            <a:spAutoFit/>
          </a:bodyPr>
          <a:lstStyle/>
          <a:p>
            <a:r>
              <a:rPr lang="en-US" altLang="ja-JP" sz="1600" smtClean="0">
                <a:latin typeface="Century" charset="0"/>
                <a:ea typeface="Century" charset="0"/>
                <a:cs typeface="Century" charset="0"/>
              </a:rPr>
              <a:t>16</a:t>
            </a:r>
            <a:endParaRPr lang="ja-JP" altLang="en-US" sz="1600" dirty="0">
              <a:latin typeface="Century" charset="0"/>
              <a:ea typeface="Century" charset="0"/>
              <a:cs typeface="Century" charset="0"/>
            </a:endParaRPr>
          </a:p>
        </p:txBody>
      </p:sp>
      <p:sp>
        <p:nvSpPr>
          <p:cNvPr id="2" name="フリーフォーム 1"/>
          <p:cNvSpPr/>
          <p:nvPr/>
        </p:nvSpPr>
        <p:spPr>
          <a:xfrm>
            <a:off x="6663084" y="2629604"/>
            <a:ext cx="1508760" cy="2039112"/>
          </a:xfrm>
          <a:custGeom>
            <a:avLst/>
            <a:gdLst>
              <a:gd name="connsiteX0" fmla="*/ 786384 w 1508760"/>
              <a:gd name="connsiteY0" fmla="*/ 2029968 h 2039112"/>
              <a:gd name="connsiteX1" fmla="*/ 786384 w 1508760"/>
              <a:gd name="connsiteY1" fmla="*/ 2029968 h 2039112"/>
              <a:gd name="connsiteX2" fmla="*/ 557784 w 1508760"/>
              <a:gd name="connsiteY2" fmla="*/ 1527048 h 2039112"/>
              <a:gd name="connsiteX3" fmla="*/ 365760 w 1508760"/>
              <a:gd name="connsiteY3" fmla="*/ 1097280 h 2039112"/>
              <a:gd name="connsiteX4" fmla="*/ 164592 w 1508760"/>
              <a:gd name="connsiteY4" fmla="*/ 521208 h 2039112"/>
              <a:gd name="connsiteX5" fmla="*/ 0 w 1508760"/>
              <a:gd name="connsiteY5" fmla="*/ 9144 h 2039112"/>
              <a:gd name="connsiteX6" fmla="*/ 1508760 w 1508760"/>
              <a:gd name="connsiteY6" fmla="*/ 0 h 2039112"/>
              <a:gd name="connsiteX7" fmla="*/ 1508760 w 1508760"/>
              <a:gd name="connsiteY7" fmla="*/ 1316736 h 2039112"/>
              <a:gd name="connsiteX8" fmla="*/ 1325880 w 1508760"/>
              <a:gd name="connsiteY8" fmla="*/ 1481328 h 2039112"/>
              <a:gd name="connsiteX9" fmla="*/ 1197864 w 1508760"/>
              <a:gd name="connsiteY9" fmla="*/ 1627632 h 2039112"/>
              <a:gd name="connsiteX10" fmla="*/ 1124712 w 1508760"/>
              <a:gd name="connsiteY10" fmla="*/ 1755648 h 2039112"/>
              <a:gd name="connsiteX11" fmla="*/ 1060704 w 1508760"/>
              <a:gd name="connsiteY11" fmla="*/ 1874520 h 2039112"/>
              <a:gd name="connsiteX12" fmla="*/ 987552 w 1508760"/>
              <a:gd name="connsiteY12" fmla="*/ 2039112 h 2039112"/>
              <a:gd name="connsiteX13" fmla="*/ 786384 w 1508760"/>
              <a:gd name="connsiteY13" fmla="*/ 2029968 h 203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08760" h="2039112">
                <a:moveTo>
                  <a:pt x="786384" y="2029968"/>
                </a:moveTo>
                <a:lnTo>
                  <a:pt x="786384" y="2029968"/>
                </a:lnTo>
                <a:lnTo>
                  <a:pt x="557784" y="1527048"/>
                </a:lnTo>
                <a:lnTo>
                  <a:pt x="365760" y="1097280"/>
                </a:lnTo>
                <a:lnTo>
                  <a:pt x="164592" y="521208"/>
                </a:lnTo>
                <a:lnTo>
                  <a:pt x="0" y="9144"/>
                </a:lnTo>
                <a:lnTo>
                  <a:pt x="1508760" y="0"/>
                </a:lnTo>
                <a:lnTo>
                  <a:pt x="1508760" y="1316736"/>
                </a:lnTo>
                <a:lnTo>
                  <a:pt x="1325880" y="1481328"/>
                </a:lnTo>
                <a:lnTo>
                  <a:pt x="1197864" y="1627632"/>
                </a:lnTo>
                <a:lnTo>
                  <a:pt x="1124712" y="1755648"/>
                </a:lnTo>
                <a:lnTo>
                  <a:pt x="1060704" y="1874520"/>
                </a:lnTo>
                <a:lnTo>
                  <a:pt x="987552" y="2039112"/>
                </a:lnTo>
                <a:lnTo>
                  <a:pt x="786384" y="2029968"/>
                </a:lnTo>
                <a:close/>
              </a:path>
            </a:pathLst>
          </a:custGeom>
          <a:gradFill>
            <a:gsLst>
              <a:gs pos="0">
                <a:schemeClr val="accent2">
                  <a:lumMod val="40000"/>
                  <a:lumOff val="60000"/>
                  <a:alpha val="0"/>
                </a:schemeClr>
              </a:gs>
              <a:gs pos="46000">
                <a:srgbClr val="FFC000">
                  <a:alpha val="50000"/>
                </a:srgbClr>
              </a:gs>
              <a:gs pos="100000">
                <a:srgbClr val="C00000">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8" name="図形グループ 97"/>
          <p:cNvGrpSpPr/>
          <p:nvPr/>
        </p:nvGrpSpPr>
        <p:grpSpPr>
          <a:xfrm>
            <a:off x="5154656" y="1782682"/>
            <a:ext cx="3284150" cy="2914282"/>
            <a:chOff x="2736000" y="1008000"/>
            <a:chExt cx="4788000" cy="4140000"/>
          </a:xfrm>
        </p:grpSpPr>
        <p:sp>
          <p:nvSpPr>
            <p:cNvPr id="102" name="フリーフォーム 101"/>
            <p:cNvSpPr/>
            <p:nvPr/>
          </p:nvSpPr>
          <p:spPr>
            <a:xfrm>
              <a:off x="3072384" y="1097280"/>
              <a:ext cx="4078225" cy="3995928"/>
            </a:xfrm>
            <a:custGeom>
              <a:avLst/>
              <a:gdLst>
                <a:gd name="connsiteX0" fmla="*/ 777240 w 4078224"/>
                <a:gd name="connsiteY0" fmla="*/ 3995928 h 3995928"/>
                <a:gd name="connsiteX1" fmla="*/ 402336 w 4078224"/>
                <a:gd name="connsiteY1" fmla="*/ 2423160 h 3995928"/>
                <a:gd name="connsiteX2" fmla="*/ 219456 w 4078224"/>
                <a:gd name="connsiteY2" fmla="*/ 1408176 h 3995928"/>
                <a:gd name="connsiteX3" fmla="*/ 0 w 4078224"/>
                <a:gd name="connsiteY3" fmla="*/ 0 h 3995928"/>
                <a:gd name="connsiteX4" fmla="*/ 4078224 w 4078224"/>
                <a:gd name="connsiteY4" fmla="*/ 0 h 3995928"/>
                <a:gd name="connsiteX5" fmla="*/ 4078224 w 4078224"/>
                <a:gd name="connsiteY5" fmla="*/ 777240 h 3995928"/>
                <a:gd name="connsiteX6" fmla="*/ 3346704 w 4078224"/>
                <a:gd name="connsiteY6" fmla="*/ 1051560 h 3995928"/>
                <a:gd name="connsiteX7" fmla="*/ 2807208 w 4078224"/>
                <a:gd name="connsiteY7" fmla="*/ 1335024 h 3995928"/>
                <a:gd name="connsiteX8" fmla="*/ 2203704 w 4078224"/>
                <a:gd name="connsiteY8" fmla="*/ 1783080 h 3995928"/>
                <a:gd name="connsiteX9" fmla="*/ 1746504 w 4078224"/>
                <a:gd name="connsiteY9" fmla="*/ 2267712 h 3995928"/>
                <a:gd name="connsiteX10" fmla="*/ 1380744 w 4078224"/>
                <a:gd name="connsiteY10" fmla="*/ 2770632 h 3995928"/>
                <a:gd name="connsiteX11" fmla="*/ 1106424 w 4078224"/>
                <a:gd name="connsiteY11" fmla="*/ 3291840 h 3995928"/>
                <a:gd name="connsiteX12" fmla="*/ 969264 w 4078224"/>
                <a:gd name="connsiteY12" fmla="*/ 3611880 h 3995928"/>
                <a:gd name="connsiteX13" fmla="*/ 868680 w 4078224"/>
                <a:gd name="connsiteY13" fmla="*/ 3986784 h 3995928"/>
                <a:gd name="connsiteX14" fmla="*/ 777240 w 4078224"/>
                <a:gd name="connsiteY14" fmla="*/ 3995928 h 399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78224" h="3995928">
                  <a:moveTo>
                    <a:pt x="777240" y="3995928"/>
                  </a:moveTo>
                  <a:lnTo>
                    <a:pt x="402336" y="2423160"/>
                  </a:lnTo>
                  <a:lnTo>
                    <a:pt x="219456" y="1408176"/>
                  </a:lnTo>
                  <a:lnTo>
                    <a:pt x="0" y="0"/>
                  </a:lnTo>
                  <a:lnTo>
                    <a:pt x="4078224" y="0"/>
                  </a:lnTo>
                  <a:lnTo>
                    <a:pt x="4078224" y="777240"/>
                  </a:lnTo>
                  <a:lnTo>
                    <a:pt x="3346704" y="1051560"/>
                  </a:lnTo>
                  <a:lnTo>
                    <a:pt x="2807208" y="1335024"/>
                  </a:lnTo>
                  <a:lnTo>
                    <a:pt x="2203704" y="1783080"/>
                  </a:lnTo>
                  <a:lnTo>
                    <a:pt x="1746504" y="2267712"/>
                  </a:lnTo>
                  <a:lnTo>
                    <a:pt x="1380744" y="2770632"/>
                  </a:lnTo>
                  <a:lnTo>
                    <a:pt x="1106424" y="3291840"/>
                  </a:lnTo>
                  <a:lnTo>
                    <a:pt x="969264" y="3611880"/>
                  </a:lnTo>
                  <a:lnTo>
                    <a:pt x="868680" y="3986784"/>
                  </a:lnTo>
                  <a:lnTo>
                    <a:pt x="777240" y="3995928"/>
                  </a:lnTo>
                  <a:close/>
                </a:path>
              </a:pathLst>
            </a:custGeom>
            <a:gradFill flip="none" rotWithShape="1">
              <a:gsLst>
                <a:gs pos="0">
                  <a:schemeClr val="accent1">
                    <a:lumMod val="40000"/>
                    <a:lumOff val="60000"/>
                    <a:alpha val="0"/>
                  </a:schemeClr>
                </a:gs>
                <a:gs pos="50000">
                  <a:srgbClr val="0070C0">
                    <a:alpha val="40000"/>
                  </a:srgbClr>
                </a:gs>
                <a:gs pos="100000">
                  <a:srgbClr val="00206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0" name="図 99"/>
            <p:cNvPicPr>
              <a:picLocks noChangeAspect="1"/>
            </p:cNvPicPr>
            <p:nvPr/>
          </p:nvPicPr>
          <p:blipFill rotWithShape="1">
            <a:blip r:embed="rId3">
              <a:extLst>
                <a:ext uri="{28A0092B-C50C-407E-A947-70E740481C1C}">
                  <a14:useLocalDpi xmlns:a14="http://schemas.microsoft.com/office/drawing/2010/main" val="0"/>
                </a:ext>
              </a:extLst>
            </a:blip>
            <a:srcRect l="9379" t="2544" r="12076" b="6903"/>
            <a:stretch/>
          </p:blipFill>
          <p:spPr>
            <a:xfrm>
              <a:off x="2736000" y="1008000"/>
              <a:ext cx="4788000" cy="4140000"/>
            </a:xfrm>
            <a:prstGeom prst="rect">
              <a:avLst/>
            </a:prstGeom>
          </p:spPr>
        </p:pic>
      </p:grpSp>
      <p:pic>
        <p:nvPicPr>
          <p:cNvPr id="103" name="図 1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5064" y="4351678"/>
            <a:ext cx="559999" cy="503999"/>
          </a:xfrm>
          <a:prstGeom prst="rect">
            <a:avLst/>
          </a:prstGeom>
        </p:spPr>
      </p:pic>
      <p:pic>
        <p:nvPicPr>
          <p:cNvPr id="104" name="図 103"/>
          <p:cNvPicPr>
            <a:picLocks noChangeAspect="1"/>
          </p:cNvPicPr>
          <p:nvPr/>
        </p:nvPicPr>
        <p:blipFill rotWithShape="1">
          <a:blip r:embed="rId5">
            <a:extLst>
              <a:ext uri="{28A0092B-C50C-407E-A947-70E740481C1C}">
                <a14:useLocalDpi xmlns:a14="http://schemas.microsoft.com/office/drawing/2010/main" val="0"/>
              </a:ext>
            </a:extLst>
          </a:blip>
          <a:srcRect l="14" r="14"/>
          <a:stretch/>
        </p:blipFill>
        <p:spPr>
          <a:xfrm>
            <a:off x="5667346" y="4405460"/>
            <a:ext cx="518563" cy="396000"/>
          </a:xfrm>
          <a:prstGeom prst="rect">
            <a:avLst/>
          </a:prstGeom>
        </p:spPr>
      </p:pic>
      <p:cxnSp>
        <p:nvCxnSpPr>
          <p:cNvPr id="105" name="直線コネクタ 104"/>
          <p:cNvCxnSpPr/>
          <p:nvPr/>
        </p:nvCxnSpPr>
        <p:spPr>
          <a:xfrm>
            <a:off x="6562301" y="1843220"/>
            <a:ext cx="0" cy="28080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70" name="表 69"/>
              <p:cNvGraphicFramePr>
                <a:graphicFrameLocks noGrp="1"/>
              </p:cNvGraphicFramePr>
              <p:nvPr>
                <p:extLst>
                  <p:ext uri="{D42A27DB-BD31-4B8C-83A1-F6EECF244321}">
                    <p14:modId xmlns:p14="http://schemas.microsoft.com/office/powerpoint/2010/main" val="249451655"/>
                  </p:ext>
                </p:extLst>
              </p:nvPr>
            </p:nvGraphicFramePr>
            <p:xfrm>
              <a:off x="91703" y="2176972"/>
              <a:ext cx="4325887" cy="2192032"/>
            </p:xfrm>
            <a:graphic>
              <a:graphicData uri="http://schemas.openxmlformats.org/drawingml/2006/table">
                <a:tbl>
                  <a:tblPr firstRow="1" bandRow="1">
                    <a:tableStyleId>{5C22544A-7EE6-4342-B048-85BDC9FD1C3A}</a:tableStyleId>
                  </a:tblPr>
                  <a:tblGrid>
                    <a:gridCol w="2844800"/>
                    <a:gridCol w="800100"/>
                    <a:gridCol w="680987"/>
                  </a:tblGrid>
                  <a:tr h="330338">
                    <a:tc>
                      <a:txBody>
                        <a:bodyPr/>
                        <a:lstStyle/>
                        <a:p>
                          <a:r>
                            <a:rPr kumimoji="1" lang="en-US" altLang="ja-JP" sz="1400" dirty="0" smtClean="0"/>
                            <a:t>Fate</a:t>
                          </a:r>
                          <a:endParaRPr kumimoji="1" lang="ja-JP" altLang="en-US" sz="1400" dirty="0"/>
                        </a:p>
                      </a:txBody>
                      <a:tcPr/>
                    </a:tc>
                    <a:tc>
                      <a:txBody>
                        <a:bodyPr/>
                        <a:lstStyle/>
                        <a:p>
                          <a:r>
                            <a:rPr kumimoji="1" lang="en-US" altLang="ja-JP" sz="1400" dirty="0" smtClean="0"/>
                            <a:t>number</a:t>
                          </a:r>
                          <a:endParaRPr kumimoji="1" lang="ja-JP" altLang="en-US" sz="1400" dirty="0"/>
                        </a:p>
                      </a:txBody>
                      <a:tcPr/>
                    </a:tc>
                    <a:tc>
                      <a:txBody>
                        <a:bodyPr/>
                        <a:lstStyle/>
                        <a:p>
                          <a:r>
                            <a:rPr kumimoji="1" lang="en-US" altLang="ja-JP" sz="1400" dirty="0" smtClean="0"/>
                            <a:t>ratio</a:t>
                          </a:r>
                          <a:endParaRPr kumimoji="1" lang="ja-JP" altLang="en-US" sz="1400" dirty="0"/>
                        </a:p>
                      </a:txBody>
                      <a:tcPr/>
                    </a:tc>
                  </a:tr>
                  <a:tr h="307781">
                    <a:tc>
                      <a:txBody>
                        <a:bodyPr/>
                        <a:lstStyle/>
                        <a:p>
                          <a:r>
                            <a:rPr kumimoji="1" lang="en-US" altLang="ja-JP" sz="1400" dirty="0" smtClean="0"/>
                            <a:t>inner region (</a:t>
                          </a:r>
                          <a14:m>
                            <m:oMath xmlns:m="http://schemas.openxmlformats.org/officeDocument/2006/math">
                              <m:r>
                                <a:rPr kumimoji="1" lang="en-US" altLang="ja-JP" sz="1400" smtClean="0">
                                  <a:latin typeface="Cambria Math" charset="0"/>
                                </a:rPr>
                                <m:t>𝑎</m:t>
                              </m:r>
                              <m:r>
                                <a:rPr kumimoji="1" lang="en-US" altLang="ja-JP" sz="1400" smtClean="0">
                                  <a:latin typeface="Cambria Math" charset="0"/>
                                </a:rPr>
                                <m:t>&lt;</m:t>
                              </m:r>
                              <m:sSub>
                                <m:sSubPr>
                                  <m:ctrlPr>
                                    <a:rPr kumimoji="1" lang="en-US" altLang="ja-JP" sz="1400" i="1" smtClean="0">
                                      <a:latin typeface="Cambria Math" charset="0"/>
                                    </a:rPr>
                                  </m:ctrlPr>
                                </m:sSubPr>
                                <m:e>
                                  <m:r>
                                    <a:rPr kumimoji="1" lang="en-US" altLang="ja-JP" sz="1400" smtClean="0">
                                      <a:latin typeface="Cambria Math" charset="0"/>
                                    </a:rPr>
                                    <m:t>𝑎</m:t>
                                  </m:r>
                                </m:e>
                                <m:sub>
                                  <m:r>
                                    <a:rPr kumimoji="1" lang="en-US" altLang="ja-JP" sz="1400" smtClean="0">
                                      <a:latin typeface="Cambria Math" charset="0"/>
                                    </a:rPr>
                                    <m:t>𝑝</m:t>
                                  </m:r>
                                  <m:r>
                                    <a:rPr kumimoji="1" lang="en-US" altLang="ja-JP" sz="1400" smtClean="0">
                                      <a:latin typeface="Cambria Math" charset="0"/>
                                    </a:rPr>
                                    <m:t>,</m:t>
                                  </m:r>
                                  <m:r>
                                    <a:rPr kumimoji="1" lang="en-US" altLang="ja-JP" sz="1400" smtClean="0">
                                      <a:latin typeface="Cambria Math" charset="0"/>
                                    </a:rPr>
                                    <m:t>𝑖𝑛</m:t>
                                  </m:r>
                                </m:sub>
                              </m:sSub>
                              <m:r>
                                <a:rPr kumimoji="1" lang="en-US" altLang="ja-JP" sz="1400" smtClean="0">
                                  <a:latin typeface="Cambria Math" charset="0"/>
                                </a:rPr>
                                <m:t>=3.5 </m:t>
                              </m:r>
                              <m:r>
                                <a:rPr kumimoji="1" lang="en-US" altLang="ja-JP" sz="1400" smtClean="0">
                                  <a:latin typeface="Cambria Math" charset="0"/>
                                </a:rPr>
                                <m:t>𝐴𝑈</m:t>
                              </m:r>
                            </m:oMath>
                          </a14:m>
                          <a:r>
                            <a:rPr kumimoji="1" lang="en-US" altLang="ja-JP" sz="1400" dirty="0" smtClean="0"/>
                            <a:t>)</a:t>
                          </a:r>
                          <a:endParaRPr kumimoji="1" lang="ja-JP" altLang="en-US" sz="1400" dirty="0"/>
                        </a:p>
                      </a:txBody>
                      <a:tcPr/>
                    </a:tc>
                    <a:tc>
                      <a:txBody>
                        <a:bodyPr/>
                        <a:lstStyle/>
                        <a:p>
                          <a:pPr algn="r"/>
                          <a:r>
                            <a:rPr kumimoji="1" lang="en-US" altLang="ja-JP" sz="1400" dirty="0" smtClean="0"/>
                            <a:t>69</a:t>
                          </a:r>
                        </a:p>
                      </a:txBody>
                      <a:tcPr/>
                    </a:tc>
                    <a:tc>
                      <a:txBody>
                        <a:bodyPr/>
                        <a:lstStyle/>
                        <a:p>
                          <a:pPr algn="r"/>
                          <a:r>
                            <a:rPr kumimoji="1" lang="en-US" altLang="ja-JP" sz="1400" dirty="0" smtClean="0"/>
                            <a:t>0.345</a:t>
                          </a:r>
                          <a:endParaRPr kumimoji="1" lang="ja-JP" altLang="en-US" sz="1400" dirty="0"/>
                        </a:p>
                      </a:txBody>
                      <a:tcPr/>
                    </a:tc>
                  </a:tr>
                  <a:tr h="2936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between</a:t>
                          </a:r>
                          <a:r>
                            <a:rPr kumimoji="1" lang="en-US" altLang="ja-JP" sz="1400" baseline="0" dirty="0" smtClean="0"/>
                            <a:t> planets</a:t>
                          </a:r>
                          <a:endParaRPr kumimoji="1" lang="ja-JP" altLang="en-US" sz="1400" dirty="0"/>
                        </a:p>
                      </a:txBody>
                      <a:tcPr/>
                    </a:tc>
                    <a:tc>
                      <a:txBody>
                        <a:bodyPr/>
                        <a:lstStyle/>
                        <a:p>
                          <a:pPr algn="r"/>
                          <a:r>
                            <a:rPr kumimoji="1" lang="en-US" altLang="ja-JP" sz="1400" dirty="0" smtClean="0"/>
                            <a:t>32</a:t>
                          </a:r>
                          <a:endParaRPr kumimoji="1" lang="ja-JP" altLang="en-US" sz="1400" dirty="0"/>
                        </a:p>
                      </a:txBody>
                      <a:tcPr/>
                    </a:tc>
                    <a:tc>
                      <a:txBody>
                        <a:bodyPr/>
                        <a:lstStyle/>
                        <a:p>
                          <a:pPr algn="r"/>
                          <a:r>
                            <a:rPr kumimoji="1" lang="en-US" altLang="ja-JP" sz="1400" dirty="0" smtClean="0"/>
                            <a:t>0.16</a:t>
                          </a:r>
                        </a:p>
                      </a:txBody>
                      <a:tcPr/>
                    </a:tc>
                  </a:tr>
                  <a:tr h="307781">
                    <a:tc>
                      <a:txBody>
                        <a:bodyPr/>
                        <a:lstStyle/>
                        <a:p>
                          <a:r>
                            <a:rPr kumimoji="1" lang="en-US" altLang="ja-JP" sz="1400" dirty="0" smtClean="0"/>
                            <a:t>outer region (</a:t>
                          </a:r>
                          <a14:m>
                            <m:oMath xmlns:m="http://schemas.openxmlformats.org/officeDocument/2006/math">
                              <m:sSub>
                                <m:sSubPr>
                                  <m:ctrlPr>
                                    <a:rPr kumimoji="1" lang="en-US" altLang="ja-JP" sz="1400" i="1" smtClean="0">
                                      <a:latin typeface="Cambria Math" charset="0"/>
                                    </a:rPr>
                                  </m:ctrlPr>
                                </m:sSubPr>
                                <m:e>
                                  <m:r>
                                    <a:rPr kumimoji="1" lang="en-US" altLang="ja-JP" sz="1400" smtClean="0">
                                      <a:latin typeface="Cambria Math" charset="0"/>
                                    </a:rPr>
                                    <m:t>𝑎</m:t>
                                  </m:r>
                                </m:e>
                                <m:sub>
                                  <m:r>
                                    <a:rPr kumimoji="1" lang="en-US" altLang="ja-JP" sz="1400" smtClean="0">
                                      <a:latin typeface="Cambria Math" charset="0"/>
                                    </a:rPr>
                                    <m:t>𝑝</m:t>
                                  </m:r>
                                  <m:r>
                                    <a:rPr kumimoji="1" lang="en-US" altLang="ja-JP" sz="1400" smtClean="0">
                                      <a:latin typeface="Cambria Math" charset="0"/>
                                    </a:rPr>
                                    <m:t>,</m:t>
                                  </m:r>
                                  <m:r>
                                    <a:rPr kumimoji="1" lang="en-US" altLang="ja-JP" sz="1400" smtClean="0">
                                      <a:latin typeface="Cambria Math" charset="0"/>
                                    </a:rPr>
                                    <m:t>𝑜𝑢𝑡</m:t>
                                  </m:r>
                                </m:sub>
                              </m:sSub>
                              <m:r>
                                <a:rPr kumimoji="1" lang="en-US" altLang="ja-JP" sz="1400" smtClean="0">
                                  <a:latin typeface="Cambria Math" charset="0"/>
                                </a:rPr>
                                <m:t>=9.5 </m:t>
                              </m:r>
                              <m:r>
                                <a:rPr kumimoji="1" lang="en-US" altLang="ja-JP" sz="1400" smtClean="0">
                                  <a:latin typeface="Cambria Math" charset="0"/>
                                </a:rPr>
                                <m:t>𝐴𝑈</m:t>
                              </m:r>
                              <m:r>
                                <a:rPr kumimoji="1" lang="en-US" altLang="ja-JP" sz="1400" smtClean="0">
                                  <a:latin typeface="Cambria Math" charset="0"/>
                                </a:rPr>
                                <m:t>&lt;</m:t>
                              </m:r>
                              <m:r>
                                <a:rPr kumimoji="1" lang="en-US" altLang="ja-JP" sz="1400" smtClean="0">
                                  <a:latin typeface="Cambria Math" charset="0"/>
                                </a:rPr>
                                <m:t>𝑎</m:t>
                              </m:r>
                            </m:oMath>
                          </a14:m>
                          <a:r>
                            <a:rPr kumimoji="1" lang="en-US" altLang="ja-JP" sz="1400" dirty="0" smtClean="0"/>
                            <a:t>)</a:t>
                          </a:r>
                          <a:endParaRPr kumimoji="1" lang="ja-JP" altLang="en-US" sz="1400" dirty="0"/>
                        </a:p>
                      </a:txBody>
                      <a:tcPr/>
                    </a:tc>
                    <a:tc>
                      <a:txBody>
                        <a:bodyPr/>
                        <a:lstStyle/>
                        <a:p>
                          <a:pPr algn="r"/>
                          <a:r>
                            <a:rPr kumimoji="1" lang="en-US" altLang="ja-JP" sz="1400" dirty="0" smtClean="0"/>
                            <a:t>6</a:t>
                          </a:r>
                          <a:endParaRPr kumimoji="1" lang="ja-JP" altLang="en-US" sz="1400" dirty="0"/>
                        </a:p>
                      </a:txBody>
                      <a:tcPr/>
                    </a:tc>
                    <a:tc>
                      <a:txBody>
                        <a:bodyPr/>
                        <a:lstStyle/>
                        <a:p>
                          <a:pPr algn="r"/>
                          <a:r>
                            <a:rPr kumimoji="1" lang="en-US" altLang="ja-JP" sz="1400" dirty="0" smtClean="0"/>
                            <a:t>0.03</a:t>
                          </a:r>
                          <a:endParaRPr kumimoji="1" lang="ja-JP" altLang="en-US" sz="1400" dirty="0"/>
                        </a:p>
                      </a:txBody>
                      <a:tcPr/>
                    </a:tc>
                  </a:tr>
                  <a:tr h="293635">
                    <a:tc>
                      <a:txBody>
                        <a:bodyPr/>
                        <a:lstStyle/>
                        <a:p>
                          <a:r>
                            <a:rPr kumimoji="1" lang="en-US" altLang="ja-JP" sz="1400" dirty="0" smtClean="0"/>
                            <a:t>captured by proto-Jupiter</a:t>
                          </a:r>
                          <a:endParaRPr kumimoji="1" lang="ja-JP" altLang="en-US" sz="1400" dirty="0"/>
                        </a:p>
                      </a:txBody>
                      <a:tcPr/>
                    </a:tc>
                    <a:tc>
                      <a:txBody>
                        <a:bodyPr/>
                        <a:lstStyle/>
                        <a:p>
                          <a:pPr algn="r"/>
                          <a:r>
                            <a:rPr kumimoji="1" lang="en-US" altLang="ja-JP" sz="1400" dirty="0" smtClean="0"/>
                            <a:t>47</a:t>
                          </a:r>
                          <a:endParaRPr kumimoji="1" lang="ja-JP" altLang="en-US" sz="1400" dirty="0"/>
                        </a:p>
                      </a:txBody>
                      <a:tcPr/>
                    </a:tc>
                    <a:tc>
                      <a:txBody>
                        <a:bodyPr/>
                        <a:lstStyle/>
                        <a:p>
                          <a:pPr algn="r"/>
                          <a:r>
                            <a:rPr kumimoji="1" lang="en-US" altLang="ja-JP" sz="1400" dirty="0" smtClean="0"/>
                            <a:t>0.235</a:t>
                          </a:r>
                          <a:endParaRPr kumimoji="1" lang="ja-JP" altLang="en-US" sz="1400" dirty="0"/>
                        </a:p>
                      </a:txBody>
                      <a:tcPr>
                        <a:solidFill>
                          <a:srgbClr val="FFC000"/>
                        </a:solidFill>
                      </a:tcPr>
                    </a:tc>
                  </a:tr>
                  <a:tr h="293635">
                    <a:tc>
                      <a:txBody>
                        <a:bodyPr/>
                        <a:lstStyle/>
                        <a:p>
                          <a:r>
                            <a:rPr kumimoji="1" lang="en-US" altLang="ja-JP" sz="1400" dirty="0" smtClean="0"/>
                            <a:t>captured by proto-Saturn</a:t>
                          </a:r>
                          <a:endParaRPr kumimoji="1" lang="ja-JP" altLang="en-US" sz="1400" dirty="0"/>
                        </a:p>
                      </a:txBody>
                      <a:tcPr/>
                    </a:tc>
                    <a:tc>
                      <a:txBody>
                        <a:bodyPr/>
                        <a:lstStyle/>
                        <a:p>
                          <a:pPr algn="r"/>
                          <a:r>
                            <a:rPr kumimoji="1" lang="en-US" altLang="ja-JP" sz="1400" dirty="0" smtClean="0"/>
                            <a:t>4</a:t>
                          </a:r>
                          <a:endParaRPr kumimoji="1" lang="ja-JP" altLang="en-US" sz="1400" dirty="0"/>
                        </a:p>
                      </a:txBody>
                      <a:tcPr/>
                    </a:tc>
                    <a:tc>
                      <a:txBody>
                        <a:bodyPr/>
                        <a:lstStyle/>
                        <a:p>
                          <a:pPr algn="r"/>
                          <a:r>
                            <a:rPr kumimoji="1" lang="en-US" altLang="ja-JP" sz="1400" dirty="0" smtClean="0"/>
                            <a:t>0.020</a:t>
                          </a:r>
                          <a:endParaRPr kumimoji="1" lang="ja-JP" altLang="en-US" sz="1400" dirty="0"/>
                        </a:p>
                      </a:txBody>
                      <a:tcPr>
                        <a:solidFill>
                          <a:srgbClr val="FFC000"/>
                        </a:solidFill>
                      </a:tcPr>
                    </a:tc>
                  </a:tr>
                  <a:tr h="293635">
                    <a:tc>
                      <a:txBody>
                        <a:bodyPr/>
                        <a:lstStyle/>
                        <a:p>
                          <a:r>
                            <a:rPr kumimoji="1" lang="en-US" altLang="ja-JP" sz="1400" dirty="0" smtClean="0"/>
                            <a:t>out of the solar</a:t>
                          </a:r>
                          <a:r>
                            <a:rPr kumimoji="1" lang="en-US" altLang="ja-JP" sz="1400" baseline="0" dirty="0" smtClean="0"/>
                            <a:t> system</a:t>
                          </a:r>
                          <a:endParaRPr kumimoji="1" lang="ja-JP" altLang="en-US" sz="1400" dirty="0"/>
                        </a:p>
                      </a:txBody>
                      <a:tcPr/>
                    </a:tc>
                    <a:tc>
                      <a:txBody>
                        <a:bodyPr/>
                        <a:lstStyle/>
                        <a:p>
                          <a:pPr algn="r"/>
                          <a:r>
                            <a:rPr kumimoji="1" lang="en-US" altLang="ja-JP" sz="1400" dirty="0" smtClean="0"/>
                            <a:t>42</a:t>
                          </a:r>
                          <a:endParaRPr kumimoji="1" lang="ja-JP" altLang="en-US" sz="1400" dirty="0"/>
                        </a:p>
                      </a:txBody>
                      <a:tcPr/>
                    </a:tc>
                    <a:tc>
                      <a:txBody>
                        <a:bodyPr/>
                        <a:lstStyle/>
                        <a:p>
                          <a:pPr algn="r"/>
                          <a:r>
                            <a:rPr kumimoji="1" lang="en-US" altLang="ja-JP" sz="1400" dirty="0" smtClean="0"/>
                            <a:t>0.21</a:t>
                          </a:r>
                          <a:endParaRPr kumimoji="1" lang="ja-JP" altLang="en-US" sz="1400" dirty="0"/>
                        </a:p>
                      </a:txBody>
                      <a:tcPr/>
                    </a:tc>
                  </a:tr>
                </a:tbl>
              </a:graphicData>
            </a:graphic>
          </p:graphicFrame>
        </mc:Choice>
        <mc:Fallback>
          <p:graphicFrame>
            <p:nvGraphicFramePr>
              <p:cNvPr id="70" name="表 69"/>
              <p:cNvGraphicFramePr>
                <a:graphicFrameLocks noGrp="1"/>
              </p:cNvGraphicFramePr>
              <p:nvPr>
                <p:extLst>
                  <p:ext uri="{D42A27DB-BD31-4B8C-83A1-F6EECF244321}">
                    <p14:modId xmlns:p14="http://schemas.microsoft.com/office/powerpoint/2010/main" val="249451655"/>
                  </p:ext>
                </p:extLst>
              </p:nvPr>
            </p:nvGraphicFramePr>
            <p:xfrm>
              <a:off x="91703" y="2176972"/>
              <a:ext cx="4325887" cy="2192032"/>
            </p:xfrm>
            <a:graphic>
              <a:graphicData uri="http://schemas.openxmlformats.org/drawingml/2006/table">
                <a:tbl>
                  <a:tblPr firstRow="1" bandRow="1">
                    <a:tableStyleId>{5C22544A-7EE6-4342-B048-85BDC9FD1C3A}</a:tableStyleId>
                  </a:tblPr>
                  <a:tblGrid>
                    <a:gridCol w="2844800"/>
                    <a:gridCol w="800100"/>
                    <a:gridCol w="680987"/>
                  </a:tblGrid>
                  <a:tr h="330338">
                    <a:tc>
                      <a:txBody>
                        <a:bodyPr/>
                        <a:lstStyle/>
                        <a:p>
                          <a:r>
                            <a:rPr kumimoji="1" lang="en-US" altLang="ja-JP" sz="1400" dirty="0" smtClean="0"/>
                            <a:t>Fate</a:t>
                          </a:r>
                          <a:endParaRPr kumimoji="1" lang="ja-JP" altLang="en-US" sz="1400" dirty="0"/>
                        </a:p>
                      </a:txBody>
                      <a:tcPr/>
                    </a:tc>
                    <a:tc>
                      <a:txBody>
                        <a:bodyPr/>
                        <a:lstStyle/>
                        <a:p>
                          <a:r>
                            <a:rPr kumimoji="1" lang="en-US" altLang="ja-JP" sz="1400" dirty="0" smtClean="0"/>
                            <a:t>number</a:t>
                          </a:r>
                          <a:endParaRPr kumimoji="1" lang="ja-JP" altLang="en-US" sz="1400" dirty="0"/>
                        </a:p>
                      </a:txBody>
                      <a:tcPr/>
                    </a:tc>
                    <a:tc>
                      <a:txBody>
                        <a:bodyPr/>
                        <a:lstStyle/>
                        <a:p>
                          <a:r>
                            <a:rPr kumimoji="1" lang="en-US" altLang="ja-JP" sz="1400" dirty="0" smtClean="0"/>
                            <a:t>ratio</a:t>
                          </a:r>
                          <a:endParaRPr kumimoji="1" lang="ja-JP" altLang="en-US" sz="1400" dirty="0"/>
                        </a:p>
                      </a:txBody>
                      <a:tcPr/>
                    </a:tc>
                  </a:tr>
                  <a:tr h="321247">
                    <a:tc>
                      <a:txBody>
                        <a:bodyPr/>
                        <a:lstStyle/>
                        <a:p>
                          <a:endParaRPr lang="ja-JP"/>
                        </a:p>
                      </a:txBody>
                      <a:tcPr>
                        <a:blipFill rotWithShape="0">
                          <a:blip r:embed="rId6"/>
                          <a:stretch>
                            <a:fillRect l="-214" t="-105660" r="-52891" b="-496226"/>
                          </a:stretch>
                        </a:blipFill>
                      </a:tcPr>
                    </a:tc>
                    <a:tc>
                      <a:txBody>
                        <a:bodyPr/>
                        <a:lstStyle/>
                        <a:p>
                          <a:pPr algn="r"/>
                          <a:r>
                            <a:rPr kumimoji="1" lang="en-US" altLang="ja-JP" sz="1400" dirty="0" smtClean="0"/>
                            <a:t>69</a:t>
                          </a:r>
                        </a:p>
                      </a:txBody>
                      <a:tcPr/>
                    </a:tc>
                    <a:tc>
                      <a:txBody>
                        <a:bodyPr/>
                        <a:lstStyle/>
                        <a:p>
                          <a:pPr algn="r"/>
                          <a:r>
                            <a:rPr kumimoji="1" lang="en-US" altLang="ja-JP" sz="1400" dirty="0" smtClean="0"/>
                            <a:t>0.345</a:t>
                          </a:r>
                          <a:endParaRPr kumimoji="1" lang="ja-JP" altLang="en-US" sz="1400" dirty="0"/>
                        </a:p>
                      </a:txBody>
                      <a:tcPr/>
                    </a:tc>
                  </a:tr>
                  <a:tr h="3048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between</a:t>
                          </a:r>
                          <a:r>
                            <a:rPr kumimoji="1" lang="en-US" altLang="ja-JP" sz="1400" baseline="0" dirty="0" smtClean="0"/>
                            <a:t> planets</a:t>
                          </a:r>
                          <a:endParaRPr kumimoji="1" lang="ja-JP" altLang="en-US" sz="1400" dirty="0"/>
                        </a:p>
                      </a:txBody>
                      <a:tcPr/>
                    </a:tc>
                    <a:tc>
                      <a:txBody>
                        <a:bodyPr/>
                        <a:lstStyle/>
                        <a:p>
                          <a:pPr algn="r"/>
                          <a:r>
                            <a:rPr kumimoji="1" lang="en-US" altLang="ja-JP" sz="1400" dirty="0" smtClean="0"/>
                            <a:t>32</a:t>
                          </a:r>
                          <a:endParaRPr kumimoji="1" lang="ja-JP" altLang="en-US" sz="1400" dirty="0"/>
                        </a:p>
                      </a:txBody>
                      <a:tcPr/>
                    </a:tc>
                    <a:tc>
                      <a:txBody>
                        <a:bodyPr/>
                        <a:lstStyle/>
                        <a:p>
                          <a:pPr algn="r"/>
                          <a:r>
                            <a:rPr kumimoji="1" lang="en-US" altLang="ja-JP" sz="1400" dirty="0" smtClean="0"/>
                            <a:t>0.16</a:t>
                          </a:r>
                        </a:p>
                      </a:txBody>
                      <a:tcPr/>
                    </a:tc>
                  </a:tr>
                  <a:tr h="321247">
                    <a:tc>
                      <a:txBody>
                        <a:bodyPr/>
                        <a:lstStyle/>
                        <a:p>
                          <a:endParaRPr lang="ja-JP"/>
                        </a:p>
                      </a:txBody>
                      <a:tcPr>
                        <a:blipFill rotWithShape="0">
                          <a:blip r:embed="rId6"/>
                          <a:stretch>
                            <a:fillRect l="-214" t="-300000" r="-52891" b="-301887"/>
                          </a:stretch>
                        </a:blipFill>
                      </a:tcPr>
                    </a:tc>
                    <a:tc>
                      <a:txBody>
                        <a:bodyPr/>
                        <a:lstStyle/>
                        <a:p>
                          <a:pPr algn="r"/>
                          <a:r>
                            <a:rPr kumimoji="1" lang="en-US" altLang="ja-JP" sz="1400" dirty="0" smtClean="0"/>
                            <a:t>6</a:t>
                          </a:r>
                          <a:endParaRPr kumimoji="1" lang="ja-JP" altLang="en-US" sz="1400" dirty="0"/>
                        </a:p>
                      </a:txBody>
                      <a:tcPr/>
                    </a:tc>
                    <a:tc>
                      <a:txBody>
                        <a:bodyPr/>
                        <a:lstStyle/>
                        <a:p>
                          <a:pPr algn="r"/>
                          <a:r>
                            <a:rPr kumimoji="1" lang="en-US" altLang="ja-JP" sz="1400" dirty="0" smtClean="0"/>
                            <a:t>0.03</a:t>
                          </a:r>
                          <a:endParaRPr kumimoji="1" lang="ja-JP" altLang="en-US" sz="1400" dirty="0"/>
                        </a:p>
                      </a:txBody>
                      <a:tcPr/>
                    </a:tc>
                  </a:tr>
                  <a:tr h="304800">
                    <a:tc>
                      <a:txBody>
                        <a:bodyPr/>
                        <a:lstStyle/>
                        <a:p>
                          <a:r>
                            <a:rPr kumimoji="1" lang="en-US" altLang="ja-JP" sz="1400" dirty="0" smtClean="0"/>
                            <a:t>captured by proto-Jupiter</a:t>
                          </a:r>
                          <a:endParaRPr kumimoji="1" lang="ja-JP" altLang="en-US" sz="1400" dirty="0"/>
                        </a:p>
                      </a:txBody>
                      <a:tcPr/>
                    </a:tc>
                    <a:tc>
                      <a:txBody>
                        <a:bodyPr/>
                        <a:lstStyle/>
                        <a:p>
                          <a:pPr algn="r"/>
                          <a:r>
                            <a:rPr kumimoji="1" lang="en-US" altLang="ja-JP" sz="1400" dirty="0" smtClean="0"/>
                            <a:t>47</a:t>
                          </a:r>
                          <a:endParaRPr kumimoji="1" lang="ja-JP" altLang="en-US" sz="1400" dirty="0"/>
                        </a:p>
                      </a:txBody>
                      <a:tcPr/>
                    </a:tc>
                    <a:tc>
                      <a:txBody>
                        <a:bodyPr/>
                        <a:lstStyle/>
                        <a:p>
                          <a:pPr algn="r"/>
                          <a:r>
                            <a:rPr kumimoji="1" lang="en-US" altLang="ja-JP" sz="1400" dirty="0" smtClean="0"/>
                            <a:t>0.235</a:t>
                          </a:r>
                          <a:endParaRPr kumimoji="1" lang="ja-JP" altLang="en-US" sz="1400" dirty="0"/>
                        </a:p>
                      </a:txBody>
                      <a:tcPr>
                        <a:solidFill>
                          <a:srgbClr val="FFC000"/>
                        </a:solidFill>
                      </a:tcPr>
                    </a:tc>
                  </a:tr>
                  <a:tr h="304800">
                    <a:tc>
                      <a:txBody>
                        <a:bodyPr/>
                        <a:lstStyle/>
                        <a:p>
                          <a:r>
                            <a:rPr kumimoji="1" lang="en-US" altLang="ja-JP" sz="1400" dirty="0" smtClean="0"/>
                            <a:t>captured by proto-Saturn</a:t>
                          </a:r>
                          <a:endParaRPr kumimoji="1" lang="ja-JP" altLang="en-US" sz="1400" dirty="0"/>
                        </a:p>
                      </a:txBody>
                      <a:tcPr/>
                    </a:tc>
                    <a:tc>
                      <a:txBody>
                        <a:bodyPr/>
                        <a:lstStyle/>
                        <a:p>
                          <a:pPr algn="r"/>
                          <a:r>
                            <a:rPr kumimoji="1" lang="en-US" altLang="ja-JP" sz="1400" dirty="0" smtClean="0"/>
                            <a:t>4</a:t>
                          </a:r>
                          <a:endParaRPr kumimoji="1" lang="ja-JP" altLang="en-US" sz="1400" dirty="0"/>
                        </a:p>
                      </a:txBody>
                      <a:tcPr/>
                    </a:tc>
                    <a:tc>
                      <a:txBody>
                        <a:bodyPr/>
                        <a:lstStyle/>
                        <a:p>
                          <a:pPr algn="r"/>
                          <a:r>
                            <a:rPr kumimoji="1" lang="en-US" altLang="ja-JP" sz="1400" dirty="0" smtClean="0"/>
                            <a:t>0.020</a:t>
                          </a:r>
                          <a:endParaRPr kumimoji="1" lang="ja-JP" altLang="en-US" sz="1400" dirty="0"/>
                        </a:p>
                      </a:txBody>
                      <a:tcPr>
                        <a:solidFill>
                          <a:srgbClr val="FFC000"/>
                        </a:solidFill>
                      </a:tcPr>
                    </a:tc>
                  </a:tr>
                  <a:tr h="304800">
                    <a:tc>
                      <a:txBody>
                        <a:bodyPr/>
                        <a:lstStyle/>
                        <a:p>
                          <a:r>
                            <a:rPr kumimoji="1" lang="en-US" altLang="ja-JP" sz="1400" dirty="0" smtClean="0"/>
                            <a:t>out of the solar</a:t>
                          </a:r>
                          <a:r>
                            <a:rPr kumimoji="1" lang="en-US" altLang="ja-JP" sz="1400" baseline="0" dirty="0" smtClean="0"/>
                            <a:t> system</a:t>
                          </a:r>
                          <a:endParaRPr kumimoji="1" lang="ja-JP" altLang="en-US" sz="1400" dirty="0"/>
                        </a:p>
                      </a:txBody>
                      <a:tcPr/>
                    </a:tc>
                    <a:tc>
                      <a:txBody>
                        <a:bodyPr/>
                        <a:lstStyle/>
                        <a:p>
                          <a:pPr algn="r"/>
                          <a:r>
                            <a:rPr kumimoji="1" lang="en-US" altLang="ja-JP" sz="1400" dirty="0" smtClean="0"/>
                            <a:t>42</a:t>
                          </a:r>
                          <a:endParaRPr kumimoji="1" lang="ja-JP" altLang="en-US" sz="1400" dirty="0"/>
                        </a:p>
                      </a:txBody>
                      <a:tcPr/>
                    </a:tc>
                    <a:tc>
                      <a:txBody>
                        <a:bodyPr/>
                        <a:lstStyle/>
                        <a:p>
                          <a:pPr algn="r"/>
                          <a:r>
                            <a:rPr kumimoji="1" lang="en-US" altLang="ja-JP" sz="1400" dirty="0" smtClean="0"/>
                            <a:t>0.21</a:t>
                          </a:r>
                          <a:endParaRPr kumimoji="1" lang="ja-JP" altLang="en-US" sz="1400" dirty="0"/>
                        </a:p>
                      </a:txBody>
                      <a:tcPr/>
                    </a:tc>
                  </a:tr>
                </a:tbl>
              </a:graphicData>
            </a:graphic>
          </p:graphicFrame>
        </mc:Fallback>
      </mc:AlternateContent>
      <p:sp>
        <p:nvSpPr>
          <p:cNvPr id="4" name="テキスト ボックス 3"/>
          <p:cNvSpPr txBox="1"/>
          <p:nvPr/>
        </p:nvSpPr>
        <p:spPr>
          <a:xfrm>
            <a:off x="73080" y="522136"/>
            <a:ext cx="7900111" cy="830997"/>
          </a:xfrm>
          <a:prstGeom prst="rect">
            <a:avLst/>
          </a:prstGeom>
          <a:noFill/>
        </p:spPr>
        <p:txBody>
          <a:bodyPr wrap="none" rtlCol="0">
            <a:spAutoFit/>
          </a:bodyPr>
          <a:lstStyle/>
          <a:p>
            <a:r>
              <a:rPr kumimoji="1" lang="en-US" altLang="ja-JP" sz="2400" u="sng" dirty="0" smtClean="0">
                <a:solidFill>
                  <a:schemeClr val="bg1"/>
                </a:solidFill>
              </a:rPr>
              <a:t>Analysis of MMR-Overlap</a:t>
            </a:r>
          </a:p>
          <a:p>
            <a:r>
              <a:rPr lang="en-US" altLang="ja-JP" sz="2400" dirty="0" smtClean="0">
                <a:solidFill>
                  <a:schemeClr val="bg1"/>
                </a:solidFill>
              </a:rPr>
              <a:t>Fate of planetesimals trapped in 1:2 </a:t>
            </a:r>
            <a:r>
              <a:rPr lang="en-US" altLang="ja-JP" sz="2400" dirty="0" smtClean="0">
                <a:solidFill>
                  <a:schemeClr val="bg1"/>
                </a:solidFill>
              </a:rPr>
              <a:t>MMR of the proto-Saturn</a:t>
            </a:r>
            <a:endParaRPr kumimoji="1" lang="ja-JP" altLang="en-US" sz="2400" dirty="0">
              <a:solidFill>
                <a:schemeClr val="bg1"/>
              </a:solidFill>
            </a:endParaRPr>
          </a:p>
        </p:txBody>
      </p:sp>
      <p:sp>
        <p:nvSpPr>
          <p:cNvPr id="3" name="テキスト ボックス 2"/>
          <p:cNvSpPr txBox="1"/>
          <p:nvPr/>
        </p:nvSpPr>
        <p:spPr>
          <a:xfrm>
            <a:off x="5165873" y="1987215"/>
            <a:ext cx="3045577" cy="369332"/>
          </a:xfrm>
          <a:prstGeom prst="rect">
            <a:avLst/>
          </a:prstGeom>
          <a:solidFill>
            <a:schemeClr val="bg1"/>
          </a:solidFill>
          <a:ln w="19050">
            <a:solidFill>
              <a:srgbClr val="0070C0"/>
            </a:solidFill>
          </a:ln>
        </p:spPr>
        <p:txBody>
          <a:bodyPr wrap="none" rtlCol="0">
            <a:spAutoFit/>
          </a:bodyPr>
          <a:lstStyle/>
          <a:p>
            <a:r>
              <a:rPr kumimoji="1" lang="en-US" altLang="ja-JP" dirty="0" smtClean="0"/>
              <a:t>The shape of F.Z. is asymmetry</a:t>
            </a:r>
            <a:endParaRPr kumimoji="1" lang="ja-JP" altLang="en-US" dirty="0"/>
          </a:p>
        </p:txBody>
      </p:sp>
      <p:sp>
        <p:nvSpPr>
          <p:cNvPr id="5" name="上矢印 4"/>
          <p:cNvSpPr/>
          <p:nvPr/>
        </p:nvSpPr>
        <p:spPr>
          <a:xfrm>
            <a:off x="6222726" y="3154727"/>
            <a:ext cx="283450" cy="1228034"/>
          </a:xfrm>
          <a:prstGeom prst="upArrow">
            <a:avLst/>
          </a:prstGeom>
          <a:solidFill>
            <a:srgbClr val="FF0000"/>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2125340" y="4428305"/>
            <a:ext cx="2367337" cy="307777"/>
          </a:xfrm>
          <a:prstGeom prst="rect">
            <a:avLst/>
          </a:prstGeom>
          <a:noFill/>
        </p:spPr>
        <p:txBody>
          <a:bodyPr wrap="square" rtlCol="0">
            <a:spAutoFit/>
          </a:bodyPr>
          <a:lstStyle/>
          <a:p>
            <a:r>
              <a:rPr kumimoji="1" lang="en-US" altLang="ja-JP" sz="1400" dirty="0" smtClean="0">
                <a:solidFill>
                  <a:schemeClr val="bg1"/>
                </a:solidFill>
              </a:rPr>
              <a:t>Calculated 200 planetesimals</a:t>
            </a:r>
            <a:endParaRPr kumimoji="1" lang="ja-JP" altLang="en-US" sz="1400" dirty="0">
              <a:solidFill>
                <a:schemeClr val="bg1"/>
              </a:solidFill>
            </a:endParaRPr>
          </a:p>
        </p:txBody>
      </p:sp>
      <p:sp>
        <p:nvSpPr>
          <p:cNvPr id="68" name="タイトル 1"/>
          <p:cNvSpPr txBox="1">
            <a:spLocks/>
          </p:cNvSpPr>
          <p:nvPr/>
        </p:nvSpPr>
        <p:spPr>
          <a:xfrm>
            <a:off x="-3556" y="13881"/>
            <a:ext cx="7886700" cy="33031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smtClean="0">
                <a:solidFill>
                  <a:schemeClr val="bg1"/>
                </a:solidFill>
              </a:rPr>
              <a:t>Our Study</a:t>
            </a:r>
            <a:r>
              <a:rPr lang="ja-JP" altLang="en-US" sz="2400" smtClean="0">
                <a:solidFill>
                  <a:schemeClr val="bg1"/>
                </a:solidFill>
              </a:rPr>
              <a:t>：</a:t>
            </a:r>
            <a:r>
              <a:rPr lang="en-US" altLang="ja-JP" sz="2400" smtClean="0">
                <a:solidFill>
                  <a:schemeClr val="bg1"/>
                </a:solidFill>
              </a:rPr>
              <a:t>Effect of Multiplicity</a:t>
            </a:r>
            <a:endParaRPr lang="ja-JP" altLang="en-US" sz="2400" dirty="0">
              <a:solidFill>
                <a:schemeClr val="bg1"/>
              </a:solidFill>
            </a:endParaRPr>
          </a:p>
        </p:txBody>
      </p:sp>
      <p:sp>
        <p:nvSpPr>
          <p:cNvPr id="69" name="テキスト ボックス 68"/>
          <p:cNvSpPr txBox="1"/>
          <p:nvPr/>
        </p:nvSpPr>
        <p:spPr>
          <a:xfrm>
            <a:off x="4910549" y="1336123"/>
            <a:ext cx="3721212" cy="461665"/>
          </a:xfrm>
          <a:prstGeom prst="rect">
            <a:avLst/>
          </a:prstGeom>
          <a:noFill/>
        </p:spPr>
        <p:txBody>
          <a:bodyPr wrap="none" rtlCol="0">
            <a:spAutoFit/>
          </a:bodyPr>
          <a:lstStyle/>
          <a:p>
            <a:r>
              <a:rPr lang="en-US" altLang="ja-JP" sz="2400" dirty="0" smtClean="0">
                <a:solidFill>
                  <a:schemeClr val="bg1"/>
                </a:solidFill>
                <a:latin typeface="+mj-lt"/>
              </a:rPr>
              <a:t>Distribution of planetesimals</a:t>
            </a:r>
            <a:endParaRPr kumimoji="1" lang="ja-JP" altLang="en-US" sz="2400" dirty="0">
              <a:solidFill>
                <a:schemeClr val="bg1"/>
              </a:solidFill>
              <a:latin typeface="+mj-lt"/>
            </a:endParaRPr>
          </a:p>
        </p:txBody>
      </p:sp>
    </p:spTree>
    <p:extLst>
      <p:ext uri="{BB962C8B-B14F-4D97-AF65-F5344CB8AC3E}">
        <p14:creationId xmlns:p14="http://schemas.microsoft.com/office/powerpoint/2010/main" val="852080620"/>
      </p:ext>
    </p:extLst>
  </p:cSld>
  <p:clrMapOvr>
    <a:masterClrMapping/>
  </p:clrMapOvr>
  <mc:AlternateContent xmlns:mc="http://schemas.openxmlformats.org/markup-compatibility/2006">
    <mc:Choice xmlns:p14="http://schemas.microsoft.com/office/powerpoint/2010/main" Requires="p14">
      <p:transition spd="slow" p14:dur="2000" advTm="40053"/>
    </mc:Choice>
    <mc:Fallback>
      <p:transition spd="slow" advTm="40053"/>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2196" y="361659"/>
            <a:ext cx="4932437" cy="646331"/>
          </a:xfrm>
          <a:prstGeom prst="rect">
            <a:avLst/>
          </a:prstGeom>
          <a:noFill/>
        </p:spPr>
        <p:txBody>
          <a:bodyPr wrap="square" rtlCol="0">
            <a:spAutoFit/>
          </a:bodyPr>
          <a:lstStyle/>
          <a:p>
            <a:pPr marL="285750" indent="-285750">
              <a:buFont typeface="Arial" charset="0"/>
              <a:buChar char="•"/>
            </a:pPr>
            <a:r>
              <a:rPr lang="en-US" altLang="ja-JP" dirty="0" smtClean="0">
                <a:solidFill>
                  <a:schemeClr val="bg1"/>
                </a:solidFill>
              </a:rPr>
              <a:t>Captured mass in MMSN</a:t>
            </a:r>
            <a:endParaRPr lang="en-US" altLang="ja-JP" dirty="0">
              <a:solidFill>
                <a:schemeClr val="bg1"/>
              </a:solidFill>
            </a:endParaRPr>
          </a:p>
          <a:p>
            <a:pPr marL="285750" indent="-285750">
              <a:buFont typeface="Arial" charset="0"/>
              <a:buChar char="•"/>
            </a:pPr>
            <a:endParaRPr lang="en-US" altLang="ja-JP" dirty="0" smtClean="0">
              <a:solidFill>
                <a:schemeClr val="bg1"/>
              </a:solidFill>
            </a:endParaRPr>
          </a:p>
        </p:txBody>
      </p:sp>
      <p:sp>
        <p:nvSpPr>
          <p:cNvPr id="7" name="タイトル 1"/>
          <p:cNvSpPr txBox="1">
            <a:spLocks/>
          </p:cNvSpPr>
          <p:nvPr/>
        </p:nvSpPr>
        <p:spPr>
          <a:xfrm>
            <a:off x="-3556" y="13881"/>
            <a:ext cx="7886700" cy="33031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smtClean="0">
                <a:solidFill>
                  <a:schemeClr val="bg1"/>
                </a:solidFill>
              </a:rPr>
              <a:t>Our Study : comparison with observations</a:t>
            </a:r>
            <a:endParaRPr lang="ja-JP" altLang="en-US" sz="2400" dirty="0">
              <a:solidFill>
                <a:schemeClr val="bg1"/>
              </a:solidFill>
            </a:endParaRPr>
          </a:p>
        </p:txBody>
      </p:sp>
      <p:cxnSp>
        <p:nvCxnSpPr>
          <p:cNvPr id="8" name="直線コネクタ 7"/>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graphicFrame>
            <p:nvGraphicFramePr>
              <p:cNvPr id="2" name="表 1"/>
              <p:cNvGraphicFramePr>
                <a:graphicFrameLocks noGrp="1"/>
              </p:cNvGraphicFramePr>
              <p:nvPr>
                <p:extLst>
                  <p:ext uri="{D42A27DB-BD31-4B8C-83A1-F6EECF244321}">
                    <p14:modId xmlns:p14="http://schemas.microsoft.com/office/powerpoint/2010/main" val="1810953882"/>
                  </p:ext>
                </p:extLst>
              </p:nvPr>
            </p:nvGraphicFramePr>
            <p:xfrm>
              <a:off x="127000" y="749082"/>
              <a:ext cx="8877300" cy="1754697"/>
            </p:xfrm>
            <a:graphic>
              <a:graphicData uri="http://schemas.openxmlformats.org/drawingml/2006/table">
                <a:tbl>
                  <a:tblPr firstRow="1" bandRow="1">
                    <a:tableStyleId>{5C22544A-7EE6-4342-B048-85BDC9FD1C3A}</a:tableStyleId>
                  </a:tblPr>
                  <a:tblGrid>
                    <a:gridCol w="2413000"/>
                    <a:gridCol w="2025650"/>
                    <a:gridCol w="2219325"/>
                    <a:gridCol w="2219325"/>
                  </a:tblGrid>
                  <a:tr h="370840">
                    <a:tc>
                      <a:txBody>
                        <a:bodyPr/>
                        <a:lstStyle/>
                        <a:p>
                          <a:pPr algn="ctr"/>
                          <a:r>
                            <a:rPr kumimoji="1" lang="en-US" altLang="ja-JP" dirty="0" err="1" smtClean="0"/>
                            <a:t>Planetesimal’s</a:t>
                          </a:r>
                          <a:r>
                            <a:rPr kumimoji="1" lang="en-US" altLang="ja-JP" dirty="0" smtClean="0"/>
                            <a:t> </a:t>
                          </a:r>
                          <a:r>
                            <a:rPr kumimoji="1" lang="en-US" altLang="ja-JP" dirty="0" smtClean="0"/>
                            <a:t>Radius</a:t>
                          </a:r>
                        </a:p>
                        <a:p>
                          <a:pPr algn="ctr"/>
                          <a:r>
                            <a:rPr kumimoji="1" lang="en-US" altLang="ja-JP" dirty="0" smtClean="0"/>
                            <a:t>(Typical Timescale)</a:t>
                          </a:r>
                          <a:endParaRPr kumimoji="1" lang="ja-JP" altLang="en-US" dirty="0"/>
                        </a:p>
                      </a:txBody>
                      <a:tcPr/>
                    </a:tc>
                    <a:tc>
                      <a:txBody>
                        <a:bodyPr/>
                        <a:lstStyle/>
                        <a:p>
                          <a:pPr algn="ctr"/>
                          <a:r>
                            <a:rPr kumimoji="1" lang="en-US" altLang="ja-JP" dirty="0" smtClean="0"/>
                            <a:t>Captured Mass by Jupiter</a:t>
                          </a:r>
                          <a:endParaRPr kumimoji="1" lang="ja-JP" altLang="en-US" dirty="0"/>
                        </a:p>
                      </a:txBody>
                      <a:tcPr/>
                    </a:tc>
                    <a:tc>
                      <a:txBody>
                        <a:bodyPr/>
                        <a:lstStyle/>
                        <a:p>
                          <a:pPr algn="ctr"/>
                          <a:r>
                            <a:rPr kumimoji="1" lang="en-US" altLang="ja-JP" dirty="0" smtClean="0"/>
                            <a:t>Captured</a:t>
                          </a:r>
                          <a:r>
                            <a:rPr kumimoji="1" lang="en-US" altLang="ja-JP" baseline="0" dirty="0" smtClean="0"/>
                            <a:t> Mass by</a:t>
                          </a:r>
                          <a:r>
                            <a:rPr kumimoji="1" lang="en-US" altLang="ja-JP" dirty="0" smtClean="0"/>
                            <a:t> Saturn</a:t>
                          </a:r>
                          <a:endParaRPr kumimoji="1" lang="ja-JP" altLang="en-US" dirty="0"/>
                        </a:p>
                      </a:txBody>
                      <a:tcPr/>
                    </a:tc>
                    <a:tc>
                      <a:txBody>
                        <a:bodyPr/>
                        <a:lstStyle/>
                        <a:p>
                          <a:pPr algn="ctr"/>
                          <a:r>
                            <a:rPr kumimoji="1" lang="en-US" altLang="ja-JP" dirty="0" smtClean="0"/>
                            <a:t>Ratio</a:t>
                          </a:r>
                          <a:endParaRPr kumimoji="1" lang="ja-JP" altLang="en-US" dirty="0"/>
                        </a:p>
                      </a:txBody>
                      <a:tcPr/>
                    </a:tc>
                  </a:tr>
                  <a:tr h="370840">
                    <a:tc>
                      <a:txBody>
                        <a:bodyPr/>
                        <a:lstStyle/>
                        <a:p>
                          <a:pPr algn="ctr"/>
                          <a14:m>
                            <m:oMath xmlns:m="http://schemas.openxmlformats.org/officeDocument/2006/math">
                              <m:sSup>
                                <m:sSupPr>
                                  <m:ctrlPr>
                                    <a:rPr kumimoji="1" lang="en-US" altLang="ja-JP" i="1" smtClean="0">
                                      <a:latin typeface="Cambria Math" charset="0"/>
                                    </a:rPr>
                                  </m:ctrlPr>
                                </m:sSupPr>
                                <m:e>
                                  <m:r>
                                    <a:rPr kumimoji="1" lang="en-US" altLang="ja-JP" b="0" i="1" smtClean="0">
                                      <a:latin typeface="Cambria Math" charset="0"/>
                                    </a:rPr>
                                    <m:t>10</m:t>
                                  </m:r>
                                </m:e>
                                <m:sup>
                                  <m:r>
                                    <a:rPr kumimoji="1" lang="en-US" altLang="ja-JP" b="0" i="1" smtClean="0">
                                      <a:latin typeface="Cambria Math" charset="0"/>
                                    </a:rPr>
                                    <m:t>5</m:t>
                                  </m:r>
                                </m:sup>
                              </m:sSup>
                              <m:r>
                                <a:rPr kumimoji="1" lang="en-US" altLang="ja-JP" b="0" i="1" smtClean="0">
                                  <a:latin typeface="Cambria Math" charset="0"/>
                                </a:rPr>
                                <m:t> </m:t>
                              </m:r>
                              <m:r>
                                <a:rPr kumimoji="1" lang="en-US" altLang="ja-JP" b="0" i="1" smtClean="0">
                                  <a:latin typeface="Cambria Math" charset="0"/>
                                </a:rPr>
                                <m:t>𝑐𝑚</m:t>
                              </m:r>
                            </m:oMath>
                          </a14:m>
                          <a:r>
                            <a:rPr kumimoji="1" lang="en-US" altLang="ja-JP" dirty="0" smtClean="0"/>
                            <a:t> ( </a:t>
                          </a:r>
                          <a14:m>
                            <m:oMath xmlns:m="http://schemas.openxmlformats.org/officeDocument/2006/math">
                              <m:sSup>
                                <m:sSupPr>
                                  <m:ctrlPr>
                                    <a:rPr kumimoji="1" lang="en-US" altLang="ja-JP" i="1" dirty="0" smtClean="0">
                                      <a:latin typeface="Cambria Math" charset="0"/>
                                    </a:rPr>
                                  </m:ctrlPr>
                                </m:sSupPr>
                                <m:e>
                                  <m:r>
                                    <a:rPr kumimoji="1" lang="en-US" altLang="ja-JP" b="0" i="1" dirty="0" smtClean="0">
                                      <a:latin typeface="Cambria Math" charset="0"/>
                                    </a:rPr>
                                    <m:t>10</m:t>
                                  </m:r>
                                </m:e>
                                <m:sup>
                                  <m:r>
                                    <a:rPr kumimoji="1" lang="en-US" altLang="ja-JP" b="0" i="1" dirty="0" smtClean="0">
                                      <a:latin typeface="Cambria Math" charset="0"/>
                                    </a:rPr>
                                    <m:t>5</m:t>
                                  </m:r>
                                </m:sup>
                              </m:sSup>
                              <m:r>
                                <a:rPr kumimoji="1" lang="en-US" altLang="ja-JP" b="0" i="1" dirty="0" smtClean="0">
                                  <a:latin typeface="Cambria Math" charset="0"/>
                                </a:rPr>
                                <m:t>𝑦𝑒𝑎𝑟</m:t>
                              </m:r>
                            </m:oMath>
                          </a14:m>
                          <a:r>
                            <a:rPr kumimoji="1" lang="en-US" altLang="ja-JP" dirty="0" smtClean="0"/>
                            <a:t> )</a:t>
                          </a:r>
                          <a:endParaRPr kumimoji="1" lang="ja-JP" altLang="en-US" dirty="0"/>
                        </a:p>
                      </a:txBody>
                      <a:tcPr/>
                    </a:tc>
                    <a:tc>
                      <a:txBody>
                        <a:bodyPr/>
                        <a:lstStyle/>
                        <a:p>
                          <a:pPr algn="ctr"/>
                          <a:r>
                            <a:rPr kumimoji="1" lang="en-US" altLang="ja-JP" dirty="0" smtClean="0"/>
                            <a:t>1.59 </a:t>
                          </a:r>
                          <a14:m>
                            <m:oMath xmlns:m="http://schemas.openxmlformats.org/officeDocument/2006/math">
                              <m:sSub>
                                <m:sSubPr>
                                  <m:ctrlPr>
                                    <a:rPr kumimoji="1" lang="en-US" altLang="ja-JP" i="1" smtClean="0">
                                      <a:latin typeface="Cambria Math" charset="0"/>
                                    </a:rPr>
                                  </m:ctrlPr>
                                </m:sSubPr>
                                <m:e>
                                  <m:r>
                                    <a:rPr kumimoji="1" lang="en-US" altLang="ja-JP" b="0" i="1" smtClean="0">
                                      <a:latin typeface="Cambria Math" charset="0"/>
                                    </a:rPr>
                                    <m:t>𝑀</m:t>
                                  </m:r>
                                </m:e>
                                <m:sub>
                                  <m:r>
                                    <a:rPr kumimoji="1" lang="en-US" altLang="ja-JP" i="1" smtClean="0">
                                      <a:latin typeface="Cambria Math" charset="0"/>
                                      <a:ea typeface="Cambria Math" charset="0"/>
                                      <a:cs typeface="Cambria Math" charset="0"/>
                                    </a:rPr>
                                    <m:t>⨁</m:t>
                                  </m:r>
                                </m:sub>
                              </m:sSub>
                            </m:oMath>
                          </a14:m>
                          <a:endParaRPr kumimoji="1" lang="ja-JP" altLang="en-US" dirty="0"/>
                        </a:p>
                      </a:txBody>
                      <a:tcPr/>
                    </a:tc>
                    <a:tc>
                      <a:txBody>
                        <a:bodyPr/>
                        <a:lstStyle/>
                        <a:p>
                          <a:pPr algn="ctr"/>
                          <a:r>
                            <a:rPr kumimoji="1" lang="en-US" altLang="ja-JP" dirty="0" smtClean="0"/>
                            <a:t>0.61 </a:t>
                          </a:r>
                          <a14:m>
                            <m:oMath xmlns:m="http://schemas.openxmlformats.org/officeDocument/2006/math">
                              <m:sSub>
                                <m:sSubPr>
                                  <m:ctrlPr>
                                    <a:rPr kumimoji="1" lang="en-US" altLang="ja-JP" i="1" smtClean="0">
                                      <a:latin typeface="Cambria Math" charset="0"/>
                                    </a:rPr>
                                  </m:ctrlPr>
                                </m:sSubPr>
                                <m:e>
                                  <m:r>
                                    <a:rPr kumimoji="1" lang="en-US" altLang="ja-JP" b="0" i="1" smtClean="0">
                                      <a:latin typeface="Cambria Math" charset="0"/>
                                    </a:rPr>
                                    <m:t>𝑀</m:t>
                                  </m:r>
                                </m:e>
                                <m:sub>
                                  <m:r>
                                    <a:rPr kumimoji="1" lang="en-US" altLang="ja-JP" i="1" smtClean="0">
                                      <a:latin typeface="Cambria Math" charset="0"/>
                                      <a:ea typeface="Cambria Math" charset="0"/>
                                      <a:cs typeface="Cambria Math" charset="0"/>
                                    </a:rPr>
                                    <m:t>⨁</m:t>
                                  </m:r>
                                </m:sub>
                              </m:sSub>
                            </m:oMath>
                          </a14:m>
                          <a:endParaRPr kumimoji="1" lang="ja-JP" altLang="en-US" dirty="0"/>
                        </a:p>
                      </a:txBody>
                      <a:tcPr/>
                    </a:tc>
                    <a:tc>
                      <a:txBody>
                        <a:bodyPr/>
                        <a:lstStyle/>
                        <a:p>
                          <a:pPr algn="ctr"/>
                          <a:r>
                            <a:rPr kumimoji="1" lang="en-US" altLang="ja-JP" dirty="0" smtClean="0"/>
                            <a:t>2.60</a:t>
                          </a:r>
                          <a:endParaRPr kumimoji="1" lang="ja-JP" alt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1" lang="en-US" altLang="ja-JP" i="1" smtClean="0">
                                      <a:latin typeface="Cambria Math" charset="0"/>
                                    </a:rPr>
                                  </m:ctrlPr>
                                </m:sSupPr>
                                <m:e>
                                  <m:r>
                                    <a:rPr kumimoji="1" lang="en-US" altLang="ja-JP" b="0" i="1" smtClean="0">
                                      <a:latin typeface="Cambria Math" charset="0"/>
                                    </a:rPr>
                                    <m:t>10</m:t>
                                  </m:r>
                                </m:e>
                                <m:sup>
                                  <m:r>
                                    <a:rPr kumimoji="1" lang="en-US" altLang="ja-JP" b="0" i="1" smtClean="0">
                                      <a:latin typeface="Cambria Math" charset="0"/>
                                    </a:rPr>
                                    <m:t>6</m:t>
                                  </m:r>
                                </m:sup>
                              </m:sSup>
                              <m:r>
                                <a:rPr kumimoji="1" lang="en-US" altLang="ja-JP" b="0" i="1" smtClean="0">
                                  <a:latin typeface="Cambria Math" charset="0"/>
                                </a:rPr>
                                <m:t> </m:t>
                              </m:r>
                              <m:r>
                                <a:rPr kumimoji="1" lang="en-US" altLang="ja-JP" b="0" i="1" smtClean="0">
                                  <a:latin typeface="Cambria Math" charset="0"/>
                                </a:rPr>
                                <m:t>𝑐𝑚</m:t>
                              </m:r>
                            </m:oMath>
                          </a14:m>
                          <a:r>
                            <a:rPr kumimoji="1" lang="en-US" altLang="ja-JP" dirty="0" smtClean="0"/>
                            <a:t>( </a:t>
                          </a:r>
                          <a14:m>
                            <m:oMath xmlns:m="http://schemas.openxmlformats.org/officeDocument/2006/math">
                              <m:sSup>
                                <m:sSupPr>
                                  <m:ctrlPr>
                                    <a:rPr kumimoji="1" lang="en-US" altLang="ja-JP" i="1" dirty="0" smtClean="0">
                                      <a:latin typeface="Cambria Math" charset="0"/>
                                    </a:rPr>
                                  </m:ctrlPr>
                                </m:sSupPr>
                                <m:e>
                                  <m:r>
                                    <a:rPr kumimoji="1" lang="en-US" altLang="ja-JP" b="0" i="1" dirty="0" smtClean="0">
                                      <a:latin typeface="Cambria Math" charset="0"/>
                                    </a:rPr>
                                    <m:t>10</m:t>
                                  </m:r>
                                </m:e>
                                <m:sup>
                                  <m:r>
                                    <a:rPr kumimoji="1" lang="en-US" altLang="ja-JP" b="0" i="1" dirty="0" smtClean="0">
                                      <a:latin typeface="Cambria Math" charset="0"/>
                                    </a:rPr>
                                    <m:t>6</m:t>
                                  </m:r>
                                </m:sup>
                              </m:sSup>
                              <m:r>
                                <a:rPr kumimoji="1" lang="en-US" altLang="ja-JP" b="0" i="1" dirty="0" smtClean="0">
                                  <a:latin typeface="Cambria Math" charset="0"/>
                                </a:rPr>
                                <m:t>𝑦𝑒𝑎𝑟</m:t>
                              </m:r>
                            </m:oMath>
                          </a14:m>
                          <a:r>
                            <a:rPr kumimoji="1" lang="en-US" altLang="ja-JP" dirty="0" smtClean="0"/>
                            <a:t> )</a:t>
                          </a:r>
                          <a:endParaRPr kumimoji="1" lang="ja-JP" altLang="en-US" dirty="0"/>
                        </a:p>
                      </a:txBody>
                      <a:tcPr/>
                    </a:tc>
                    <a:tc>
                      <a:txBody>
                        <a:bodyPr/>
                        <a:lstStyle/>
                        <a:p>
                          <a:pPr algn="ctr"/>
                          <a:r>
                            <a:rPr kumimoji="1" lang="en-US" altLang="ja-JP" dirty="0" smtClean="0"/>
                            <a:t>1.00 </a:t>
                          </a:r>
                          <a14:m>
                            <m:oMath xmlns:m="http://schemas.openxmlformats.org/officeDocument/2006/math">
                              <m:sSub>
                                <m:sSubPr>
                                  <m:ctrlPr>
                                    <a:rPr kumimoji="1" lang="en-US" altLang="ja-JP" i="1" smtClean="0">
                                      <a:latin typeface="Cambria Math" charset="0"/>
                                    </a:rPr>
                                  </m:ctrlPr>
                                </m:sSubPr>
                                <m:e>
                                  <m:r>
                                    <a:rPr kumimoji="1" lang="en-US" altLang="ja-JP" b="0" i="1" smtClean="0">
                                      <a:latin typeface="Cambria Math" charset="0"/>
                                    </a:rPr>
                                    <m:t>𝑀</m:t>
                                  </m:r>
                                </m:e>
                                <m:sub>
                                  <m:r>
                                    <a:rPr kumimoji="1" lang="en-US" altLang="ja-JP" i="1" smtClean="0">
                                      <a:latin typeface="Cambria Math" charset="0"/>
                                      <a:ea typeface="Cambria Math" charset="0"/>
                                      <a:cs typeface="Cambria Math" charset="0"/>
                                    </a:rPr>
                                    <m:t>⨁</m:t>
                                  </m:r>
                                </m:sub>
                              </m:sSub>
                            </m:oMath>
                          </a14:m>
                          <a:endParaRPr kumimoji="1" lang="ja-JP" altLang="en-US" dirty="0"/>
                        </a:p>
                      </a:txBody>
                      <a:tcPr/>
                    </a:tc>
                    <a:tc>
                      <a:txBody>
                        <a:bodyPr/>
                        <a:lstStyle/>
                        <a:p>
                          <a:pPr algn="ctr"/>
                          <a:r>
                            <a:rPr kumimoji="1" lang="en-US" altLang="ja-JP" dirty="0" smtClean="0"/>
                            <a:t>0.66 </a:t>
                          </a:r>
                          <a14:m>
                            <m:oMath xmlns:m="http://schemas.openxmlformats.org/officeDocument/2006/math">
                              <m:sSub>
                                <m:sSubPr>
                                  <m:ctrlPr>
                                    <a:rPr kumimoji="1" lang="en-US" altLang="ja-JP" i="1" smtClean="0">
                                      <a:latin typeface="Cambria Math" charset="0"/>
                                    </a:rPr>
                                  </m:ctrlPr>
                                </m:sSubPr>
                                <m:e>
                                  <m:r>
                                    <a:rPr kumimoji="1" lang="en-US" altLang="ja-JP" b="0" i="1" smtClean="0">
                                      <a:latin typeface="Cambria Math" charset="0"/>
                                    </a:rPr>
                                    <m:t>𝑀</m:t>
                                  </m:r>
                                </m:e>
                                <m:sub>
                                  <m:r>
                                    <a:rPr kumimoji="1" lang="en-US" altLang="ja-JP" i="1" smtClean="0">
                                      <a:latin typeface="Cambria Math" charset="0"/>
                                      <a:ea typeface="Cambria Math" charset="0"/>
                                      <a:cs typeface="Cambria Math" charset="0"/>
                                    </a:rPr>
                                    <m:t>⨁</m:t>
                                  </m:r>
                                </m:sub>
                              </m:sSub>
                            </m:oMath>
                          </a14:m>
                          <a:endParaRPr kumimoji="1" lang="ja-JP" altLang="en-US" dirty="0"/>
                        </a:p>
                      </a:txBody>
                      <a:tcPr/>
                    </a:tc>
                    <a:tc>
                      <a:txBody>
                        <a:bodyPr/>
                        <a:lstStyle/>
                        <a:p>
                          <a:pPr algn="ctr"/>
                          <a:r>
                            <a:rPr kumimoji="1" lang="en-US" altLang="ja-JP" dirty="0" smtClean="0"/>
                            <a:t>1.51</a:t>
                          </a:r>
                          <a:endParaRPr kumimoji="1" lang="ja-JP" alt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1" lang="en-US" altLang="ja-JP" i="1" smtClean="0">
                                      <a:latin typeface="Cambria Math" charset="0"/>
                                    </a:rPr>
                                  </m:ctrlPr>
                                </m:sSupPr>
                                <m:e>
                                  <m:r>
                                    <a:rPr kumimoji="1" lang="en-US" altLang="ja-JP" b="0" i="1" smtClean="0">
                                      <a:latin typeface="Cambria Math" charset="0"/>
                                    </a:rPr>
                                    <m:t>10</m:t>
                                  </m:r>
                                </m:e>
                                <m:sup>
                                  <m:r>
                                    <a:rPr kumimoji="1" lang="en-US" altLang="ja-JP" b="0" i="1" smtClean="0">
                                      <a:latin typeface="Cambria Math" charset="0"/>
                                    </a:rPr>
                                    <m:t>7</m:t>
                                  </m:r>
                                </m:sup>
                              </m:sSup>
                              <m:r>
                                <a:rPr kumimoji="1" lang="en-US" altLang="ja-JP" b="0" i="1" smtClean="0">
                                  <a:latin typeface="Cambria Math" charset="0"/>
                                </a:rPr>
                                <m:t> </m:t>
                              </m:r>
                              <m:r>
                                <a:rPr kumimoji="1" lang="en-US" altLang="ja-JP" b="0" i="1" smtClean="0">
                                  <a:latin typeface="Cambria Math" charset="0"/>
                                </a:rPr>
                                <m:t>𝑐𝑚</m:t>
                              </m:r>
                            </m:oMath>
                          </a14:m>
                          <a:r>
                            <a:rPr kumimoji="1" lang="en-US" altLang="ja-JP" dirty="0" smtClean="0"/>
                            <a:t>( </a:t>
                          </a:r>
                          <a14:m>
                            <m:oMath xmlns:m="http://schemas.openxmlformats.org/officeDocument/2006/math">
                              <m:sSup>
                                <m:sSupPr>
                                  <m:ctrlPr>
                                    <a:rPr kumimoji="1" lang="en-US" altLang="ja-JP" i="1" dirty="0" smtClean="0">
                                      <a:latin typeface="Cambria Math" charset="0"/>
                                    </a:rPr>
                                  </m:ctrlPr>
                                </m:sSupPr>
                                <m:e>
                                  <m:r>
                                    <a:rPr kumimoji="1" lang="en-US" altLang="ja-JP" b="0" i="1" dirty="0" smtClean="0">
                                      <a:latin typeface="Cambria Math" charset="0"/>
                                    </a:rPr>
                                    <m:t>10</m:t>
                                  </m:r>
                                </m:e>
                                <m:sup>
                                  <m:r>
                                    <a:rPr kumimoji="1" lang="en-US" altLang="ja-JP" b="0" i="1" dirty="0" smtClean="0">
                                      <a:latin typeface="Cambria Math" charset="0"/>
                                    </a:rPr>
                                    <m:t>7</m:t>
                                  </m:r>
                                </m:sup>
                              </m:sSup>
                              <m:r>
                                <a:rPr kumimoji="1" lang="en-US" altLang="ja-JP" b="0" i="1" dirty="0" smtClean="0">
                                  <a:latin typeface="Cambria Math" charset="0"/>
                                </a:rPr>
                                <m:t>𝑦𝑒𝑎𝑟</m:t>
                              </m:r>
                            </m:oMath>
                          </a14:m>
                          <a:r>
                            <a:rPr kumimoji="1" lang="en-US" altLang="ja-JP" dirty="0" smtClean="0"/>
                            <a:t> )</a:t>
                          </a:r>
                          <a:endParaRPr kumimoji="1" lang="ja-JP" altLang="en-US" dirty="0"/>
                        </a:p>
                      </a:txBody>
                      <a:tcPr/>
                    </a:tc>
                    <a:tc>
                      <a:txBody>
                        <a:bodyPr/>
                        <a:lstStyle/>
                        <a:p>
                          <a:pPr algn="ctr"/>
                          <a:r>
                            <a:rPr kumimoji="1" lang="en-US" altLang="ja-JP" dirty="0" smtClean="0"/>
                            <a:t>1.01 </a:t>
                          </a:r>
                          <a14:m>
                            <m:oMath xmlns:m="http://schemas.openxmlformats.org/officeDocument/2006/math">
                              <m:sSub>
                                <m:sSubPr>
                                  <m:ctrlPr>
                                    <a:rPr kumimoji="1" lang="en-US" altLang="ja-JP" i="1" smtClean="0">
                                      <a:latin typeface="Cambria Math" charset="0"/>
                                    </a:rPr>
                                  </m:ctrlPr>
                                </m:sSubPr>
                                <m:e>
                                  <m:r>
                                    <a:rPr kumimoji="1" lang="en-US" altLang="ja-JP" b="0" i="1" smtClean="0">
                                      <a:latin typeface="Cambria Math" charset="0"/>
                                    </a:rPr>
                                    <m:t>𝑀</m:t>
                                  </m:r>
                                </m:e>
                                <m:sub>
                                  <m:r>
                                    <a:rPr kumimoji="1" lang="en-US" altLang="ja-JP" i="1" smtClean="0">
                                      <a:latin typeface="Cambria Math" charset="0"/>
                                      <a:ea typeface="Cambria Math" charset="0"/>
                                      <a:cs typeface="Cambria Math" charset="0"/>
                                    </a:rPr>
                                    <m:t>⨁</m:t>
                                  </m:r>
                                </m:sub>
                              </m:sSub>
                            </m:oMath>
                          </a14:m>
                          <a:endParaRPr kumimoji="1" lang="ja-JP" altLang="en-US" dirty="0"/>
                        </a:p>
                      </a:txBody>
                      <a:tcPr/>
                    </a:tc>
                    <a:tc>
                      <a:txBody>
                        <a:bodyPr/>
                        <a:lstStyle/>
                        <a:p>
                          <a:pPr algn="ctr"/>
                          <a:r>
                            <a:rPr kumimoji="1" lang="en-US" altLang="ja-JP" dirty="0" smtClean="0"/>
                            <a:t>0.78 </a:t>
                          </a:r>
                          <a14:m>
                            <m:oMath xmlns:m="http://schemas.openxmlformats.org/officeDocument/2006/math">
                              <m:sSub>
                                <m:sSubPr>
                                  <m:ctrlPr>
                                    <a:rPr kumimoji="1" lang="en-US" altLang="ja-JP" i="1" smtClean="0">
                                      <a:latin typeface="Cambria Math" charset="0"/>
                                    </a:rPr>
                                  </m:ctrlPr>
                                </m:sSubPr>
                                <m:e>
                                  <m:r>
                                    <a:rPr kumimoji="1" lang="en-US" altLang="ja-JP" b="0" i="1" smtClean="0">
                                      <a:latin typeface="Cambria Math" charset="0"/>
                                    </a:rPr>
                                    <m:t>𝑀</m:t>
                                  </m:r>
                                </m:e>
                                <m:sub>
                                  <m:r>
                                    <a:rPr kumimoji="1" lang="en-US" altLang="ja-JP" i="1" smtClean="0">
                                      <a:latin typeface="Cambria Math" charset="0"/>
                                      <a:ea typeface="Cambria Math" charset="0"/>
                                      <a:cs typeface="Cambria Math" charset="0"/>
                                    </a:rPr>
                                    <m:t>⨁</m:t>
                                  </m:r>
                                </m:sub>
                              </m:sSub>
                            </m:oMath>
                          </a14:m>
                          <a:endParaRPr kumimoji="1" lang="ja-JP" altLang="en-US" dirty="0"/>
                        </a:p>
                      </a:txBody>
                      <a:tcPr/>
                    </a:tc>
                    <a:tc>
                      <a:txBody>
                        <a:bodyPr/>
                        <a:lstStyle/>
                        <a:p>
                          <a:pPr algn="ctr"/>
                          <a:r>
                            <a:rPr kumimoji="1" lang="en-US" altLang="ja-JP" dirty="0" smtClean="0"/>
                            <a:t>1.40</a:t>
                          </a:r>
                          <a:endParaRPr kumimoji="1" lang="ja-JP" altLang="en-US" dirty="0"/>
                        </a:p>
                      </a:txBody>
                      <a:tcPr/>
                    </a:tc>
                  </a:tr>
                </a:tbl>
              </a:graphicData>
            </a:graphic>
          </p:graphicFrame>
        </mc:Choice>
        <mc:Fallback>
          <p:graphicFrame>
            <p:nvGraphicFramePr>
              <p:cNvPr id="2" name="表 1"/>
              <p:cNvGraphicFramePr>
                <a:graphicFrameLocks noGrp="1"/>
              </p:cNvGraphicFramePr>
              <p:nvPr>
                <p:extLst>
                  <p:ext uri="{D42A27DB-BD31-4B8C-83A1-F6EECF244321}">
                    <p14:modId xmlns:p14="http://schemas.microsoft.com/office/powerpoint/2010/main" val="1810953882"/>
                  </p:ext>
                </p:extLst>
              </p:nvPr>
            </p:nvGraphicFramePr>
            <p:xfrm>
              <a:off x="127000" y="749082"/>
              <a:ext cx="8877300" cy="1754697"/>
            </p:xfrm>
            <a:graphic>
              <a:graphicData uri="http://schemas.openxmlformats.org/drawingml/2006/table">
                <a:tbl>
                  <a:tblPr firstRow="1" bandRow="1">
                    <a:tableStyleId>{5C22544A-7EE6-4342-B048-85BDC9FD1C3A}</a:tableStyleId>
                  </a:tblPr>
                  <a:tblGrid>
                    <a:gridCol w="2413000"/>
                    <a:gridCol w="2025650"/>
                    <a:gridCol w="2219325"/>
                    <a:gridCol w="2219325"/>
                  </a:tblGrid>
                  <a:tr h="640080">
                    <a:tc>
                      <a:txBody>
                        <a:bodyPr/>
                        <a:lstStyle/>
                        <a:p>
                          <a:pPr algn="ctr"/>
                          <a:r>
                            <a:rPr kumimoji="1" lang="en-US" altLang="ja-JP" dirty="0" err="1" smtClean="0"/>
                            <a:t>Planetesimal’s</a:t>
                          </a:r>
                          <a:r>
                            <a:rPr kumimoji="1" lang="en-US" altLang="ja-JP" dirty="0" smtClean="0"/>
                            <a:t> </a:t>
                          </a:r>
                          <a:r>
                            <a:rPr kumimoji="1" lang="en-US" altLang="ja-JP" dirty="0" smtClean="0"/>
                            <a:t>Radius</a:t>
                          </a:r>
                        </a:p>
                        <a:p>
                          <a:pPr algn="ctr"/>
                          <a:r>
                            <a:rPr kumimoji="1" lang="en-US" altLang="ja-JP" dirty="0" smtClean="0"/>
                            <a:t>(Typical Timescale)</a:t>
                          </a:r>
                          <a:endParaRPr kumimoji="1" lang="ja-JP" altLang="en-US" dirty="0"/>
                        </a:p>
                      </a:txBody>
                      <a:tcPr/>
                    </a:tc>
                    <a:tc>
                      <a:txBody>
                        <a:bodyPr/>
                        <a:lstStyle/>
                        <a:p>
                          <a:pPr algn="ctr"/>
                          <a:r>
                            <a:rPr kumimoji="1" lang="en-US" altLang="ja-JP" dirty="0" smtClean="0"/>
                            <a:t>Captured Mass by Jupiter</a:t>
                          </a:r>
                          <a:endParaRPr kumimoji="1" lang="ja-JP" altLang="en-US" dirty="0"/>
                        </a:p>
                      </a:txBody>
                      <a:tcPr/>
                    </a:tc>
                    <a:tc>
                      <a:txBody>
                        <a:bodyPr/>
                        <a:lstStyle/>
                        <a:p>
                          <a:pPr algn="ctr"/>
                          <a:r>
                            <a:rPr kumimoji="1" lang="en-US" altLang="ja-JP" dirty="0" smtClean="0"/>
                            <a:t>Captured</a:t>
                          </a:r>
                          <a:r>
                            <a:rPr kumimoji="1" lang="en-US" altLang="ja-JP" baseline="0" dirty="0" smtClean="0"/>
                            <a:t> Mass by</a:t>
                          </a:r>
                          <a:r>
                            <a:rPr kumimoji="1" lang="en-US" altLang="ja-JP" dirty="0" smtClean="0"/>
                            <a:t> Saturn</a:t>
                          </a:r>
                          <a:endParaRPr kumimoji="1" lang="ja-JP" altLang="en-US" dirty="0"/>
                        </a:p>
                      </a:txBody>
                      <a:tcPr/>
                    </a:tc>
                    <a:tc>
                      <a:txBody>
                        <a:bodyPr/>
                        <a:lstStyle/>
                        <a:p>
                          <a:pPr algn="ctr"/>
                          <a:r>
                            <a:rPr kumimoji="1" lang="en-US" altLang="ja-JP" dirty="0" smtClean="0"/>
                            <a:t>Ratio</a:t>
                          </a:r>
                          <a:endParaRPr kumimoji="1" lang="ja-JP" altLang="en-US" dirty="0"/>
                        </a:p>
                      </a:txBody>
                      <a:tcPr/>
                    </a:tc>
                  </a:tr>
                  <a:tr h="371539">
                    <a:tc>
                      <a:txBody>
                        <a:bodyPr/>
                        <a:lstStyle/>
                        <a:p>
                          <a:endParaRPr lang="ja-JP"/>
                        </a:p>
                      </a:txBody>
                      <a:tcPr>
                        <a:blipFill rotWithShape="0">
                          <a:blip r:embed="rId3"/>
                          <a:stretch>
                            <a:fillRect l="-253" t="-177419" r="-269192" b="-314516"/>
                          </a:stretch>
                        </a:blipFill>
                      </a:tcPr>
                    </a:tc>
                    <a:tc>
                      <a:txBody>
                        <a:bodyPr/>
                        <a:lstStyle/>
                        <a:p>
                          <a:endParaRPr lang="ja-JP"/>
                        </a:p>
                      </a:txBody>
                      <a:tcPr>
                        <a:blipFill rotWithShape="0">
                          <a:blip r:embed="rId3"/>
                          <a:stretch>
                            <a:fillRect l="-119219" t="-177419" r="-220120" b="-314516"/>
                          </a:stretch>
                        </a:blipFill>
                      </a:tcPr>
                    </a:tc>
                    <a:tc>
                      <a:txBody>
                        <a:bodyPr/>
                        <a:lstStyle/>
                        <a:p>
                          <a:endParaRPr lang="ja-JP"/>
                        </a:p>
                      </a:txBody>
                      <a:tcPr>
                        <a:blipFill rotWithShape="0">
                          <a:blip r:embed="rId3"/>
                          <a:stretch>
                            <a:fillRect l="-200000" t="-177419" r="-100822" b="-314516"/>
                          </a:stretch>
                        </a:blipFill>
                      </a:tcPr>
                    </a:tc>
                    <a:tc>
                      <a:txBody>
                        <a:bodyPr/>
                        <a:lstStyle/>
                        <a:p>
                          <a:pPr algn="ctr"/>
                          <a:r>
                            <a:rPr kumimoji="1" lang="en-US" altLang="ja-JP" dirty="0" smtClean="0"/>
                            <a:t>2.60</a:t>
                          </a:r>
                          <a:endParaRPr kumimoji="1" lang="ja-JP" altLang="en-US" dirty="0"/>
                        </a:p>
                      </a:txBody>
                      <a:tcPr/>
                    </a:tc>
                  </a:tr>
                  <a:tr h="371539">
                    <a:tc>
                      <a:txBody>
                        <a:bodyPr/>
                        <a:lstStyle/>
                        <a:p>
                          <a:endParaRPr lang="ja-JP"/>
                        </a:p>
                      </a:txBody>
                      <a:tcPr>
                        <a:blipFill rotWithShape="0">
                          <a:blip r:embed="rId3"/>
                          <a:stretch>
                            <a:fillRect l="-253" t="-281967" r="-269192" b="-219672"/>
                          </a:stretch>
                        </a:blipFill>
                      </a:tcPr>
                    </a:tc>
                    <a:tc>
                      <a:txBody>
                        <a:bodyPr/>
                        <a:lstStyle/>
                        <a:p>
                          <a:endParaRPr lang="ja-JP"/>
                        </a:p>
                      </a:txBody>
                      <a:tcPr>
                        <a:blipFill rotWithShape="0">
                          <a:blip r:embed="rId3"/>
                          <a:stretch>
                            <a:fillRect l="-119219" t="-281967" r="-220120" b="-219672"/>
                          </a:stretch>
                        </a:blipFill>
                      </a:tcPr>
                    </a:tc>
                    <a:tc>
                      <a:txBody>
                        <a:bodyPr/>
                        <a:lstStyle/>
                        <a:p>
                          <a:endParaRPr lang="ja-JP"/>
                        </a:p>
                      </a:txBody>
                      <a:tcPr>
                        <a:blipFill rotWithShape="0">
                          <a:blip r:embed="rId3"/>
                          <a:stretch>
                            <a:fillRect l="-200000" t="-281967" r="-100822" b="-219672"/>
                          </a:stretch>
                        </a:blipFill>
                      </a:tcPr>
                    </a:tc>
                    <a:tc>
                      <a:txBody>
                        <a:bodyPr/>
                        <a:lstStyle/>
                        <a:p>
                          <a:pPr algn="ctr"/>
                          <a:r>
                            <a:rPr kumimoji="1" lang="en-US" altLang="ja-JP" dirty="0" smtClean="0"/>
                            <a:t>1.51</a:t>
                          </a:r>
                          <a:endParaRPr kumimoji="1" lang="ja-JP" altLang="en-US" dirty="0"/>
                        </a:p>
                      </a:txBody>
                      <a:tcPr/>
                    </a:tc>
                  </a:tr>
                  <a:tr h="371539">
                    <a:tc>
                      <a:txBody>
                        <a:bodyPr/>
                        <a:lstStyle/>
                        <a:p>
                          <a:endParaRPr lang="ja-JP"/>
                        </a:p>
                      </a:txBody>
                      <a:tcPr>
                        <a:blipFill rotWithShape="0">
                          <a:blip r:embed="rId3"/>
                          <a:stretch>
                            <a:fillRect l="-253" t="-381967" r="-269192" b="-119672"/>
                          </a:stretch>
                        </a:blipFill>
                      </a:tcPr>
                    </a:tc>
                    <a:tc>
                      <a:txBody>
                        <a:bodyPr/>
                        <a:lstStyle/>
                        <a:p>
                          <a:endParaRPr lang="ja-JP"/>
                        </a:p>
                      </a:txBody>
                      <a:tcPr>
                        <a:blipFill rotWithShape="0">
                          <a:blip r:embed="rId3"/>
                          <a:stretch>
                            <a:fillRect l="-119219" t="-381967" r="-220120" b="-119672"/>
                          </a:stretch>
                        </a:blipFill>
                      </a:tcPr>
                    </a:tc>
                    <a:tc>
                      <a:txBody>
                        <a:bodyPr/>
                        <a:lstStyle/>
                        <a:p>
                          <a:endParaRPr lang="ja-JP"/>
                        </a:p>
                      </a:txBody>
                      <a:tcPr>
                        <a:blipFill rotWithShape="0">
                          <a:blip r:embed="rId3"/>
                          <a:stretch>
                            <a:fillRect l="-200000" t="-381967" r="-100822" b="-119672"/>
                          </a:stretch>
                        </a:blipFill>
                      </a:tcPr>
                    </a:tc>
                    <a:tc>
                      <a:txBody>
                        <a:bodyPr/>
                        <a:lstStyle/>
                        <a:p>
                          <a:pPr algn="ctr"/>
                          <a:r>
                            <a:rPr kumimoji="1" lang="en-US" altLang="ja-JP" dirty="0" smtClean="0"/>
                            <a:t>1.40</a:t>
                          </a:r>
                          <a:endParaRPr kumimoji="1" lang="ja-JP" altLang="en-US" dirty="0"/>
                        </a:p>
                      </a:txBody>
                      <a:tcPr/>
                    </a:tc>
                  </a:tr>
                </a:tbl>
              </a:graphicData>
            </a:graphic>
          </p:graphicFrame>
        </mc:Fallback>
      </mc:AlternateContent>
      <p:grpSp>
        <p:nvGrpSpPr>
          <p:cNvPr id="73" name="図形グループ 72" hidden="1"/>
          <p:cNvGrpSpPr/>
          <p:nvPr/>
        </p:nvGrpSpPr>
        <p:grpSpPr>
          <a:xfrm>
            <a:off x="2477334" y="2636532"/>
            <a:ext cx="4283545" cy="3390258"/>
            <a:chOff x="2477334" y="2636532"/>
            <a:chExt cx="4283545" cy="3390258"/>
          </a:xfrm>
        </p:grpSpPr>
        <p:grpSp>
          <p:nvGrpSpPr>
            <p:cNvPr id="22" name="図形グループ 21"/>
            <p:cNvGrpSpPr/>
            <p:nvPr/>
          </p:nvGrpSpPr>
          <p:grpSpPr>
            <a:xfrm>
              <a:off x="2477334" y="2636532"/>
              <a:ext cx="4283545" cy="3390258"/>
              <a:chOff x="2477334" y="2636532"/>
              <a:chExt cx="4283545" cy="3390258"/>
            </a:xfrm>
          </p:grpSpPr>
          <p:sp>
            <p:nvSpPr>
              <p:cNvPr id="4" name="正方形/長方形 3"/>
              <p:cNvSpPr/>
              <p:nvPr/>
            </p:nvSpPr>
            <p:spPr>
              <a:xfrm>
                <a:off x="2477334" y="2676976"/>
                <a:ext cx="4283545" cy="3344336"/>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 name="テキスト ボックス 4"/>
                  <p:cNvSpPr txBox="1"/>
                  <p:nvPr/>
                </p:nvSpPr>
                <p:spPr>
                  <a:xfrm>
                    <a:off x="2558415" y="5683042"/>
                    <a:ext cx="4121385" cy="343748"/>
                  </a:xfrm>
                  <a:prstGeom prst="rect">
                    <a:avLst/>
                  </a:prstGeom>
                  <a:noFill/>
                </p:spPr>
                <p:txBody>
                  <a:bodyPr wrap="none" rtlCol="0">
                    <a:spAutoFit/>
                  </a:bodyPr>
                  <a:lstStyle/>
                  <a:p>
                    <a:r>
                      <a:rPr lang="en-US" altLang="ja-JP" sz="1600" dirty="0" smtClean="0">
                        <a:latin typeface="Century" charset="0"/>
                        <a:ea typeface="Century" charset="0"/>
                        <a:cs typeface="Century" charset="0"/>
                      </a:rPr>
                      <a:t>Heavy Elements in Jupiter Envelope[</a:t>
                    </a:r>
                    <a14:m>
                      <m:oMath xmlns:m="http://schemas.openxmlformats.org/officeDocument/2006/math">
                        <m:sSub>
                          <m:sSubPr>
                            <m:ctrlPr>
                              <a:rPr lang="en-US" altLang="ja-JP" sz="1600" i="1" smtClean="0">
                                <a:latin typeface="Cambria Math" charset="0"/>
                                <a:ea typeface="Century" charset="0"/>
                                <a:cs typeface="Century" charset="0"/>
                              </a:rPr>
                            </m:ctrlPr>
                          </m:sSubPr>
                          <m:e>
                            <m:r>
                              <a:rPr lang="en-US" altLang="ja-JP" sz="1600" b="0" i="1" smtClean="0">
                                <a:latin typeface="Cambria Math" charset="0"/>
                                <a:ea typeface="Century" charset="0"/>
                                <a:cs typeface="Century" charset="0"/>
                              </a:rPr>
                              <m:t>𝑀</m:t>
                            </m:r>
                          </m:e>
                          <m:sub>
                            <m:r>
                              <a:rPr lang="en-US" altLang="ja-JP" sz="1600" i="1" smtClean="0">
                                <a:latin typeface="Cambria Math" charset="0"/>
                                <a:ea typeface="Cambria Math" charset="0"/>
                                <a:cs typeface="Cambria Math" charset="0"/>
                              </a:rPr>
                              <m:t>⨁</m:t>
                            </m:r>
                          </m:sub>
                        </m:sSub>
                      </m:oMath>
                    </a14:m>
                    <a:r>
                      <a:rPr lang="en-US" altLang="ja-JP" sz="1600" dirty="0" smtClean="0">
                        <a:latin typeface="Century" charset="0"/>
                        <a:ea typeface="Century" charset="0"/>
                        <a:cs typeface="Century" charset="0"/>
                      </a:rPr>
                      <a:t>]</a:t>
                    </a:r>
                    <a:endParaRPr kumimoji="1" lang="ja-JP" altLang="en-US" sz="1600" dirty="0">
                      <a:latin typeface="Century" charset="0"/>
                      <a:ea typeface="Century" charset="0"/>
                      <a:cs typeface="Century" charset="0"/>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558415" y="5683042"/>
                    <a:ext cx="4121385" cy="343748"/>
                  </a:xfrm>
                  <a:prstGeom prst="rect">
                    <a:avLst/>
                  </a:prstGeom>
                  <a:blipFill rotWithShape="0">
                    <a:blip r:embed="rId4"/>
                    <a:stretch>
                      <a:fillRect l="-888" t="-7018" b="-17544"/>
                    </a:stretch>
                  </a:blipFill>
                </p:spPr>
                <p:txBody>
                  <a:bodyPr/>
                  <a:lstStyle/>
                  <a:p>
                    <a:r>
                      <a:rPr lang="ja-JP" altLang="en-US">
                        <a:noFill/>
                      </a:rPr>
                      <a:t> </a:t>
                    </a:r>
                  </a:p>
                </p:txBody>
              </p:sp>
            </mc:Fallback>
          </mc:AlternateContent>
          <p:sp>
            <p:nvSpPr>
              <p:cNvPr id="31" name="テキスト ボックス 30"/>
              <p:cNvSpPr txBox="1"/>
              <p:nvPr/>
            </p:nvSpPr>
            <p:spPr>
              <a:xfrm>
                <a:off x="2985334" y="5507137"/>
                <a:ext cx="284052" cy="307777"/>
              </a:xfrm>
              <a:prstGeom prst="rect">
                <a:avLst/>
              </a:prstGeom>
              <a:noFill/>
            </p:spPr>
            <p:txBody>
              <a:bodyPr wrap="none" rtlCol="0">
                <a:spAutoFit/>
              </a:bodyPr>
              <a:lstStyle/>
              <a:p>
                <a:r>
                  <a:rPr kumimoji="1" lang="en-US" altLang="ja-JP" sz="1400" dirty="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32" name="テキスト ボックス 31"/>
              <p:cNvSpPr txBox="1"/>
              <p:nvPr/>
            </p:nvSpPr>
            <p:spPr>
              <a:xfrm>
                <a:off x="3815522" y="5507137"/>
                <a:ext cx="383438" cy="307777"/>
              </a:xfrm>
              <a:prstGeom prst="rect">
                <a:avLst/>
              </a:prstGeom>
              <a:noFill/>
            </p:spPr>
            <p:txBody>
              <a:bodyPr wrap="none" rtlCol="0">
                <a:spAutoFit/>
              </a:bodyPr>
              <a:lstStyle/>
              <a:p>
                <a:r>
                  <a:rPr kumimoji="1" lang="en-US" altLang="ja-JP" sz="1400" smtClean="0">
                    <a:latin typeface="Century" charset="0"/>
                    <a:ea typeface="Century" charset="0"/>
                    <a:cs typeface="Century" charset="0"/>
                  </a:rPr>
                  <a:t>10</a:t>
                </a:r>
                <a:endParaRPr kumimoji="1" lang="ja-JP" altLang="en-US" sz="1400" dirty="0">
                  <a:latin typeface="Century" charset="0"/>
                  <a:ea typeface="Century" charset="0"/>
                  <a:cs typeface="Century" charset="0"/>
                </a:endParaRPr>
              </a:p>
            </p:txBody>
          </p:sp>
          <p:sp>
            <p:nvSpPr>
              <p:cNvPr id="33" name="テキスト ボックス 32"/>
              <p:cNvSpPr txBox="1"/>
              <p:nvPr/>
            </p:nvSpPr>
            <p:spPr>
              <a:xfrm>
                <a:off x="4653656" y="5507137"/>
                <a:ext cx="383438" cy="307777"/>
              </a:xfrm>
              <a:prstGeom prst="rect">
                <a:avLst/>
              </a:prstGeom>
              <a:noFill/>
            </p:spPr>
            <p:txBody>
              <a:bodyPr wrap="none" rtlCol="0">
                <a:spAutoFit/>
              </a:bodyPr>
              <a:lstStyle/>
              <a:p>
                <a:r>
                  <a:rPr kumimoji="1" lang="en-US" altLang="ja-JP" sz="1400" smtClean="0">
                    <a:latin typeface="Century" charset="0"/>
                    <a:ea typeface="Century" charset="0"/>
                    <a:cs typeface="Century" charset="0"/>
                  </a:rPr>
                  <a:t>20</a:t>
                </a:r>
                <a:endParaRPr kumimoji="1" lang="ja-JP" altLang="en-US" sz="1400" dirty="0">
                  <a:latin typeface="Century" charset="0"/>
                  <a:ea typeface="Century" charset="0"/>
                  <a:cs typeface="Century" charset="0"/>
                </a:endParaRPr>
              </a:p>
            </p:txBody>
          </p:sp>
          <p:sp>
            <p:nvSpPr>
              <p:cNvPr id="34" name="テキスト ボックス 33"/>
              <p:cNvSpPr txBox="1"/>
              <p:nvPr/>
            </p:nvSpPr>
            <p:spPr>
              <a:xfrm>
                <a:off x="5482646" y="5507137"/>
                <a:ext cx="383438" cy="307777"/>
              </a:xfrm>
              <a:prstGeom prst="rect">
                <a:avLst/>
              </a:prstGeom>
              <a:noFill/>
            </p:spPr>
            <p:txBody>
              <a:bodyPr wrap="none" rtlCol="0">
                <a:spAutoFit/>
              </a:bodyPr>
              <a:lstStyle/>
              <a:p>
                <a:r>
                  <a:rPr lang="en-US" altLang="ja-JP" sz="1400">
                    <a:latin typeface="Century" charset="0"/>
                    <a:ea typeface="Century" charset="0"/>
                    <a:cs typeface="Century" charset="0"/>
                  </a:rPr>
                  <a:t>3</a:t>
                </a:r>
                <a:r>
                  <a:rPr kumimoji="1" lang="en-US" altLang="ja-JP" sz="140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35" name="テキスト ボックス 34"/>
              <p:cNvSpPr txBox="1"/>
              <p:nvPr/>
            </p:nvSpPr>
            <p:spPr>
              <a:xfrm>
                <a:off x="6284205" y="5507137"/>
                <a:ext cx="383438" cy="307777"/>
              </a:xfrm>
              <a:prstGeom prst="rect">
                <a:avLst/>
              </a:prstGeom>
              <a:noFill/>
            </p:spPr>
            <p:txBody>
              <a:bodyPr wrap="none" rtlCol="0">
                <a:spAutoFit/>
              </a:bodyPr>
              <a:lstStyle/>
              <a:p>
                <a:r>
                  <a:rPr lang="en-US" altLang="ja-JP" sz="1400" dirty="0" smtClean="0">
                    <a:latin typeface="Century" charset="0"/>
                    <a:ea typeface="Century" charset="0"/>
                    <a:cs typeface="Century" charset="0"/>
                  </a:rPr>
                  <a:t>4</a:t>
                </a:r>
                <a:r>
                  <a:rPr kumimoji="1" lang="en-US" altLang="ja-JP" sz="1400" dirty="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36" name="テキスト ボックス 35"/>
              <p:cNvSpPr txBox="1"/>
              <p:nvPr/>
            </p:nvSpPr>
            <p:spPr>
              <a:xfrm>
                <a:off x="2960411" y="4567146"/>
                <a:ext cx="284052" cy="307777"/>
              </a:xfrm>
              <a:prstGeom prst="rect">
                <a:avLst/>
              </a:prstGeom>
              <a:noFill/>
            </p:spPr>
            <p:txBody>
              <a:bodyPr wrap="none" rtlCol="0">
                <a:spAutoFit/>
              </a:bodyPr>
              <a:lstStyle/>
              <a:p>
                <a:r>
                  <a:rPr lang="en-US" altLang="ja-JP" sz="1400" dirty="0">
                    <a:latin typeface="Century" charset="0"/>
                    <a:ea typeface="Century" charset="0"/>
                    <a:cs typeface="Century" charset="0"/>
                  </a:rPr>
                  <a:t>4</a:t>
                </a:r>
                <a:endParaRPr kumimoji="1" lang="ja-JP" altLang="en-US" sz="1400" dirty="0">
                  <a:latin typeface="Century" charset="0"/>
                  <a:ea typeface="Century" charset="0"/>
                  <a:cs typeface="Century" charset="0"/>
                </a:endParaRPr>
              </a:p>
            </p:txBody>
          </p:sp>
          <p:sp>
            <p:nvSpPr>
              <p:cNvPr id="37" name="テキスト ボックス 36"/>
              <p:cNvSpPr txBox="1"/>
              <p:nvPr/>
            </p:nvSpPr>
            <p:spPr>
              <a:xfrm>
                <a:off x="2960411" y="3712609"/>
                <a:ext cx="284052" cy="307777"/>
              </a:xfrm>
              <a:prstGeom prst="rect">
                <a:avLst/>
              </a:prstGeom>
              <a:noFill/>
            </p:spPr>
            <p:txBody>
              <a:bodyPr wrap="none" rtlCol="0">
                <a:spAutoFit/>
              </a:bodyPr>
              <a:lstStyle/>
              <a:p>
                <a:r>
                  <a:rPr lang="en-US" altLang="ja-JP" sz="1400" dirty="0">
                    <a:latin typeface="Century" charset="0"/>
                    <a:ea typeface="Century" charset="0"/>
                    <a:cs typeface="Century" charset="0"/>
                  </a:rPr>
                  <a:t>8</a:t>
                </a:r>
                <a:endParaRPr kumimoji="1" lang="ja-JP" altLang="en-US" sz="1400" dirty="0">
                  <a:latin typeface="Century" charset="0"/>
                  <a:ea typeface="Century" charset="0"/>
                  <a:cs typeface="Century" charset="0"/>
                </a:endParaRPr>
              </a:p>
            </p:txBody>
          </p:sp>
          <p:sp>
            <p:nvSpPr>
              <p:cNvPr id="38" name="テキスト ボックス 37"/>
              <p:cNvSpPr txBox="1"/>
              <p:nvPr/>
            </p:nvSpPr>
            <p:spPr>
              <a:xfrm>
                <a:off x="2861025" y="2858073"/>
                <a:ext cx="383438" cy="307777"/>
              </a:xfrm>
              <a:prstGeom prst="rect">
                <a:avLst/>
              </a:prstGeom>
              <a:noFill/>
            </p:spPr>
            <p:txBody>
              <a:bodyPr wrap="none" rtlCol="0">
                <a:spAutoFit/>
              </a:bodyPr>
              <a:lstStyle/>
              <a:p>
                <a:r>
                  <a:rPr lang="en-US" altLang="ja-JP" sz="1400" dirty="0" smtClean="0">
                    <a:latin typeface="Century" charset="0"/>
                    <a:ea typeface="Century" charset="0"/>
                    <a:cs typeface="Century" charset="0"/>
                  </a:rPr>
                  <a:t>12</a:t>
                </a:r>
                <a:endParaRPr kumimoji="1" lang="ja-JP" altLang="en-US" sz="1400" dirty="0">
                  <a:latin typeface="Century" charset="0"/>
                  <a:ea typeface="Century" charset="0"/>
                  <a:cs typeface="Century" charset="0"/>
                </a:endParaRPr>
              </a:p>
            </p:txBody>
          </p:sp>
          <mc:AlternateContent xmlns:mc="http://schemas.openxmlformats.org/markup-compatibility/2006" xmlns:a14="http://schemas.microsoft.com/office/drawing/2010/main">
            <mc:Choice Requires="a14">
              <p:sp>
                <p:nvSpPr>
                  <p:cNvPr id="39" name="テキスト ボックス 38"/>
                  <p:cNvSpPr txBox="1"/>
                  <p:nvPr/>
                </p:nvSpPr>
                <p:spPr>
                  <a:xfrm rot="16200000">
                    <a:off x="1565552" y="4057335"/>
                    <a:ext cx="2476874" cy="589970"/>
                  </a:xfrm>
                  <a:prstGeom prst="rect">
                    <a:avLst/>
                  </a:prstGeom>
                  <a:noFill/>
                </p:spPr>
                <p:txBody>
                  <a:bodyPr wrap="square" rtlCol="0">
                    <a:spAutoFit/>
                  </a:bodyPr>
                  <a:lstStyle/>
                  <a:p>
                    <a:pPr algn="ctr"/>
                    <a:r>
                      <a:rPr lang="en-US" altLang="ja-JP" sz="1600" dirty="0" smtClean="0">
                        <a:latin typeface="Century" charset="0"/>
                        <a:ea typeface="Century" charset="0"/>
                        <a:cs typeface="Century" charset="0"/>
                      </a:rPr>
                      <a:t>Heavy Elements in Saturn Envelope[</a:t>
                    </a:r>
                    <a14:m>
                      <m:oMath xmlns:m="http://schemas.openxmlformats.org/officeDocument/2006/math">
                        <m:sSub>
                          <m:sSubPr>
                            <m:ctrlPr>
                              <a:rPr lang="en-US" altLang="ja-JP" sz="1600" i="1" smtClean="0">
                                <a:latin typeface="Cambria Math" charset="0"/>
                                <a:ea typeface="Century" charset="0"/>
                                <a:cs typeface="Century" charset="0"/>
                              </a:rPr>
                            </m:ctrlPr>
                          </m:sSubPr>
                          <m:e>
                            <m:r>
                              <a:rPr lang="en-US" altLang="ja-JP" sz="1600" b="0" i="1" smtClean="0">
                                <a:latin typeface="Cambria Math" charset="0"/>
                                <a:ea typeface="Century" charset="0"/>
                                <a:cs typeface="Century" charset="0"/>
                              </a:rPr>
                              <m:t>𝑀</m:t>
                            </m:r>
                          </m:e>
                          <m:sub>
                            <m:r>
                              <a:rPr lang="en-US" altLang="ja-JP" sz="1600" i="1" smtClean="0">
                                <a:latin typeface="Cambria Math" charset="0"/>
                                <a:ea typeface="Cambria Math" charset="0"/>
                                <a:cs typeface="Cambria Math" charset="0"/>
                              </a:rPr>
                              <m:t>⨁</m:t>
                            </m:r>
                          </m:sub>
                        </m:sSub>
                      </m:oMath>
                    </a14:m>
                    <a:r>
                      <a:rPr lang="en-US" altLang="ja-JP" sz="1600" dirty="0" smtClean="0">
                        <a:latin typeface="Century" charset="0"/>
                        <a:ea typeface="Century" charset="0"/>
                        <a:cs typeface="Century" charset="0"/>
                      </a:rPr>
                      <a:t>]</a:t>
                    </a:r>
                    <a:endParaRPr kumimoji="1" lang="ja-JP" altLang="en-US" sz="1600" dirty="0">
                      <a:latin typeface="Century" charset="0"/>
                      <a:ea typeface="Century" charset="0"/>
                      <a:cs typeface="Century" charset="0"/>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rot="16200000">
                    <a:off x="1565552" y="4057335"/>
                    <a:ext cx="2476874" cy="589970"/>
                  </a:xfrm>
                  <a:prstGeom prst="rect">
                    <a:avLst/>
                  </a:prstGeom>
                  <a:blipFill rotWithShape="0">
                    <a:blip r:embed="rId5"/>
                    <a:stretch>
                      <a:fillRect l="-3125" r="-11458"/>
                    </a:stretch>
                  </a:blipFill>
                </p:spPr>
                <p:txBody>
                  <a:bodyPr/>
                  <a:lstStyle/>
                  <a:p>
                    <a:r>
                      <a:rPr lang="ja-JP" altLang="en-US">
                        <a:noFill/>
                      </a:rPr>
                      <a:t> </a:t>
                    </a:r>
                  </a:p>
                </p:txBody>
              </p:sp>
            </mc:Fallback>
          </mc:AlternateContent>
          <p:sp>
            <p:nvSpPr>
              <p:cNvPr id="29" name="テキスト ボックス 28"/>
              <p:cNvSpPr txBox="1"/>
              <p:nvPr/>
            </p:nvSpPr>
            <p:spPr>
              <a:xfrm>
                <a:off x="2477334" y="2636532"/>
                <a:ext cx="4283545" cy="338554"/>
              </a:xfrm>
              <a:prstGeom prst="rect">
                <a:avLst/>
              </a:prstGeom>
              <a:noFill/>
            </p:spPr>
            <p:txBody>
              <a:bodyPr wrap="none" rtlCol="0">
                <a:spAutoFit/>
              </a:bodyPr>
              <a:lstStyle/>
              <a:p>
                <a:r>
                  <a:rPr lang="en-US" altLang="ja-JP" sz="1600" dirty="0" smtClean="0">
                    <a:latin typeface="Century" charset="0"/>
                    <a:ea typeface="Century" charset="0"/>
                    <a:cs typeface="Century" charset="0"/>
                  </a:rPr>
                  <a:t>Captured</a:t>
                </a:r>
                <a:r>
                  <a:rPr kumimoji="1" lang="en-US" altLang="ja-JP" sz="1600" dirty="0" smtClean="0">
                    <a:latin typeface="Century" charset="0"/>
                    <a:ea typeface="Century" charset="0"/>
                    <a:cs typeface="Century" charset="0"/>
                  </a:rPr>
                  <a:t> Heavy Elements in Massive Disk</a:t>
                </a:r>
                <a:endParaRPr kumimoji="1" lang="ja-JP" altLang="en-US" sz="1600" dirty="0">
                  <a:latin typeface="Century" charset="0"/>
                  <a:ea typeface="Century" charset="0"/>
                  <a:cs typeface="Century" charset="0"/>
                </a:endParaRPr>
              </a:p>
            </p:txBody>
          </p:sp>
          <p:pic>
            <p:nvPicPr>
              <p:cNvPr id="41" name="図 40"/>
              <p:cNvPicPr>
                <a:picLocks noChangeAspect="1"/>
              </p:cNvPicPr>
              <p:nvPr/>
            </p:nvPicPr>
            <p:blipFill rotWithShape="1">
              <a:blip r:embed="rId6">
                <a:extLst>
                  <a:ext uri="{28A0092B-C50C-407E-A947-70E740481C1C}">
                    <a14:useLocalDpi xmlns:a14="http://schemas.microsoft.com/office/drawing/2010/main" val="0"/>
                  </a:ext>
                </a:extLst>
              </a:blip>
              <a:srcRect l="6111" t="2536" r="3896" b="6636"/>
              <a:stretch/>
            </p:blipFill>
            <p:spPr>
              <a:xfrm>
                <a:off x="3169766" y="2973423"/>
                <a:ext cx="3383483" cy="2621143"/>
              </a:xfrm>
              <a:prstGeom prst="rect">
                <a:avLst/>
              </a:prstGeom>
            </p:spPr>
          </p:pic>
          <p:grpSp>
            <p:nvGrpSpPr>
              <p:cNvPr id="61" name="図形グループ 60"/>
              <p:cNvGrpSpPr/>
              <p:nvPr/>
            </p:nvGrpSpPr>
            <p:grpSpPr>
              <a:xfrm>
                <a:off x="4620072" y="3454421"/>
                <a:ext cx="1775534" cy="2091014"/>
                <a:chOff x="2652074" y="1461336"/>
                <a:chExt cx="1775534" cy="2091014"/>
              </a:xfrm>
            </p:grpSpPr>
            <p:sp>
              <p:nvSpPr>
                <p:cNvPr id="40" name="正方形/長方形 39"/>
                <p:cNvSpPr/>
                <p:nvPr/>
              </p:nvSpPr>
              <p:spPr>
                <a:xfrm>
                  <a:off x="2652074" y="1461336"/>
                  <a:ext cx="1775534" cy="2091014"/>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2754398" y="2290909"/>
                  <a:ext cx="1595309" cy="369332"/>
                </a:xfrm>
                <a:prstGeom prst="rect">
                  <a:avLst/>
                </a:prstGeom>
                <a:noFill/>
              </p:spPr>
              <p:txBody>
                <a:bodyPr wrap="none" rtlCol="0">
                  <a:spAutoFit/>
                </a:bodyPr>
                <a:lstStyle/>
                <a:p>
                  <a:r>
                    <a:rPr lang="en-US" altLang="ja-JP" dirty="0" smtClean="0">
                      <a:latin typeface="Century" charset="0"/>
                      <a:ea typeface="Century" charset="0"/>
                      <a:cs typeface="Century" charset="0"/>
                    </a:rPr>
                    <a:t>Observations</a:t>
                  </a:r>
                  <a:endParaRPr kumimoji="1" lang="ja-JP" altLang="en-US" dirty="0">
                    <a:latin typeface="Century" charset="0"/>
                    <a:ea typeface="Century" charset="0"/>
                    <a:cs typeface="Century" charset="0"/>
                  </a:endParaRPr>
                </a:p>
              </p:txBody>
            </p:sp>
          </p:grpSp>
        </p:grpSp>
        <p:cxnSp>
          <p:nvCxnSpPr>
            <p:cNvPr id="48" name="直線コネクタ 47"/>
            <p:cNvCxnSpPr/>
            <p:nvPr/>
          </p:nvCxnSpPr>
          <p:spPr>
            <a:xfrm flipH="1">
              <a:off x="3179697" y="3046308"/>
              <a:ext cx="1431255" cy="249912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3179697" y="4727533"/>
              <a:ext cx="3327353" cy="81790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4049813" y="4965278"/>
              <a:ext cx="1816271" cy="307777"/>
            </a:xfrm>
            <a:prstGeom prst="rect">
              <a:avLst/>
            </a:prstGeom>
            <a:solidFill>
              <a:schemeClr val="bg1"/>
            </a:solidFill>
            <a:ln w="19050">
              <a:solidFill>
                <a:srgbClr val="C00000"/>
              </a:solidFill>
            </a:ln>
          </p:spPr>
          <p:txBody>
            <a:bodyPr wrap="square" rtlCol="0">
              <a:spAutoFit/>
            </a:bodyPr>
            <a:lstStyle/>
            <a:p>
              <a:r>
                <a:rPr lang="en-US" altLang="ja-JP" sz="1400" smtClean="0">
                  <a:latin typeface="Century" charset="0"/>
                  <a:ea typeface="Century" charset="0"/>
                  <a:cs typeface="Century" charset="0"/>
                </a:rPr>
                <a:t>MMR-Overlap Only</a:t>
              </a:r>
              <a:endParaRPr kumimoji="1" lang="ja-JP" altLang="en-US" sz="1400" dirty="0">
                <a:latin typeface="Century" charset="0"/>
                <a:ea typeface="Century" charset="0"/>
                <a:cs typeface="Century" charset="0"/>
              </a:endParaRPr>
            </a:p>
          </p:txBody>
        </p:sp>
        <p:cxnSp>
          <p:nvCxnSpPr>
            <p:cNvPr id="59" name="直線コネクタ 58"/>
            <p:cNvCxnSpPr/>
            <p:nvPr/>
          </p:nvCxnSpPr>
          <p:spPr>
            <a:xfrm flipH="1">
              <a:off x="3179698" y="3036760"/>
              <a:ext cx="2686387" cy="250867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テキスト ボックス 64"/>
                <p:cNvSpPr txBox="1"/>
                <p:nvPr/>
              </p:nvSpPr>
              <p:spPr>
                <a:xfrm>
                  <a:off x="5315850" y="3107168"/>
                  <a:ext cx="664862" cy="310150"/>
                </a:xfrm>
                <a:prstGeom prst="rect">
                  <a:avLst/>
                </a:prstGeom>
                <a:solidFill>
                  <a:schemeClr val="bg1"/>
                </a:solid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i="1" smtClean="0">
                                <a:latin typeface="Cambria Math" charset="0"/>
                                <a:ea typeface="Century" charset="0"/>
                                <a:cs typeface="Century" charset="0"/>
                              </a:rPr>
                            </m:ctrlPr>
                          </m:sSupPr>
                          <m:e>
                            <m:r>
                              <a:rPr kumimoji="1" lang="en-US" altLang="ja-JP" sz="1400" b="0" i="1" smtClean="0">
                                <a:latin typeface="Cambria Math" charset="0"/>
                                <a:ea typeface="Century" charset="0"/>
                                <a:cs typeface="Century" charset="0"/>
                              </a:rPr>
                              <m:t>10</m:t>
                            </m:r>
                          </m:e>
                          <m:sup>
                            <m:r>
                              <a:rPr kumimoji="1" lang="en-US" altLang="ja-JP" sz="1400" b="0" i="1" smtClean="0">
                                <a:latin typeface="Cambria Math" charset="0"/>
                                <a:ea typeface="Century" charset="0"/>
                                <a:cs typeface="Century" charset="0"/>
                              </a:rPr>
                              <m:t>5</m:t>
                            </m:r>
                          </m:sup>
                        </m:sSup>
                        <m:r>
                          <a:rPr kumimoji="1" lang="en-US" altLang="ja-JP" sz="1400" b="0" i="1" smtClean="0">
                            <a:latin typeface="Cambria Math" charset="0"/>
                            <a:ea typeface="Century" charset="0"/>
                            <a:cs typeface="Century" charset="0"/>
                          </a:rPr>
                          <m:t> </m:t>
                        </m:r>
                        <m:r>
                          <a:rPr kumimoji="1" lang="en-US" altLang="ja-JP" sz="1400" b="0" i="1" smtClean="0">
                            <a:latin typeface="Cambria Math" charset="0"/>
                            <a:ea typeface="Century" charset="0"/>
                            <a:cs typeface="Century" charset="0"/>
                          </a:rPr>
                          <m:t>𝑐𝑚</m:t>
                        </m:r>
                      </m:oMath>
                    </m:oMathPara>
                  </a14:m>
                  <a:endParaRPr kumimoji="1" lang="ja-JP" altLang="en-US" sz="1400" dirty="0">
                    <a:latin typeface="Century" charset="0"/>
                    <a:ea typeface="Century" charset="0"/>
                    <a:cs typeface="Century" charset="0"/>
                  </a:endParaRPr>
                </a:p>
              </p:txBody>
            </p:sp>
          </mc:Choice>
          <mc:Fallback xmlns="">
            <p:sp>
              <p:nvSpPr>
                <p:cNvPr id="65" name="テキスト ボックス 64"/>
                <p:cNvSpPr txBox="1">
                  <a:spLocks noRot="1" noChangeAspect="1" noMove="1" noResize="1" noEditPoints="1" noAdjustHandles="1" noChangeArrowheads="1" noChangeShapeType="1" noTextEdit="1"/>
                </p:cNvSpPr>
                <p:nvPr/>
              </p:nvSpPr>
              <p:spPr>
                <a:xfrm>
                  <a:off x="5315850" y="3107168"/>
                  <a:ext cx="664862" cy="310150"/>
                </a:xfrm>
                <a:prstGeom prst="rect">
                  <a:avLst/>
                </a:prstGeom>
                <a:blipFill rotWithShape="0">
                  <a:blip r:embed="rId7"/>
                  <a:stretch>
                    <a:fillRect t="-74074" r="-893" b="-98148"/>
                  </a:stretch>
                </a:blipFill>
                <a:ln w="19050">
                  <a:solidFill>
                    <a:srgbClr val="FF000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6" name="テキスト ボックス 65"/>
                <p:cNvSpPr txBox="1"/>
                <p:nvPr/>
              </p:nvSpPr>
              <p:spPr>
                <a:xfrm>
                  <a:off x="4196645" y="3094134"/>
                  <a:ext cx="664862" cy="307777"/>
                </a:xfrm>
                <a:prstGeom prst="rect">
                  <a:avLst/>
                </a:prstGeom>
                <a:solidFill>
                  <a:schemeClr val="bg1"/>
                </a:solidFill>
                <a:ln w="1905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1400" i="1" smtClean="0">
                                <a:latin typeface="Cambria Math" charset="0"/>
                                <a:ea typeface="Century" charset="0"/>
                                <a:cs typeface="Century" charset="0"/>
                              </a:rPr>
                            </m:ctrlPr>
                          </m:sSupPr>
                          <m:e>
                            <m:r>
                              <a:rPr kumimoji="1" lang="en-US" altLang="ja-JP" sz="1400" b="0" i="1" smtClean="0">
                                <a:latin typeface="Cambria Math" charset="0"/>
                                <a:ea typeface="Century" charset="0"/>
                                <a:cs typeface="Century" charset="0"/>
                              </a:rPr>
                              <m:t>10</m:t>
                            </m:r>
                          </m:e>
                          <m:sup>
                            <m:r>
                              <a:rPr kumimoji="1" lang="en-US" altLang="ja-JP" sz="1400" b="0" i="1" smtClean="0">
                                <a:latin typeface="Cambria Math" charset="0"/>
                                <a:ea typeface="Century" charset="0"/>
                                <a:cs typeface="Century" charset="0"/>
                              </a:rPr>
                              <m:t>7</m:t>
                            </m:r>
                          </m:sup>
                        </m:sSup>
                        <m:r>
                          <a:rPr kumimoji="1" lang="en-US" altLang="ja-JP" sz="1400" b="0" i="1" smtClean="0">
                            <a:latin typeface="Cambria Math" charset="0"/>
                            <a:ea typeface="Century" charset="0"/>
                            <a:cs typeface="Century" charset="0"/>
                          </a:rPr>
                          <m:t> </m:t>
                        </m:r>
                        <m:r>
                          <a:rPr kumimoji="1" lang="en-US" altLang="ja-JP" sz="1400" b="0" i="1" smtClean="0">
                            <a:latin typeface="Cambria Math" charset="0"/>
                            <a:ea typeface="Century" charset="0"/>
                            <a:cs typeface="Century" charset="0"/>
                          </a:rPr>
                          <m:t>𝑐𝑚</m:t>
                        </m:r>
                      </m:oMath>
                    </m:oMathPara>
                  </a14:m>
                  <a:endParaRPr kumimoji="1" lang="ja-JP" altLang="en-US" sz="1400" dirty="0">
                    <a:latin typeface="Century" charset="0"/>
                    <a:ea typeface="Century" charset="0"/>
                    <a:cs typeface="Century" charset="0"/>
                  </a:endParaRPr>
                </a:p>
              </p:txBody>
            </p:sp>
          </mc:Choice>
          <mc:Fallback xmlns="">
            <p:sp>
              <p:nvSpPr>
                <p:cNvPr id="66" name="テキスト ボックス 65"/>
                <p:cNvSpPr txBox="1">
                  <a:spLocks noRot="1" noChangeAspect="1" noMove="1" noResize="1" noEditPoints="1" noAdjustHandles="1" noChangeArrowheads="1" noChangeShapeType="1" noTextEdit="1"/>
                </p:cNvSpPr>
                <p:nvPr/>
              </p:nvSpPr>
              <p:spPr>
                <a:xfrm>
                  <a:off x="4196645" y="3094134"/>
                  <a:ext cx="664862" cy="307777"/>
                </a:xfrm>
                <a:prstGeom prst="rect">
                  <a:avLst/>
                </a:prstGeom>
                <a:blipFill rotWithShape="0">
                  <a:blip r:embed="rId8"/>
                  <a:stretch>
                    <a:fillRect t="-75472" r="-893" b="-101887"/>
                  </a:stretch>
                </a:blipFill>
                <a:ln w="19050">
                  <a:solidFill>
                    <a:srgbClr val="FF0000"/>
                  </a:solidFill>
                </a:ln>
              </p:spPr>
              <p:txBody>
                <a:bodyPr/>
                <a:lstStyle/>
                <a:p>
                  <a:r>
                    <a:rPr lang="ja-JP" altLang="en-US">
                      <a:noFill/>
                    </a:rPr>
                    <a:t> </a:t>
                  </a:r>
                </a:p>
              </p:txBody>
            </p:sp>
          </mc:Fallback>
        </mc:AlternateContent>
        <p:sp>
          <p:nvSpPr>
            <p:cNvPr id="70" name="正方形/長方形 69"/>
            <p:cNvSpPr/>
            <p:nvPr/>
          </p:nvSpPr>
          <p:spPr>
            <a:xfrm>
              <a:off x="3390900" y="4567146"/>
              <a:ext cx="130175" cy="115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円/楕円 71"/>
            <p:cNvSpPr/>
            <p:nvPr/>
          </p:nvSpPr>
          <p:spPr>
            <a:xfrm>
              <a:off x="3408634" y="5200651"/>
              <a:ext cx="64816" cy="660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5" name="図 7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4228" y="2503779"/>
            <a:ext cx="5482844" cy="4393998"/>
          </a:xfrm>
          <a:prstGeom prst="rect">
            <a:avLst/>
          </a:prstGeom>
        </p:spPr>
      </p:pic>
      <p:sp>
        <p:nvSpPr>
          <p:cNvPr id="3" name="円/楕円 2"/>
          <p:cNvSpPr/>
          <p:nvPr/>
        </p:nvSpPr>
        <p:spPr>
          <a:xfrm flipH="1">
            <a:off x="2814472" y="5969880"/>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flipH="1">
            <a:off x="2892062" y="5990819"/>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flipH="1">
            <a:off x="4418052" y="4541827"/>
            <a:ext cx="108000" cy="10800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flipH="1">
            <a:off x="5233974" y="3766839"/>
            <a:ext cx="108000" cy="1080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flipH="1">
            <a:off x="3831794" y="4178860"/>
            <a:ext cx="108000" cy="108000"/>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237498" y="3596877"/>
            <a:ext cx="1067921" cy="369332"/>
          </a:xfrm>
          <a:prstGeom prst="rect">
            <a:avLst/>
          </a:prstGeom>
          <a:solidFill>
            <a:schemeClr val="bg1"/>
          </a:solidFill>
          <a:ln w="19050">
            <a:solidFill>
              <a:srgbClr val="FFC000"/>
            </a:solidFill>
          </a:ln>
        </p:spPr>
        <p:txBody>
          <a:bodyPr wrap="none" rtlCol="0">
            <a:spAutoFit/>
          </a:bodyPr>
          <a:lstStyle/>
          <a:p>
            <a:r>
              <a:rPr kumimoji="1" lang="en-US" altLang="ja-JP" smtClean="0"/>
              <a:t>10MMSN</a:t>
            </a:r>
            <a:endParaRPr kumimoji="1" lang="ja-JP" altLang="en-US" dirty="0"/>
          </a:p>
        </p:txBody>
      </p:sp>
      <p:sp>
        <p:nvSpPr>
          <p:cNvPr id="47" name="テキスト ボックス 46"/>
          <p:cNvSpPr txBox="1"/>
          <p:nvPr/>
        </p:nvSpPr>
        <p:spPr>
          <a:xfrm>
            <a:off x="5383407" y="4222028"/>
            <a:ext cx="1067921" cy="369332"/>
          </a:xfrm>
          <a:prstGeom prst="rect">
            <a:avLst/>
          </a:prstGeom>
          <a:solidFill>
            <a:schemeClr val="bg1"/>
          </a:solidFill>
          <a:ln w="19050">
            <a:solidFill>
              <a:srgbClr val="FFFF00"/>
            </a:solidFill>
          </a:ln>
        </p:spPr>
        <p:txBody>
          <a:bodyPr wrap="none" rtlCol="0">
            <a:spAutoFit/>
          </a:bodyPr>
          <a:lstStyle/>
          <a:p>
            <a:r>
              <a:rPr kumimoji="1" lang="en-US" altLang="ja-JP" dirty="0" smtClean="0"/>
              <a:t>15MMSN</a:t>
            </a:r>
            <a:endParaRPr kumimoji="1" lang="ja-JP" altLang="en-US" dirty="0"/>
          </a:p>
        </p:txBody>
      </p:sp>
      <p:cxnSp>
        <p:nvCxnSpPr>
          <p:cNvPr id="11" name="直線コネクタ 10"/>
          <p:cNvCxnSpPr>
            <a:stCxn id="9" idx="2"/>
            <a:endCxn id="46" idx="0"/>
          </p:cNvCxnSpPr>
          <p:nvPr/>
        </p:nvCxnSpPr>
        <p:spPr>
          <a:xfrm>
            <a:off x="3771459" y="3966209"/>
            <a:ext cx="114335" cy="21265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stCxn id="9" idx="2"/>
            <a:endCxn id="44" idx="7"/>
          </p:cNvCxnSpPr>
          <p:nvPr/>
        </p:nvCxnSpPr>
        <p:spPr>
          <a:xfrm>
            <a:off x="3771459" y="3966209"/>
            <a:ext cx="662409" cy="591434"/>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45" idx="3"/>
            <a:endCxn id="47" idx="0"/>
          </p:cNvCxnSpPr>
          <p:nvPr/>
        </p:nvCxnSpPr>
        <p:spPr>
          <a:xfrm>
            <a:off x="5326158" y="3859023"/>
            <a:ext cx="591210" cy="36300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121923"/>
      </p:ext>
    </p:extLst>
  </p:cSld>
  <p:clrMapOvr>
    <a:masterClrMapping/>
  </p:clrMapOvr>
  <mc:AlternateContent xmlns:mc="http://schemas.openxmlformats.org/markup-compatibility/2006">
    <mc:Choice xmlns:p14="http://schemas.microsoft.com/office/powerpoint/2010/main" Requires="p14">
      <p:transition spd="slow" p14:dur="2000" advTm="45417"/>
    </mc:Choice>
    <mc:Fallback>
      <p:transition spd="slow" advTm="45417"/>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0" y="13881"/>
            <a:ext cx="7886700" cy="330314"/>
          </a:xfrm>
          <a:ln>
            <a:noFill/>
          </a:ln>
        </p:spPr>
        <p:txBody>
          <a:bodyPr>
            <a:noAutofit/>
          </a:bodyPr>
          <a:lstStyle/>
          <a:p>
            <a:r>
              <a:rPr lang="en-US" altLang="ja-JP" sz="2400" dirty="0" smtClean="0">
                <a:solidFill>
                  <a:schemeClr val="bg1"/>
                </a:solidFill>
              </a:rPr>
              <a:t>Summary</a:t>
            </a:r>
            <a:endParaRPr lang="ja-JP" altLang="en-US" sz="2400" dirty="0">
              <a:solidFill>
                <a:schemeClr val="bg1"/>
              </a:solidFill>
            </a:endParaRPr>
          </a:p>
        </p:txBody>
      </p:sp>
      <p:sp>
        <p:nvSpPr>
          <p:cNvPr id="12" name="テキスト ボックス 11"/>
          <p:cNvSpPr txBox="1"/>
          <p:nvPr/>
        </p:nvSpPr>
        <p:spPr>
          <a:xfrm>
            <a:off x="0" y="445794"/>
            <a:ext cx="9144000" cy="6247864"/>
          </a:xfrm>
          <a:prstGeom prst="rect">
            <a:avLst/>
          </a:prstGeom>
          <a:noFill/>
        </p:spPr>
        <p:txBody>
          <a:bodyPr wrap="square" rtlCol="0">
            <a:spAutoFit/>
          </a:bodyPr>
          <a:lstStyle/>
          <a:p>
            <a:pPr marL="285750" indent="-285750">
              <a:buFont typeface="Arial" charset="0"/>
              <a:buChar char="•"/>
            </a:pPr>
            <a:r>
              <a:rPr lang="en-US" altLang="ja-JP" sz="2000" dirty="0" smtClean="0">
                <a:solidFill>
                  <a:schemeClr val="bg1"/>
                </a:solidFill>
              </a:rPr>
              <a:t>Observations of solar system Gas Giants revealed some important features for their envelopes</a:t>
            </a:r>
          </a:p>
          <a:p>
            <a:pPr marL="800100" lvl="1" indent="-342900">
              <a:buFont typeface="+mj-lt"/>
              <a:buAutoNum type="arabicPeriod"/>
            </a:pPr>
            <a:r>
              <a:rPr lang="en-US" altLang="ja-JP" sz="2000" dirty="0" smtClean="0">
                <a:solidFill>
                  <a:schemeClr val="bg1"/>
                </a:solidFill>
              </a:rPr>
              <a:t>Gas Giant’s envelope is enriched with heavy elements</a:t>
            </a:r>
          </a:p>
          <a:p>
            <a:pPr marL="800100" lvl="1" indent="-342900">
              <a:buFont typeface="+mj-lt"/>
              <a:buAutoNum type="arabicPeriod"/>
            </a:pPr>
            <a:r>
              <a:rPr lang="en-US" altLang="ja-JP" sz="2000" dirty="0" smtClean="0">
                <a:solidFill>
                  <a:schemeClr val="bg1"/>
                </a:solidFill>
              </a:rPr>
              <a:t>Jupiter’s envelop is more enriched than Saturn’s one</a:t>
            </a:r>
          </a:p>
          <a:p>
            <a:pPr marL="800100" lvl="1" indent="-342900">
              <a:buFont typeface="+mj-lt"/>
              <a:buAutoNum type="arabicPeriod"/>
            </a:pPr>
            <a:endParaRPr lang="en-US" altLang="ja-JP" sz="2000" dirty="0">
              <a:solidFill>
                <a:schemeClr val="bg1"/>
              </a:solidFill>
            </a:endParaRPr>
          </a:p>
          <a:p>
            <a:pPr marL="285750" indent="-285750">
              <a:buFont typeface="Arial" charset="0"/>
              <a:buChar char="•"/>
            </a:pPr>
            <a:r>
              <a:rPr lang="en-US" altLang="ja-JP" sz="2000" dirty="0" smtClean="0">
                <a:solidFill>
                  <a:schemeClr val="bg1"/>
                </a:solidFill>
              </a:rPr>
              <a:t>Late stage capture of solids by a Proto-Gas-Giant is proposed as a hypothesis to explain these observations</a:t>
            </a:r>
          </a:p>
          <a:p>
            <a:pPr marL="285750" indent="-285750">
              <a:buFont typeface="Arial" charset="0"/>
              <a:buChar char="•"/>
            </a:pPr>
            <a:endParaRPr lang="en-US" altLang="ja-JP" sz="2000" dirty="0" smtClean="0">
              <a:solidFill>
                <a:schemeClr val="bg1"/>
              </a:solidFill>
            </a:endParaRPr>
          </a:p>
          <a:p>
            <a:pPr marL="285750" indent="-285750">
              <a:buFont typeface="Arial" charset="0"/>
              <a:buChar char="•"/>
            </a:pPr>
            <a:r>
              <a:rPr lang="en-US" altLang="ja-JP" sz="2000" dirty="0">
                <a:solidFill>
                  <a:schemeClr val="bg1"/>
                </a:solidFill>
              </a:rPr>
              <a:t>However, the captured heavy elements through in situ planet formation are not sufficient to explain the observations</a:t>
            </a:r>
          </a:p>
          <a:p>
            <a:pPr marL="800100" lvl="1" indent="-342900">
              <a:buFont typeface="+mj-lt"/>
              <a:buAutoNum type="arabicPeriod"/>
            </a:pPr>
            <a:r>
              <a:rPr lang="en-US" altLang="ja-JP" sz="2000" dirty="0">
                <a:solidFill>
                  <a:schemeClr val="bg1"/>
                </a:solidFill>
              </a:rPr>
              <a:t>Lack in captured mass</a:t>
            </a:r>
          </a:p>
          <a:p>
            <a:pPr marL="800100" lvl="1" indent="-342900">
              <a:buFont typeface="+mj-lt"/>
              <a:buAutoNum type="arabicPeriod"/>
            </a:pPr>
            <a:r>
              <a:rPr lang="en-US" altLang="ja-JP" sz="2000" dirty="0">
                <a:solidFill>
                  <a:schemeClr val="bg1"/>
                </a:solidFill>
              </a:rPr>
              <a:t>Saturn captures more planetesimals than </a:t>
            </a:r>
            <a:r>
              <a:rPr lang="en-US" altLang="ja-JP" sz="2000" dirty="0" smtClean="0">
                <a:solidFill>
                  <a:schemeClr val="bg1"/>
                </a:solidFill>
              </a:rPr>
              <a:t>Jupiter</a:t>
            </a:r>
          </a:p>
          <a:p>
            <a:pPr marL="800100" lvl="1" indent="-342900">
              <a:buFont typeface="+mj-lt"/>
              <a:buAutoNum type="arabicPeriod"/>
            </a:pPr>
            <a:endParaRPr lang="en-US" altLang="ja-JP" sz="2000" dirty="0">
              <a:solidFill>
                <a:schemeClr val="bg1"/>
              </a:solidFill>
            </a:endParaRPr>
          </a:p>
          <a:p>
            <a:pPr marL="342900" indent="-342900">
              <a:buFont typeface="Arial" charset="0"/>
              <a:buChar char="•"/>
            </a:pPr>
            <a:r>
              <a:rPr lang="en-US" altLang="ja-JP" sz="2000" dirty="0" smtClean="0">
                <a:solidFill>
                  <a:schemeClr val="bg1"/>
                </a:solidFill>
              </a:rPr>
              <a:t>In this study, we have investigated </a:t>
            </a:r>
            <a:r>
              <a:rPr lang="en-US" altLang="ja-JP" sz="2000" dirty="0">
                <a:solidFill>
                  <a:schemeClr val="bg1"/>
                </a:solidFill>
              </a:rPr>
              <a:t>the </a:t>
            </a:r>
            <a:r>
              <a:rPr lang="en-US" altLang="ja-JP" sz="2000" dirty="0" smtClean="0">
                <a:solidFill>
                  <a:schemeClr val="bg1"/>
                </a:solidFill>
              </a:rPr>
              <a:t>effects </a:t>
            </a:r>
            <a:r>
              <a:rPr lang="en-US" altLang="ja-JP" sz="2000" dirty="0">
                <a:solidFill>
                  <a:schemeClr val="bg1"/>
                </a:solidFill>
              </a:rPr>
              <a:t>of planet migration and supply by another migrating </a:t>
            </a:r>
            <a:r>
              <a:rPr lang="en-US" altLang="ja-JP" sz="2000" dirty="0" smtClean="0">
                <a:solidFill>
                  <a:schemeClr val="bg1"/>
                </a:solidFill>
              </a:rPr>
              <a:t>protoplanet and then demonstrated:</a:t>
            </a:r>
            <a:endParaRPr lang="en-US" altLang="ja-JP" sz="2000" dirty="0">
              <a:solidFill>
                <a:schemeClr val="bg1"/>
              </a:solidFill>
            </a:endParaRPr>
          </a:p>
          <a:p>
            <a:pPr marL="914400" lvl="1" indent="-457200">
              <a:buFont typeface="+mj-lt"/>
              <a:buAutoNum type="arabicPeriod"/>
            </a:pPr>
            <a:r>
              <a:rPr lang="en-US" altLang="ja-JP" sz="2000" dirty="0" smtClean="0">
                <a:solidFill>
                  <a:schemeClr val="bg1"/>
                </a:solidFill>
              </a:rPr>
              <a:t>Planet migration is inefficient in collecting many planetesimals, because of resonance trapping.</a:t>
            </a:r>
          </a:p>
          <a:p>
            <a:pPr marL="914400" lvl="1" indent="-457200">
              <a:buFont typeface="+mj-lt"/>
              <a:buAutoNum type="arabicPeriod"/>
            </a:pPr>
            <a:r>
              <a:rPr lang="en-US" altLang="ja-JP" sz="2000" dirty="0" smtClean="0">
                <a:solidFill>
                  <a:schemeClr val="bg1"/>
                </a:solidFill>
              </a:rPr>
              <a:t>Another migrating protoplanet (proto-Saturn) supplies planetesimals at MMRs to the inner protoplanet (proto-Jupiter), each time Saturn’s MMRs reach and overlap with Jupiter’s ones.</a:t>
            </a:r>
            <a:endParaRPr lang="en-US" altLang="ja-JP" sz="2000" dirty="0">
              <a:solidFill>
                <a:schemeClr val="bg1"/>
              </a:solidFill>
            </a:endParaRPr>
          </a:p>
        </p:txBody>
      </p:sp>
      <p:cxnSp>
        <p:nvCxnSpPr>
          <p:cNvPr id="9" name="直線コネクタ 8"/>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162724"/>
      </p:ext>
    </p:extLst>
  </p:cSld>
  <p:clrMapOvr>
    <a:masterClrMapping/>
  </p:clrMapOvr>
  <mc:AlternateContent xmlns:mc="http://schemas.openxmlformats.org/markup-compatibility/2006">
    <mc:Choice xmlns:p14="http://schemas.microsoft.com/office/powerpoint/2010/main" Requires="p14">
      <p:transition spd="slow" p14:dur="2000" advTm="87329"/>
    </mc:Choice>
    <mc:Fallback>
      <p:transition spd="slow" advTm="8732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flipH="1">
            <a:off x="2772000" y="2889000"/>
            <a:ext cx="3600000" cy="1080000"/>
          </a:xfrm>
          <a:prstGeom prst="rect">
            <a:avLst/>
          </a:prstGeom>
          <a:noFill/>
        </p:spPr>
        <p:txBody>
          <a:bodyPr wrap="square" rtlCol="0">
            <a:spAutoFit/>
          </a:bodyPr>
          <a:lstStyle/>
          <a:p>
            <a:pPr algn="ctr"/>
            <a:r>
              <a:rPr kumimoji="1" lang="en-US" altLang="ja-JP" sz="6000" dirty="0" smtClean="0">
                <a:solidFill>
                  <a:schemeClr val="bg1"/>
                </a:solidFill>
              </a:rPr>
              <a:t>Appendix</a:t>
            </a:r>
            <a:endParaRPr kumimoji="1" lang="ja-JP" altLang="en-US" sz="4800" dirty="0">
              <a:solidFill>
                <a:schemeClr val="bg1"/>
              </a:solidFill>
            </a:endParaRPr>
          </a:p>
        </p:txBody>
      </p:sp>
    </p:spTree>
    <p:extLst>
      <p:ext uri="{BB962C8B-B14F-4D97-AF65-F5344CB8AC3E}">
        <p14:creationId xmlns:p14="http://schemas.microsoft.com/office/powerpoint/2010/main" val="19339452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4428982" y="1551540"/>
            <a:ext cx="4330969" cy="3346993"/>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flipH="1">
            <a:off x="127134" y="488435"/>
            <a:ext cx="3890818" cy="646331"/>
          </a:xfrm>
          <a:prstGeom prst="rect">
            <a:avLst/>
          </a:prstGeom>
          <a:noFill/>
        </p:spPr>
        <p:txBody>
          <a:bodyPr wrap="square" rtlCol="0">
            <a:spAutoFit/>
          </a:bodyPr>
          <a:lstStyle/>
          <a:p>
            <a:pPr algn="ctr"/>
            <a:r>
              <a:rPr lang="en-US" altLang="ja-JP" sz="2000" u="sng" dirty="0" smtClean="0">
                <a:solidFill>
                  <a:schemeClr val="bg1"/>
                </a:solidFill>
              </a:rPr>
              <a:t>Composition of Jupiter’s envelope</a:t>
            </a:r>
            <a:endParaRPr lang="en-US" altLang="ja-JP" sz="2000" u="sng" dirty="0">
              <a:solidFill>
                <a:schemeClr val="bg1"/>
              </a:solidFill>
            </a:endParaRPr>
          </a:p>
          <a:p>
            <a:pPr algn="ctr"/>
            <a:r>
              <a:rPr lang="en-US" altLang="ja-JP" sz="1600" dirty="0" smtClean="0">
                <a:solidFill>
                  <a:schemeClr val="bg1"/>
                </a:solidFill>
              </a:rPr>
              <a:t>Direct observation of Galileo Satellite</a:t>
            </a:r>
            <a:endParaRPr lang="ja-JP" altLang="en-US" sz="1600" dirty="0">
              <a:solidFill>
                <a:schemeClr val="bg1"/>
              </a:solidFill>
              <a:effectLst>
                <a:glow rad="101600">
                  <a:schemeClr val="accent4">
                    <a:satMod val="175000"/>
                    <a:alpha val="40000"/>
                  </a:schemeClr>
                </a:glow>
              </a:effectLst>
            </a:endParaRPr>
          </a:p>
        </p:txBody>
      </p:sp>
      <p:pic>
        <p:nvPicPr>
          <p:cNvPr id="18" name="図 17"/>
          <p:cNvPicPr>
            <a:picLocks noChangeAspect="1"/>
          </p:cNvPicPr>
          <p:nvPr/>
        </p:nvPicPr>
        <p:blipFill rotWithShape="1">
          <a:blip r:embed="rId4">
            <a:extLst>
              <a:ext uri="{28A0092B-C50C-407E-A947-70E740481C1C}">
                <a14:useLocalDpi xmlns:a14="http://schemas.microsoft.com/office/drawing/2010/main" val="0"/>
              </a:ext>
            </a:extLst>
          </a:blip>
          <a:srcRect l="1" t="-4140" r="840" b="2083"/>
          <a:stretch/>
        </p:blipFill>
        <p:spPr>
          <a:xfrm>
            <a:off x="273896" y="1588952"/>
            <a:ext cx="3421152" cy="3309581"/>
          </a:xfrm>
          <a:prstGeom prst="rect">
            <a:avLst/>
          </a:prstGeom>
          <a:solidFill>
            <a:schemeClr val="bg1"/>
          </a:solidFill>
          <a:ln w="25400">
            <a:solidFill>
              <a:schemeClr val="tx1"/>
            </a:solidFill>
          </a:ln>
        </p:spPr>
      </p:pic>
      <p:sp>
        <p:nvSpPr>
          <p:cNvPr id="16" name="テキスト ボックス 15"/>
          <p:cNvSpPr txBox="1"/>
          <p:nvPr/>
        </p:nvSpPr>
        <p:spPr>
          <a:xfrm>
            <a:off x="563354" y="1551539"/>
            <a:ext cx="2890535" cy="307777"/>
          </a:xfrm>
          <a:prstGeom prst="rect">
            <a:avLst/>
          </a:prstGeom>
          <a:noFill/>
        </p:spPr>
        <p:txBody>
          <a:bodyPr wrap="none" rtlCol="0">
            <a:spAutoFit/>
          </a:bodyPr>
          <a:lstStyle/>
          <a:p>
            <a:r>
              <a:rPr lang="en-US" altLang="ja-JP" sz="1400" dirty="0">
                <a:latin typeface="Century" charset="0"/>
                <a:ea typeface="Century" charset="0"/>
                <a:cs typeface="Century" charset="0"/>
              </a:rPr>
              <a:t>Composition of Jupiter Envelope</a:t>
            </a:r>
            <a:endParaRPr lang="ja-JP" altLang="en-US" sz="1400" dirty="0">
              <a:latin typeface="Century" charset="0"/>
              <a:ea typeface="Century" charset="0"/>
              <a:cs typeface="Century" charset="0"/>
            </a:endParaRPr>
          </a:p>
        </p:txBody>
      </p:sp>
      <p:sp>
        <p:nvSpPr>
          <p:cNvPr id="13" name="タイトル 1"/>
          <p:cNvSpPr>
            <a:spLocks noGrp="1"/>
          </p:cNvSpPr>
          <p:nvPr>
            <p:ph type="title"/>
          </p:nvPr>
        </p:nvSpPr>
        <p:spPr>
          <a:xfrm>
            <a:off x="0" y="0"/>
            <a:ext cx="7886700" cy="330314"/>
          </a:xfrm>
          <a:ln>
            <a:noFill/>
          </a:ln>
        </p:spPr>
        <p:txBody>
          <a:bodyPr>
            <a:noAutofit/>
          </a:bodyPr>
          <a:lstStyle/>
          <a:p>
            <a:r>
              <a:rPr lang="en-US" altLang="ja-JP" sz="2400" dirty="0">
                <a:solidFill>
                  <a:schemeClr val="bg1"/>
                </a:solidFill>
                <a:latin typeface="+mj-ea"/>
              </a:rPr>
              <a:t>Introduction</a:t>
            </a:r>
            <a:r>
              <a:rPr lang="ja-JP" altLang="en-US" sz="2400" dirty="0" smtClean="0">
                <a:solidFill>
                  <a:schemeClr val="bg1"/>
                </a:solidFill>
                <a:latin typeface="+mj-ea"/>
              </a:rPr>
              <a:t>：</a:t>
            </a:r>
            <a:r>
              <a:rPr lang="en-US" altLang="ja-JP" sz="2400" dirty="0" smtClean="0">
                <a:solidFill>
                  <a:schemeClr val="bg1"/>
                </a:solidFill>
                <a:latin typeface="+mj-ea"/>
              </a:rPr>
              <a:t>Observation</a:t>
            </a:r>
            <a:endParaRPr lang="ja-JP" altLang="en-US" sz="2400" dirty="0">
              <a:solidFill>
                <a:schemeClr val="bg1"/>
              </a:solidFill>
              <a:latin typeface="+mj-ea"/>
            </a:endParaRPr>
          </a:p>
        </p:txBody>
      </p:sp>
      <mc:AlternateContent xmlns:mc="http://schemas.openxmlformats.org/markup-compatibility/2006" xmlns:a14="http://schemas.microsoft.com/office/drawing/2010/main">
        <mc:Choice Requires="a14">
          <p:sp>
            <p:nvSpPr>
              <p:cNvPr id="57" name="テキスト ボックス 56"/>
              <p:cNvSpPr txBox="1"/>
              <p:nvPr/>
            </p:nvSpPr>
            <p:spPr>
              <a:xfrm flipH="1">
                <a:off x="4203700" y="508470"/>
                <a:ext cx="4815344" cy="892552"/>
              </a:xfrm>
              <a:prstGeom prst="rect">
                <a:avLst/>
              </a:prstGeom>
              <a:noFill/>
            </p:spPr>
            <p:txBody>
              <a:bodyPr wrap="square" rtlCol="0">
                <a:spAutoFit/>
              </a:bodyPr>
              <a:lstStyle/>
              <a:p>
                <a:pPr algn="ctr"/>
                <a:r>
                  <a:rPr lang="en-US" altLang="ja-JP" sz="2000" u="sng" dirty="0" smtClean="0">
                    <a:solidFill>
                      <a:schemeClr val="bg1"/>
                    </a:solidFill>
                  </a:rPr>
                  <a:t>Distribution of Heavy Elements in Gas Giants</a:t>
                </a:r>
                <a:endParaRPr lang="en-US" altLang="ja-JP" sz="2000" u="sng" dirty="0">
                  <a:solidFill>
                    <a:schemeClr val="bg1"/>
                  </a:solidFill>
                </a:endParaRPr>
              </a:p>
              <a:p>
                <a:pPr algn="ctr"/>
                <a:r>
                  <a:rPr lang="en-US" altLang="ja-JP" sz="1600" dirty="0" smtClean="0">
                    <a:solidFill>
                      <a:schemeClr val="bg1"/>
                    </a:solidFill>
                    <a:effectLst/>
                  </a:rPr>
                  <a:t>Using a observational value of gravitational moment</a:t>
                </a:r>
                <a:r>
                  <a:rPr lang="en-US" altLang="ja-JP" sz="1600" dirty="0" smtClean="0">
                    <a:solidFill>
                      <a:schemeClr val="bg1"/>
                    </a:solidFill>
                    <a:effectLst>
                      <a:glow rad="101600">
                        <a:schemeClr val="accent4">
                          <a:satMod val="175000"/>
                          <a:alpha val="40000"/>
                        </a:schemeClr>
                      </a:glow>
                    </a:effectLst>
                  </a:rPr>
                  <a:t> </a:t>
                </a:r>
                <a14:m>
                  <m:oMath xmlns:m="http://schemas.openxmlformats.org/officeDocument/2006/math">
                    <m:sSub>
                      <m:sSubPr>
                        <m:ctrlPr>
                          <a:rPr lang="en-US" altLang="ja-JP" sz="1600" i="1">
                            <a:solidFill>
                              <a:schemeClr val="bg1"/>
                            </a:solidFill>
                            <a:effectLst>
                              <a:glow rad="101600">
                                <a:schemeClr val="accent4">
                                  <a:satMod val="175000"/>
                                  <a:alpha val="40000"/>
                                </a:schemeClr>
                              </a:glow>
                            </a:effectLst>
                            <a:latin typeface="Cambria Math" charset="0"/>
                          </a:rPr>
                        </m:ctrlPr>
                      </m:sSubPr>
                      <m:e>
                        <m:r>
                          <a:rPr lang="en-US" altLang="ja-JP" sz="1600" i="1">
                            <a:solidFill>
                              <a:schemeClr val="bg1"/>
                            </a:solidFill>
                            <a:effectLst>
                              <a:glow rad="101600">
                                <a:schemeClr val="accent4">
                                  <a:satMod val="175000"/>
                                  <a:alpha val="40000"/>
                                </a:schemeClr>
                              </a:glow>
                            </a:effectLst>
                            <a:latin typeface="Cambria Math" charset="0"/>
                          </a:rPr>
                          <m:t>𝐽</m:t>
                        </m:r>
                      </m:e>
                      <m:sub>
                        <m:r>
                          <a:rPr lang="en-US" altLang="ja-JP" sz="1600" i="1">
                            <a:solidFill>
                              <a:schemeClr val="bg1"/>
                            </a:solidFill>
                            <a:effectLst>
                              <a:glow rad="101600">
                                <a:schemeClr val="accent4">
                                  <a:satMod val="175000"/>
                                  <a:alpha val="40000"/>
                                </a:schemeClr>
                              </a:glow>
                            </a:effectLst>
                            <a:latin typeface="Cambria Math" charset="0"/>
                          </a:rPr>
                          <m:t>0</m:t>
                        </m:r>
                      </m:sub>
                    </m:sSub>
                    <m:r>
                      <a:rPr lang="en-US" altLang="ja-JP" sz="1600" i="1">
                        <a:solidFill>
                          <a:schemeClr val="bg1"/>
                        </a:solidFill>
                        <a:effectLst>
                          <a:glow rad="101600">
                            <a:schemeClr val="accent4">
                              <a:satMod val="175000"/>
                              <a:alpha val="40000"/>
                            </a:schemeClr>
                          </a:glow>
                        </a:effectLst>
                        <a:latin typeface="Cambria Math" charset="0"/>
                      </a:rPr>
                      <m:t>,</m:t>
                    </m:r>
                    <m:sSub>
                      <m:sSubPr>
                        <m:ctrlPr>
                          <a:rPr lang="en-US" altLang="ja-JP" sz="1600" i="1">
                            <a:solidFill>
                              <a:schemeClr val="bg1"/>
                            </a:solidFill>
                            <a:effectLst>
                              <a:glow rad="101600">
                                <a:schemeClr val="accent4">
                                  <a:satMod val="175000"/>
                                  <a:alpha val="40000"/>
                                </a:schemeClr>
                              </a:glow>
                            </a:effectLst>
                            <a:latin typeface="Cambria Math" charset="0"/>
                          </a:rPr>
                        </m:ctrlPr>
                      </m:sSubPr>
                      <m:e>
                        <m:r>
                          <a:rPr lang="en-US" altLang="ja-JP" sz="1600" i="1">
                            <a:solidFill>
                              <a:schemeClr val="bg1"/>
                            </a:solidFill>
                            <a:effectLst>
                              <a:glow rad="101600">
                                <a:schemeClr val="accent4">
                                  <a:satMod val="175000"/>
                                  <a:alpha val="40000"/>
                                </a:schemeClr>
                              </a:glow>
                            </a:effectLst>
                            <a:latin typeface="Cambria Math" charset="0"/>
                          </a:rPr>
                          <m:t>𝐽</m:t>
                        </m:r>
                      </m:e>
                      <m:sub>
                        <m:r>
                          <a:rPr lang="en-US" altLang="ja-JP" sz="1600" i="1">
                            <a:solidFill>
                              <a:schemeClr val="bg1"/>
                            </a:solidFill>
                            <a:effectLst>
                              <a:glow rad="101600">
                                <a:schemeClr val="accent4">
                                  <a:satMod val="175000"/>
                                  <a:alpha val="40000"/>
                                </a:schemeClr>
                              </a:glow>
                            </a:effectLst>
                            <a:latin typeface="Cambria Math" charset="0"/>
                          </a:rPr>
                          <m:t>2</m:t>
                        </m:r>
                      </m:sub>
                    </m:sSub>
                    <m:r>
                      <a:rPr lang="en-US" altLang="ja-JP" sz="1600" i="1">
                        <a:solidFill>
                          <a:schemeClr val="bg1"/>
                        </a:solidFill>
                        <a:effectLst>
                          <a:glow rad="101600">
                            <a:schemeClr val="accent4">
                              <a:satMod val="175000"/>
                              <a:alpha val="40000"/>
                            </a:schemeClr>
                          </a:glow>
                        </a:effectLst>
                        <a:latin typeface="Cambria Math" charset="0"/>
                      </a:rPr>
                      <m:t>,</m:t>
                    </m:r>
                    <m:sSub>
                      <m:sSubPr>
                        <m:ctrlPr>
                          <a:rPr lang="en-US" altLang="ja-JP" sz="1600" i="1">
                            <a:solidFill>
                              <a:schemeClr val="bg1"/>
                            </a:solidFill>
                            <a:effectLst>
                              <a:glow rad="101600">
                                <a:schemeClr val="accent4">
                                  <a:satMod val="175000"/>
                                  <a:alpha val="40000"/>
                                </a:schemeClr>
                              </a:glow>
                            </a:effectLst>
                            <a:latin typeface="Cambria Math" charset="0"/>
                          </a:rPr>
                        </m:ctrlPr>
                      </m:sSubPr>
                      <m:e>
                        <m:r>
                          <a:rPr lang="en-US" altLang="ja-JP" sz="1600" i="1">
                            <a:solidFill>
                              <a:schemeClr val="bg1"/>
                            </a:solidFill>
                            <a:effectLst>
                              <a:glow rad="101600">
                                <a:schemeClr val="accent4">
                                  <a:satMod val="175000"/>
                                  <a:alpha val="40000"/>
                                </a:schemeClr>
                              </a:glow>
                            </a:effectLst>
                            <a:latin typeface="Cambria Math" charset="0"/>
                          </a:rPr>
                          <m:t>𝐽</m:t>
                        </m:r>
                      </m:e>
                      <m:sub>
                        <m:r>
                          <a:rPr lang="en-US" altLang="ja-JP" sz="1600" i="1">
                            <a:solidFill>
                              <a:schemeClr val="bg1"/>
                            </a:solidFill>
                            <a:effectLst>
                              <a:glow rad="101600">
                                <a:schemeClr val="accent4">
                                  <a:satMod val="175000"/>
                                  <a:alpha val="40000"/>
                                </a:schemeClr>
                              </a:glow>
                            </a:effectLst>
                            <a:latin typeface="Cambria Math" charset="0"/>
                          </a:rPr>
                          <m:t>4</m:t>
                        </m:r>
                      </m:sub>
                    </m:sSub>
                  </m:oMath>
                </a14:m>
                <a:r>
                  <a:rPr lang="en-US" altLang="ja-JP" sz="1600" dirty="0" smtClean="0">
                    <a:solidFill>
                      <a:schemeClr val="bg1"/>
                    </a:solidFill>
                  </a:rPr>
                  <a:t>, distribution of heavy elements is expected</a:t>
                </a:r>
                <a:endParaRPr lang="en-US" altLang="ja-JP" sz="1600" dirty="0">
                  <a:solidFill>
                    <a:schemeClr val="bg1"/>
                  </a:solidFill>
                </a:endParaRPr>
              </a:p>
            </p:txBody>
          </p:sp>
        </mc:Choice>
        <mc:Fallback xmlns="">
          <p:sp>
            <p:nvSpPr>
              <p:cNvPr id="57" name="テキスト ボックス 56"/>
              <p:cNvSpPr txBox="1">
                <a:spLocks noRot="1" noChangeAspect="1" noMove="1" noResize="1" noEditPoints="1" noAdjustHandles="1" noChangeArrowheads="1" noChangeShapeType="1" noTextEdit="1"/>
              </p:cNvSpPr>
              <p:nvPr/>
            </p:nvSpPr>
            <p:spPr>
              <a:xfrm flipH="1">
                <a:off x="4203700" y="508470"/>
                <a:ext cx="4815344" cy="892552"/>
              </a:xfrm>
              <a:prstGeom prst="rect">
                <a:avLst/>
              </a:prstGeom>
              <a:blipFill rotWithShape="0">
                <a:blip r:embed="rId5"/>
                <a:stretch>
                  <a:fillRect l="-1139" t="-3401" r="-886" b="-7483"/>
                </a:stretch>
              </a:blipFill>
            </p:spPr>
            <p:txBody>
              <a:bodyPr/>
              <a:lstStyle/>
              <a:p>
                <a:r>
                  <a:rPr lang="ja-JP" altLang="en-US">
                    <a:noFill/>
                  </a:rPr>
                  <a:t> </a:t>
                </a:r>
              </a:p>
            </p:txBody>
          </p:sp>
        </mc:Fallback>
      </mc:AlternateContent>
      <p:sp>
        <p:nvSpPr>
          <p:cNvPr id="7" name="テキスト ボックス 6"/>
          <p:cNvSpPr txBox="1"/>
          <p:nvPr/>
        </p:nvSpPr>
        <p:spPr>
          <a:xfrm>
            <a:off x="1948946" y="3552500"/>
            <a:ext cx="1337226" cy="300082"/>
          </a:xfrm>
          <a:prstGeom prst="rect">
            <a:avLst/>
          </a:prstGeom>
          <a:noFill/>
        </p:spPr>
        <p:txBody>
          <a:bodyPr wrap="none" rtlCol="0">
            <a:spAutoFit/>
          </a:bodyPr>
          <a:lstStyle/>
          <a:p>
            <a:r>
              <a:rPr lang="en-US" altLang="ja-JP" sz="1350" dirty="0">
                <a:solidFill>
                  <a:schemeClr val="bg1"/>
                </a:solidFill>
              </a:rPr>
              <a:t>(Owen+ </a:t>
            </a:r>
            <a:r>
              <a:rPr lang="en-US" altLang="ja-JP" sz="1350">
                <a:solidFill>
                  <a:schemeClr val="bg1"/>
                </a:solidFill>
              </a:rPr>
              <a:t>1999)</a:t>
            </a:r>
            <a:endParaRPr lang="ja-JP" altLang="en-US" sz="1350" dirty="0">
              <a:solidFill>
                <a:schemeClr val="bg1"/>
              </a:solidFill>
            </a:endParaRPr>
          </a:p>
        </p:txBody>
      </p:sp>
      <p:sp>
        <p:nvSpPr>
          <p:cNvPr id="21" name="テキスト ボックス 20"/>
          <p:cNvSpPr txBox="1"/>
          <p:nvPr/>
        </p:nvSpPr>
        <p:spPr>
          <a:xfrm>
            <a:off x="2510693" y="1263862"/>
            <a:ext cx="1242584" cy="338554"/>
          </a:xfrm>
          <a:prstGeom prst="rect">
            <a:avLst/>
          </a:prstGeom>
          <a:noFill/>
        </p:spPr>
        <p:txBody>
          <a:bodyPr wrap="none" rtlCol="0">
            <a:spAutoFit/>
          </a:bodyPr>
          <a:lstStyle/>
          <a:p>
            <a:r>
              <a:rPr lang="en-US" altLang="ja-JP" sz="1600" dirty="0">
                <a:solidFill>
                  <a:schemeClr val="bg1"/>
                </a:solidFill>
              </a:rPr>
              <a:t>Owen+ 1999</a:t>
            </a:r>
            <a:endParaRPr lang="ja-JP" altLang="en-US" sz="1600" dirty="0">
              <a:solidFill>
                <a:schemeClr val="bg1"/>
              </a:solidFill>
            </a:endParaRPr>
          </a:p>
        </p:txBody>
      </p:sp>
      <p:cxnSp>
        <p:nvCxnSpPr>
          <p:cNvPr id="46" name="直線コネクタ 45"/>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3790" y="1749540"/>
            <a:ext cx="3645119" cy="2621292"/>
          </a:xfrm>
          <a:prstGeom prst="rect">
            <a:avLst/>
          </a:prstGeom>
        </p:spPr>
      </p:pic>
      <p:pic>
        <p:nvPicPr>
          <p:cNvPr id="4" name="図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4159" y="2105244"/>
            <a:ext cx="3596462" cy="2594333"/>
          </a:xfrm>
          <a:prstGeom prst="rect">
            <a:avLst/>
          </a:prstGeom>
        </p:spPr>
      </p:pic>
      <p:pic>
        <p:nvPicPr>
          <p:cNvPr id="6" name="図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0846" y="1551539"/>
            <a:ext cx="1090868" cy="2738884"/>
          </a:xfrm>
          <a:prstGeom prst="rect">
            <a:avLst/>
          </a:prstGeom>
        </p:spPr>
      </p:pic>
      <p:sp>
        <p:nvSpPr>
          <p:cNvPr id="19" name="テキスト ボックス 18"/>
          <p:cNvSpPr txBox="1"/>
          <p:nvPr/>
        </p:nvSpPr>
        <p:spPr>
          <a:xfrm>
            <a:off x="4621547" y="1554772"/>
            <a:ext cx="4015843" cy="307777"/>
          </a:xfrm>
          <a:prstGeom prst="rect">
            <a:avLst/>
          </a:prstGeom>
          <a:noFill/>
        </p:spPr>
        <p:txBody>
          <a:bodyPr wrap="none" rtlCol="0">
            <a:spAutoFit/>
          </a:bodyPr>
          <a:lstStyle/>
          <a:p>
            <a:r>
              <a:rPr lang="en-US" altLang="ja-JP" sz="1400" dirty="0" smtClean="0">
                <a:latin typeface="Century" charset="0"/>
                <a:ea typeface="Century" charset="0"/>
                <a:cs typeface="Century" charset="0"/>
              </a:rPr>
              <a:t>Distribution of </a:t>
            </a:r>
            <a:r>
              <a:rPr lang="en-US" altLang="ja-JP" sz="1400" smtClean="0">
                <a:latin typeface="Century" charset="0"/>
                <a:ea typeface="Century" charset="0"/>
                <a:cs typeface="Century" charset="0"/>
              </a:rPr>
              <a:t>Heavy Elements in Gas Giants</a:t>
            </a:r>
            <a:endParaRPr lang="ja-JP" altLang="en-US" sz="1400" dirty="0">
              <a:latin typeface="Century" charset="0"/>
              <a:ea typeface="Century" charset="0"/>
              <a:cs typeface="Century" charset="0"/>
            </a:endParaRPr>
          </a:p>
        </p:txBody>
      </p:sp>
      <p:sp>
        <p:nvSpPr>
          <p:cNvPr id="9" name="テキスト ボックス 8"/>
          <p:cNvSpPr txBox="1"/>
          <p:nvPr/>
        </p:nvSpPr>
        <p:spPr>
          <a:xfrm>
            <a:off x="4848730" y="4276240"/>
            <a:ext cx="298480" cy="338554"/>
          </a:xfrm>
          <a:prstGeom prst="rect">
            <a:avLst/>
          </a:prstGeom>
          <a:noFill/>
        </p:spPr>
        <p:txBody>
          <a:bodyPr wrap="none" rtlCol="0">
            <a:spAutoFit/>
          </a:bodyPr>
          <a:lstStyle/>
          <a:p>
            <a:pPr algn="r"/>
            <a:r>
              <a:rPr kumimoji="1" lang="en-US" altLang="ja-JP" sz="1600" dirty="0" smtClean="0">
                <a:latin typeface="Century" charset="0"/>
                <a:ea typeface="Century" charset="0"/>
                <a:cs typeface="Century" charset="0"/>
              </a:rPr>
              <a:t>0</a:t>
            </a:r>
            <a:endParaRPr kumimoji="1" lang="ja-JP" altLang="en-US" dirty="0">
              <a:latin typeface="Century" charset="0"/>
              <a:ea typeface="Century" charset="0"/>
              <a:cs typeface="Century" charset="0"/>
            </a:endParaRPr>
          </a:p>
        </p:txBody>
      </p:sp>
      <p:sp>
        <p:nvSpPr>
          <p:cNvPr id="22" name="テキスト ボックス 21"/>
          <p:cNvSpPr txBox="1"/>
          <p:nvPr/>
        </p:nvSpPr>
        <p:spPr>
          <a:xfrm>
            <a:off x="5619157" y="4276240"/>
            <a:ext cx="412292" cy="338554"/>
          </a:xfrm>
          <a:prstGeom prst="rect">
            <a:avLst/>
          </a:prstGeom>
          <a:noFill/>
        </p:spPr>
        <p:txBody>
          <a:bodyPr wrap="none" rtlCol="0">
            <a:spAutoFit/>
          </a:bodyPr>
          <a:lstStyle/>
          <a:p>
            <a:pPr algn="r"/>
            <a:r>
              <a:rPr kumimoji="1" lang="en-US" altLang="ja-JP" sz="1600" dirty="0" smtClean="0">
                <a:latin typeface="Century" charset="0"/>
                <a:ea typeface="Century" charset="0"/>
                <a:cs typeface="Century" charset="0"/>
              </a:rPr>
              <a:t>10</a:t>
            </a:r>
            <a:endParaRPr kumimoji="1" lang="ja-JP" altLang="en-US" dirty="0">
              <a:latin typeface="Century" charset="0"/>
              <a:ea typeface="Century" charset="0"/>
              <a:cs typeface="Century" charset="0"/>
            </a:endParaRPr>
          </a:p>
        </p:txBody>
      </p:sp>
      <p:sp>
        <p:nvSpPr>
          <p:cNvPr id="23" name="テキスト ボックス 22"/>
          <p:cNvSpPr txBox="1"/>
          <p:nvPr/>
        </p:nvSpPr>
        <p:spPr>
          <a:xfrm>
            <a:off x="6503396" y="4276240"/>
            <a:ext cx="412292" cy="338554"/>
          </a:xfrm>
          <a:prstGeom prst="rect">
            <a:avLst/>
          </a:prstGeom>
          <a:noFill/>
        </p:spPr>
        <p:txBody>
          <a:bodyPr wrap="none" rtlCol="0">
            <a:spAutoFit/>
          </a:bodyPr>
          <a:lstStyle/>
          <a:p>
            <a:pPr algn="r"/>
            <a:r>
              <a:rPr kumimoji="1" lang="en-US" altLang="ja-JP" sz="1600" smtClean="0">
                <a:latin typeface="Century" charset="0"/>
                <a:ea typeface="Century" charset="0"/>
                <a:cs typeface="Century" charset="0"/>
              </a:rPr>
              <a:t>20</a:t>
            </a:r>
            <a:endParaRPr kumimoji="1" lang="ja-JP" altLang="en-US" dirty="0">
              <a:latin typeface="Century" charset="0"/>
              <a:ea typeface="Century" charset="0"/>
              <a:cs typeface="Century" charset="0"/>
            </a:endParaRPr>
          </a:p>
        </p:txBody>
      </p:sp>
      <p:sp>
        <p:nvSpPr>
          <p:cNvPr id="24" name="テキスト ボックス 23"/>
          <p:cNvSpPr txBox="1"/>
          <p:nvPr/>
        </p:nvSpPr>
        <p:spPr>
          <a:xfrm>
            <a:off x="7387635" y="4276240"/>
            <a:ext cx="412292" cy="338554"/>
          </a:xfrm>
          <a:prstGeom prst="rect">
            <a:avLst/>
          </a:prstGeom>
          <a:noFill/>
        </p:spPr>
        <p:txBody>
          <a:bodyPr wrap="none" rtlCol="0">
            <a:spAutoFit/>
          </a:bodyPr>
          <a:lstStyle/>
          <a:p>
            <a:pPr algn="r"/>
            <a:r>
              <a:rPr lang="en-US" altLang="ja-JP" sz="1600" dirty="0" smtClean="0">
                <a:latin typeface="Century" charset="0"/>
                <a:ea typeface="Century" charset="0"/>
                <a:cs typeface="Century" charset="0"/>
              </a:rPr>
              <a:t>30</a:t>
            </a:r>
            <a:endParaRPr kumimoji="1" lang="ja-JP" altLang="en-US" dirty="0">
              <a:latin typeface="Century" charset="0"/>
              <a:ea typeface="Century" charset="0"/>
              <a:cs typeface="Century" charset="0"/>
            </a:endParaRPr>
          </a:p>
        </p:txBody>
      </p:sp>
      <p:sp>
        <p:nvSpPr>
          <p:cNvPr id="25" name="テキスト ボックス 24"/>
          <p:cNvSpPr txBox="1"/>
          <p:nvPr/>
        </p:nvSpPr>
        <p:spPr>
          <a:xfrm>
            <a:off x="8271874" y="4276240"/>
            <a:ext cx="412292" cy="338554"/>
          </a:xfrm>
          <a:prstGeom prst="rect">
            <a:avLst/>
          </a:prstGeom>
          <a:noFill/>
        </p:spPr>
        <p:txBody>
          <a:bodyPr wrap="none" rtlCol="0">
            <a:spAutoFit/>
          </a:bodyPr>
          <a:lstStyle/>
          <a:p>
            <a:pPr algn="r"/>
            <a:r>
              <a:rPr kumimoji="1" lang="en-US" altLang="ja-JP" sz="1600" smtClean="0">
                <a:latin typeface="Century" charset="0"/>
                <a:ea typeface="Century" charset="0"/>
                <a:cs typeface="Century" charset="0"/>
              </a:rPr>
              <a:t>40</a:t>
            </a:r>
            <a:endParaRPr kumimoji="1" lang="ja-JP" altLang="en-US" dirty="0">
              <a:latin typeface="Century" charset="0"/>
              <a:ea typeface="Century" charset="0"/>
              <a:cs typeface="Century" charset="0"/>
            </a:endParaRPr>
          </a:p>
        </p:txBody>
      </p:sp>
      <p:sp>
        <p:nvSpPr>
          <p:cNvPr id="26" name="テキスト ボックス 25"/>
          <p:cNvSpPr txBox="1"/>
          <p:nvPr/>
        </p:nvSpPr>
        <p:spPr>
          <a:xfrm>
            <a:off x="4663714" y="3179377"/>
            <a:ext cx="412292" cy="338554"/>
          </a:xfrm>
          <a:prstGeom prst="rect">
            <a:avLst/>
          </a:prstGeom>
          <a:noFill/>
        </p:spPr>
        <p:txBody>
          <a:bodyPr wrap="none" rtlCol="0">
            <a:spAutoFit/>
          </a:bodyPr>
          <a:lstStyle/>
          <a:p>
            <a:r>
              <a:rPr kumimoji="1" lang="en-US" altLang="ja-JP" sz="1600" smtClean="0">
                <a:latin typeface="Century" charset="0"/>
                <a:ea typeface="Century" charset="0"/>
                <a:cs typeface="Century" charset="0"/>
              </a:rPr>
              <a:t>10</a:t>
            </a:r>
            <a:endParaRPr kumimoji="1" lang="ja-JP" altLang="en-US" dirty="0">
              <a:latin typeface="Century" charset="0"/>
              <a:ea typeface="Century" charset="0"/>
              <a:cs typeface="Century" charset="0"/>
            </a:endParaRPr>
          </a:p>
        </p:txBody>
      </p:sp>
      <p:sp>
        <p:nvSpPr>
          <p:cNvPr id="27" name="テキスト ボックス 26"/>
          <p:cNvSpPr txBox="1"/>
          <p:nvPr/>
        </p:nvSpPr>
        <p:spPr>
          <a:xfrm>
            <a:off x="4662157" y="2192194"/>
            <a:ext cx="412292" cy="338554"/>
          </a:xfrm>
          <a:prstGeom prst="rect">
            <a:avLst/>
          </a:prstGeom>
          <a:noFill/>
        </p:spPr>
        <p:txBody>
          <a:bodyPr wrap="none" rtlCol="0">
            <a:spAutoFit/>
          </a:bodyPr>
          <a:lstStyle/>
          <a:p>
            <a:r>
              <a:rPr kumimoji="1" lang="en-US" altLang="ja-JP" sz="1600" dirty="0" smtClean="0">
                <a:latin typeface="Century" charset="0"/>
                <a:ea typeface="Century" charset="0"/>
                <a:cs typeface="Century" charset="0"/>
              </a:rPr>
              <a:t>20</a:t>
            </a:r>
            <a:endParaRPr kumimoji="1" lang="ja-JP" altLang="en-US" dirty="0">
              <a:latin typeface="Century" charset="0"/>
              <a:ea typeface="Century" charset="0"/>
              <a:cs typeface="Century" charset="0"/>
            </a:endParaRPr>
          </a:p>
        </p:txBody>
      </p:sp>
      <mc:AlternateContent xmlns:mc="http://schemas.openxmlformats.org/markup-compatibility/2006" xmlns:a14="http://schemas.microsoft.com/office/drawing/2010/main">
        <mc:Choice Requires="a14">
          <p:sp>
            <p:nvSpPr>
              <p:cNvPr id="28" name="テキスト ボックス 27"/>
              <p:cNvSpPr txBox="1"/>
              <p:nvPr/>
            </p:nvSpPr>
            <p:spPr>
              <a:xfrm rot="16200000">
                <a:off x="3680223" y="2798513"/>
                <a:ext cx="1851533" cy="343748"/>
              </a:xfrm>
              <a:prstGeom prst="rect">
                <a:avLst/>
              </a:prstGeom>
              <a:noFill/>
            </p:spPr>
            <p:txBody>
              <a:bodyPr wrap="none" rtlCol="0">
                <a:spAutoFit/>
              </a:bodyPr>
              <a:lstStyle/>
              <a:p>
                <a:r>
                  <a:rPr lang="en-US" altLang="ja-JP" sz="1600" dirty="0">
                    <a:latin typeface="Century" charset="0"/>
                    <a:ea typeface="Century" charset="0"/>
                    <a:cs typeface="Century" charset="0"/>
                  </a:rPr>
                  <a:t>Mass of Core[</a:t>
                </a:r>
                <a14:m>
                  <m:oMath xmlns:m="http://schemas.openxmlformats.org/officeDocument/2006/math">
                    <m:sSub>
                      <m:sSubPr>
                        <m:ctrlPr>
                          <a:rPr lang="en-US" altLang="ja-JP" sz="1600" i="1">
                            <a:latin typeface="Cambria Math" charset="0"/>
                            <a:ea typeface="Century" charset="0"/>
                            <a:cs typeface="Century" charset="0"/>
                          </a:rPr>
                        </m:ctrlPr>
                      </m:sSubPr>
                      <m:e>
                        <m:r>
                          <a:rPr lang="en-US" altLang="ja-JP" sz="1600" i="1">
                            <a:latin typeface="Cambria Math" charset="0"/>
                            <a:ea typeface="Century" charset="0"/>
                            <a:cs typeface="Century" charset="0"/>
                          </a:rPr>
                          <m:t>𝑀</m:t>
                        </m:r>
                      </m:e>
                      <m:sub>
                        <m:r>
                          <a:rPr lang="en-US" altLang="ja-JP" sz="1600" i="1">
                            <a:latin typeface="Cambria Math" charset="0"/>
                            <a:ea typeface="Cambria Math" charset="0"/>
                            <a:cs typeface="Cambria Math" charset="0"/>
                          </a:rPr>
                          <m:t>⨁</m:t>
                        </m:r>
                      </m:sub>
                    </m:sSub>
                  </m:oMath>
                </a14:m>
                <a:r>
                  <a:rPr lang="en-US" altLang="ja-JP" sz="1600" dirty="0">
                    <a:latin typeface="Century" charset="0"/>
                    <a:ea typeface="Century" charset="0"/>
                    <a:cs typeface="Century" charset="0"/>
                  </a:rPr>
                  <a:t>]</a:t>
                </a:r>
                <a:endParaRPr lang="ja-JP" altLang="en-US" sz="1600" dirty="0">
                  <a:latin typeface="Century" charset="0"/>
                  <a:ea typeface="Century" charset="0"/>
                  <a:cs typeface="Century" charset="0"/>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rot="16200000">
                <a:off x="3680223" y="2798513"/>
                <a:ext cx="1851533" cy="343748"/>
              </a:xfrm>
              <a:prstGeom prst="rect">
                <a:avLst/>
              </a:prstGeom>
              <a:blipFill rotWithShape="0">
                <a:blip r:embed="rId10"/>
                <a:stretch>
                  <a:fillRect l="-7018" t="-658" r="-17544" b="-19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p:cNvSpPr txBox="1"/>
              <p:nvPr/>
            </p:nvSpPr>
            <p:spPr>
              <a:xfrm>
                <a:off x="4670142" y="4542612"/>
                <a:ext cx="4151842" cy="343748"/>
              </a:xfrm>
              <a:prstGeom prst="rect">
                <a:avLst/>
              </a:prstGeom>
              <a:noFill/>
            </p:spPr>
            <p:txBody>
              <a:bodyPr wrap="none" rtlCol="0">
                <a:spAutoFit/>
              </a:bodyPr>
              <a:lstStyle/>
              <a:p>
                <a:r>
                  <a:rPr lang="en-US" altLang="ja-JP" sz="1600" dirty="0">
                    <a:latin typeface="Century" charset="0"/>
                    <a:ea typeface="Century" charset="0"/>
                    <a:cs typeface="Century" charset="0"/>
                  </a:rPr>
                  <a:t>Mass of </a:t>
                </a:r>
                <a:r>
                  <a:rPr lang="en-US" altLang="ja-JP" sz="1600" dirty="0" smtClean="0">
                    <a:latin typeface="Century" charset="0"/>
                    <a:ea typeface="Century" charset="0"/>
                    <a:cs typeface="Century" charset="0"/>
                  </a:rPr>
                  <a:t>Heavy Elements in Envelope</a:t>
                </a:r>
                <a:r>
                  <a:rPr lang="en-US" altLang="ja-JP" sz="1600" dirty="0">
                    <a:latin typeface="Century" charset="0"/>
                    <a:ea typeface="Century" charset="0"/>
                    <a:cs typeface="Century" charset="0"/>
                  </a:rPr>
                  <a:t>[</a:t>
                </a:r>
                <a14:m>
                  <m:oMath xmlns:m="http://schemas.openxmlformats.org/officeDocument/2006/math">
                    <m:sSub>
                      <m:sSubPr>
                        <m:ctrlPr>
                          <a:rPr lang="en-US" altLang="ja-JP" sz="1600" i="1">
                            <a:latin typeface="Cambria Math" charset="0"/>
                            <a:ea typeface="Century" charset="0"/>
                            <a:cs typeface="Century" charset="0"/>
                          </a:rPr>
                        </m:ctrlPr>
                      </m:sSubPr>
                      <m:e>
                        <m:r>
                          <a:rPr lang="en-US" altLang="ja-JP" sz="1600" i="1">
                            <a:latin typeface="Cambria Math" charset="0"/>
                            <a:ea typeface="Century" charset="0"/>
                            <a:cs typeface="Century" charset="0"/>
                          </a:rPr>
                          <m:t>𝑀</m:t>
                        </m:r>
                      </m:e>
                      <m:sub>
                        <m:r>
                          <a:rPr lang="en-US" altLang="ja-JP" sz="1600" i="1">
                            <a:latin typeface="Cambria Math" charset="0"/>
                            <a:ea typeface="Cambria Math" charset="0"/>
                            <a:cs typeface="Cambria Math" charset="0"/>
                          </a:rPr>
                          <m:t>⨁</m:t>
                        </m:r>
                      </m:sub>
                    </m:sSub>
                  </m:oMath>
                </a14:m>
                <a:r>
                  <a:rPr lang="en-US" altLang="ja-JP" sz="1600" dirty="0">
                    <a:latin typeface="Century" charset="0"/>
                    <a:ea typeface="Century" charset="0"/>
                    <a:cs typeface="Century" charset="0"/>
                  </a:rPr>
                  <a:t>]</a:t>
                </a:r>
                <a:endParaRPr lang="ja-JP" altLang="en-US" sz="1600" dirty="0">
                  <a:latin typeface="Century" charset="0"/>
                  <a:ea typeface="Century" charset="0"/>
                  <a:cs typeface="Century" charset="0"/>
                </a:endParaRPr>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4670142" y="4542612"/>
                <a:ext cx="4151842" cy="343748"/>
              </a:xfrm>
              <a:prstGeom prst="rect">
                <a:avLst/>
              </a:prstGeom>
              <a:blipFill rotWithShape="0">
                <a:blip r:embed="rId11"/>
                <a:stretch>
                  <a:fillRect l="-734" t="-7018" b="-17544"/>
                </a:stretch>
              </a:blipFill>
            </p:spPr>
            <p:txBody>
              <a:bodyPr/>
              <a:lstStyle/>
              <a:p>
                <a:r>
                  <a:rPr lang="ja-JP" altLang="en-US">
                    <a:noFill/>
                  </a:rPr>
                  <a:t> </a:t>
                </a:r>
              </a:p>
            </p:txBody>
          </p:sp>
        </mc:Fallback>
      </mc:AlternateContent>
      <p:cxnSp>
        <p:nvCxnSpPr>
          <p:cNvPr id="14" name="直線コネクタ 13"/>
          <p:cNvCxnSpPr/>
          <p:nvPr/>
        </p:nvCxnSpPr>
        <p:spPr>
          <a:xfrm>
            <a:off x="6503397" y="2733493"/>
            <a:ext cx="306707" cy="86745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6629468" y="2747168"/>
            <a:ext cx="93949" cy="18805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a:stCxn id="10" idx="1"/>
          </p:cNvCxnSpPr>
          <p:nvPr/>
        </p:nvCxnSpPr>
        <p:spPr>
          <a:xfrm flipH="1">
            <a:off x="5793893" y="2205096"/>
            <a:ext cx="198255" cy="26109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5028729" y="1875490"/>
            <a:ext cx="0" cy="24480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5876073" y="1859316"/>
            <a:ext cx="0" cy="244800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6507077" y="1875490"/>
            <a:ext cx="0" cy="2448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8369405" y="1887995"/>
            <a:ext cx="0" cy="244800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6129719" y="2439391"/>
            <a:ext cx="2044149" cy="307777"/>
          </a:xfrm>
          <a:prstGeom prst="rect">
            <a:avLst/>
          </a:prstGeom>
          <a:solidFill>
            <a:schemeClr val="bg1"/>
          </a:solidFill>
          <a:ln w="19050">
            <a:solidFill>
              <a:srgbClr val="FF0000"/>
            </a:solidFill>
          </a:ln>
        </p:spPr>
        <p:txBody>
          <a:bodyPr wrap="none" rtlCol="0">
            <a:spAutoFit/>
          </a:bodyPr>
          <a:lstStyle/>
          <a:p>
            <a:r>
              <a:rPr lang="en-US" altLang="ja-JP" sz="1400" smtClean="0">
                <a:latin typeface="Century" charset="0"/>
                <a:ea typeface="Century" charset="0"/>
                <a:cs typeface="Century" charset="0"/>
              </a:rPr>
              <a:t>Jupiter</a:t>
            </a:r>
            <a:r>
              <a:rPr kumimoji="1" lang="en-US" altLang="ja-JP" sz="1400" smtClean="0">
                <a:latin typeface="Century" charset="0"/>
                <a:ea typeface="Century" charset="0"/>
                <a:cs typeface="Century" charset="0"/>
              </a:rPr>
              <a:t>(Miguel+ 2016)</a:t>
            </a:r>
            <a:endParaRPr kumimoji="1" lang="ja-JP" altLang="en-US" sz="1400" dirty="0">
              <a:latin typeface="Century" charset="0"/>
              <a:ea typeface="Century" charset="0"/>
              <a:cs typeface="Century" charset="0"/>
            </a:endParaRPr>
          </a:p>
        </p:txBody>
      </p:sp>
      <p:sp>
        <p:nvSpPr>
          <p:cNvPr id="10" name="テキスト ボックス 9"/>
          <p:cNvSpPr txBox="1"/>
          <p:nvPr/>
        </p:nvSpPr>
        <p:spPr>
          <a:xfrm>
            <a:off x="5992148" y="2051207"/>
            <a:ext cx="2122697" cy="307777"/>
          </a:xfrm>
          <a:prstGeom prst="rect">
            <a:avLst/>
          </a:prstGeom>
          <a:solidFill>
            <a:schemeClr val="bg1"/>
          </a:solidFill>
          <a:ln w="19050">
            <a:solidFill>
              <a:srgbClr val="0070C0"/>
            </a:solidFill>
          </a:ln>
        </p:spPr>
        <p:txBody>
          <a:bodyPr wrap="none" rtlCol="0">
            <a:spAutoFit/>
          </a:bodyPr>
          <a:lstStyle/>
          <a:p>
            <a:r>
              <a:rPr kumimoji="1" lang="en-US" altLang="ja-JP" sz="1400" dirty="0" smtClean="0">
                <a:latin typeface="Century" charset="0"/>
                <a:ea typeface="Century" charset="0"/>
                <a:cs typeface="Century" charset="0"/>
              </a:rPr>
              <a:t>Saturn(Saumon+ 2004)</a:t>
            </a:r>
            <a:endParaRPr kumimoji="1" lang="ja-JP" altLang="en-US" sz="1400" dirty="0">
              <a:latin typeface="Century" charset="0"/>
              <a:ea typeface="Century" charset="0"/>
              <a:cs typeface="Century" charset="0"/>
            </a:endParaRPr>
          </a:p>
        </p:txBody>
      </p:sp>
      <p:grpSp>
        <p:nvGrpSpPr>
          <p:cNvPr id="2" name="図形グループ 1" hidden="1"/>
          <p:cNvGrpSpPr/>
          <p:nvPr/>
        </p:nvGrpSpPr>
        <p:grpSpPr>
          <a:xfrm>
            <a:off x="4804089" y="2242404"/>
            <a:ext cx="582453" cy="2166134"/>
            <a:chOff x="5885067" y="1377168"/>
            <a:chExt cx="891380" cy="3460816"/>
          </a:xfrm>
        </p:grpSpPr>
        <p:sp>
          <p:nvSpPr>
            <p:cNvPr id="35" name="フリーフォーム 34"/>
            <p:cNvSpPr/>
            <p:nvPr/>
          </p:nvSpPr>
          <p:spPr>
            <a:xfrm>
              <a:off x="5890110" y="1377168"/>
              <a:ext cx="886337" cy="3457255"/>
            </a:xfrm>
            <a:custGeom>
              <a:avLst/>
              <a:gdLst>
                <a:gd name="connsiteX0" fmla="*/ 0 w 894945"/>
                <a:gd name="connsiteY0" fmla="*/ 3822970 h 3822970"/>
                <a:gd name="connsiteX1" fmla="*/ 0 w 894945"/>
                <a:gd name="connsiteY1" fmla="*/ 0 h 3822970"/>
                <a:gd name="connsiteX2" fmla="*/ 768485 w 894945"/>
                <a:gd name="connsiteY2" fmla="*/ 9727 h 3822970"/>
                <a:gd name="connsiteX3" fmla="*/ 894945 w 894945"/>
                <a:gd name="connsiteY3" fmla="*/ 3822970 h 3822970"/>
                <a:gd name="connsiteX4" fmla="*/ 0 w 894945"/>
                <a:gd name="connsiteY4" fmla="*/ 3822970 h 3822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45" h="3822970">
                  <a:moveTo>
                    <a:pt x="0" y="3822970"/>
                  </a:moveTo>
                  <a:lnTo>
                    <a:pt x="0" y="0"/>
                  </a:lnTo>
                  <a:lnTo>
                    <a:pt x="768485" y="9727"/>
                  </a:lnTo>
                  <a:lnTo>
                    <a:pt x="894945" y="3822970"/>
                  </a:lnTo>
                  <a:lnTo>
                    <a:pt x="0" y="3822970"/>
                  </a:lnTo>
                  <a:close/>
                </a:path>
              </a:pathLst>
            </a:cu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bg1"/>
                </a:solidFill>
              </a:endParaRPr>
            </a:p>
          </p:txBody>
        </p:sp>
        <p:sp>
          <p:nvSpPr>
            <p:cNvPr id="36" name="フリーフォーム 35"/>
            <p:cNvSpPr/>
            <p:nvPr/>
          </p:nvSpPr>
          <p:spPr>
            <a:xfrm>
              <a:off x="5885067" y="1377168"/>
              <a:ext cx="272957" cy="3460816"/>
            </a:xfrm>
            <a:custGeom>
              <a:avLst/>
              <a:gdLst>
                <a:gd name="connsiteX0" fmla="*/ 0 w 262647"/>
                <a:gd name="connsiteY0" fmla="*/ 3822970 h 3822970"/>
                <a:gd name="connsiteX1" fmla="*/ 0 w 262647"/>
                <a:gd name="connsiteY1" fmla="*/ 0 h 3822970"/>
                <a:gd name="connsiteX2" fmla="*/ 204281 w 262647"/>
                <a:gd name="connsiteY2" fmla="*/ 0 h 3822970"/>
                <a:gd name="connsiteX3" fmla="*/ 262647 w 262647"/>
                <a:gd name="connsiteY3" fmla="*/ 3822970 h 3822970"/>
                <a:gd name="connsiteX4" fmla="*/ 0 w 262647"/>
                <a:gd name="connsiteY4" fmla="*/ 3822970 h 3822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47" h="3822970">
                  <a:moveTo>
                    <a:pt x="0" y="3822970"/>
                  </a:moveTo>
                  <a:lnTo>
                    <a:pt x="0" y="0"/>
                  </a:lnTo>
                  <a:lnTo>
                    <a:pt x="204281" y="0"/>
                  </a:lnTo>
                  <a:lnTo>
                    <a:pt x="262647" y="3822970"/>
                  </a:lnTo>
                  <a:lnTo>
                    <a:pt x="0" y="3822970"/>
                  </a:lnTo>
                  <a:close/>
                </a:path>
              </a:pathLst>
            </a:custGeom>
            <a:solidFill>
              <a:srgbClr val="0070C0">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bg1"/>
                </a:solidFill>
              </a:endParaRPr>
            </a:p>
          </p:txBody>
        </p:sp>
      </p:grpSp>
      <mc:AlternateContent xmlns:mc="http://schemas.openxmlformats.org/markup-compatibility/2006" xmlns:a14="http://schemas.microsoft.com/office/drawing/2010/main">
        <mc:Choice Requires="a14">
          <p:sp>
            <p:nvSpPr>
              <p:cNvPr id="58" name="テキスト ボックス 57" hidden="1"/>
              <p:cNvSpPr txBox="1"/>
              <p:nvPr/>
            </p:nvSpPr>
            <p:spPr>
              <a:xfrm>
                <a:off x="4658157" y="3871460"/>
                <a:ext cx="979692" cy="300082"/>
              </a:xfrm>
              <a:prstGeom prst="rect">
                <a:avLst/>
              </a:prstGeom>
              <a:solidFill>
                <a:schemeClr val="bg1"/>
              </a:solidFill>
              <a:ln w="25400">
                <a:solidFill>
                  <a:srgbClr val="00B05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350" b="1" i="1">
                              <a:latin typeface="Cambria Math" charset="0"/>
                            </a:rPr>
                          </m:ctrlPr>
                        </m:sSubPr>
                        <m:e>
                          <m:r>
                            <a:rPr lang="en-US" altLang="ja-JP" sz="1350" b="1" i="1">
                              <a:latin typeface="Cambria Math" charset="0"/>
                            </a:rPr>
                            <m:t>𝒁</m:t>
                          </m:r>
                        </m:e>
                        <m:sub>
                          <m:r>
                            <a:rPr lang="en-US" altLang="ja-JP" sz="1350" b="1" i="1">
                              <a:latin typeface="Cambria Math" charset="0"/>
                            </a:rPr>
                            <m:t>𝒆𝒏𝒗</m:t>
                          </m:r>
                        </m:sub>
                      </m:sSub>
                      <m:r>
                        <a:rPr lang="en-US" altLang="ja-JP" sz="1350" b="1" i="1">
                          <a:latin typeface="Cambria Math" charset="0"/>
                        </a:rPr>
                        <m:t>&lt;</m:t>
                      </m:r>
                      <m:sSub>
                        <m:sSubPr>
                          <m:ctrlPr>
                            <a:rPr lang="en-US" altLang="ja-JP" sz="1350" b="1" i="1">
                              <a:latin typeface="Cambria Math" charset="0"/>
                              <a:ea typeface="Cambria Math" charset="0"/>
                              <a:cs typeface="Cambria Math" charset="0"/>
                            </a:rPr>
                          </m:ctrlPr>
                        </m:sSubPr>
                        <m:e>
                          <m:r>
                            <a:rPr lang="en-US" altLang="ja-JP" sz="1350" b="1" i="1">
                              <a:latin typeface="Cambria Math" charset="0"/>
                              <a:ea typeface="Cambria Math" charset="0"/>
                              <a:cs typeface="Cambria Math" charset="0"/>
                            </a:rPr>
                            <m:t>𝒁</m:t>
                          </m:r>
                        </m:e>
                        <m:sub>
                          <m:r>
                            <a:rPr lang="en-US" altLang="ja-JP" sz="1350" b="1" i="1">
                              <a:latin typeface="Cambria Math" charset="0"/>
                              <a:ea typeface="Cambria Math" charset="0"/>
                              <a:cs typeface="Cambria Math" charset="0"/>
                            </a:rPr>
                            <m:t>∗</m:t>
                          </m:r>
                        </m:sub>
                      </m:sSub>
                    </m:oMath>
                  </m:oMathPara>
                </a14:m>
                <a:endParaRPr lang="ja-JP" altLang="en-US" sz="1350" dirty="0"/>
              </a:p>
            </p:txBody>
          </p:sp>
        </mc:Choice>
        <mc:Fallback xmlns="">
          <p:sp>
            <p:nvSpPr>
              <p:cNvPr id="58" name="テキスト ボックス 57" hidden="1"/>
              <p:cNvSpPr txBox="1">
                <a:spLocks noRot="1" noChangeAspect="1" noMove="1" noResize="1" noEditPoints="1" noAdjustHandles="1" noChangeArrowheads="1" noChangeShapeType="1" noTextEdit="1"/>
              </p:cNvSpPr>
              <p:nvPr/>
            </p:nvSpPr>
            <p:spPr>
              <a:xfrm>
                <a:off x="6210876" y="4018947"/>
                <a:ext cx="1086720" cy="308221"/>
              </a:xfrm>
              <a:prstGeom prst="rect">
                <a:avLst/>
              </a:prstGeom>
              <a:blipFill rotWithShape="0">
                <a:blip r:embed="rId12"/>
                <a:stretch>
                  <a:fillRect r="-1648" b="-10909"/>
                </a:stretch>
              </a:blipFill>
              <a:ln w="25400">
                <a:solidFill>
                  <a:srgbClr val="00B05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4" name="テキスト ボックス 43"/>
              <p:cNvSpPr txBox="1"/>
              <p:nvPr/>
            </p:nvSpPr>
            <p:spPr>
              <a:xfrm>
                <a:off x="4605989" y="4896214"/>
                <a:ext cx="2869312" cy="744948"/>
              </a:xfrm>
              <a:prstGeom prst="rect">
                <a:avLst/>
              </a:prstGeom>
              <a:noFill/>
            </p:spPr>
            <p:txBody>
              <a:bodyPr wrap="none" rtlCol="0">
                <a:spAutoFit/>
              </a:bodyPr>
              <a:lstStyle/>
              <a:p>
                <a:pPr marL="285750" indent="-285750">
                  <a:buFont typeface="Arial" charset="0"/>
                  <a:buChar char="•"/>
                </a:pPr>
                <a14:m>
                  <m:oMath xmlns:m="http://schemas.openxmlformats.org/officeDocument/2006/math">
                    <m:sSub>
                      <m:sSubPr>
                        <m:ctrlPr>
                          <a:rPr lang="en-US" altLang="ja-JP" sz="2000" i="1" smtClean="0">
                            <a:solidFill>
                              <a:schemeClr val="bg1"/>
                            </a:solidFill>
                            <a:effectLst/>
                            <a:latin typeface="Cambria Math" charset="0"/>
                          </a:rPr>
                        </m:ctrlPr>
                      </m:sSubPr>
                      <m:e>
                        <m:r>
                          <a:rPr lang="en-US" altLang="ja-JP" sz="2000" i="1">
                            <a:solidFill>
                              <a:schemeClr val="bg1"/>
                            </a:solidFill>
                            <a:effectLst/>
                            <a:latin typeface="Cambria Math" charset="0"/>
                          </a:rPr>
                          <m:t>𝑍</m:t>
                        </m:r>
                      </m:e>
                      <m:sub>
                        <m:r>
                          <a:rPr lang="en-US" altLang="ja-JP" sz="2000" i="1">
                            <a:solidFill>
                              <a:schemeClr val="bg1"/>
                            </a:solidFill>
                            <a:effectLst/>
                            <a:latin typeface="Cambria Math" charset="0"/>
                          </a:rPr>
                          <m:t>𝐽𝑢𝑝</m:t>
                        </m:r>
                        <m:r>
                          <a:rPr lang="en-US" altLang="ja-JP" sz="2000" i="1">
                            <a:solidFill>
                              <a:schemeClr val="bg1"/>
                            </a:solidFill>
                            <a:effectLst/>
                            <a:latin typeface="Cambria Math" charset="0"/>
                          </a:rPr>
                          <m:t>,</m:t>
                        </m:r>
                        <m:r>
                          <a:rPr lang="en-US" altLang="ja-JP" sz="2000" i="1">
                            <a:solidFill>
                              <a:schemeClr val="bg1"/>
                            </a:solidFill>
                            <a:effectLst/>
                            <a:latin typeface="Cambria Math" charset="0"/>
                          </a:rPr>
                          <m:t>𝑒𝑛𝑣</m:t>
                        </m:r>
                      </m:sub>
                    </m:sSub>
                    <m:r>
                      <a:rPr lang="en-US" altLang="ja-JP" sz="2000" b="0" i="1" smtClean="0">
                        <a:solidFill>
                          <a:schemeClr val="bg1"/>
                        </a:solidFill>
                        <a:effectLst/>
                        <a:latin typeface="Cambria Math" charset="0"/>
                      </a:rPr>
                      <m:t> </m:t>
                    </m:r>
                    <m:r>
                      <a:rPr lang="en-US" altLang="ja-JP" sz="2000" i="1" smtClean="0">
                        <a:solidFill>
                          <a:schemeClr val="bg1"/>
                        </a:solidFill>
                        <a:effectLst/>
                        <a:latin typeface="Cambria Math" charset="0"/>
                        <a:ea typeface="Cambria Math" charset="0"/>
                        <a:cs typeface="Cambria Math" charset="0"/>
                      </a:rPr>
                      <m:t>~</m:t>
                    </m:r>
                    <m:r>
                      <a:rPr lang="en-US" altLang="ja-JP" sz="2000" b="0" i="1" smtClean="0">
                        <a:solidFill>
                          <a:schemeClr val="bg1"/>
                        </a:solidFill>
                        <a:effectLst/>
                        <a:latin typeface="Cambria Math" charset="0"/>
                        <a:ea typeface="Cambria Math" charset="0"/>
                        <a:cs typeface="Cambria Math" charset="0"/>
                      </a:rPr>
                      <m:t> </m:t>
                    </m:r>
                    <m:r>
                      <a:rPr lang="en-US" altLang="ja-JP" sz="2000" b="0" i="1" smtClean="0">
                        <a:solidFill>
                          <a:schemeClr val="bg1"/>
                        </a:solidFill>
                        <a:effectLst/>
                        <a:latin typeface="Cambria Math" charset="0"/>
                      </a:rPr>
                      <m:t>20−40</m:t>
                    </m:r>
                    <m:sSub>
                      <m:sSubPr>
                        <m:ctrlPr>
                          <a:rPr lang="en-US" altLang="ja-JP" sz="2000" b="0" i="1" smtClean="0">
                            <a:solidFill>
                              <a:schemeClr val="bg1"/>
                            </a:solidFill>
                            <a:effectLst/>
                            <a:latin typeface="Cambria Math" charset="0"/>
                          </a:rPr>
                        </m:ctrlPr>
                      </m:sSubPr>
                      <m:e>
                        <m:r>
                          <a:rPr lang="en-US" altLang="ja-JP" sz="2000" b="0" i="1" smtClean="0">
                            <a:solidFill>
                              <a:schemeClr val="bg1"/>
                            </a:solidFill>
                            <a:effectLst/>
                            <a:latin typeface="Cambria Math" charset="0"/>
                          </a:rPr>
                          <m:t>𝑀</m:t>
                        </m:r>
                      </m:e>
                      <m:sub>
                        <m:r>
                          <a:rPr lang="en-US" altLang="ja-JP" sz="2000" b="0" i="1" smtClean="0">
                            <a:solidFill>
                              <a:schemeClr val="bg1"/>
                            </a:solidFill>
                            <a:effectLst/>
                            <a:latin typeface="Cambria Math" charset="0"/>
                            <a:ea typeface="Cambria Math" charset="0"/>
                            <a:cs typeface="Cambria Math" charset="0"/>
                          </a:rPr>
                          <m:t>⨁</m:t>
                        </m:r>
                      </m:sub>
                    </m:sSub>
                  </m:oMath>
                </a14:m>
                <a:endParaRPr lang="en-US" altLang="ja-JP" sz="2000" b="0" i="1" dirty="0" smtClean="0">
                  <a:solidFill>
                    <a:schemeClr val="bg1"/>
                  </a:solidFill>
                  <a:effectLst/>
                  <a:latin typeface="Cambria Math" charset="0"/>
                </a:endParaRPr>
              </a:p>
              <a:p>
                <a:pPr marL="285750" indent="-285750">
                  <a:buFont typeface="Arial" charset="0"/>
                  <a:buChar char="•"/>
                </a:pPr>
                <a14:m>
                  <m:oMath xmlns:m="http://schemas.openxmlformats.org/officeDocument/2006/math">
                    <m:sSub>
                      <m:sSubPr>
                        <m:ctrlPr>
                          <a:rPr lang="en-US" altLang="ja-JP" sz="2000" i="1">
                            <a:solidFill>
                              <a:schemeClr val="bg1"/>
                            </a:solidFill>
                            <a:effectLst/>
                            <a:latin typeface="Cambria Math" charset="0"/>
                            <a:ea typeface="Cambria Math" charset="0"/>
                            <a:cs typeface="Cambria Math" charset="0"/>
                          </a:rPr>
                        </m:ctrlPr>
                      </m:sSubPr>
                      <m:e>
                        <m:r>
                          <a:rPr lang="en-US" altLang="ja-JP" sz="2000" i="1">
                            <a:solidFill>
                              <a:schemeClr val="bg1"/>
                            </a:solidFill>
                            <a:effectLst/>
                            <a:latin typeface="Cambria Math" charset="0"/>
                            <a:ea typeface="Cambria Math" charset="0"/>
                            <a:cs typeface="Cambria Math" charset="0"/>
                          </a:rPr>
                          <m:t>𝑍</m:t>
                        </m:r>
                      </m:e>
                      <m:sub>
                        <m:r>
                          <a:rPr lang="en-US" altLang="ja-JP" sz="2000" i="1">
                            <a:solidFill>
                              <a:schemeClr val="bg1"/>
                            </a:solidFill>
                            <a:effectLst/>
                            <a:latin typeface="Cambria Math" charset="0"/>
                            <a:ea typeface="Cambria Math" charset="0"/>
                            <a:cs typeface="Cambria Math" charset="0"/>
                          </a:rPr>
                          <m:t>𝑆𝑎𝑡</m:t>
                        </m:r>
                        <m:r>
                          <a:rPr lang="en-US" altLang="ja-JP" sz="2000" i="1">
                            <a:solidFill>
                              <a:schemeClr val="bg1"/>
                            </a:solidFill>
                            <a:effectLst/>
                            <a:latin typeface="Cambria Math" charset="0"/>
                            <a:ea typeface="Cambria Math" charset="0"/>
                            <a:cs typeface="Cambria Math" charset="0"/>
                          </a:rPr>
                          <m:t>,</m:t>
                        </m:r>
                        <m:r>
                          <a:rPr lang="en-US" altLang="ja-JP" sz="2000" i="1">
                            <a:solidFill>
                              <a:schemeClr val="bg1"/>
                            </a:solidFill>
                            <a:effectLst/>
                            <a:latin typeface="Cambria Math" charset="0"/>
                            <a:ea typeface="Cambria Math" charset="0"/>
                            <a:cs typeface="Cambria Math" charset="0"/>
                          </a:rPr>
                          <m:t>𝑒𝑛𝑣</m:t>
                        </m:r>
                      </m:sub>
                    </m:sSub>
                    <m:r>
                      <a:rPr lang="en-US" altLang="ja-JP" sz="2000" b="0" i="1" smtClean="0">
                        <a:solidFill>
                          <a:schemeClr val="bg1"/>
                        </a:solidFill>
                        <a:effectLst/>
                        <a:latin typeface="Cambria Math" charset="0"/>
                        <a:ea typeface="Cambria Math" charset="0"/>
                        <a:cs typeface="Cambria Math" charset="0"/>
                      </a:rPr>
                      <m:t> ~ 0−10</m:t>
                    </m:r>
                    <m:sSub>
                      <m:sSubPr>
                        <m:ctrlPr>
                          <a:rPr lang="en-US" altLang="ja-JP" sz="2000" b="0" i="1" smtClean="0">
                            <a:solidFill>
                              <a:schemeClr val="bg1"/>
                            </a:solidFill>
                            <a:effectLst/>
                            <a:latin typeface="Cambria Math" charset="0"/>
                            <a:ea typeface="Cambria Math" charset="0"/>
                            <a:cs typeface="Cambria Math" charset="0"/>
                          </a:rPr>
                        </m:ctrlPr>
                      </m:sSubPr>
                      <m:e>
                        <m:r>
                          <a:rPr lang="en-US" altLang="ja-JP" sz="2000" b="0" i="1" smtClean="0">
                            <a:solidFill>
                              <a:schemeClr val="bg1"/>
                            </a:solidFill>
                            <a:effectLst/>
                            <a:latin typeface="Cambria Math" charset="0"/>
                            <a:ea typeface="Cambria Math" charset="0"/>
                            <a:cs typeface="Cambria Math" charset="0"/>
                          </a:rPr>
                          <m:t>𝑀</m:t>
                        </m:r>
                      </m:e>
                      <m:sub>
                        <m:r>
                          <a:rPr lang="en-US" altLang="ja-JP" sz="2000" b="0" i="1" smtClean="0">
                            <a:solidFill>
                              <a:schemeClr val="bg1"/>
                            </a:solidFill>
                            <a:effectLst/>
                            <a:latin typeface="Cambria Math" charset="0"/>
                            <a:ea typeface="Cambria Math" charset="0"/>
                            <a:cs typeface="Cambria Math" charset="0"/>
                          </a:rPr>
                          <m:t>⨁</m:t>
                        </m:r>
                      </m:sub>
                    </m:sSub>
                  </m:oMath>
                </a14:m>
                <a:endParaRPr lang="en-US" altLang="ja-JP" sz="2000" dirty="0">
                  <a:solidFill>
                    <a:schemeClr val="bg1"/>
                  </a:solidFill>
                  <a:effectLst>
                    <a:glow rad="101600">
                      <a:schemeClr val="accent2">
                        <a:satMod val="175000"/>
                        <a:alpha val="40000"/>
                      </a:schemeClr>
                    </a:glow>
                  </a:effectLst>
                </a:endParaRPr>
              </a:p>
            </p:txBody>
          </p:sp>
        </mc:Choice>
        <mc:Fallback xmlns="">
          <p:sp>
            <p:nvSpPr>
              <p:cNvPr id="44" name="テキスト ボックス 43"/>
              <p:cNvSpPr txBox="1">
                <a:spLocks noRot="1" noChangeAspect="1" noMove="1" noResize="1" noEditPoints="1" noAdjustHandles="1" noChangeArrowheads="1" noChangeShapeType="1" noTextEdit="1"/>
              </p:cNvSpPr>
              <p:nvPr/>
            </p:nvSpPr>
            <p:spPr>
              <a:xfrm>
                <a:off x="4605989" y="4896214"/>
                <a:ext cx="2869312" cy="744948"/>
              </a:xfrm>
              <a:prstGeom prst="rect">
                <a:avLst/>
              </a:prstGeom>
              <a:blipFill rotWithShape="0">
                <a:blip r:embed="rId13"/>
                <a:stretch>
                  <a:fillRect l="-1915" t="-52459" b="-655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5" name="正方形/長方形 44"/>
              <p:cNvSpPr/>
              <p:nvPr/>
            </p:nvSpPr>
            <p:spPr>
              <a:xfrm>
                <a:off x="352194" y="4952609"/>
                <a:ext cx="2265365" cy="400110"/>
              </a:xfrm>
              <a:prstGeom prst="rect">
                <a:avLst/>
              </a:prstGeom>
            </p:spPr>
            <p:txBody>
              <a:bodyPr wrap="none">
                <a:spAutoFit/>
              </a:bodyPr>
              <a:lstStyle/>
              <a:p>
                <a:pPr marL="342900" indent="-342900">
                  <a:buFont typeface="Arial" charset="0"/>
                  <a:buChar char="•"/>
                </a:pPr>
                <a14:m>
                  <m:oMath xmlns:m="http://schemas.openxmlformats.org/officeDocument/2006/math">
                    <m:sSub>
                      <m:sSubPr>
                        <m:ctrlPr>
                          <a:rPr lang="en-US" altLang="ja-JP" sz="2000" i="1" smtClean="0">
                            <a:solidFill>
                              <a:schemeClr val="bg1"/>
                            </a:solidFill>
                            <a:effectLst/>
                            <a:latin typeface="Cambria Math" charset="0"/>
                          </a:rPr>
                        </m:ctrlPr>
                      </m:sSubPr>
                      <m:e>
                        <m:r>
                          <a:rPr lang="en-US" altLang="ja-JP" sz="2000" i="1">
                            <a:solidFill>
                              <a:schemeClr val="bg1"/>
                            </a:solidFill>
                            <a:effectLst/>
                            <a:latin typeface="Cambria Math" charset="0"/>
                          </a:rPr>
                          <m:t>𝑍</m:t>
                        </m:r>
                      </m:e>
                      <m:sub>
                        <m:r>
                          <a:rPr lang="en-US" altLang="ja-JP" sz="2000" i="1">
                            <a:solidFill>
                              <a:schemeClr val="bg1"/>
                            </a:solidFill>
                            <a:effectLst/>
                            <a:latin typeface="Cambria Math" charset="0"/>
                          </a:rPr>
                          <m:t>𝑒𝑛𝑣</m:t>
                        </m:r>
                      </m:sub>
                    </m:sSub>
                    <m:r>
                      <a:rPr lang="en-US" altLang="ja-JP" sz="2000" b="0" i="1" smtClean="0">
                        <a:solidFill>
                          <a:schemeClr val="bg1"/>
                        </a:solidFill>
                        <a:effectLst/>
                        <a:latin typeface="Cambria Math" charset="0"/>
                      </a:rPr>
                      <m:t> </m:t>
                    </m:r>
                    <m:r>
                      <a:rPr lang="en-US" altLang="ja-JP" sz="2000" i="1" smtClean="0">
                        <a:solidFill>
                          <a:schemeClr val="bg1"/>
                        </a:solidFill>
                        <a:effectLst/>
                        <a:latin typeface="Cambria Math" charset="0"/>
                        <a:ea typeface="Cambria Math" charset="0"/>
                        <a:cs typeface="Cambria Math" charset="0"/>
                      </a:rPr>
                      <m:t>~</m:t>
                    </m:r>
                    <m:r>
                      <a:rPr lang="en-US" altLang="ja-JP" sz="2000" b="0" i="1" smtClean="0">
                        <a:solidFill>
                          <a:schemeClr val="bg1"/>
                        </a:solidFill>
                        <a:effectLst/>
                        <a:latin typeface="Cambria Math" charset="0"/>
                        <a:ea typeface="Cambria Math" charset="0"/>
                        <a:cs typeface="Cambria Math" charset="0"/>
                      </a:rPr>
                      <m:t> 2−4 </m:t>
                    </m:r>
                    <m:sSub>
                      <m:sSubPr>
                        <m:ctrlPr>
                          <a:rPr lang="en-US" altLang="ja-JP" sz="2000" i="1">
                            <a:solidFill>
                              <a:schemeClr val="bg1"/>
                            </a:solidFill>
                            <a:effectLst/>
                            <a:latin typeface="Cambria Math" charset="0"/>
                          </a:rPr>
                        </m:ctrlPr>
                      </m:sSubPr>
                      <m:e>
                        <m:r>
                          <a:rPr lang="en-US" altLang="ja-JP" sz="2000" i="1">
                            <a:solidFill>
                              <a:schemeClr val="bg1"/>
                            </a:solidFill>
                            <a:effectLst/>
                            <a:latin typeface="Cambria Math" charset="0"/>
                          </a:rPr>
                          <m:t>𝑍</m:t>
                        </m:r>
                      </m:e>
                      <m:sub>
                        <m:r>
                          <a:rPr lang="en-US" altLang="ja-JP" sz="2000" b="0" i="1" smtClean="0">
                            <a:solidFill>
                              <a:schemeClr val="bg1"/>
                            </a:solidFill>
                            <a:effectLst/>
                            <a:latin typeface="Cambria Math" charset="0"/>
                          </a:rPr>
                          <m:t>∗</m:t>
                        </m:r>
                      </m:sub>
                    </m:sSub>
                  </m:oMath>
                </a14:m>
                <a:endParaRPr lang="ja-JP" altLang="en-US" sz="2000" dirty="0">
                  <a:effectLst/>
                </a:endParaRPr>
              </a:p>
            </p:txBody>
          </p:sp>
        </mc:Choice>
        <mc:Fallback xmlns="">
          <p:sp>
            <p:nvSpPr>
              <p:cNvPr id="45" name="正方形/長方形 44"/>
              <p:cNvSpPr>
                <a:spLocks noRot="1" noChangeAspect="1" noMove="1" noResize="1" noEditPoints="1" noAdjustHandles="1" noChangeArrowheads="1" noChangeShapeType="1" noTextEdit="1"/>
              </p:cNvSpPr>
              <p:nvPr/>
            </p:nvSpPr>
            <p:spPr>
              <a:xfrm>
                <a:off x="352194" y="4952609"/>
                <a:ext cx="2265365" cy="400110"/>
              </a:xfrm>
              <a:prstGeom prst="rect">
                <a:avLst/>
              </a:prstGeom>
              <a:blipFill rotWithShape="0">
                <a:blip r:embed="rId14"/>
                <a:stretch>
                  <a:fillRect l="-2426" t="-98485" b="-124242"/>
                </a:stretch>
              </a:blipFill>
            </p:spPr>
            <p:txBody>
              <a:bodyPr/>
              <a:lstStyle/>
              <a:p>
                <a:r>
                  <a:rPr lang="ja-JP" altLang="en-US">
                    <a:noFill/>
                  </a:rPr>
                  <a:t> </a:t>
                </a:r>
              </a:p>
            </p:txBody>
          </p:sp>
        </mc:Fallback>
      </mc:AlternateContent>
    </p:spTree>
    <p:custDataLst>
      <p:tags r:id="rId1"/>
    </p:custDataLst>
    <p:extLst>
      <p:ext uri="{BB962C8B-B14F-4D97-AF65-F5344CB8AC3E}">
        <p14:creationId xmlns:p14="http://schemas.microsoft.com/office/powerpoint/2010/main" val="5675295"/>
      </p:ext>
    </p:extLst>
  </p:cSld>
  <p:clrMapOvr>
    <a:masterClrMapping/>
  </p:clrMapOvr>
  <mc:AlternateContent xmlns:mc="http://schemas.openxmlformats.org/markup-compatibility/2006" xmlns:p14="http://schemas.microsoft.com/office/powerpoint/2010/main">
    <mc:Choice Requires="p14">
      <p:transition spd="slow" p14:dur="2000" advTm="377426"/>
    </mc:Choice>
    <mc:Fallback xmlns="">
      <p:transition spd="slow" advTm="377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1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17966"/>
            <a:ext cx="7886700" cy="330314"/>
          </a:xfrm>
          <a:ln>
            <a:noFill/>
          </a:ln>
        </p:spPr>
        <p:txBody>
          <a:bodyPr>
            <a:noAutofit/>
          </a:bodyPr>
          <a:lstStyle/>
          <a:p>
            <a:r>
              <a:rPr lang="en-US" altLang="ja-JP" sz="2400" dirty="0" smtClean="0">
                <a:solidFill>
                  <a:schemeClr val="bg1"/>
                </a:solidFill>
              </a:rPr>
              <a:t>Study</a:t>
            </a:r>
            <a:r>
              <a:rPr lang="ja-JP" altLang="en-US" sz="2400" dirty="0" smtClean="0">
                <a:solidFill>
                  <a:schemeClr val="bg1"/>
                </a:solidFill>
              </a:rPr>
              <a:t>：</a:t>
            </a:r>
            <a:r>
              <a:rPr lang="en-US" altLang="ja-JP" sz="2400" dirty="0" smtClean="0">
                <a:solidFill>
                  <a:schemeClr val="bg1"/>
                </a:solidFill>
              </a:rPr>
              <a:t>Model and Setting</a:t>
            </a:r>
            <a:endParaRPr lang="ja-JP" altLang="en-US" sz="2400" dirty="0">
              <a:solidFill>
                <a:schemeClr val="bg1"/>
              </a:solidFill>
            </a:endParaRPr>
          </a:p>
        </p:txBody>
      </p:sp>
      <p:sp>
        <p:nvSpPr>
          <p:cNvPr id="8" name="テキスト ボックス 7"/>
          <p:cNvSpPr txBox="1"/>
          <p:nvPr/>
        </p:nvSpPr>
        <p:spPr>
          <a:xfrm>
            <a:off x="-12702" y="346117"/>
            <a:ext cx="9156700" cy="1384995"/>
          </a:xfrm>
          <a:prstGeom prst="rect">
            <a:avLst/>
          </a:prstGeom>
          <a:noFill/>
        </p:spPr>
        <p:txBody>
          <a:bodyPr wrap="square" numCol="1" rtlCol="0">
            <a:spAutoFit/>
          </a:bodyPr>
          <a:lstStyle/>
          <a:p>
            <a:r>
              <a:rPr lang="en-US" altLang="ja-JP" dirty="0" smtClean="0">
                <a:solidFill>
                  <a:schemeClr val="bg1"/>
                </a:solidFill>
              </a:rPr>
              <a:t>Method</a:t>
            </a:r>
            <a:endParaRPr lang="en-US" altLang="ja-JP" dirty="0">
              <a:solidFill>
                <a:schemeClr val="bg1"/>
              </a:solidFill>
            </a:endParaRPr>
          </a:p>
          <a:p>
            <a:pPr marL="557213" lvl="1" indent="-214313">
              <a:buFont typeface="Arial" charset="0"/>
              <a:buChar char="•"/>
            </a:pPr>
            <a:r>
              <a:rPr lang="en-US" altLang="ja-JP" sz="1600" dirty="0" smtClean="0">
                <a:solidFill>
                  <a:schemeClr val="bg1"/>
                </a:solidFill>
              </a:rPr>
              <a:t>Execute the orbital integral using forth-order-</a:t>
            </a:r>
            <a:r>
              <a:rPr lang="en-US" altLang="ja-JP" sz="1600" dirty="0" err="1" smtClean="0">
                <a:solidFill>
                  <a:schemeClr val="bg1"/>
                </a:solidFill>
              </a:rPr>
              <a:t>Hermite</a:t>
            </a:r>
            <a:r>
              <a:rPr lang="en-US" altLang="ja-JP" sz="1600" dirty="0" smtClean="0">
                <a:solidFill>
                  <a:schemeClr val="bg1"/>
                </a:solidFill>
              </a:rPr>
              <a:t> Scheme</a:t>
            </a:r>
            <a:r>
              <a:rPr lang="en-US" altLang="ja-JP" sz="1600" dirty="0">
                <a:solidFill>
                  <a:schemeClr val="bg1"/>
                </a:solidFill>
              </a:rPr>
              <a:t>(Makino &amp; </a:t>
            </a:r>
            <a:r>
              <a:rPr lang="en-US" altLang="ja-JP" sz="1600" dirty="0" err="1">
                <a:solidFill>
                  <a:schemeClr val="bg1"/>
                </a:solidFill>
              </a:rPr>
              <a:t>Aarseth</a:t>
            </a:r>
            <a:r>
              <a:rPr lang="en-US" altLang="ja-JP" sz="1600" dirty="0">
                <a:solidFill>
                  <a:schemeClr val="bg1"/>
                </a:solidFill>
              </a:rPr>
              <a:t> 1992)</a:t>
            </a:r>
          </a:p>
          <a:p>
            <a:pPr marL="557213" lvl="1" indent="-214313">
              <a:buFont typeface="Arial" charset="0"/>
              <a:buChar char="•"/>
            </a:pPr>
            <a:r>
              <a:rPr lang="en-US" altLang="ja-JP" sz="1600" dirty="0" smtClean="0">
                <a:solidFill>
                  <a:schemeClr val="bg1"/>
                </a:solidFill>
              </a:rPr>
              <a:t> Planetesimals will be captured if they collide the planet or loss the escape energy</a:t>
            </a:r>
            <a:endParaRPr lang="en-US" altLang="ja-JP" sz="1600" dirty="0">
              <a:solidFill>
                <a:schemeClr val="bg1"/>
              </a:solidFill>
            </a:endParaRPr>
          </a:p>
          <a:p>
            <a:pPr marL="557213" lvl="1" indent="-214313">
              <a:buFont typeface="Arial" charset="0"/>
              <a:buChar char="•"/>
            </a:pPr>
            <a:r>
              <a:rPr lang="en-US" altLang="ja-JP" sz="1600" dirty="0" smtClean="0">
                <a:solidFill>
                  <a:schemeClr val="bg1"/>
                </a:solidFill>
              </a:rPr>
              <a:t>We treat the Planetesimals as test particle</a:t>
            </a:r>
            <a:endParaRPr lang="en-US" altLang="ja-JP" sz="1600" dirty="0">
              <a:solidFill>
                <a:schemeClr val="bg1"/>
              </a:solidFill>
            </a:endParaRPr>
          </a:p>
          <a:p>
            <a:pPr indent="-114300"/>
            <a:r>
              <a:rPr lang="en-US" altLang="ja-JP" dirty="0" smtClean="0">
                <a:solidFill>
                  <a:schemeClr val="bg1"/>
                </a:solidFill>
              </a:rPr>
              <a:t>Model</a:t>
            </a:r>
            <a:endParaRPr lang="en-US" altLang="ja-JP" sz="1350" dirty="0">
              <a:solidFill>
                <a:schemeClr val="bg1"/>
              </a:solidFill>
            </a:endParaRPr>
          </a:p>
        </p:txBody>
      </p:sp>
      <p:cxnSp>
        <p:nvCxnSpPr>
          <p:cNvPr id="24" name="直線コネクタ 23"/>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円/楕円 8"/>
          <p:cNvSpPr/>
          <p:nvPr/>
        </p:nvSpPr>
        <p:spPr>
          <a:xfrm>
            <a:off x="-2506428" y="534621"/>
            <a:ext cx="7200000" cy="7200000"/>
          </a:xfrm>
          <a:prstGeom prst="ellipse">
            <a:avLst/>
          </a:prstGeom>
          <a:gradFill flip="none" rotWithShape="1">
            <a:gsLst>
              <a:gs pos="0">
                <a:schemeClr val="bg1"/>
              </a:gs>
              <a:gs pos="100000">
                <a:srgbClr val="7B5D01"/>
              </a:gs>
              <a:gs pos="70000">
                <a:srgbClr val="CD9C01"/>
              </a:gs>
            </a:gsLst>
            <a:path path="circle">
              <a:fillToRect l="50000" t="50000" r="50000" b="50000"/>
            </a:path>
            <a:tileRect/>
          </a:gradFill>
          <a:ln>
            <a:noFill/>
          </a:ln>
          <a:scene3d>
            <a:camera prst="orthographicFront">
              <a:rot lat="4500002"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45" name="図形グループ 44"/>
          <p:cNvGrpSpPr/>
          <p:nvPr/>
        </p:nvGrpSpPr>
        <p:grpSpPr>
          <a:xfrm>
            <a:off x="-1606428" y="1242597"/>
            <a:ext cx="5911306" cy="5400000"/>
            <a:chOff x="-1606428" y="1242597"/>
            <a:chExt cx="5911306" cy="5400000"/>
          </a:xfrm>
        </p:grpSpPr>
        <p:sp>
          <p:nvSpPr>
            <p:cNvPr id="6" name="円弧 5"/>
            <p:cNvSpPr/>
            <p:nvPr/>
          </p:nvSpPr>
          <p:spPr>
            <a:xfrm flipV="1">
              <a:off x="-413027" y="2476317"/>
              <a:ext cx="3013199" cy="3024000"/>
            </a:xfrm>
            <a:prstGeom prst="arc">
              <a:avLst>
                <a:gd name="adj1" fmla="val 17030456"/>
                <a:gd name="adj2" fmla="val 3304076"/>
              </a:avLst>
            </a:prstGeom>
            <a:ln w="50800">
              <a:solidFill>
                <a:srgbClr val="00B0F0"/>
              </a:solidFill>
              <a:tailEnd type="triangle"/>
            </a:ln>
            <a:scene3d>
              <a:camera prst="orthographicFront">
                <a:rot lat="450000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円弧 24"/>
            <p:cNvSpPr/>
            <p:nvPr/>
          </p:nvSpPr>
          <p:spPr>
            <a:xfrm flipV="1">
              <a:off x="-1606428" y="1242597"/>
              <a:ext cx="5400000" cy="5400000"/>
            </a:xfrm>
            <a:prstGeom prst="arc">
              <a:avLst>
                <a:gd name="adj1" fmla="val 19228353"/>
                <a:gd name="adj2" fmla="val 1676496"/>
              </a:avLst>
            </a:prstGeom>
            <a:ln w="50800">
              <a:solidFill>
                <a:srgbClr val="00B0F0"/>
              </a:solidFill>
              <a:tailEnd type="triangle"/>
            </a:ln>
            <a:scene3d>
              <a:camera prst="orthographicFront">
                <a:rot lat="4500002"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 name="直線コネクタ 2"/>
            <p:cNvCxnSpPr>
              <a:stCxn id="21" idx="4"/>
              <a:endCxn id="15" idx="2"/>
            </p:cNvCxnSpPr>
            <p:nvPr/>
          </p:nvCxnSpPr>
          <p:spPr>
            <a:xfrm flipV="1">
              <a:off x="2595779" y="2307414"/>
              <a:ext cx="773947" cy="1770903"/>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3755068" y="2334953"/>
              <a:ext cx="549810" cy="1737594"/>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44" name="図形グループ 43"/>
          <p:cNvGrpSpPr/>
          <p:nvPr/>
        </p:nvGrpSpPr>
        <p:grpSpPr>
          <a:xfrm>
            <a:off x="2413419" y="3175069"/>
            <a:ext cx="2353893" cy="1473830"/>
            <a:chOff x="2413419" y="3175069"/>
            <a:chExt cx="2353893" cy="1473830"/>
          </a:xfrm>
        </p:grpSpPr>
        <p:sp>
          <p:nvSpPr>
            <p:cNvPr id="38" name="下矢印 37"/>
            <p:cNvSpPr/>
            <p:nvPr/>
          </p:nvSpPr>
          <p:spPr>
            <a:xfrm>
              <a:off x="2413419" y="3692975"/>
              <a:ext cx="364719" cy="955924"/>
            </a:xfrm>
            <a:prstGeom prst="downArrow">
              <a:avLst/>
            </a:prstGeom>
            <a:solidFill>
              <a:srgbClr val="0070C0"/>
            </a:solidFill>
            <a:ln>
              <a:solidFill>
                <a:srgbClr val="002060"/>
              </a:solidFill>
            </a:ln>
            <a:scene3d>
              <a:camera prst="orthographicFront">
                <a:rot lat="45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p:cNvCxnSpPr>
              <a:endCxn id="12" idx="1"/>
            </p:cNvCxnSpPr>
            <p:nvPr/>
          </p:nvCxnSpPr>
          <p:spPr>
            <a:xfrm flipV="1">
              <a:off x="2685779" y="3175069"/>
              <a:ext cx="2081533" cy="100838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テキスト ボックス 13"/>
              <p:cNvSpPr txBox="1"/>
              <p:nvPr/>
            </p:nvSpPr>
            <p:spPr>
              <a:xfrm>
                <a:off x="4191463" y="4574525"/>
                <a:ext cx="4851952" cy="2106731"/>
              </a:xfrm>
              <a:prstGeom prst="rect">
                <a:avLst/>
              </a:prstGeom>
              <a:solidFill>
                <a:schemeClr val="tx1">
                  <a:alpha val="40000"/>
                </a:schemeClr>
              </a:solidFill>
            </p:spPr>
            <p:txBody>
              <a:bodyPr wrap="square" rtlCol="0">
                <a:spAutoFit/>
              </a:bodyPr>
              <a:lstStyle/>
              <a:p>
                <a:pPr marL="0" lvl="1"/>
                <a:r>
                  <a:rPr lang="en-US" altLang="ja-JP" sz="1600" dirty="0" smtClean="0">
                    <a:solidFill>
                      <a:schemeClr val="bg1"/>
                    </a:solidFill>
                  </a:rPr>
                  <a:t>Hayashi Disk</a:t>
                </a:r>
                <a:r>
                  <a:rPr lang="ja-JP" altLang="en-US" dirty="0" smtClean="0">
                    <a:solidFill>
                      <a:schemeClr val="bg1"/>
                    </a:solidFill>
                  </a:rPr>
                  <a:t>：</a:t>
                </a:r>
                <a14:m>
                  <m:oMath xmlns:m="http://schemas.openxmlformats.org/officeDocument/2006/math">
                    <m:d>
                      <m:dPr>
                        <m:begChr m:val="{"/>
                        <m:endChr m:val=""/>
                        <m:ctrlPr>
                          <a:rPr lang="mr-IN" altLang="ja-JP" sz="1200" i="1" smtClean="0">
                            <a:solidFill>
                              <a:schemeClr val="bg1"/>
                            </a:solidFill>
                            <a:latin typeface="Cambria Math" charset="0"/>
                          </a:rPr>
                        </m:ctrlPr>
                      </m:dPr>
                      <m:e>
                        <m:eqArr>
                          <m:eqArrPr>
                            <m:ctrlPr>
                              <a:rPr lang="mr-IN" altLang="ja-JP" sz="1200" i="1" smtClean="0">
                                <a:solidFill>
                                  <a:schemeClr val="bg1"/>
                                </a:solidFill>
                                <a:latin typeface="Cambria Math" charset="0"/>
                              </a:rPr>
                            </m:ctrlPr>
                          </m:eqArrPr>
                          <m:e>
                            <m:r>
                              <a:rPr lang="en-US" altLang="ja-JP" sz="1200" b="0" i="1" smtClean="0">
                                <a:solidFill>
                                  <a:schemeClr val="bg1"/>
                                </a:solidFill>
                                <a:latin typeface="Cambria Math" charset="0"/>
                              </a:rPr>
                              <m:t>𝐺𝑎𝑠</m:t>
                            </m:r>
                            <m:d>
                              <m:dPr>
                                <m:begChr m:val="{"/>
                                <m:endChr m:val=""/>
                                <m:ctrlPr>
                                  <a:rPr lang="mr-IN" altLang="ja-JP" sz="1200" i="1">
                                    <a:solidFill>
                                      <a:schemeClr val="bg1"/>
                                    </a:solidFill>
                                    <a:latin typeface="Cambria Math" charset="0"/>
                                  </a:rPr>
                                </m:ctrlPr>
                              </m:dPr>
                              <m:e>
                                <m:eqArr>
                                  <m:eqArrPr>
                                    <m:ctrlPr>
                                      <a:rPr lang="mr-IN" altLang="ja-JP" sz="1200" i="1">
                                        <a:solidFill>
                                          <a:schemeClr val="bg1"/>
                                        </a:solidFill>
                                        <a:latin typeface="Cambria Math" charset="0"/>
                                      </a:rPr>
                                    </m:ctrlPr>
                                  </m:eqArrPr>
                                  <m:e>
                                    <m:sSub>
                                      <m:sSubPr>
                                        <m:ctrlPr>
                                          <a:rPr lang="en-US" altLang="ja-JP" sz="1200" i="1">
                                            <a:solidFill>
                                              <a:schemeClr val="bg1"/>
                                            </a:solidFill>
                                            <a:latin typeface="Cambria Math" charset="0"/>
                                          </a:rPr>
                                        </m:ctrlPr>
                                      </m:sSubPr>
                                      <m:e>
                                        <m:r>
                                          <m:rPr>
                                            <m:sty m:val="p"/>
                                          </m:rPr>
                                          <a:rPr lang="el-GR" altLang="ja-JP" sz="1200" i="1">
                                            <a:solidFill>
                                              <a:schemeClr val="bg1"/>
                                            </a:solidFill>
                                            <a:latin typeface="Cambria Math" charset="0"/>
                                            <a:ea typeface="Cambria Math" charset="0"/>
                                            <a:cs typeface="Cambria Math" charset="0"/>
                                          </a:rPr>
                                          <m:t>Σ</m:t>
                                        </m:r>
                                      </m:e>
                                      <m:sub>
                                        <m:r>
                                          <a:rPr lang="en-US" altLang="ja-JP" sz="1200" i="1">
                                            <a:solidFill>
                                              <a:schemeClr val="bg1"/>
                                            </a:solidFill>
                                            <a:latin typeface="Cambria Math" charset="0"/>
                                          </a:rPr>
                                          <m:t>𝑔</m:t>
                                        </m:r>
                                      </m:sub>
                                    </m:sSub>
                                    <m:r>
                                      <a:rPr lang="en-US" altLang="ja-JP" sz="1200" i="1">
                                        <a:solidFill>
                                          <a:schemeClr val="bg1"/>
                                        </a:solidFill>
                                        <a:latin typeface="Cambria Math" charset="0"/>
                                      </a:rPr>
                                      <m:t>=1.7</m:t>
                                    </m:r>
                                    <m:r>
                                      <a:rPr lang="en-US" altLang="ja-JP" sz="1200" i="1">
                                        <a:solidFill>
                                          <a:schemeClr val="bg1"/>
                                        </a:solidFill>
                                        <a:latin typeface="Cambria Math" charset="0"/>
                                        <a:ea typeface="Cambria Math" charset="0"/>
                                        <a:cs typeface="Cambria Math" charset="0"/>
                                      </a:rPr>
                                      <m:t>×</m:t>
                                    </m:r>
                                    <m:sSup>
                                      <m:sSupPr>
                                        <m:ctrlPr>
                                          <a:rPr lang="en-US" altLang="ja-JP" sz="1200" i="1">
                                            <a:solidFill>
                                              <a:schemeClr val="bg1"/>
                                            </a:solidFill>
                                            <a:latin typeface="Cambria Math" charset="0"/>
                                            <a:ea typeface="Cambria Math" charset="0"/>
                                            <a:cs typeface="Cambria Math" charset="0"/>
                                          </a:rPr>
                                        </m:ctrlPr>
                                      </m:sSupPr>
                                      <m:e>
                                        <m:r>
                                          <a:rPr lang="en-US" altLang="ja-JP" sz="1200" i="1">
                                            <a:solidFill>
                                              <a:schemeClr val="bg1"/>
                                            </a:solidFill>
                                            <a:latin typeface="Cambria Math" charset="0"/>
                                            <a:ea typeface="Cambria Math" charset="0"/>
                                            <a:cs typeface="Cambria Math" charset="0"/>
                                          </a:rPr>
                                          <m:t>10</m:t>
                                        </m:r>
                                      </m:e>
                                      <m:sup>
                                        <m:r>
                                          <a:rPr lang="en-US" altLang="ja-JP" sz="1200" i="1">
                                            <a:solidFill>
                                              <a:schemeClr val="bg1"/>
                                            </a:solidFill>
                                            <a:latin typeface="Cambria Math" charset="0"/>
                                            <a:ea typeface="Cambria Math" charset="0"/>
                                            <a:cs typeface="Cambria Math" charset="0"/>
                                          </a:rPr>
                                          <m:t>3</m:t>
                                        </m:r>
                                      </m:sup>
                                    </m:sSup>
                                    <m:sSup>
                                      <m:sSupPr>
                                        <m:ctrlPr>
                                          <a:rPr lang="en-US" altLang="ja-JP" sz="1200" i="1">
                                            <a:solidFill>
                                              <a:schemeClr val="bg1"/>
                                            </a:solidFill>
                                            <a:latin typeface="Cambria Math" charset="0"/>
                                          </a:rPr>
                                        </m:ctrlPr>
                                      </m:sSupPr>
                                      <m:e>
                                        <m:d>
                                          <m:dPr>
                                            <m:ctrlPr>
                                              <a:rPr lang="mr-IN" altLang="ja-JP" sz="1200" i="1">
                                                <a:solidFill>
                                                  <a:schemeClr val="bg1"/>
                                                </a:solidFill>
                                                <a:latin typeface="Cambria Math" charset="0"/>
                                              </a:rPr>
                                            </m:ctrlPr>
                                          </m:dPr>
                                          <m:e>
                                            <m:f>
                                              <m:fPr>
                                                <m:ctrlPr>
                                                  <a:rPr lang="mr-IN" altLang="ja-JP" sz="1200" i="1">
                                                    <a:solidFill>
                                                      <a:schemeClr val="bg1"/>
                                                    </a:solidFill>
                                                    <a:latin typeface="Cambria Math" charset="0"/>
                                                  </a:rPr>
                                                </m:ctrlPr>
                                              </m:fPr>
                                              <m:num>
                                                <m:r>
                                                  <a:rPr lang="en-US" altLang="ja-JP" sz="1200" i="1">
                                                    <a:solidFill>
                                                      <a:schemeClr val="bg1"/>
                                                    </a:solidFill>
                                                    <a:latin typeface="Cambria Math" charset="0"/>
                                                  </a:rPr>
                                                  <m:t>𝑎</m:t>
                                                </m:r>
                                              </m:num>
                                              <m:den>
                                                <m:r>
                                                  <a:rPr lang="en-US" altLang="ja-JP" sz="1200" i="1">
                                                    <a:solidFill>
                                                      <a:schemeClr val="bg1"/>
                                                    </a:solidFill>
                                                    <a:latin typeface="Cambria Math" charset="0"/>
                                                  </a:rPr>
                                                  <m:t>1</m:t>
                                                </m:r>
                                                <m:r>
                                                  <a:rPr lang="en-US" altLang="ja-JP" sz="1200" i="1">
                                                    <a:solidFill>
                                                      <a:schemeClr val="bg1"/>
                                                    </a:solidFill>
                                                    <a:latin typeface="Cambria Math" charset="0"/>
                                                  </a:rPr>
                                                  <m:t>𝐴𝑈</m:t>
                                                </m:r>
                                              </m:den>
                                            </m:f>
                                          </m:e>
                                        </m:d>
                                      </m:e>
                                      <m:sup>
                                        <m:f>
                                          <m:fPr>
                                            <m:type m:val="lin"/>
                                            <m:ctrlPr>
                                              <a:rPr lang="en-US" altLang="ja-JP" sz="1200" i="1">
                                                <a:solidFill>
                                                  <a:schemeClr val="bg1"/>
                                                </a:solidFill>
                                                <a:latin typeface="Cambria Math" charset="0"/>
                                              </a:rPr>
                                            </m:ctrlPr>
                                          </m:fPr>
                                          <m:num>
                                            <m:r>
                                              <a:rPr lang="en-US" altLang="ja-JP" sz="1200" i="1">
                                                <a:solidFill>
                                                  <a:schemeClr val="bg1"/>
                                                </a:solidFill>
                                                <a:latin typeface="Cambria Math" charset="0"/>
                                              </a:rPr>
                                              <m:t>−3</m:t>
                                            </m:r>
                                          </m:num>
                                          <m:den>
                                            <m:r>
                                              <a:rPr lang="en-US" altLang="ja-JP" sz="1200" i="1">
                                                <a:solidFill>
                                                  <a:schemeClr val="bg1"/>
                                                </a:solidFill>
                                                <a:latin typeface="Cambria Math" charset="0"/>
                                              </a:rPr>
                                              <m:t>2</m:t>
                                            </m:r>
                                          </m:den>
                                        </m:f>
                                      </m:sup>
                                    </m:sSup>
                                    <m:r>
                                      <a:rPr lang="en-US" altLang="ja-JP" sz="1200" i="1">
                                        <a:solidFill>
                                          <a:schemeClr val="bg1"/>
                                        </a:solidFill>
                                        <a:latin typeface="Cambria Math" charset="0"/>
                                      </a:rPr>
                                      <m:t> [</m:t>
                                    </m:r>
                                    <m:f>
                                      <m:fPr>
                                        <m:type m:val="lin"/>
                                        <m:ctrlPr>
                                          <a:rPr lang="en-US" altLang="ja-JP" sz="1200" i="1">
                                            <a:solidFill>
                                              <a:schemeClr val="bg1"/>
                                            </a:solidFill>
                                            <a:latin typeface="Cambria Math" charset="0"/>
                                          </a:rPr>
                                        </m:ctrlPr>
                                      </m:fPr>
                                      <m:num>
                                        <m:r>
                                          <a:rPr lang="en-US" altLang="ja-JP" sz="1200" i="1">
                                            <a:solidFill>
                                              <a:schemeClr val="bg1"/>
                                            </a:solidFill>
                                            <a:latin typeface="Cambria Math" charset="0"/>
                                          </a:rPr>
                                          <m:t>𝑔</m:t>
                                        </m:r>
                                      </m:num>
                                      <m:den>
                                        <m:sSup>
                                          <m:sSupPr>
                                            <m:ctrlPr>
                                              <a:rPr lang="en-US" altLang="ja-JP" sz="1200" i="1">
                                                <a:solidFill>
                                                  <a:schemeClr val="bg1"/>
                                                </a:solidFill>
                                                <a:latin typeface="Cambria Math" charset="0"/>
                                              </a:rPr>
                                            </m:ctrlPr>
                                          </m:sSupPr>
                                          <m:e>
                                            <m:r>
                                              <a:rPr lang="en-US" altLang="ja-JP" sz="1200" i="1">
                                                <a:solidFill>
                                                  <a:schemeClr val="bg1"/>
                                                </a:solidFill>
                                                <a:latin typeface="Cambria Math" charset="0"/>
                                              </a:rPr>
                                              <m:t>𝑐𝑚</m:t>
                                            </m:r>
                                          </m:e>
                                          <m:sup>
                                            <m:r>
                                              <a:rPr lang="en-US" altLang="ja-JP" sz="1200" i="1">
                                                <a:solidFill>
                                                  <a:schemeClr val="bg1"/>
                                                </a:solidFill>
                                                <a:latin typeface="Cambria Math" charset="0"/>
                                              </a:rPr>
                                              <m:t>2</m:t>
                                            </m:r>
                                          </m:sup>
                                        </m:sSup>
                                        <m:r>
                                          <a:rPr lang="en-US" altLang="ja-JP" sz="1200" i="1">
                                            <a:solidFill>
                                              <a:schemeClr val="bg1"/>
                                            </a:solidFill>
                                            <a:latin typeface="Cambria Math" charset="0"/>
                                          </a:rPr>
                                          <m:t>]</m:t>
                                        </m:r>
                                      </m:den>
                                    </m:f>
                                  </m:e>
                                  <m:e>
                                    <m:r>
                                      <a:rPr lang="en-US" altLang="ja-JP" sz="1200" i="1">
                                        <a:solidFill>
                                          <a:schemeClr val="bg1"/>
                                        </a:solidFill>
                                        <a:latin typeface="Cambria Math" charset="0"/>
                                      </a:rPr>
                                      <m:t>𝑇</m:t>
                                    </m:r>
                                    <m:r>
                                      <a:rPr lang="en-US" altLang="ja-JP" sz="1200" i="1">
                                        <a:solidFill>
                                          <a:schemeClr val="bg1"/>
                                        </a:solidFill>
                                        <a:latin typeface="Cambria Math" charset="0"/>
                                      </a:rPr>
                                      <m:t>=280</m:t>
                                    </m:r>
                                    <m:sSup>
                                      <m:sSupPr>
                                        <m:ctrlPr>
                                          <a:rPr lang="en-US" altLang="ja-JP" sz="1200" i="1">
                                            <a:solidFill>
                                              <a:schemeClr val="bg1"/>
                                            </a:solidFill>
                                            <a:latin typeface="Cambria Math" charset="0"/>
                                          </a:rPr>
                                        </m:ctrlPr>
                                      </m:sSupPr>
                                      <m:e>
                                        <m:d>
                                          <m:dPr>
                                            <m:ctrlPr>
                                              <a:rPr lang="mr-IN" altLang="ja-JP" sz="1200" i="1">
                                                <a:solidFill>
                                                  <a:schemeClr val="bg1"/>
                                                </a:solidFill>
                                                <a:latin typeface="Cambria Math" charset="0"/>
                                              </a:rPr>
                                            </m:ctrlPr>
                                          </m:dPr>
                                          <m:e>
                                            <m:f>
                                              <m:fPr>
                                                <m:ctrlPr>
                                                  <a:rPr lang="mr-IN" altLang="ja-JP" sz="1200" i="1">
                                                    <a:solidFill>
                                                      <a:schemeClr val="bg1"/>
                                                    </a:solidFill>
                                                    <a:latin typeface="Cambria Math" charset="0"/>
                                                  </a:rPr>
                                                </m:ctrlPr>
                                              </m:fPr>
                                              <m:num>
                                                <m:r>
                                                  <a:rPr lang="en-US" altLang="ja-JP" sz="1200" i="1">
                                                    <a:solidFill>
                                                      <a:schemeClr val="bg1"/>
                                                    </a:solidFill>
                                                    <a:latin typeface="Cambria Math" charset="0"/>
                                                  </a:rPr>
                                                  <m:t>𝑎</m:t>
                                                </m:r>
                                              </m:num>
                                              <m:den>
                                                <m:r>
                                                  <a:rPr lang="en-US" altLang="ja-JP" sz="1200" i="1">
                                                    <a:solidFill>
                                                      <a:schemeClr val="bg1"/>
                                                    </a:solidFill>
                                                    <a:latin typeface="Cambria Math" charset="0"/>
                                                  </a:rPr>
                                                  <m:t>1</m:t>
                                                </m:r>
                                                <m:r>
                                                  <a:rPr lang="en-US" altLang="ja-JP" sz="1200" i="1">
                                                    <a:solidFill>
                                                      <a:schemeClr val="bg1"/>
                                                    </a:solidFill>
                                                    <a:latin typeface="Cambria Math" charset="0"/>
                                                  </a:rPr>
                                                  <m:t>𝐴𝑈</m:t>
                                                </m:r>
                                              </m:den>
                                            </m:f>
                                          </m:e>
                                        </m:d>
                                      </m:e>
                                      <m:sup>
                                        <m:f>
                                          <m:fPr>
                                            <m:type m:val="lin"/>
                                            <m:ctrlPr>
                                              <a:rPr lang="en-US" altLang="ja-JP" sz="1200" i="1">
                                                <a:solidFill>
                                                  <a:schemeClr val="bg1"/>
                                                </a:solidFill>
                                                <a:latin typeface="Cambria Math" charset="0"/>
                                              </a:rPr>
                                            </m:ctrlPr>
                                          </m:fPr>
                                          <m:num>
                                            <m:r>
                                              <a:rPr lang="en-US" altLang="ja-JP" sz="1200" i="1">
                                                <a:solidFill>
                                                  <a:schemeClr val="bg1"/>
                                                </a:solidFill>
                                                <a:latin typeface="Cambria Math" charset="0"/>
                                              </a:rPr>
                                              <m:t>−1</m:t>
                                            </m:r>
                                          </m:num>
                                          <m:den>
                                            <m:r>
                                              <a:rPr lang="en-US" altLang="ja-JP" sz="1200" i="1">
                                                <a:solidFill>
                                                  <a:schemeClr val="bg1"/>
                                                </a:solidFill>
                                                <a:latin typeface="Cambria Math" charset="0"/>
                                              </a:rPr>
                                              <m:t>2</m:t>
                                            </m:r>
                                          </m:den>
                                        </m:f>
                                      </m:sup>
                                    </m:sSup>
                                    <m:r>
                                      <a:rPr lang="en-US" altLang="ja-JP" sz="1200" i="1">
                                        <a:solidFill>
                                          <a:schemeClr val="bg1"/>
                                        </a:solidFill>
                                        <a:latin typeface="Cambria Math" charset="0"/>
                                      </a:rPr>
                                      <m:t> [</m:t>
                                    </m:r>
                                    <m:r>
                                      <a:rPr lang="en-US" altLang="ja-JP" sz="1200" i="1">
                                        <a:solidFill>
                                          <a:schemeClr val="bg1"/>
                                        </a:solidFill>
                                        <a:latin typeface="Cambria Math" charset="0"/>
                                      </a:rPr>
                                      <m:t>𝐾</m:t>
                                    </m:r>
                                    <m:r>
                                      <a:rPr lang="en-US" altLang="ja-JP" sz="1200" i="1">
                                        <a:solidFill>
                                          <a:schemeClr val="bg1"/>
                                        </a:solidFill>
                                        <a:latin typeface="Cambria Math" charset="0"/>
                                      </a:rPr>
                                      <m:t>]</m:t>
                                    </m:r>
                                  </m:e>
                                  <m:e>
                                    <m:sSub>
                                      <m:sSubPr>
                                        <m:ctrlPr>
                                          <a:rPr lang="en-US" altLang="ja-JP" sz="1200" i="1">
                                            <a:solidFill>
                                              <a:schemeClr val="bg1"/>
                                            </a:solidFill>
                                            <a:latin typeface="Cambria Math" charset="0"/>
                                          </a:rPr>
                                        </m:ctrlPr>
                                      </m:sSubPr>
                                      <m:e>
                                        <m:r>
                                          <a:rPr lang="en-US" altLang="ja-JP" sz="1200" i="1">
                                            <a:solidFill>
                                              <a:schemeClr val="bg1"/>
                                            </a:solidFill>
                                            <a:latin typeface="Cambria Math" charset="0"/>
                                            <a:ea typeface="Cambria Math" charset="0"/>
                                            <a:cs typeface="Cambria Math" charset="0"/>
                                          </a:rPr>
                                          <m:t>𝜌</m:t>
                                        </m:r>
                                      </m:e>
                                      <m:sub>
                                        <m:r>
                                          <a:rPr lang="en-US" altLang="ja-JP" sz="1200" i="1">
                                            <a:solidFill>
                                              <a:schemeClr val="bg1"/>
                                            </a:solidFill>
                                            <a:latin typeface="Cambria Math" charset="0"/>
                                          </a:rPr>
                                          <m:t>𝑔𝑎𝑠</m:t>
                                        </m:r>
                                        <m:r>
                                          <a:rPr lang="en-US" altLang="ja-JP" sz="1200" i="1">
                                            <a:solidFill>
                                              <a:schemeClr val="bg1"/>
                                            </a:solidFill>
                                            <a:latin typeface="Cambria Math" charset="0"/>
                                          </a:rPr>
                                          <m:t>,</m:t>
                                        </m:r>
                                        <m:r>
                                          <a:rPr lang="en-US" altLang="ja-JP" sz="1200" i="1">
                                            <a:solidFill>
                                              <a:schemeClr val="bg1"/>
                                            </a:solidFill>
                                            <a:latin typeface="Cambria Math" charset="0"/>
                                          </a:rPr>
                                          <m:t>𝑑𝑖𝑠𝑘</m:t>
                                        </m:r>
                                      </m:sub>
                                    </m:sSub>
                                    <m:r>
                                      <a:rPr lang="en-US" altLang="ja-JP" sz="1200" i="1">
                                        <a:solidFill>
                                          <a:schemeClr val="bg1"/>
                                        </a:solidFill>
                                        <a:latin typeface="Cambria Math" charset="0"/>
                                      </a:rPr>
                                      <m:t>=1.4</m:t>
                                    </m:r>
                                    <m:r>
                                      <a:rPr lang="en-US" altLang="ja-JP" sz="1200" i="1">
                                        <a:solidFill>
                                          <a:schemeClr val="bg1"/>
                                        </a:solidFill>
                                        <a:latin typeface="Cambria Math" charset="0"/>
                                        <a:ea typeface="Cambria Math" charset="0"/>
                                        <a:cs typeface="Cambria Math" charset="0"/>
                                      </a:rPr>
                                      <m:t>×</m:t>
                                    </m:r>
                                    <m:sSup>
                                      <m:sSupPr>
                                        <m:ctrlPr>
                                          <a:rPr lang="en-US" altLang="ja-JP" sz="1200" i="1">
                                            <a:solidFill>
                                              <a:schemeClr val="bg1"/>
                                            </a:solidFill>
                                            <a:latin typeface="Cambria Math" charset="0"/>
                                            <a:ea typeface="Cambria Math" charset="0"/>
                                            <a:cs typeface="Cambria Math" charset="0"/>
                                          </a:rPr>
                                        </m:ctrlPr>
                                      </m:sSupPr>
                                      <m:e>
                                        <m:r>
                                          <a:rPr lang="en-US" altLang="ja-JP" sz="1200" i="1">
                                            <a:solidFill>
                                              <a:schemeClr val="bg1"/>
                                            </a:solidFill>
                                            <a:latin typeface="Cambria Math" charset="0"/>
                                            <a:ea typeface="Cambria Math" charset="0"/>
                                            <a:cs typeface="Cambria Math" charset="0"/>
                                          </a:rPr>
                                          <m:t>10</m:t>
                                        </m:r>
                                      </m:e>
                                      <m:sup>
                                        <m:r>
                                          <a:rPr lang="en-US" altLang="ja-JP" sz="1200" i="1">
                                            <a:solidFill>
                                              <a:schemeClr val="bg1"/>
                                            </a:solidFill>
                                            <a:latin typeface="Cambria Math" charset="0"/>
                                            <a:ea typeface="Cambria Math" charset="0"/>
                                            <a:cs typeface="Cambria Math" charset="0"/>
                                          </a:rPr>
                                          <m:t>−9</m:t>
                                        </m:r>
                                      </m:sup>
                                    </m:sSup>
                                    <m:sSup>
                                      <m:sSupPr>
                                        <m:ctrlPr>
                                          <a:rPr lang="en-US" altLang="ja-JP" sz="1200" i="1">
                                            <a:solidFill>
                                              <a:schemeClr val="bg1"/>
                                            </a:solidFill>
                                            <a:latin typeface="Cambria Math" charset="0"/>
                                            <a:ea typeface="Cambria Math" charset="0"/>
                                            <a:cs typeface="Cambria Math" charset="0"/>
                                          </a:rPr>
                                        </m:ctrlPr>
                                      </m:sSupPr>
                                      <m:e>
                                        <m:d>
                                          <m:dPr>
                                            <m:ctrlPr>
                                              <a:rPr lang="mr-IN" altLang="ja-JP" sz="1200" i="1">
                                                <a:solidFill>
                                                  <a:schemeClr val="bg1"/>
                                                </a:solidFill>
                                                <a:latin typeface="Cambria Math" charset="0"/>
                                                <a:ea typeface="Cambria Math" charset="0"/>
                                                <a:cs typeface="Cambria Math" charset="0"/>
                                              </a:rPr>
                                            </m:ctrlPr>
                                          </m:dPr>
                                          <m:e>
                                            <m:f>
                                              <m:fPr>
                                                <m:ctrlPr>
                                                  <a:rPr lang="mr-IN" altLang="ja-JP" sz="1200" i="1">
                                                    <a:solidFill>
                                                      <a:schemeClr val="bg1"/>
                                                    </a:solidFill>
                                                    <a:latin typeface="Cambria Math" charset="0"/>
                                                    <a:ea typeface="Cambria Math" charset="0"/>
                                                    <a:cs typeface="Cambria Math" charset="0"/>
                                                  </a:rPr>
                                                </m:ctrlPr>
                                              </m:fPr>
                                              <m:num>
                                                <m:r>
                                                  <a:rPr lang="en-US" altLang="ja-JP" sz="1200" i="1">
                                                    <a:solidFill>
                                                      <a:schemeClr val="bg1"/>
                                                    </a:solidFill>
                                                    <a:latin typeface="Cambria Math" charset="0"/>
                                                    <a:ea typeface="Cambria Math" charset="0"/>
                                                    <a:cs typeface="Cambria Math" charset="0"/>
                                                  </a:rPr>
                                                  <m:t>𝑎</m:t>
                                                </m:r>
                                              </m:num>
                                              <m:den>
                                                <m:r>
                                                  <a:rPr lang="en-US" altLang="ja-JP" sz="1200" i="1">
                                                    <a:solidFill>
                                                      <a:schemeClr val="bg1"/>
                                                    </a:solidFill>
                                                    <a:latin typeface="Cambria Math" charset="0"/>
                                                    <a:ea typeface="Cambria Math" charset="0"/>
                                                    <a:cs typeface="Cambria Math" charset="0"/>
                                                  </a:rPr>
                                                  <m:t>1</m:t>
                                                </m:r>
                                                <m:r>
                                                  <a:rPr lang="en-US" altLang="ja-JP" sz="1200" i="1">
                                                    <a:solidFill>
                                                      <a:schemeClr val="bg1"/>
                                                    </a:solidFill>
                                                    <a:latin typeface="Cambria Math" charset="0"/>
                                                    <a:ea typeface="Cambria Math" charset="0"/>
                                                    <a:cs typeface="Cambria Math" charset="0"/>
                                                  </a:rPr>
                                                  <m:t>𝐴𝑈</m:t>
                                                </m:r>
                                              </m:den>
                                            </m:f>
                                          </m:e>
                                        </m:d>
                                      </m:e>
                                      <m:sup>
                                        <m:r>
                                          <a:rPr lang="en-US" altLang="ja-JP" sz="1200" i="1">
                                            <a:solidFill>
                                              <a:schemeClr val="bg1"/>
                                            </a:solidFill>
                                            <a:latin typeface="Cambria Math" charset="0"/>
                                            <a:ea typeface="Cambria Math" charset="0"/>
                                            <a:cs typeface="Cambria Math" charset="0"/>
                                          </a:rPr>
                                          <m:t>−</m:t>
                                        </m:r>
                                        <m:f>
                                          <m:fPr>
                                            <m:type m:val="lin"/>
                                            <m:ctrlPr>
                                              <a:rPr lang="en-US" altLang="ja-JP" sz="1200" i="1">
                                                <a:solidFill>
                                                  <a:schemeClr val="bg1"/>
                                                </a:solidFill>
                                                <a:latin typeface="Cambria Math" charset="0"/>
                                                <a:ea typeface="Cambria Math" charset="0"/>
                                                <a:cs typeface="Cambria Math" charset="0"/>
                                              </a:rPr>
                                            </m:ctrlPr>
                                          </m:fPr>
                                          <m:num>
                                            <m:r>
                                              <a:rPr lang="en-US" altLang="ja-JP" sz="1200" i="1">
                                                <a:solidFill>
                                                  <a:schemeClr val="bg1"/>
                                                </a:solidFill>
                                                <a:latin typeface="Cambria Math" charset="0"/>
                                                <a:ea typeface="Cambria Math" charset="0"/>
                                                <a:cs typeface="Cambria Math" charset="0"/>
                                              </a:rPr>
                                              <m:t>11</m:t>
                                            </m:r>
                                          </m:num>
                                          <m:den>
                                            <m:r>
                                              <a:rPr lang="en-US" altLang="ja-JP" sz="1200" i="1">
                                                <a:solidFill>
                                                  <a:schemeClr val="bg1"/>
                                                </a:solidFill>
                                                <a:latin typeface="Cambria Math" charset="0"/>
                                                <a:ea typeface="Cambria Math" charset="0"/>
                                                <a:cs typeface="Cambria Math" charset="0"/>
                                              </a:rPr>
                                              <m:t>4</m:t>
                                            </m:r>
                                          </m:den>
                                        </m:f>
                                      </m:sup>
                                    </m:sSup>
                                    <m:r>
                                      <a:rPr lang="en-US" altLang="ja-JP" sz="1200" i="1">
                                        <a:solidFill>
                                          <a:schemeClr val="bg1"/>
                                        </a:solidFill>
                                        <a:latin typeface="Cambria Math" charset="0"/>
                                        <a:ea typeface="Cambria Math" charset="0"/>
                                        <a:cs typeface="Cambria Math" charset="0"/>
                                      </a:rPr>
                                      <m:t> [</m:t>
                                    </m:r>
                                    <m:f>
                                      <m:fPr>
                                        <m:type m:val="lin"/>
                                        <m:ctrlPr>
                                          <a:rPr lang="en-US" altLang="ja-JP" sz="1200" i="1">
                                            <a:solidFill>
                                              <a:schemeClr val="bg1"/>
                                            </a:solidFill>
                                            <a:latin typeface="Cambria Math" charset="0"/>
                                            <a:ea typeface="Cambria Math" charset="0"/>
                                            <a:cs typeface="Cambria Math" charset="0"/>
                                          </a:rPr>
                                        </m:ctrlPr>
                                      </m:fPr>
                                      <m:num>
                                        <m:r>
                                          <a:rPr lang="en-US" altLang="ja-JP" sz="1200" i="1">
                                            <a:solidFill>
                                              <a:schemeClr val="bg1"/>
                                            </a:solidFill>
                                            <a:latin typeface="Cambria Math" charset="0"/>
                                            <a:ea typeface="Cambria Math" charset="0"/>
                                            <a:cs typeface="Cambria Math" charset="0"/>
                                          </a:rPr>
                                          <m:t>𝑔</m:t>
                                        </m:r>
                                      </m:num>
                                      <m:den>
                                        <m:sSup>
                                          <m:sSupPr>
                                            <m:ctrlPr>
                                              <a:rPr lang="en-US" altLang="ja-JP" sz="1200" i="1">
                                                <a:solidFill>
                                                  <a:schemeClr val="bg1"/>
                                                </a:solidFill>
                                                <a:latin typeface="Cambria Math" charset="0"/>
                                                <a:ea typeface="Cambria Math" charset="0"/>
                                                <a:cs typeface="Cambria Math" charset="0"/>
                                              </a:rPr>
                                            </m:ctrlPr>
                                          </m:sSupPr>
                                          <m:e>
                                            <m:r>
                                              <a:rPr lang="en-US" altLang="ja-JP" sz="1200" i="1">
                                                <a:solidFill>
                                                  <a:schemeClr val="bg1"/>
                                                </a:solidFill>
                                                <a:latin typeface="Cambria Math" charset="0"/>
                                                <a:ea typeface="Cambria Math" charset="0"/>
                                                <a:cs typeface="Cambria Math" charset="0"/>
                                              </a:rPr>
                                              <m:t>𝑐𝑚</m:t>
                                            </m:r>
                                          </m:e>
                                          <m:sup>
                                            <m:r>
                                              <a:rPr lang="en-US" altLang="ja-JP" sz="1200" i="1">
                                                <a:solidFill>
                                                  <a:schemeClr val="bg1"/>
                                                </a:solidFill>
                                                <a:latin typeface="Cambria Math" charset="0"/>
                                                <a:ea typeface="Cambria Math" charset="0"/>
                                                <a:cs typeface="Cambria Math" charset="0"/>
                                              </a:rPr>
                                              <m:t>3</m:t>
                                            </m:r>
                                          </m:sup>
                                        </m:sSup>
                                        <m:r>
                                          <a:rPr lang="en-US" altLang="ja-JP" sz="1200" i="1">
                                            <a:solidFill>
                                              <a:schemeClr val="bg1"/>
                                            </a:solidFill>
                                            <a:latin typeface="Cambria Math" charset="0"/>
                                            <a:ea typeface="Cambria Math" charset="0"/>
                                            <a:cs typeface="Cambria Math" charset="0"/>
                                          </a:rPr>
                                          <m:t>]</m:t>
                                        </m:r>
                                      </m:den>
                                    </m:f>
                                  </m:e>
                                </m:eqArr>
                              </m:e>
                            </m:d>
                          </m:e>
                          <m:e>
                            <m:r>
                              <a:rPr lang="en-US" altLang="ja-JP" sz="1200" b="0" i="1" smtClean="0">
                                <a:solidFill>
                                  <a:schemeClr val="bg1"/>
                                </a:solidFill>
                                <a:latin typeface="Cambria Math" charset="0"/>
                                <a:ea typeface="Cambria Math" charset="0"/>
                                <a:cs typeface="Cambria Math" charset="0"/>
                              </a:rPr>
                              <m:t>𝐷𝑢𝑠𝑡</m:t>
                            </m:r>
                            <m:r>
                              <m:rPr>
                                <m:nor/>
                              </m:rPr>
                              <a:rPr lang="en-US" altLang="ja-JP" sz="1200" dirty="0">
                                <a:solidFill>
                                  <a:schemeClr val="bg1"/>
                                </a:solidFill>
                              </a:rPr>
                              <m:t> </m:t>
                            </m:r>
                            <m:d>
                              <m:dPr>
                                <m:begChr m:val="{"/>
                                <m:endChr m:val=""/>
                                <m:ctrlPr>
                                  <a:rPr lang="mr-IN" altLang="ja-JP" sz="1200" i="1">
                                    <a:solidFill>
                                      <a:schemeClr val="bg1"/>
                                    </a:solidFill>
                                    <a:latin typeface="Cambria Math" charset="0"/>
                                  </a:rPr>
                                </m:ctrlPr>
                              </m:dPr>
                              <m:e>
                                <m:eqArr>
                                  <m:eqArrPr>
                                    <m:ctrlPr>
                                      <a:rPr lang="mr-IN" altLang="ja-JP" sz="1200" i="1">
                                        <a:solidFill>
                                          <a:schemeClr val="bg1"/>
                                        </a:solidFill>
                                        <a:latin typeface="Cambria Math" charset="0"/>
                                      </a:rPr>
                                    </m:ctrlPr>
                                  </m:eqArrPr>
                                  <m:e>
                                    <m:sSub>
                                      <m:sSubPr>
                                        <m:ctrlPr>
                                          <a:rPr lang="en-US" altLang="ja-JP" sz="1200" i="1">
                                            <a:solidFill>
                                              <a:schemeClr val="bg1"/>
                                            </a:solidFill>
                                            <a:latin typeface="Cambria Math" charset="0"/>
                                          </a:rPr>
                                        </m:ctrlPr>
                                      </m:sSubPr>
                                      <m:e>
                                        <m:r>
                                          <m:rPr>
                                            <m:sty m:val="p"/>
                                          </m:rPr>
                                          <a:rPr lang="el-GR" altLang="ja-JP" sz="1200" i="1">
                                            <a:solidFill>
                                              <a:schemeClr val="bg1"/>
                                            </a:solidFill>
                                            <a:latin typeface="Cambria Math" charset="0"/>
                                            <a:ea typeface="Cambria Math" charset="0"/>
                                            <a:cs typeface="Cambria Math" charset="0"/>
                                          </a:rPr>
                                          <m:t>Σ</m:t>
                                        </m:r>
                                      </m:e>
                                      <m:sub>
                                        <m:r>
                                          <a:rPr lang="en-US" altLang="ja-JP" sz="1200" i="1">
                                            <a:solidFill>
                                              <a:schemeClr val="bg1"/>
                                            </a:solidFill>
                                            <a:latin typeface="Cambria Math" charset="0"/>
                                            <a:ea typeface="Cambria Math" charset="0"/>
                                            <a:cs typeface="Cambria Math" charset="0"/>
                                          </a:rPr>
                                          <m:t>𝑑</m:t>
                                        </m:r>
                                      </m:sub>
                                    </m:sSub>
                                    <m:r>
                                      <a:rPr lang="en-US" altLang="ja-JP" sz="1200" i="1">
                                        <a:solidFill>
                                          <a:schemeClr val="bg1"/>
                                        </a:solidFill>
                                        <a:latin typeface="Cambria Math" charset="0"/>
                                      </a:rPr>
                                      <m:t>=30</m:t>
                                    </m:r>
                                    <m:sSup>
                                      <m:sSupPr>
                                        <m:ctrlPr>
                                          <a:rPr lang="en-US" altLang="ja-JP" sz="1200" i="1">
                                            <a:solidFill>
                                              <a:schemeClr val="bg1"/>
                                            </a:solidFill>
                                            <a:latin typeface="Cambria Math" charset="0"/>
                                          </a:rPr>
                                        </m:ctrlPr>
                                      </m:sSupPr>
                                      <m:e>
                                        <m:d>
                                          <m:dPr>
                                            <m:ctrlPr>
                                              <a:rPr lang="mr-IN" altLang="ja-JP" sz="1200" i="1">
                                                <a:solidFill>
                                                  <a:schemeClr val="bg1"/>
                                                </a:solidFill>
                                                <a:latin typeface="Cambria Math" charset="0"/>
                                              </a:rPr>
                                            </m:ctrlPr>
                                          </m:dPr>
                                          <m:e>
                                            <m:f>
                                              <m:fPr>
                                                <m:ctrlPr>
                                                  <a:rPr lang="mr-IN" altLang="ja-JP" sz="1200" i="1">
                                                    <a:solidFill>
                                                      <a:schemeClr val="bg1"/>
                                                    </a:solidFill>
                                                    <a:latin typeface="Cambria Math" charset="0"/>
                                                  </a:rPr>
                                                </m:ctrlPr>
                                              </m:fPr>
                                              <m:num>
                                                <m:r>
                                                  <a:rPr lang="en-US" altLang="ja-JP" sz="1200" i="1">
                                                    <a:solidFill>
                                                      <a:schemeClr val="bg1"/>
                                                    </a:solidFill>
                                                    <a:latin typeface="Cambria Math" charset="0"/>
                                                  </a:rPr>
                                                  <m:t>𝑎</m:t>
                                                </m:r>
                                              </m:num>
                                              <m:den>
                                                <m:r>
                                                  <a:rPr lang="en-US" altLang="ja-JP" sz="1200" i="1">
                                                    <a:solidFill>
                                                      <a:schemeClr val="bg1"/>
                                                    </a:solidFill>
                                                    <a:latin typeface="Cambria Math" charset="0"/>
                                                  </a:rPr>
                                                  <m:t>1</m:t>
                                                </m:r>
                                                <m:r>
                                                  <a:rPr lang="en-US" altLang="ja-JP" sz="1200" i="1">
                                                    <a:solidFill>
                                                      <a:schemeClr val="bg1"/>
                                                    </a:solidFill>
                                                    <a:latin typeface="Cambria Math" charset="0"/>
                                                  </a:rPr>
                                                  <m:t>𝐴𝑈</m:t>
                                                </m:r>
                                              </m:den>
                                            </m:f>
                                          </m:e>
                                        </m:d>
                                      </m:e>
                                      <m:sup>
                                        <m:f>
                                          <m:fPr>
                                            <m:type m:val="lin"/>
                                            <m:ctrlPr>
                                              <a:rPr lang="en-US" altLang="ja-JP" sz="1200" i="1">
                                                <a:solidFill>
                                                  <a:schemeClr val="bg1"/>
                                                </a:solidFill>
                                                <a:latin typeface="Cambria Math" charset="0"/>
                                              </a:rPr>
                                            </m:ctrlPr>
                                          </m:fPr>
                                          <m:num>
                                            <m:r>
                                              <a:rPr lang="en-US" altLang="ja-JP" sz="1200" i="1">
                                                <a:solidFill>
                                                  <a:schemeClr val="bg1"/>
                                                </a:solidFill>
                                                <a:latin typeface="Cambria Math" charset="0"/>
                                              </a:rPr>
                                              <m:t>−3</m:t>
                                            </m:r>
                                          </m:num>
                                          <m:den>
                                            <m:r>
                                              <a:rPr lang="en-US" altLang="ja-JP" sz="1200" i="1">
                                                <a:solidFill>
                                                  <a:schemeClr val="bg1"/>
                                                </a:solidFill>
                                                <a:latin typeface="Cambria Math" charset="0"/>
                                              </a:rPr>
                                              <m:t>2</m:t>
                                            </m:r>
                                          </m:den>
                                        </m:f>
                                      </m:sup>
                                    </m:sSup>
                                    <m:r>
                                      <a:rPr lang="en-US" altLang="ja-JP" sz="1200" i="1">
                                        <a:solidFill>
                                          <a:schemeClr val="bg1"/>
                                        </a:solidFill>
                                        <a:latin typeface="Cambria Math" charset="0"/>
                                      </a:rPr>
                                      <m:t> [</m:t>
                                    </m:r>
                                    <m:f>
                                      <m:fPr>
                                        <m:type m:val="lin"/>
                                        <m:ctrlPr>
                                          <a:rPr lang="en-US" altLang="ja-JP" sz="1200" i="1">
                                            <a:solidFill>
                                              <a:schemeClr val="bg1"/>
                                            </a:solidFill>
                                            <a:latin typeface="Cambria Math" charset="0"/>
                                          </a:rPr>
                                        </m:ctrlPr>
                                      </m:fPr>
                                      <m:num>
                                        <m:r>
                                          <a:rPr lang="en-US" altLang="ja-JP" sz="1200" i="1">
                                            <a:solidFill>
                                              <a:schemeClr val="bg1"/>
                                            </a:solidFill>
                                            <a:latin typeface="Cambria Math" charset="0"/>
                                          </a:rPr>
                                          <m:t>𝑔</m:t>
                                        </m:r>
                                      </m:num>
                                      <m:den>
                                        <m:sSup>
                                          <m:sSupPr>
                                            <m:ctrlPr>
                                              <a:rPr lang="en-US" altLang="ja-JP" sz="1200" i="1">
                                                <a:solidFill>
                                                  <a:schemeClr val="bg1"/>
                                                </a:solidFill>
                                                <a:latin typeface="Cambria Math" charset="0"/>
                                              </a:rPr>
                                            </m:ctrlPr>
                                          </m:sSupPr>
                                          <m:e>
                                            <m:r>
                                              <a:rPr lang="en-US" altLang="ja-JP" sz="1200" i="1">
                                                <a:solidFill>
                                                  <a:schemeClr val="bg1"/>
                                                </a:solidFill>
                                                <a:latin typeface="Cambria Math" charset="0"/>
                                              </a:rPr>
                                              <m:t>𝑐𝑚</m:t>
                                            </m:r>
                                          </m:e>
                                          <m:sup>
                                            <m:r>
                                              <a:rPr lang="en-US" altLang="ja-JP" sz="1200" i="1">
                                                <a:solidFill>
                                                  <a:schemeClr val="bg1"/>
                                                </a:solidFill>
                                                <a:latin typeface="Cambria Math" charset="0"/>
                                              </a:rPr>
                                              <m:t>2</m:t>
                                            </m:r>
                                          </m:sup>
                                        </m:sSup>
                                        <m:r>
                                          <a:rPr lang="en-US" altLang="ja-JP" sz="1200" i="1">
                                            <a:solidFill>
                                              <a:schemeClr val="bg1"/>
                                            </a:solidFill>
                                            <a:latin typeface="Cambria Math" charset="0"/>
                                          </a:rPr>
                                          <m:t>]</m:t>
                                        </m:r>
                                      </m:den>
                                    </m:f>
                                  </m:e>
                                  <m:e>
                                    <m:sSub>
                                      <m:sSubPr>
                                        <m:ctrlPr>
                                          <a:rPr lang="en-US" altLang="ja-JP" sz="1200" i="1">
                                            <a:solidFill>
                                              <a:schemeClr val="bg1"/>
                                            </a:solidFill>
                                            <a:latin typeface="Cambria Math" charset="0"/>
                                          </a:rPr>
                                        </m:ctrlPr>
                                      </m:sSubPr>
                                      <m:e>
                                        <m:r>
                                          <a:rPr lang="en-US" altLang="ja-JP" sz="1200" i="1">
                                            <a:solidFill>
                                              <a:schemeClr val="bg1"/>
                                            </a:solidFill>
                                            <a:latin typeface="Cambria Math" charset="0"/>
                                          </a:rPr>
                                          <m:t>𝑅</m:t>
                                        </m:r>
                                      </m:e>
                                      <m:sub>
                                        <m:r>
                                          <a:rPr lang="en-US" altLang="ja-JP" sz="1200" i="1">
                                            <a:solidFill>
                                              <a:schemeClr val="bg1"/>
                                            </a:solidFill>
                                            <a:latin typeface="Cambria Math" charset="0"/>
                                          </a:rPr>
                                          <m:t>𝑝𝑙</m:t>
                                        </m:r>
                                      </m:sub>
                                    </m:sSub>
                                    <m:r>
                                      <a:rPr lang="en-US" altLang="ja-JP" sz="1200" i="1">
                                        <a:solidFill>
                                          <a:schemeClr val="bg1"/>
                                        </a:solidFill>
                                        <a:latin typeface="Cambria Math" charset="0"/>
                                      </a:rPr>
                                      <m:t> :</m:t>
                                    </m:r>
                                    <m:sSup>
                                      <m:sSupPr>
                                        <m:ctrlPr>
                                          <a:rPr lang="en-US" altLang="ja-JP" sz="1200" i="1" smtClean="0">
                                            <a:solidFill>
                                              <a:schemeClr val="bg1"/>
                                            </a:solidFill>
                                            <a:latin typeface="Cambria Math" charset="0"/>
                                          </a:rPr>
                                        </m:ctrlPr>
                                      </m:sSupPr>
                                      <m:e>
                                        <m:r>
                                          <a:rPr lang="en-US" altLang="ja-JP" sz="1200" b="0" i="1" smtClean="0">
                                            <a:solidFill>
                                              <a:schemeClr val="bg1"/>
                                            </a:solidFill>
                                            <a:latin typeface="Cambria Math" charset="0"/>
                                          </a:rPr>
                                          <m:t>10</m:t>
                                        </m:r>
                                      </m:e>
                                      <m:sup>
                                        <m:r>
                                          <a:rPr lang="en-US" altLang="ja-JP" sz="1200" b="0" i="1" smtClean="0">
                                            <a:solidFill>
                                              <a:schemeClr val="bg1"/>
                                            </a:solidFill>
                                            <a:latin typeface="Cambria Math" charset="0"/>
                                          </a:rPr>
                                          <m:t>6</m:t>
                                        </m:r>
                                      </m:sup>
                                    </m:sSup>
                                    <m:r>
                                      <a:rPr lang="en-US" altLang="ja-JP" sz="1200" b="0" i="1" smtClean="0">
                                        <a:solidFill>
                                          <a:schemeClr val="bg1"/>
                                        </a:solidFill>
                                        <a:latin typeface="Cambria Math" charset="0"/>
                                      </a:rPr>
                                      <m:t> [</m:t>
                                    </m:r>
                                    <m:r>
                                      <a:rPr lang="en-US" altLang="ja-JP" sz="1200" b="0" i="1" smtClean="0">
                                        <a:solidFill>
                                          <a:schemeClr val="bg1"/>
                                        </a:solidFill>
                                        <a:latin typeface="Cambria Math" charset="0"/>
                                      </a:rPr>
                                      <m:t>𝑐𝑚</m:t>
                                    </m:r>
                                    <m:r>
                                      <a:rPr lang="en-US" altLang="ja-JP" sz="1200" b="0" i="1" smtClean="0">
                                        <a:solidFill>
                                          <a:schemeClr val="bg1"/>
                                        </a:solidFill>
                                        <a:latin typeface="Cambria Math" charset="0"/>
                                      </a:rPr>
                                      <m:t>]</m:t>
                                    </m:r>
                                  </m:e>
                                  <m:e>
                                    <m:sSub>
                                      <m:sSubPr>
                                        <m:ctrlPr>
                                          <a:rPr lang="en-US" altLang="ja-JP" sz="1200" i="1">
                                            <a:solidFill>
                                              <a:schemeClr val="bg1"/>
                                            </a:solidFill>
                                            <a:latin typeface="Cambria Math" charset="0"/>
                                          </a:rPr>
                                        </m:ctrlPr>
                                      </m:sSubPr>
                                      <m:e>
                                        <m:r>
                                          <a:rPr lang="en-US" altLang="ja-JP" sz="1200" i="1">
                                            <a:solidFill>
                                              <a:schemeClr val="bg1"/>
                                            </a:solidFill>
                                            <a:latin typeface="Cambria Math" charset="0"/>
                                          </a:rPr>
                                          <m:t>𝑁</m:t>
                                        </m:r>
                                      </m:e>
                                      <m:sub>
                                        <m:r>
                                          <a:rPr lang="en-US" altLang="ja-JP" sz="1200" i="1">
                                            <a:solidFill>
                                              <a:schemeClr val="bg1"/>
                                            </a:solidFill>
                                            <a:latin typeface="Cambria Math" charset="0"/>
                                          </a:rPr>
                                          <m:t>𝑝𝑙</m:t>
                                        </m:r>
                                      </m:sub>
                                    </m:sSub>
                                    <m:r>
                                      <a:rPr lang="en-US" altLang="ja-JP" sz="1200" i="1">
                                        <a:solidFill>
                                          <a:schemeClr val="bg1"/>
                                        </a:solidFill>
                                        <a:latin typeface="Cambria Math" charset="0"/>
                                      </a:rPr>
                                      <m:t>=10,000</m:t>
                                    </m:r>
                                  </m:e>
                                </m:eqArr>
                              </m:e>
                            </m:d>
                            <m:r>
                              <m:rPr>
                                <m:nor/>
                              </m:rPr>
                              <a:rPr lang="en-US" altLang="ja-JP" sz="1200" dirty="0">
                                <a:solidFill>
                                  <a:schemeClr val="bg1"/>
                                </a:solidFill>
                              </a:rPr>
                              <m:t> </m:t>
                            </m:r>
                          </m:e>
                        </m:eqArr>
                      </m:e>
                    </m:d>
                  </m:oMath>
                </a14:m>
                <a:endParaRPr lang="en-US" altLang="ja-JP" sz="1200" dirty="0">
                  <a:solidFill>
                    <a:schemeClr val="bg1"/>
                  </a:solidFill>
                </a:endParaRPr>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4191463" y="4574525"/>
                <a:ext cx="4851952" cy="2106731"/>
              </a:xfrm>
              <a:prstGeom prst="rect">
                <a:avLst/>
              </a:prstGeom>
              <a:blipFill rotWithShape="0">
                <a:blip r:embed="rId3"/>
                <a:stretch>
                  <a:fillRect l="-7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a:off x="1145880" y="1757648"/>
                <a:ext cx="4447692" cy="549766"/>
              </a:xfrm>
              <a:prstGeom prst="rect">
                <a:avLst/>
              </a:prstGeom>
              <a:solidFill>
                <a:schemeClr val="tx1">
                  <a:alpha val="40000"/>
                </a:schemeClr>
              </a:solidFill>
            </p:spPr>
            <p:txBody>
              <a:bodyPr wrap="none" rtlCol="0">
                <a:spAutoFit/>
              </a:bodyPr>
              <a:lstStyle/>
              <a:p>
                <a:r>
                  <a:rPr lang="en-US" altLang="ja-JP" sz="1600" dirty="0" smtClean="0">
                    <a:solidFill>
                      <a:schemeClr val="bg1"/>
                    </a:solidFill>
                  </a:rPr>
                  <a:t>Equation of Motion</a:t>
                </a:r>
                <a:r>
                  <a:rPr lang="ja-JP" altLang="en-US" sz="1600" dirty="0" smtClean="0">
                    <a:solidFill>
                      <a:schemeClr val="bg1"/>
                    </a:solidFill>
                  </a:rPr>
                  <a:t>：</a:t>
                </a:r>
                <a:r>
                  <a:rPr lang="mr-IN" altLang="ja-JP" sz="1600" dirty="0" smtClean="0">
                    <a:solidFill>
                      <a:schemeClr val="bg1"/>
                    </a:solidFill>
                  </a:rPr>
                  <a:t> </a:t>
                </a:r>
                <a14:m>
                  <m:oMath xmlns:m="http://schemas.openxmlformats.org/officeDocument/2006/math">
                    <m:f>
                      <m:fPr>
                        <m:ctrlPr>
                          <a:rPr lang="mr-IN" altLang="ja-JP" sz="1600" i="1">
                            <a:solidFill>
                              <a:schemeClr val="bg1"/>
                            </a:solidFill>
                            <a:latin typeface="Cambria Math" charset="0"/>
                          </a:rPr>
                        </m:ctrlPr>
                      </m:fPr>
                      <m:num>
                        <m:sSup>
                          <m:sSupPr>
                            <m:ctrlPr>
                              <a:rPr lang="en-US" altLang="ja-JP" sz="1600" i="1">
                                <a:solidFill>
                                  <a:schemeClr val="bg1"/>
                                </a:solidFill>
                                <a:latin typeface="Cambria Math" charset="0"/>
                              </a:rPr>
                            </m:ctrlPr>
                          </m:sSupPr>
                          <m:e>
                            <m:r>
                              <a:rPr lang="en-US" altLang="ja-JP" sz="1600" i="1">
                                <a:solidFill>
                                  <a:schemeClr val="bg1"/>
                                </a:solidFill>
                                <a:latin typeface="Cambria Math" charset="0"/>
                              </a:rPr>
                              <m:t>𝑑</m:t>
                            </m:r>
                          </m:e>
                          <m:sup>
                            <m:r>
                              <a:rPr lang="en-US" altLang="ja-JP" sz="1600" i="1">
                                <a:solidFill>
                                  <a:schemeClr val="bg1"/>
                                </a:solidFill>
                                <a:latin typeface="Cambria Math" charset="0"/>
                              </a:rPr>
                              <m:t>2</m:t>
                            </m:r>
                          </m:sup>
                        </m:sSup>
                        <m:sSub>
                          <m:sSubPr>
                            <m:ctrlPr>
                              <a:rPr lang="en-US" altLang="ja-JP" sz="1600" i="1">
                                <a:solidFill>
                                  <a:schemeClr val="bg1"/>
                                </a:solidFill>
                                <a:latin typeface="Cambria Math" charset="0"/>
                              </a:rPr>
                            </m:ctrlPr>
                          </m:sSubPr>
                          <m:e>
                            <m:r>
                              <a:rPr lang="en-US" altLang="ja-JP" sz="1600" b="1" i="1">
                                <a:solidFill>
                                  <a:schemeClr val="bg1"/>
                                </a:solidFill>
                                <a:latin typeface="Cambria Math" charset="0"/>
                              </a:rPr>
                              <m:t>𝒓</m:t>
                            </m:r>
                          </m:e>
                          <m:sub>
                            <m:r>
                              <a:rPr lang="en-US" altLang="ja-JP" sz="1600" i="1">
                                <a:solidFill>
                                  <a:schemeClr val="bg1"/>
                                </a:solidFill>
                                <a:latin typeface="Cambria Math" charset="0"/>
                              </a:rPr>
                              <m:t>𝑗</m:t>
                            </m:r>
                          </m:sub>
                        </m:sSub>
                      </m:num>
                      <m:den>
                        <m:r>
                          <a:rPr lang="en-US" altLang="ja-JP" sz="1600" i="1">
                            <a:solidFill>
                              <a:schemeClr val="bg1"/>
                            </a:solidFill>
                            <a:latin typeface="Cambria Math" charset="0"/>
                          </a:rPr>
                          <m:t>𝑑</m:t>
                        </m:r>
                        <m:sSup>
                          <m:sSupPr>
                            <m:ctrlPr>
                              <a:rPr lang="en-US" altLang="ja-JP" sz="1600" i="1">
                                <a:solidFill>
                                  <a:schemeClr val="bg1"/>
                                </a:solidFill>
                                <a:latin typeface="Cambria Math" charset="0"/>
                              </a:rPr>
                            </m:ctrlPr>
                          </m:sSupPr>
                          <m:e>
                            <m:r>
                              <a:rPr lang="en-US" altLang="ja-JP" sz="1600" i="1">
                                <a:solidFill>
                                  <a:schemeClr val="bg1"/>
                                </a:solidFill>
                                <a:latin typeface="Cambria Math" charset="0"/>
                              </a:rPr>
                              <m:t>𝑡</m:t>
                            </m:r>
                          </m:e>
                          <m:sup>
                            <m:r>
                              <a:rPr lang="en-US" altLang="ja-JP" sz="1600" i="1">
                                <a:solidFill>
                                  <a:schemeClr val="bg1"/>
                                </a:solidFill>
                                <a:latin typeface="Cambria Math" charset="0"/>
                              </a:rPr>
                              <m:t>2</m:t>
                            </m:r>
                          </m:sup>
                        </m:sSup>
                      </m:den>
                    </m:f>
                    <m:r>
                      <a:rPr lang="en-US" altLang="ja-JP" sz="1600" i="1">
                        <a:solidFill>
                          <a:schemeClr val="bg1"/>
                        </a:solidFill>
                        <a:latin typeface="Cambria Math" charset="0"/>
                      </a:rPr>
                      <m:t>=−</m:t>
                    </m:r>
                    <m:nary>
                      <m:naryPr>
                        <m:chr m:val="∑"/>
                        <m:subHide m:val="on"/>
                        <m:supHide m:val="on"/>
                        <m:ctrlPr>
                          <a:rPr lang="en-US" altLang="ja-JP" sz="1600" i="1">
                            <a:solidFill>
                              <a:schemeClr val="bg1"/>
                            </a:solidFill>
                            <a:latin typeface="Cambria Math" charset="0"/>
                          </a:rPr>
                        </m:ctrlPr>
                      </m:naryPr>
                      <m:sub/>
                      <m:sup/>
                      <m:e>
                        <m:r>
                          <a:rPr lang="en-US" altLang="ja-JP" sz="1600" i="1">
                            <a:solidFill>
                              <a:schemeClr val="bg1"/>
                            </a:solidFill>
                            <a:latin typeface="Cambria Math" charset="0"/>
                          </a:rPr>
                          <m:t>𝐺</m:t>
                        </m:r>
                        <m:f>
                          <m:fPr>
                            <m:ctrlPr>
                              <a:rPr lang="mr-IN" altLang="ja-JP" sz="1600" i="1">
                                <a:solidFill>
                                  <a:schemeClr val="bg1"/>
                                </a:solidFill>
                                <a:latin typeface="Cambria Math" charset="0"/>
                              </a:rPr>
                            </m:ctrlPr>
                          </m:fPr>
                          <m:num>
                            <m:sSub>
                              <m:sSubPr>
                                <m:ctrlPr>
                                  <a:rPr lang="en-US" altLang="ja-JP" sz="1600" i="1">
                                    <a:solidFill>
                                      <a:schemeClr val="bg1"/>
                                    </a:solidFill>
                                    <a:latin typeface="Cambria Math" charset="0"/>
                                  </a:rPr>
                                </m:ctrlPr>
                              </m:sSubPr>
                              <m:e>
                                <m:r>
                                  <a:rPr lang="en-US" altLang="ja-JP" sz="1600" i="1">
                                    <a:solidFill>
                                      <a:schemeClr val="bg1"/>
                                    </a:solidFill>
                                    <a:latin typeface="Cambria Math" charset="0"/>
                                  </a:rPr>
                                  <m:t>𝑀</m:t>
                                </m:r>
                              </m:e>
                              <m:sub>
                                <m:r>
                                  <a:rPr lang="en-US" altLang="ja-JP" sz="1600" i="1">
                                    <a:solidFill>
                                      <a:schemeClr val="bg1"/>
                                    </a:solidFill>
                                    <a:latin typeface="Cambria Math" charset="0"/>
                                  </a:rPr>
                                  <m:t>𝑖</m:t>
                                </m:r>
                              </m:sub>
                            </m:sSub>
                          </m:num>
                          <m:den>
                            <m:sSup>
                              <m:sSupPr>
                                <m:ctrlPr>
                                  <a:rPr lang="mr-IN" altLang="ja-JP" sz="1600" i="1">
                                    <a:solidFill>
                                      <a:schemeClr val="bg1"/>
                                    </a:solidFill>
                                    <a:latin typeface="Cambria Math" charset="0"/>
                                  </a:rPr>
                                </m:ctrlPr>
                              </m:sSupPr>
                              <m:e>
                                <m:sSub>
                                  <m:sSubPr>
                                    <m:ctrlPr>
                                      <a:rPr lang="en-US" altLang="ja-JP" sz="1600" i="1">
                                        <a:solidFill>
                                          <a:schemeClr val="bg1"/>
                                        </a:solidFill>
                                        <a:latin typeface="Cambria Math" charset="0"/>
                                      </a:rPr>
                                    </m:ctrlPr>
                                  </m:sSubPr>
                                  <m:e>
                                    <m:r>
                                      <a:rPr lang="en-US" altLang="ja-JP" sz="1600" i="1">
                                        <a:solidFill>
                                          <a:schemeClr val="bg1"/>
                                        </a:solidFill>
                                        <a:latin typeface="Cambria Math" charset="0"/>
                                      </a:rPr>
                                      <m:t>𝑟</m:t>
                                    </m:r>
                                  </m:e>
                                  <m:sub>
                                    <m:r>
                                      <a:rPr lang="en-US" altLang="ja-JP" sz="1600" i="1">
                                        <a:solidFill>
                                          <a:schemeClr val="bg1"/>
                                        </a:solidFill>
                                        <a:latin typeface="Cambria Math" charset="0"/>
                                      </a:rPr>
                                      <m:t>𝑖𝑗</m:t>
                                    </m:r>
                                  </m:sub>
                                </m:sSub>
                              </m:e>
                              <m:sup>
                                <m:r>
                                  <a:rPr lang="en-US" altLang="ja-JP" sz="1600" i="1">
                                    <a:solidFill>
                                      <a:schemeClr val="bg1"/>
                                    </a:solidFill>
                                    <a:latin typeface="Cambria Math" charset="0"/>
                                  </a:rPr>
                                  <m:t>3</m:t>
                                </m:r>
                              </m:sup>
                            </m:sSup>
                          </m:den>
                        </m:f>
                        <m:sSub>
                          <m:sSubPr>
                            <m:ctrlPr>
                              <a:rPr lang="en-US" altLang="ja-JP" sz="1600" i="1">
                                <a:solidFill>
                                  <a:schemeClr val="bg1"/>
                                </a:solidFill>
                                <a:latin typeface="Cambria Math" charset="0"/>
                              </a:rPr>
                            </m:ctrlPr>
                          </m:sSubPr>
                          <m:e>
                            <m:r>
                              <a:rPr lang="en-US" altLang="ja-JP" sz="1600" b="1" i="1">
                                <a:solidFill>
                                  <a:schemeClr val="bg1"/>
                                </a:solidFill>
                                <a:latin typeface="Cambria Math" charset="0"/>
                              </a:rPr>
                              <m:t>𝒓</m:t>
                            </m:r>
                          </m:e>
                          <m:sub>
                            <m:r>
                              <a:rPr lang="en-US" altLang="ja-JP" sz="1600" i="1">
                                <a:solidFill>
                                  <a:schemeClr val="bg1"/>
                                </a:solidFill>
                                <a:latin typeface="Cambria Math" charset="0"/>
                              </a:rPr>
                              <m:t>𝑖𝑗</m:t>
                            </m:r>
                          </m:sub>
                        </m:sSub>
                        <m:r>
                          <a:rPr lang="en-US" altLang="ja-JP" sz="1600" i="1">
                            <a:solidFill>
                              <a:schemeClr val="bg1"/>
                            </a:solidFill>
                            <a:latin typeface="Cambria Math" charset="0"/>
                          </a:rPr>
                          <m:t>+</m:t>
                        </m:r>
                        <m:sSub>
                          <m:sSubPr>
                            <m:ctrlPr>
                              <a:rPr lang="en-US" altLang="ja-JP" sz="1600" i="1">
                                <a:solidFill>
                                  <a:schemeClr val="bg1"/>
                                </a:solidFill>
                                <a:latin typeface="Cambria Math" charset="0"/>
                              </a:rPr>
                            </m:ctrlPr>
                          </m:sSubPr>
                          <m:e>
                            <m:r>
                              <a:rPr lang="en-US" altLang="ja-JP" sz="1600" b="1" i="1">
                                <a:solidFill>
                                  <a:schemeClr val="bg1"/>
                                </a:solidFill>
                                <a:latin typeface="Cambria Math" charset="0"/>
                              </a:rPr>
                              <m:t>𝑭</m:t>
                            </m:r>
                          </m:e>
                          <m:sub>
                            <m:r>
                              <a:rPr lang="en-US" altLang="ja-JP" sz="1600" i="1">
                                <a:solidFill>
                                  <a:schemeClr val="bg1"/>
                                </a:solidFill>
                                <a:latin typeface="Cambria Math" charset="0"/>
                              </a:rPr>
                              <m:t>𝑔𝑎𝑠</m:t>
                            </m:r>
                          </m:sub>
                        </m:sSub>
                      </m:e>
                    </m:nary>
                  </m:oMath>
                </a14:m>
                <a:endParaRPr lang="en-US" altLang="ja-JP" sz="1600" dirty="0" smtClean="0">
                  <a:solidFill>
                    <a:schemeClr val="bg1"/>
                  </a:solidFill>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1145880" y="1757648"/>
                <a:ext cx="4447692" cy="549766"/>
              </a:xfrm>
              <a:prstGeom prst="rect">
                <a:avLst/>
              </a:prstGeom>
              <a:blipFill rotWithShape="0">
                <a:blip r:embed="rId4"/>
                <a:stretch>
                  <a:fillRect l="-822" t="-48352" b="-835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テキスト ボックス 11"/>
              <p:cNvSpPr txBox="1"/>
              <p:nvPr/>
            </p:nvSpPr>
            <p:spPr>
              <a:xfrm>
                <a:off x="4767312" y="2705870"/>
                <a:ext cx="4302945" cy="938398"/>
              </a:xfrm>
              <a:prstGeom prst="rect">
                <a:avLst/>
              </a:prstGeom>
              <a:solidFill>
                <a:schemeClr val="tx1">
                  <a:alpha val="40000"/>
                </a:schemeClr>
              </a:solidFill>
            </p:spPr>
            <p:txBody>
              <a:bodyPr wrap="square" rtlCol="0">
                <a:spAutoFit/>
              </a:bodyPr>
              <a:lstStyle/>
              <a:p>
                <a:r>
                  <a:rPr lang="en-US" altLang="ja-JP" dirty="0">
                    <a:solidFill>
                      <a:schemeClr val="bg1"/>
                    </a:solidFill>
                    <a:latin typeface="Cambria Math" charset="0"/>
                  </a:rPr>
                  <a:t>Gas Drag</a:t>
                </a:r>
                <a:r>
                  <a:rPr lang="ja-JP" altLang="en-US" dirty="0">
                    <a:solidFill>
                      <a:schemeClr val="bg1"/>
                    </a:solidFill>
                    <a:latin typeface="Cambria Math" charset="0"/>
                  </a:rPr>
                  <a:t>：</a:t>
                </a:r>
                <a:endParaRPr lang="en-US" altLang="ja-JP" dirty="0" smtClean="0">
                  <a:solidFill>
                    <a:schemeClr val="bg1"/>
                  </a:solidFill>
                  <a:latin typeface="Cambria Math" charset="0"/>
                </a:endParaRPr>
              </a:p>
              <a:p>
                <a:pPr/>
                <a14:m>
                  <m:oMathPara xmlns:m="http://schemas.openxmlformats.org/officeDocument/2006/math">
                    <m:oMathParaPr>
                      <m:jc m:val="centerGroup"/>
                    </m:oMathParaPr>
                    <m:oMath xmlns:m="http://schemas.openxmlformats.org/officeDocument/2006/math">
                      <m:sSub>
                        <m:sSubPr>
                          <m:ctrlPr>
                            <a:rPr lang="en-US" altLang="ja-JP" sz="1600" i="1">
                              <a:solidFill>
                                <a:schemeClr val="bg1"/>
                              </a:solidFill>
                              <a:latin typeface="Cambria Math" charset="0"/>
                            </a:rPr>
                          </m:ctrlPr>
                        </m:sSubPr>
                        <m:e>
                          <m:r>
                            <a:rPr lang="en-US" altLang="ja-JP" sz="1600" b="1" i="1">
                              <a:solidFill>
                                <a:schemeClr val="bg1"/>
                              </a:solidFill>
                              <a:latin typeface="Cambria Math" charset="0"/>
                            </a:rPr>
                            <m:t>𝑭</m:t>
                          </m:r>
                        </m:e>
                        <m:sub>
                          <m:r>
                            <a:rPr lang="en-US" altLang="ja-JP" sz="1600" i="1">
                              <a:solidFill>
                                <a:schemeClr val="bg1"/>
                              </a:solidFill>
                              <a:latin typeface="Cambria Math" charset="0"/>
                            </a:rPr>
                            <m:t>𝑔𝑎𝑠</m:t>
                          </m:r>
                        </m:sub>
                      </m:sSub>
                      <m:r>
                        <a:rPr lang="en-US" altLang="ja-JP" sz="1600" i="1">
                          <a:solidFill>
                            <a:schemeClr val="bg1"/>
                          </a:solidFill>
                          <a:latin typeface="Cambria Math" charset="0"/>
                        </a:rPr>
                        <m:t>=−</m:t>
                      </m:r>
                      <m:f>
                        <m:fPr>
                          <m:ctrlPr>
                            <a:rPr lang="mr-IN" altLang="ja-JP" sz="1600" i="1">
                              <a:solidFill>
                                <a:schemeClr val="bg1"/>
                              </a:solidFill>
                              <a:latin typeface="Cambria Math" charset="0"/>
                            </a:rPr>
                          </m:ctrlPr>
                        </m:fPr>
                        <m:num>
                          <m:r>
                            <a:rPr lang="en-US" altLang="ja-JP" sz="1600" b="1" i="1">
                              <a:solidFill>
                                <a:schemeClr val="bg1"/>
                              </a:solidFill>
                              <a:latin typeface="Cambria Math" charset="0"/>
                            </a:rPr>
                            <m:t>𝒗</m:t>
                          </m:r>
                          <m:r>
                            <a:rPr lang="en-US" altLang="ja-JP" sz="1600" i="1">
                              <a:solidFill>
                                <a:schemeClr val="bg1"/>
                              </a:solidFill>
                              <a:latin typeface="Cambria Math" charset="0"/>
                            </a:rPr>
                            <m:t>−</m:t>
                          </m:r>
                          <m:sSub>
                            <m:sSubPr>
                              <m:ctrlPr>
                                <a:rPr lang="en-US" altLang="ja-JP" sz="1600" i="1">
                                  <a:solidFill>
                                    <a:schemeClr val="bg1"/>
                                  </a:solidFill>
                                  <a:latin typeface="Cambria Math" charset="0"/>
                                </a:rPr>
                              </m:ctrlPr>
                            </m:sSubPr>
                            <m:e>
                              <m:r>
                                <a:rPr lang="en-US" altLang="ja-JP" sz="1600" b="1" i="1">
                                  <a:solidFill>
                                    <a:schemeClr val="bg1"/>
                                  </a:solidFill>
                                  <a:latin typeface="Cambria Math" charset="0"/>
                                </a:rPr>
                                <m:t>𝒗</m:t>
                              </m:r>
                            </m:e>
                            <m:sub>
                              <m:r>
                                <a:rPr lang="en-US" altLang="ja-JP" sz="1600" i="1">
                                  <a:solidFill>
                                    <a:schemeClr val="bg1"/>
                                  </a:solidFill>
                                  <a:latin typeface="Cambria Math" charset="0"/>
                                </a:rPr>
                                <m:t>𝑔𝑎𝑠</m:t>
                              </m:r>
                            </m:sub>
                          </m:sSub>
                        </m:num>
                        <m:den>
                          <m:sSub>
                            <m:sSubPr>
                              <m:ctrlPr>
                                <a:rPr lang="en-US" altLang="ja-JP" sz="1600" i="1">
                                  <a:solidFill>
                                    <a:schemeClr val="bg1"/>
                                  </a:solidFill>
                                  <a:latin typeface="Cambria Math" charset="0"/>
                                </a:rPr>
                              </m:ctrlPr>
                            </m:sSubPr>
                            <m:e>
                              <m:r>
                                <a:rPr lang="en-US" altLang="ja-JP" sz="1600" i="1">
                                  <a:solidFill>
                                    <a:schemeClr val="bg1"/>
                                  </a:solidFill>
                                  <a:latin typeface="Cambria Math" charset="0"/>
                                  <a:ea typeface="Cambria Math" charset="0"/>
                                  <a:cs typeface="Cambria Math" charset="0"/>
                                </a:rPr>
                                <m:t>𝜏</m:t>
                              </m:r>
                            </m:e>
                            <m:sub>
                              <m:r>
                                <a:rPr lang="en-US" altLang="ja-JP" sz="1600" i="1">
                                  <a:solidFill>
                                    <a:schemeClr val="bg1"/>
                                  </a:solidFill>
                                  <a:latin typeface="Cambria Math" charset="0"/>
                                </a:rPr>
                                <m:t>𝑑𝑎𝑚𝑝</m:t>
                              </m:r>
                            </m:sub>
                          </m:sSub>
                        </m:den>
                      </m:f>
                      <m:r>
                        <a:rPr lang="en-US" altLang="ja-JP" sz="1600" i="1">
                          <a:solidFill>
                            <a:schemeClr val="bg1"/>
                          </a:solidFill>
                          <a:latin typeface="Cambria Math" charset="0"/>
                        </a:rPr>
                        <m:t>  :</m:t>
                      </m:r>
                      <m:sSub>
                        <m:sSubPr>
                          <m:ctrlPr>
                            <a:rPr lang="en-US" altLang="ja-JP" sz="1600" i="1">
                              <a:solidFill>
                                <a:schemeClr val="bg1"/>
                              </a:solidFill>
                              <a:latin typeface="Cambria Math" charset="0"/>
                            </a:rPr>
                          </m:ctrlPr>
                        </m:sSubPr>
                        <m:e>
                          <m:r>
                            <a:rPr lang="en-US" altLang="ja-JP" sz="1600" i="1">
                              <a:solidFill>
                                <a:schemeClr val="bg1"/>
                              </a:solidFill>
                              <a:latin typeface="Cambria Math" charset="0"/>
                              <a:ea typeface="Cambria Math" charset="0"/>
                              <a:cs typeface="Cambria Math" charset="0"/>
                            </a:rPr>
                            <m:t>𝜏</m:t>
                          </m:r>
                        </m:e>
                        <m:sub>
                          <m:r>
                            <a:rPr lang="en-US" altLang="ja-JP" sz="1600" i="1">
                              <a:solidFill>
                                <a:schemeClr val="bg1"/>
                              </a:solidFill>
                              <a:latin typeface="Cambria Math" charset="0"/>
                            </a:rPr>
                            <m:t>𝑑𝑎𝑚𝑝</m:t>
                          </m:r>
                        </m:sub>
                      </m:sSub>
                      <m:r>
                        <a:rPr lang="en-US" altLang="ja-JP" sz="1600" i="1">
                          <a:solidFill>
                            <a:schemeClr val="bg1"/>
                          </a:solidFill>
                          <a:latin typeface="Cambria Math" charset="0"/>
                        </a:rPr>
                        <m:t>=</m:t>
                      </m:r>
                      <m:f>
                        <m:fPr>
                          <m:ctrlPr>
                            <a:rPr lang="bg-BG" altLang="ja-JP" sz="1600" i="1">
                              <a:solidFill>
                                <a:schemeClr val="bg1"/>
                              </a:solidFill>
                              <a:latin typeface="Cambria Math" charset="0"/>
                            </a:rPr>
                          </m:ctrlPr>
                        </m:fPr>
                        <m:num>
                          <m:r>
                            <a:rPr lang="en-US" altLang="ja-JP" sz="1600" i="1">
                              <a:solidFill>
                                <a:schemeClr val="bg1"/>
                              </a:solidFill>
                              <a:latin typeface="Cambria Math" charset="0"/>
                            </a:rPr>
                            <m:t>16</m:t>
                          </m:r>
                          <m:sSub>
                            <m:sSubPr>
                              <m:ctrlPr>
                                <a:rPr lang="en-US" altLang="ja-JP" sz="1600" i="1">
                                  <a:solidFill>
                                    <a:schemeClr val="bg1"/>
                                  </a:solidFill>
                                  <a:latin typeface="Cambria Math" charset="0"/>
                                </a:rPr>
                              </m:ctrlPr>
                            </m:sSubPr>
                            <m:e>
                              <m:r>
                                <a:rPr lang="en-US" altLang="ja-JP" sz="1600" i="1">
                                  <a:solidFill>
                                    <a:schemeClr val="bg1"/>
                                  </a:solidFill>
                                  <a:latin typeface="Cambria Math" charset="0"/>
                                  <a:ea typeface="Cambria Math" charset="0"/>
                                  <a:cs typeface="Cambria Math" charset="0"/>
                                </a:rPr>
                                <m:t>𝜌</m:t>
                              </m:r>
                            </m:e>
                            <m:sub>
                              <m:r>
                                <a:rPr lang="en-US" altLang="ja-JP" sz="1600" i="1">
                                  <a:solidFill>
                                    <a:schemeClr val="bg1"/>
                                  </a:solidFill>
                                  <a:latin typeface="Cambria Math" charset="0"/>
                                </a:rPr>
                                <m:t>𝑚</m:t>
                              </m:r>
                            </m:sub>
                          </m:sSub>
                          <m:sSub>
                            <m:sSubPr>
                              <m:ctrlPr>
                                <a:rPr lang="en-US" altLang="ja-JP" sz="1600" i="1">
                                  <a:solidFill>
                                    <a:schemeClr val="bg1"/>
                                  </a:solidFill>
                                  <a:latin typeface="Cambria Math" charset="0"/>
                                </a:rPr>
                              </m:ctrlPr>
                            </m:sSubPr>
                            <m:e>
                              <m:r>
                                <a:rPr lang="en-US" altLang="ja-JP" sz="1600" i="1">
                                  <a:solidFill>
                                    <a:schemeClr val="bg1"/>
                                  </a:solidFill>
                                  <a:latin typeface="Cambria Math" charset="0"/>
                                </a:rPr>
                                <m:t>𝑅</m:t>
                              </m:r>
                            </m:e>
                            <m:sub>
                              <m:r>
                                <a:rPr lang="en-US" altLang="ja-JP" sz="1600" i="1">
                                  <a:solidFill>
                                    <a:schemeClr val="bg1"/>
                                  </a:solidFill>
                                  <a:latin typeface="Cambria Math" charset="0"/>
                                </a:rPr>
                                <m:t>𝑝𝑙</m:t>
                              </m:r>
                            </m:sub>
                          </m:sSub>
                        </m:num>
                        <m:den>
                          <m:r>
                            <a:rPr lang="en-US" altLang="ja-JP" sz="1600" i="1">
                              <a:solidFill>
                                <a:schemeClr val="bg1"/>
                              </a:solidFill>
                              <a:latin typeface="Cambria Math" charset="0"/>
                            </a:rPr>
                            <m:t>3</m:t>
                          </m:r>
                          <m:rad>
                            <m:radPr>
                              <m:degHide m:val="on"/>
                              <m:ctrlPr>
                                <a:rPr lang="en-US" altLang="ja-JP" sz="1600" i="1">
                                  <a:solidFill>
                                    <a:schemeClr val="bg1"/>
                                  </a:solidFill>
                                  <a:latin typeface="Cambria Math" charset="0"/>
                                </a:rPr>
                              </m:ctrlPr>
                            </m:radPr>
                            <m:deg/>
                            <m:e>
                              <m:r>
                                <a:rPr lang="en-US" altLang="ja-JP" sz="1600" i="1">
                                  <a:solidFill>
                                    <a:schemeClr val="bg1"/>
                                  </a:solidFill>
                                  <a:latin typeface="Cambria Math" charset="0"/>
                                </a:rPr>
                                <m:t>3</m:t>
                              </m:r>
                            </m:e>
                          </m:rad>
                          <m:sSub>
                            <m:sSubPr>
                              <m:ctrlPr>
                                <a:rPr lang="en-US" altLang="ja-JP" sz="1600" i="1">
                                  <a:solidFill>
                                    <a:schemeClr val="bg1"/>
                                  </a:solidFill>
                                  <a:latin typeface="Cambria Math" charset="0"/>
                                </a:rPr>
                              </m:ctrlPr>
                            </m:sSubPr>
                            <m:e>
                              <m:r>
                                <a:rPr lang="en-US" altLang="ja-JP" sz="1600" i="1">
                                  <a:solidFill>
                                    <a:schemeClr val="bg1"/>
                                  </a:solidFill>
                                  <a:latin typeface="Cambria Math" charset="0"/>
                                </a:rPr>
                                <m:t>𝐶</m:t>
                              </m:r>
                            </m:e>
                            <m:sub>
                              <m:r>
                                <a:rPr lang="en-US" altLang="ja-JP" sz="1600" i="1">
                                  <a:solidFill>
                                    <a:schemeClr val="bg1"/>
                                  </a:solidFill>
                                  <a:latin typeface="Cambria Math" charset="0"/>
                                </a:rPr>
                                <m:t>𝐷</m:t>
                              </m:r>
                            </m:sub>
                          </m:sSub>
                          <m:sSub>
                            <m:sSubPr>
                              <m:ctrlPr>
                                <a:rPr lang="en-US" altLang="ja-JP" sz="1600" i="1">
                                  <a:solidFill>
                                    <a:schemeClr val="bg1"/>
                                  </a:solidFill>
                                  <a:latin typeface="Cambria Math" charset="0"/>
                                  <a:ea typeface="Cambria Math" charset="0"/>
                                  <a:cs typeface="Cambria Math" charset="0"/>
                                </a:rPr>
                              </m:ctrlPr>
                            </m:sSubPr>
                            <m:e>
                              <m:r>
                                <a:rPr lang="en-US" altLang="ja-JP" sz="1600" i="1">
                                  <a:solidFill>
                                    <a:schemeClr val="bg1"/>
                                  </a:solidFill>
                                  <a:latin typeface="Cambria Math" charset="0"/>
                                  <a:ea typeface="Cambria Math" charset="0"/>
                                  <a:cs typeface="Cambria Math" charset="0"/>
                                </a:rPr>
                                <m:t>𝜌</m:t>
                              </m:r>
                            </m:e>
                            <m:sub>
                              <m:r>
                                <a:rPr lang="en-US" altLang="ja-JP" sz="1600" i="1">
                                  <a:solidFill>
                                    <a:schemeClr val="bg1"/>
                                  </a:solidFill>
                                  <a:latin typeface="Cambria Math" charset="0"/>
                                  <a:ea typeface="Cambria Math" charset="0"/>
                                  <a:cs typeface="Cambria Math" charset="0"/>
                                </a:rPr>
                                <m:t>𝑔𝑎𝑠</m:t>
                              </m:r>
                            </m:sub>
                          </m:sSub>
                          <m:sSub>
                            <m:sSubPr>
                              <m:ctrlPr>
                                <a:rPr lang="en-US" altLang="ja-JP" sz="1600" i="1">
                                  <a:solidFill>
                                    <a:schemeClr val="bg1"/>
                                  </a:solidFill>
                                  <a:latin typeface="Cambria Math" charset="0"/>
                                  <a:ea typeface="Cambria Math" charset="0"/>
                                  <a:cs typeface="Cambria Math" charset="0"/>
                                </a:rPr>
                              </m:ctrlPr>
                            </m:sSubPr>
                            <m:e>
                              <m:r>
                                <a:rPr lang="en-US" altLang="ja-JP" sz="1600" i="1">
                                  <a:solidFill>
                                    <a:schemeClr val="bg1"/>
                                  </a:solidFill>
                                  <a:latin typeface="Cambria Math" charset="0"/>
                                  <a:ea typeface="Cambria Math" charset="0"/>
                                  <a:cs typeface="Cambria Math" charset="0"/>
                                </a:rPr>
                                <m:t>𝑣</m:t>
                              </m:r>
                            </m:e>
                            <m:sub>
                              <m:r>
                                <a:rPr lang="en-US" altLang="ja-JP" sz="1600" i="1">
                                  <a:solidFill>
                                    <a:schemeClr val="bg1"/>
                                  </a:solidFill>
                                  <a:latin typeface="Cambria Math" charset="0"/>
                                  <a:ea typeface="Cambria Math" charset="0"/>
                                  <a:cs typeface="Cambria Math" charset="0"/>
                                </a:rPr>
                                <m:t>𝐾</m:t>
                              </m:r>
                            </m:sub>
                          </m:sSub>
                          <m:r>
                            <a:rPr lang="en-US" altLang="ja-JP" sz="1600" i="1">
                              <a:solidFill>
                                <a:schemeClr val="bg1"/>
                              </a:solidFill>
                              <a:latin typeface="Cambria Math" charset="0"/>
                              <a:ea typeface="Cambria Math" charset="0"/>
                              <a:cs typeface="Cambria Math" charset="0"/>
                            </a:rPr>
                            <m:t>𝑒</m:t>
                          </m:r>
                        </m:den>
                      </m:f>
                    </m:oMath>
                  </m:oMathPara>
                </a14:m>
                <a:endParaRPr lang="ja-JP" altLang="en-US" sz="1600" dirty="0">
                  <a:solidFill>
                    <a:schemeClr val="bg1"/>
                  </a:solidFill>
                </a:endParaRPr>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4767312" y="2705870"/>
                <a:ext cx="4302945" cy="938398"/>
              </a:xfrm>
              <a:prstGeom prst="rect">
                <a:avLst/>
              </a:prstGeom>
              <a:blipFill rotWithShape="0">
                <a:blip r:embed="rId5"/>
                <a:stretch>
                  <a:fillRect l="-1133" t="-4545"/>
                </a:stretch>
              </a:blipFill>
            </p:spPr>
            <p:txBody>
              <a:bodyPr/>
              <a:lstStyle/>
              <a:p>
                <a:r>
                  <a:rPr lang="ja-JP" altLang="en-US">
                    <a:noFill/>
                  </a:rPr>
                  <a:t> </a:t>
                </a:r>
              </a:p>
            </p:txBody>
          </p:sp>
        </mc:Fallback>
      </mc:AlternateContent>
      <p:grpSp>
        <p:nvGrpSpPr>
          <p:cNvPr id="10" name="図形グループ 9"/>
          <p:cNvGrpSpPr/>
          <p:nvPr/>
        </p:nvGrpSpPr>
        <p:grpSpPr>
          <a:xfrm>
            <a:off x="891072" y="3793182"/>
            <a:ext cx="3159656" cy="405000"/>
            <a:chOff x="4316126" y="3365547"/>
            <a:chExt cx="3159656" cy="405000"/>
          </a:xfrm>
        </p:grpSpPr>
        <p:pic>
          <p:nvPicPr>
            <p:cNvPr id="23" name="図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4723" y="3365547"/>
              <a:ext cx="511059" cy="390269"/>
            </a:xfrm>
            <a:prstGeom prst="rect">
              <a:avLst/>
            </a:prstGeom>
          </p:spPr>
        </p:pic>
        <p:sp>
          <p:nvSpPr>
            <p:cNvPr id="11" name="円/楕円 10"/>
            <p:cNvSpPr/>
            <p:nvPr/>
          </p:nvSpPr>
          <p:spPr>
            <a:xfrm>
              <a:off x="4316126" y="3365547"/>
              <a:ext cx="405000" cy="405000"/>
            </a:xfrm>
            <a:prstGeom prst="ellipse">
              <a:avLst/>
            </a:prstGeom>
            <a:gradFill flip="none" rotWithShape="1">
              <a:gsLst>
                <a:gs pos="0">
                  <a:srgbClr val="FFC000"/>
                </a:gs>
                <a:gs pos="100000">
                  <a:srgbClr val="FF0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円/楕円 20"/>
            <p:cNvSpPr/>
            <p:nvPr/>
          </p:nvSpPr>
          <p:spPr>
            <a:xfrm>
              <a:off x="5930833" y="3470682"/>
              <a:ext cx="180000" cy="180000"/>
            </a:xfrm>
            <a:prstGeom prst="ellipse">
              <a:avLst/>
            </a:prstGeom>
            <a:gradFill flip="none" rotWithShape="1">
              <a:gsLst>
                <a:gs pos="0">
                  <a:schemeClr val="accent2">
                    <a:lumMod val="60000"/>
                    <a:lumOff val="40000"/>
                  </a:schemeClr>
                </a:gs>
                <a:gs pos="100000">
                  <a:schemeClr val="accent2">
                    <a:lumMod val="50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grpSp>
        <p:nvGrpSpPr>
          <p:cNvPr id="46" name="図形グループ 45"/>
          <p:cNvGrpSpPr/>
          <p:nvPr/>
        </p:nvGrpSpPr>
        <p:grpSpPr>
          <a:xfrm>
            <a:off x="153784" y="3396311"/>
            <a:ext cx="4501634" cy="2119425"/>
            <a:chOff x="-17901" y="4279567"/>
            <a:chExt cx="4501634" cy="2119425"/>
          </a:xfrm>
        </p:grpSpPr>
        <p:sp>
          <p:nvSpPr>
            <p:cNvPr id="16" name="テキスト ボックス 15"/>
            <p:cNvSpPr txBox="1"/>
            <p:nvPr/>
          </p:nvSpPr>
          <p:spPr>
            <a:xfrm>
              <a:off x="56642" y="4279567"/>
              <a:ext cx="1531188" cy="369332"/>
            </a:xfrm>
            <a:prstGeom prst="rect">
              <a:avLst/>
            </a:prstGeom>
            <a:noFill/>
            <a:effectLst/>
          </p:spPr>
          <p:txBody>
            <a:bodyPr wrap="none" rtlCol="0">
              <a:spAutoFit/>
            </a:bodyPr>
            <a:lstStyle/>
            <a:p>
              <a:r>
                <a:rPr lang="en-US" altLang="ja-JP" dirty="0">
                  <a:solidFill>
                    <a:schemeClr val="bg1"/>
                  </a:solidFill>
                  <a:effectLst>
                    <a:glow rad="101600">
                      <a:srgbClr val="FF0000">
                        <a:alpha val="40000"/>
                      </a:srgbClr>
                    </a:glow>
                  </a:effectLst>
                  <a:latin typeface="Century" charset="0"/>
                  <a:ea typeface="Century" charset="0"/>
                  <a:cs typeface="Century" charset="0"/>
                </a:rPr>
                <a:t>Central Star</a:t>
              </a:r>
              <a:endParaRPr lang="ja-JP" altLang="en-US" dirty="0">
                <a:solidFill>
                  <a:schemeClr val="bg1"/>
                </a:solidFill>
                <a:effectLst>
                  <a:glow rad="101600">
                    <a:srgbClr val="FF0000">
                      <a:alpha val="40000"/>
                    </a:srgbClr>
                  </a:glow>
                </a:effectLst>
                <a:latin typeface="Century" charset="0"/>
                <a:ea typeface="Century" charset="0"/>
                <a:cs typeface="Century" charset="0"/>
              </a:endParaRPr>
            </a:p>
          </p:txBody>
        </p:sp>
        <p:sp>
          <p:nvSpPr>
            <p:cNvPr id="17" name="テキスト ボックス 16"/>
            <p:cNvSpPr txBox="1"/>
            <p:nvPr/>
          </p:nvSpPr>
          <p:spPr>
            <a:xfrm>
              <a:off x="3209025" y="4279567"/>
              <a:ext cx="1274708" cy="369332"/>
            </a:xfrm>
            <a:prstGeom prst="rect">
              <a:avLst/>
            </a:prstGeom>
            <a:noFill/>
          </p:spPr>
          <p:txBody>
            <a:bodyPr wrap="none" rtlCol="0">
              <a:spAutoFit/>
            </a:bodyPr>
            <a:lstStyle/>
            <a:p>
              <a:r>
                <a:rPr lang="en-US" altLang="ja-JP" dirty="0">
                  <a:solidFill>
                    <a:schemeClr val="bg1"/>
                  </a:solidFill>
                  <a:effectLst>
                    <a:glow rad="228600">
                      <a:schemeClr val="accent1">
                        <a:satMod val="175000"/>
                        <a:alpha val="40000"/>
                      </a:schemeClr>
                    </a:glow>
                  </a:effectLst>
                  <a:latin typeface="Century" charset="0"/>
                  <a:ea typeface="Century" charset="0"/>
                  <a:cs typeface="Century" charset="0"/>
                </a:rPr>
                <a:t>Gas Giant</a:t>
              </a:r>
              <a:endParaRPr lang="ja-JP" altLang="en-US" dirty="0">
                <a:solidFill>
                  <a:schemeClr val="bg1"/>
                </a:solidFill>
                <a:effectLst>
                  <a:glow rad="228600">
                    <a:schemeClr val="accent1">
                      <a:satMod val="175000"/>
                      <a:alpha val="40000"/>
                    </a:schemeClr>
                  </a:glow>
                </a:effectLst>
                <a:latin typeface="Century" charset="0"/>
                <a:ea typeface="Century" charset="0"/>
                <a:cs typeface="Century" charset="0"/>
              </a:endParaRPr>
            </a:p>
          </p:txBody>
        </p:sp>
        <p:sp>
          <p:nvSpPr>
            <p:cNvPr id="18" name="テキスト ボックス 17"/>
            <p:cNvSpPr txBox="1"/>
            <p:nvPr/>
          </p:nvSpPr>
          <p:spPr>
            <a:xfrm>
              <a:off x="1587830" y="4279567"/>
              <a:ext cx="1621195" cy="369332"/>
            </a:xfrm>
            <a:prstGeom prst="rect">
              <a:avLst/>
            </a:prstGeom>
            <a:noFill/>
          </p:spPr>
          <p:txBody>
            <a:bodyPr wrap="square" rtlCol="0">
              <a:spAutoFit/>
            </a:bodyPr>
            <a:lstStyle/>
            <a:p>
              <a:pPr algn="ctr"/>
              <a:r>
                <a:rPr lang="en-US" altLang="ja-JP" b="1" dirty="0">
                  <a:solidFill>
                    <a:schemeClr val="bg1"/>
                  </a:solidFill>
                  <a:effectLst>
                    <a:glow rad="101600">
                      <a:schemeClr val="accent5">
                        <a:satMod val="175000"/>
                        <a:alpha val="40000"/>
                      </a:schemeClr>
                    </a:glow>
                  </a:effectLst>
                  <a:latin typeface="Century" charset="0"/>
                  <a:ea typeface="Century" charset="0"/>
                  <a:cs typeface="Century" charset="0"/>
                </a:rPr>
                <a:t>Planetesimal</a:t>
              </a:r>
              <a:endParaRPr lang="ja-JP" altLang="en-US" b="1" dirty="0">
                <a:solidFill>
                  <a:schemeClr val="bg1"/>
                </a:solidFill>
                <a:effectLst>
                  <a:glow rad="101600">
                    <a:schemeClr val="accent5">
                      <a:satMod val="175000"/>
                      <a:alpha val="40000"/>
                    </a:schemeClr>
                  </a:glow>
                </a:effectLst>
                <a:latin typeface="Century" charset="0"/>
                <a:ea typeface="Century" charset="0"/>
                <a:cs typeface="Century" charset="0"/>
              </a:endParaRPr>
            </a:p>
          </p:txBody>
        </p:sp>
        <p:sp>
          <p:nvSpPr>
            <p:cNvPr id="19" name="テキスト ボックス 18"/>
            <p:cNvSpPr txBox="1"/>
            <p:nvPr/>
          </p:nvSpPr>
          <p:spPr>
            <a:xfrm>
              <a:off x="-17901" y="6029660"/>
              <a:ext cx="2658927" cy="369332"/>
            </a:xfrm>
            <a:prstGeom prst="rect">
              <a:avLst/>
            </a:prstGeom>
            <a:noFill/>
          </p:spPr>
          <p:txBody>
            <a:bodyPr wrap="square" rtlCol="0">
              <a:spAutoFit/>
            </a:bodyPr>
            <a:lstStyle/>
            <a:p>
              <a:r>
                <a:rPr lang="en-US" altLang="ja-JP" b="1" dirty="0">
                  <a:solidFill>
                    <a:schemeClr val="bg1"/>
                  </a:solidFill>
                  <a:effectLst>
                    <a:glow rad="101600">
                      <a:schemeClr val="accent4">
                        <a:satMod val="175000"/>
                        <a:alpha val="40000"/>
                      </a:schemeClr>
                    </a:glow>
                  </a:effectLst>
                  <a:latin typeface="Century" charset="0"/>
                  <a:ea typeface="Century" charset="0"/>
                  <a:cs typeface="Century" charset="0"/>
                </a:rPr>
                <a:t>Protoplanetary Disk</a:t>
              </a:r>
              <a:endParaRPr lang="ja-JP" altLang="en-US" b="1" dirty="0">
                <a:solidFill>
                  <a:schemeClr val="bg1"/>
                </a:solidFill>
                <a:effectLst>
                  <a:glow rad="101600">
                    <a:schemeClr val="accent4">
                      <a:satMod val="175000"/>
                      <a:alpha val="40000"/>
                    </a:schemeClr>
                  </a:glow>
                </a:effectLst>
                <a:latin typeface="Century" charset="0"/>
                <a:ea typeface="Century" charset="0"/>
                <a:cs typeface="Century" charset="0"/>
              </a:endParaRPr>
            </a:p>
          </p:txBody>
        </p:sp>
      </p:grpSp>
      <p:cxnSp>
        <p:nvCxnSpPr>
          <p:cNvPr id="47" name="直線コネクタ 46"/>
          <p:cNvCxnSpPr>
            <a:endCxn id="14" idx="1"/>
          </p:cNvCxnSpPr>
          <p:nvPr/>
        </p:nvCxnSpPr>
        <p:spPr>
          <a:xfrm>
            <a:off x="3379522" y="4809685"/>
            <a:ext cx="811941" cy="818206"/>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円/楕円 26" hidden="1"/>
          <p:cNvSpPr/>
          <p:nvPr/>
        </p:nvSpPr>
        <p:spPr>
          <a:xfrm>
            <a:off x="835028" y="-562277"/>
            <a:ext cx="7200000" cy="7200000"/>
          </a:xfrm>
          <a:prstGeom prst="ellipse">
            <a:avLst/>
          </a:prstGeom>
          <a:gradFill flip="none" rotWithShape="1">
            <a:gsLst>
              <a:gs pos="0">
                <a:schemeClr val="bg1">
                  <a:alpha val="0"/>
                </a:schemeClr>
              </a:gs>
              <a:gs pos="100000">
                <a:srgbClr val="7B5D01">
                  <a:alpha val="70000"/>
                </a:srgbClr>
              </a:gs>
              <a:gs pos="70000">
                <a:srgbClr val="CD9C01">
                  <a:alpha val="50000"/>
                </a:srgbClr>
              </a:gs>
            </a:gsLst>
            <a:path path="circle">
              <a:fillToRect l="50000" t="50000" r="50000" b="50000"/>
            </a:path>
            <a:tileRect/>
          </a:gradFill>
          <a:ln>
            <a:noFill/>
          </a:ln>
          <a:scene3d>
            <a:camera prst="orthographicFront">
              <a:rot lat="4500002"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1584534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left)">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left)">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図形グループ 3"/>
          <p:cNvGrpSpPr/>
          <p:nvPr/>
        </p:nvGrpSpPr>
        <p:grpSpPr>
          <a:xfrm>
            <a:off x="5038138" y="2557317"/>
            <a:ext cx="3974599" cy="3073951"/>
            <a:chOff x="4982976" y="3555248"/>
            <a:chExt cx="3974599" cy="3073951"/>
          </a:xfrm>
        </p:grpSpPr>
        <p:sp>
          <p:nvSpPr>
            <p:cNvPr id="78" name="テキスト ボックス 77"/>
            <p:cNvSpPr txBox="1"/>
            <p:nvPr/>
          </p:nvSpPr>
          <p:spPr>
            <a:xfrm>
              <a:off x="5074818" y="3555248"/>
              <a:ext cx="3882757" cy="3073951"/>
            </a:xfrm>
            <a:prstGeom prst="rect">
              <a:avLst/>
            </a:prstGeom>
            <a:solidFill>
              <a:schemeClr val="bg1"/>
            </a:solidFill>
            <a:ln w="25400">
              <a:solidFill>
                <a:schemeClr val="tx1"/>
              </a:solidFill>
            </a:ln>
          </p:spPr>
          <p:txBody>
            <a:bodyPr wrap="square" rtlCol="0">
              <a:noAutofit/>
            </a:bodyPr>
            <a:lstStyle/>
            <a:p>
              <a:endParaRPr lang="ja-JP" altLang="en-US" sz="1350"/>
            </a:p>
          </p:txBody>
        </p:sp>
        <p:pic>
          <p:nvPicPr>
            <p:cNvPr id="53" name="図 52"/>
            <p:cNvPicPr>
              <a:picLocks noChangeAspect="1"/>
            </p:cNvPicPr>
            <p:nvPr/>
          </p:nvPicPr>
          <p:blipFill rotWithShape="1">
            <a:blip r:embed="rId3">
              <a:extLst>
                <a:ext uri="{28A0092B-C50C-407E-A947-70E740481C1C}">
                  <a14:useLocalDpi xmlns:a14="http://schemas.microsoft.com/office/drawing/2010/main" val="0"/>
                </a:ext>
              </a:extLst>
            </a:blip>
            <a:srcRect l="7540" r="2315" b="7832"/>
            <a:stretch/>
          </p:blipFill>
          <p:spPr>
            <a:xfrm>
              <a:off x="5728838" y="3894536"/>
              <a:ext cx="3001906" cy="2299742"/>
            </a:xfrm>
            <a:prstGeom prst="rect">
              <a:avLst/>
            </a:prstGeom>
          </p:spPr>
        </p:pic>
        <p:sp>
          <p:nvSpPr>
            <p:cNvPr id="54" name="テキスト ボックス 53"/>
            <p:cNvSpPr txBox="1"/>
            <p:nvPr/>
          </p:nvSpPr>
          <p:spPr>
            <a:xfrm>
              <a:off x="5911622" y="6321422"/>
              <a:ext cx="2558457" cy="307777"/>
            </a:xfrm>
            <a:prstGeom prst="rect">
              <a:avLst/>
            </a:prstGeom>
            <a:noFill/>
          </p:spPr>
          <p:txBody>
            <a:bodyPr wrap="none" rtlCol="0">
              <a:spAutoFit/>
            </a:bodyPr>
            <a:lstStyle/>
            <a:p>
              <a:r>
                <a:rPr lang="en-US" altLang="ja-JP" sz="1400" smtClean="0">
                  <a:latin typeface="Century" charset="0"/>
                  <a:ea typeface="Century" charset="0"/>
                  <a:cs typeface="Century" charset="0"/>
                </a:rPr>
                <a:t>Initial Semi-Major </a:t>
              </a:r>
              <a:r>
                <a:rPr lang="en-US" altLang="ja-JP" sz="1400" dirty="0">
                  <a:latin typeface="Century" charset="0"/>
                  <a:ea typeface="Century" charset="0"/>
                  <a:cs typeface="Century" charset="0"/>
                </a:rPr>
                <a:t>Axis [AU]</a:t>
              </a:r>
              <a:endParaRPr lang="ja-JP" altLang="en-US" sz="1400" dirty="0">
                <a:latin typeface="Century" charset="0"/>
                <a:ea typeface="Century" charset="0"/>
                <a:cs typeface="Century" charset="0"/>
              </a:endParaRPr>
            </a:p>
          </p:txBody>
        </p:sp>
        <p:sp>
          <p:nvSpPr>
            <p:cNvPr id="55" name="テキスト ボックス 54"/>
            <p:cNvSpPr txBox="1"/>
            <p:nvPr/>
          </p:nvSpPr>
          <p:spPr>
            <a:xfrm>
              <a:off x="8259761" y="6126706"/>
              <a:ext cx="461836" cy="307777"/>
            </a:xfrm>
            <a:prstGeom prst="rect">
              <a:avLst/>
            </a:prstGeom>
            <a:noFill/>
          </p:spPr>
          <p:txBody>
            <a:bodyPr wrap="square" rtlCol="0">
              <a:spAutoFit/>
            </a:bodyPr>
            <a:lstStyle/>
            <a:p>
              <a:r>
                <a:rPr lang="en-US" altLang="ja-JP" sz="1400">
                  <a:latin typeface="Century" charset="0"/>
                  <a:ea typeface="Century" charset="0"/>
                  <a:cs typeface="Century" charset="0"/>
                </a:rPr>
                <a:t>9</a:t>
              </a:r>
              <a:endParaRPr lang="ja-JP" altLang="en-US" sz="1400" dirty="0">
                <a:latin typeface="Century" charset="0"/>
                <a:ea typeface="Century" charset="0"/>
                <a:cs typeface="Century" charset="0"/>
              </a:endParaRPr>
            </a:p>
          </p:txBody>
        </p:sp>
        <p:sp>
          <p:nvSpPr>
            <p:cNvPr id="56" name="テキスト ボックス 55"/>
            <p:cNvSpPr txBox="1"/>
            <p:nvPr/>
          </p:nvSpPr>
          <p:spPr>
            <a:xfrm>
              <a:off x="7729865" y="6126706"/>
              <a:ext cx="461836" cy="307777"/>
            </a:xfrm>
            <a:prstGeom prst="rect">
              <a:avLst/>
            </a:prstGeom>
            <a:noFill/>
          </p:spPr>
          <p:txBody>
            <a:bodyPr wrap="square" rtlCol="0">
              <a:spAutoFit/>
            </a:bodyPr>
            <a:lstStyle/>
            <a:p>
              <a:r>
                <a:rPr lang="en-US" altLang="ja-JP" sz="1400">
                  <a:latin typeface="Century" charset="0"/>
                  <a:ea typeface="Century" charset="0"/>
                  <a:cs typeface="Century" charset="0"/>
                </a:rPr>
                <a:t>8</a:t>
              </a:r>
              <a:endParaRPr lang="ja-JP" altLang="en-US" sz="1400" dirty="0">
                <a:latin typeface="Century" charset="0"/>
                <a:ea typeface="Century" charset="0"/>
                <a:cs typeface="Century" charset="0"/>
              </a:endParaRPr>
            </a:p>
          </p:txBody>
        </p:sp>
        <p:sp>
          <p:nvSpPr>
            <p:cNvPr id="57" name="テキスト ボックス 56"/>
            <p:cNvSpPr txBox="1"/>
            <p:nvPr/>
          </p:nvSpPr>
          <p:spPr>
            <a:xfrm>
              <a:off x="7199968" y="6126706"/>
              <a:ext cx="461836" cy="307777"/>
            </a:xfrm>
            <a:prstGeom prst="rect">
              <a:avLst/>
            </a:prstGeom>
            <a:noFill/>
          </p:spPr>
          <p:txBody>
            <a:bodyPr wrap="square" rtlCol="0">
              <a:spAutoFit/>
            </a:bodyPr>
            <a:lstStyle/>
            <a:p>
              <a:r>
                <a:rPr lang="en-US" altLang="ja-JP" sz="1400">
                  <a:latin typeface="Century" charset="0"/>
                  <a:ea typeface="Century" charset="0"/>
                  <a:cs typeface="Century" charset="0"/>
                </a:rPr>
                <a:t>7</a:t>
              </a:r>
              <a:endParaRPr lang="ja-JP" altLang="en-US" sz="1400" dirty="0">
                <a:latin typeface="Century" charset="0"/>
                <a:ea typeface="Century" charset="0"/>
                <a:cs typeface="Century" charset="0"/>
              </a:endParaRPr>
            </a:p>
          </p:txBody>
        </p:sp>
        <p:sp>
          <p:nvSpPr>
            <p:cNvPr id="58" name="テキスト ボックス 57"/>
            <p:cNvSpPr txBox="1"/>
            <p:nvPr/>
          </p:nvSpPr>
          <p:spPr>
            <a:xfrm>
              <a:off x="6670071" y="6126706"/>
              <a:ext cx="461836" cy="307777"/>
            </a:xfrm>
            <a:prstGeom prst="rect">
              <a:avLst/>
            </a:prstGeom>
            <a:noFill/>
          </p:spPr>
          <p:txBody>
            <a:bodyPr wrap="square" rtlCol="0">
              <a:spAutoFit/>
            </a:bodyPr>
            <a:lstStyle/>
            <a:p>
              <a:r>
                <a:rPr lang="en-US" altLang="ja-JP" sz="1400">
                  <a:latin typeface="Century" charset="0"/>
                  <a:ea typeface="Century" charset="0"/>
                  <a:cs typeface="Century" charset="0"/>
                </a:rPr>
                <a:t>6</a:t>
              </a:r>
              <a:endParaRPr lang="ja-JP" altLang="en-US" sz="1400" dirty="0">
                <a:latin typeface="Century" charset="0"/>
                <a:ea typeface="Century" charset="0"/>
                <a:cs typeface="Century" charset="0"/>
              </a:endParaRPr>
            </a:p>
          </p:txBody>
        </p:sp>
        <p:sp>
          <p:nvSpPr>
            <p:cNvPr id="59" name="テキスト ボックス 58"/>
            <p:cNvSpPr txBox="1"/>
            <p:nvPr/>
          </p:nvSpPr>
          <p:spPr>
            <a:xfrm>
              <a:off x="6140174" y="6126706"/>
              <a:ext cx="461836" cy="307777"/>
            </a:xfrm>
            <a:prstGeom prst="rect">
              <a:avLst/>
            </a:prstGeom>
            <a:noFill/>
          </p:spPr>
          <p:txBody>
            <a:bodyPr wrap="square" rtlCol="0">
              <a:spAutoFit/>
            </a:bodyPr>
            <a:lstStyle/>
            <a:p>
              <a:r>
                <a:rPr lang="en-US" altLang="ja-JP" sz="1400">
                  <a:latin typeface="Century" charset="0"/>
                  <a:ea typeface="Century" charset="0"/>
                  <a:cs typeface="Century" charset="0"/>
                </a:rPr>
                <a:t>5</a:t>
              </a:r>
              <a:endParaRPr lang="ja-JP" altLang="en-US" sz="1400" dirty="0">
                <a:latin typeface="Century" charset="0"/>
                <a:ea typeface="Century" charset="0"/>
                <a:cs typeface="Century" charset="0"/>
              </a:endParaRPr>
            </a:p>
          </p:txBody>
        </p:sp>
        <p:sp>
          <p:nvSpPr>
            <p:cNvPr id="60" name="フレーム 59"/>
            <p:cNvSpPr/>
            <p:nvPr/>
          </p:nvSpPr>
          <p:spPr>
            <a:xfrm>
              <a:off x="5775957" y="4000325"/>
              <a:ext cx="2859004" cy="2179606"/>
            </a:xfrm>
            <a:prstGeom prst="frame">
              <a:avLst>
                <a:gd name="adj1"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1" name="テキスト ボックス 60"/>
            <p:cNvSpPr txBox="1"/>
            <p:nvPr/>
          </p:nvSpPr>
          <p:spPr>
            <a:xfrm rot="10800000">
              <a:off x="4982976" y="4055465"/>
              <a:ext cx="615553" cy="2251443"/>
            </a:xfrm>
            <a:prstGeom prst="rect">
              <a:avLst/>
            </a:prstGeom>
            <a:noFill/>
          </p:spPr>
          <p:txBody>
            <a:bodyPr vert="eaVert" wrap="square" rtlCol="0">
              <a:spAutoFit/>
            </a:bodyPr>
            <a:lstStyle/>
            <a:p>
              <a:pPr algn="ctr"/>
              <a:r>
                <a:rPr lang="en-US" altLang="ja-JP" sz="1400" dirty="0">
                  <a:latin typeface="Century" charset="0"/>
                  <a:ea typeface="Century" charset="0"/>
                  <a:cs typeface="Century" charset="0"/>
                </a:rPr>
                <a:t>Number of Captured </a:t>
              </a:r>
              <a:r>
                <a:rPr lang="en-US" altLang="ja-JP" sz="1400" dirty="0" smtClean="0">
                  <a:latin typeface="Century" charset="0"/>
                  <a:ea typeface="Century" charset="0"/>
                  <a:cs typeface="Century" charset="0"/>
                </a:rPr>
                <a:t>Planetesimals</a:t>
              </a:r>
              <a:endParaRPr lang="ja-JP" altLang="en-US" sz="1400" dirty="0">
                <a:latin typeface="Century" charset="0"/>
                <a:ea typeface="Century" charset="0"/>
                <a:cs typeface="Century" charset="0"/>
              </a:endParaRPr>
            </a:p>
          </p:txBody>
        </p:sp>
        <p:sp>
          <p:nvSpPr>
            <p:cNvPr id="62" name="テキスト ボックス 61"/>
            <p:cNvSpPr txBox="1"/>
            <p:nvPr/>
          </p:nvSpPr>
          <p:spPr>
            <a:xfrm>
              <a:off x="5369597" y="4137915"/>
              <a:ext cx="461836" cy="307777"/>
            </a:xfrm>
            <a:prstGeom prst="rect">
              <a:avLst/>
            </a:prstGeom>
            <a:noFill/>
          </p:spPr>
          <p:txBody>
            <a:bodyPr wrap="square" rtlCol="0">
              <a:spAutoFit/>
            </a:bodyPr>
            <a:lstStyle/>
            <a:p>
              <a:pPr algn="r"/>
              <a:r>
                <a:rPr lang="en-US" altLang="ja-JP" sz="1400" dirty="0">
                  <a:latin typeface="Century" charset="0"/>
                  <a:ea typeface="Century" charset="0"/>
                  <a:cs typeface="Century" charset="0"/>
                </a:rPr>
                <a:t>60</a:t>
              </a:r>
              <a:endParaRPr lang="ja-JP" altLang="en-US" sz="1400" dirty="0">
                <a:latin typeface="Century" charset="0"/>
                <a:ea typeface="Century" charset="0"/>
                <a:cs typeface="Century" charset="0"/>
              </a:endParaRPr>
            </a:p>
          </p:txBody>
        </p:sp>
        <p:sp>
          <p:nvSpPr>
            <p:cNvPr id="63" name="テキスト ボックス 62"/>
            <p:cNvSpPr txBox="1"/>
            <p:nvPr/>
          </p:nvSpPr>
          <p:spPr>
            <a:xfrm>
              <a:off x="5369597" y="4756977"/>
              <a:ext cx="461836" cy="307777"/>
            </a:xfrm>
            <a:prstGeom prst="rect">
              <a:avLst/>
            </a:prstGeom>
            <a:noFill/>
          </p:spPr>
          <p:txBody>
            <a:bodyPr wrap="square" rtlCol="0">
              <a:spAutoFit/>
            </a:bodyPr>
            <a:lstStyle/>
            <a:p>
              <a:pPr algn="r"/>
              <a:r>
                <a:rPr lang="en-US" altLang="ja-JP" sz="1400" dirty="0">
                  <a:latin typeface="Century" charset="0"/>
                  <a:ea typeface="Century" charset="0"/>
                  <a:cs typeface="Century" charset="0"/>
                </a:rPr>
                <a:t>40</a:t>
              </a:r>
              <a:endParaRPr lang="ja-JP" altLang="en-US" sz="1400" dirty="0">
                <a:latin typeface="Century" charset="0"/>
                <a:ea typeface="Century" charset="0"/>
                <a:cs typeface="Century" charset="0"/>
              </a:endParaRPr>
            </a:p>
          </p:txBody>
        </p:sp>
        <p:sp>
          <p:nvSpPr>
            <p:cNvPr id="64" name="テキスト ボックス 63"/>
            <p:cNvSpPr txBox="1"/>
            <p:nvPr/>
          </p:nvSpPr>
          <p:spPr>
            <a:xfrm>
              <a:off x="5369597" y="5376039"/>
              <a:ext cx="461836" cy="307777"/>
            </a:xfrm>
            <a:prstGeom prst="rect">
              <a:avLst/>
            </a:prstGeom>
            <a:noFill/>
          </p:spPr>
          <p:txBody>
            <a:bodyPr wrap="square" rtlCol="0">
              <a:spAutoFit/>
            </a:bodyPr>
            <a:lstStyle/>
            <a:p>
              <a:pPr algn="r"/>
              <a:r>
                <a:rPr lang="en-US" altLang="ja-JP" sz="1400" dirty="0">
                  <a:latin typeface="Century" charset="0"/>
                  <a:ea typeface="Century" charset="0"/>
                  <a:cs typeface="Century" charset="0"/>
                </a:rPr>
                <a:t>20</a:t>
              </a:r>
              <a:endParaRPr lang="ja-JP" altLang="en-US" sz="1400" dirty="0">
                <a:latin typeface="Century" charset="0"/>
                <a:ea typeface="Century" charset="0"/>
                <a:cs typeface="Century" charset="0"/>
              </a:endParaRPr>
            </a:p>
          </p:txBody>
        </p:sp>
        <p:sp>
          <p:nvSpPr>
            <p:cNvPr id="65" name="テキスト ボックス 64"/>
            <p:cNvSpPr txBox="1"/>
            <p:nvPr/>
          </p:nvSpPr>
          <p:spPr>
            <a:xfrm>
              <a:off x="5369597" y="5995100"/>
              <a:ext cx="461836" cy="307777"/>
            </a:xfrm>
            <a:prstGeom prst="rect">
              <a:avLst/>
            </a:prstGeom>
            <a:noFill/>
          </p:spPr>
          <p:txBody>
            <a:bodyPr wrap="square" rtlCol="0">
              <a:spAutoFit/>
            </a:bodyPr>
            <a:lstStyle/>
            <a:p>
              <a:pPr algn="r"/>
              <a:r>
                <a:rPr lang="en-US" altLang="ja-JP" sz="1400" dirty="0">
                  <a:latin typeface="Century" charset="0"/>
                  <a:ea typeface="Century" charset="0"/>
                  <a:cs typeface="Century" charset="0"/>
                </a:rPr>
                <a:t>0</a:t>
              </a:r>
              <a:endParaRPr lang="ja-JP" altLang="en-US" sz="1400" dirty="0">
                <a:latin typeface="Century" charset="0"/>
                <a:ea typeface="Century" charset="0"/>
                <a:cs typeface="Century" charset="0"/>
              </a:endParaRPr>
            </a:p>
          </p:txBody>
        </p:sp>
        <p:sp>
          <p:nvSpPr>
            <p:cNvPr id="66" name="テキスト ボックス 65"/>
            <p:cNvSpPr txBox="1"/>
            <p:nvPr/>
          </p:nvSpPr>
          <p:spPr>
            <a:xfrm>
              <a:off x="5251489" y="3561269"/>
              <a:ext cx="3674404" cy="338554"/>
            </a:xfrm>
            <a:prstGeom prst="rect">
              <a:avLst/>
            </a:prstGeom>
            <a:noFill/>
          </p:spPr>
          <p:txBody>
            <a:bodyPr wrap="none" rtlCol="0">
              <a:spAutoFit/>
            </a:bodyPr>
            <a:lstStyle/>
            <a:p>
              <a:r>
                <a:rPr lang="en-US" altLang="ja-JP" sz="1600" smtClean="0">
                  <a:latin typeface="Century" charset="0"/>
                  <a:ea typeface="Century" charset="0"/>
                  <a:cs typeface="Century" charset="0"/>
                </a:rPr>
                <a:t>Histgram</a:t>
              </a:r>
              <a:r>
                <a:rPr lang="en-US" altLang="ja-JP" sz="1600" dirty="0" smtClean="0">
                  <a:latin typeface="Century" charset="0"/>
                  <a:ea typeface="Century" charset="0"/>
                  <a:cs typeface="Century" charset="0"/>
                </a:rPr>
                <a:t> </a:t>
              </a:r>
              <a:r>
                <a:rPr lang="en-US" altLang="ja-JP" sz="1600" dirty="0">
                  <a:latin typeface="Century" charset="0"/>
                  <a:ea typeface="Century" charset="0"/>
                  <a:cs typeface="Century" charset="0"/>
                </a:rPr>
                <a:t>of Captured Planetesimals</a:t>
              </a:r>
              <a:endParaRPr lang="ja-JP" altLang="en-US" sz="1600" dirty="0">
                <a:latin typeface="Century" charset="0"/>
                <a:ea typeface="Century" charset="0"/>
                <a:cs typeface="Century" charset="0"/>
              </a:endParaRPr>
            </a:p>
          </p:txBody>
        </p:sp>
        <p:sp>
          <p:nvSpPr>
            <p:cNvPr id="67" name="テキスト ボックス 66"/>
            <p:cNvSpPr txBox="1"/>
            <p:nvPr/>
          </p:nvSpPr>
          <p:spPr>
            <a:xfrm>
              <a:off x="6332003" y="4083670"/>
              <a:ext cx="470000" cy="338554"/>
            </a:xfrm>
            <a:prstGeom prst="rect">
              <a:avLst/>
            </a:prstGeom>
            <a:solidFill>
              <a:schemeClr val="bg1"/>
            </a:solidFill>
            <a:ln w="25400">
              <a:solidFill>
                <a:srgbClr val="FF0000"/>
              </a:solidFill>
            </a:ln>
          </p:spPr>
          <p:txBody>
            <a:bodyPr wrap="none" rtlCol="0">
              <a:spAutoFit/>
            </a:bodyPr>
            <a:lstStyle/>
            <a:p>
              <a:r>
                <a:rPr lang="en-US" altLang="ja-JP" sz="1600" dirty="0">
                  <a:latin typeface="Century" charset="0"/>
                  <a:ea typeface="Century" charset="0"/>
                  <a:cs typeface="Century" charset="0"/>
                </a:rPr>
                <a:t>1:2</a:t>
              </a:r>
              <a:endParaRPr lang="ja-JP" altLang="en-US" sz="1600" dirty="0">
                <a:latin typeface="Century" charset="0"/>
                <a:ea typeface="Century" charset="0"/>
                <a:cs typeface="Century" charset="0"/>
              </a:endParaRPr>
            </a:p>
          </p:txBody>
        </p:sp>
        <p:cxnSp>
          <p:nvCxnSpPr>
            <p:cNvPr id="68" name="直線コネクタ 67"/>
            <p:cNvCxnSpPr/>
            <p:nvPr/>
          </p:nvCxnSpPr>
          <p:spPr>
            <a:xfrm>
              <a:off x="6808968" y="4006650"/>
              <a:ext cx="0" cy="21624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7426507" y="4007349"/>
              <a:ext cx="0" cy="21624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6955851" y="4079141"/>
              <a:ext cx="470000" cy="338554"/>
            </a:xfrm>
            <a:prstGeom prst="rect">
              <a:avLst/>
            </a:prstGeom>
            <a:solidFill>
              <a:schemeClr val="bg1"/>
            </a:solidFill>
            <a:ln w="25400">
              <a:solidFill>
                <a:srgbClr val="FF0000"/>
              </a:solidFill>
            </a:ln>
          </p:spPr>
          <p:txBody>
            <a:bodyPr wrap="none" rtlCol="0">
              <a:spAutoFit/>
            </a:bodyPr>
            <a:lstStyle/>
            <a:p>
              <a:r>
                <a:rPr lang="en-US" altLang="ja-JP" sz="1600" dirty="0">
                  <a:latin typeface="Century" charset="0"/>
                  <a:ea typeface="Century" charset="0"/>
                  <a:cs typeface="Century" charset="0"/>
                </a:rPr>
                <a:t>2:3</a:t>
              </a:r>
              <a:endParaRPr lang="ja-JP" altLang="en-US" sz="1600" dirty="0">
                <a:latin typeface="Century" charset="0"/>
                <a:ea typeface="Century" charset="0"/>
                <a:cs typeface="Century" charset="0"/>
              </a:endParaRPr>
            </a:p>
          </p:txBody>
        </p:sp>
        <p:sp>
          <p:nvSpPr>
            <p:cNvPr id="72" name="テキスト ボックス 71"/>
            <p:cNvSpPr txBox="1"/>
            <p:nvPr/>
          </p:nvSpPr>
          <p:spPr>
            <a:xfrm>
              <a:off x="7737665" y="4086518"/>
              <a:ext cx="470000" cy="338554"/>
            </a:xfrm>
            <a:prstGeom prst="rect">
              <a:avLst/>
            </a:prstGeom>
            <a:solidFill>
              <a:schemeClr val="bg1"/>
            </a:solidFill>
            <a:ln w="25400">
              <a:solidFill>
                <a:srgbClr val="FF0000"/>
              </a:solidFill>
            </a:ln>
          </p:spPr>
          <p:txBody>
            <a:bodyPr wrap="none" rtlCol="0">
              <a:spAutoFit/>
            </a:bodyPr>
            <a:lstStyle/>
            <a:p>
              <a:r>
                <a:rPr lang="en-US" altLang="ja-JP" sz="1600" dirty="0">
                  <a:latin typeface="Century" charset="0"/>
                  <a:ea typeface="Century" charset="0"/>
                  <a:cs typeface="Century" charset="0"/>
                </a:rPr>
                <a:t>3:4</a:t>
              </a:r>
              <a:endParaRPr lang="ja-JP" altLang="en-US" sz="1600" dirty="0">
                <a:latin typeface="Century" charset="0"/>
                <a:ea typeface="Century" charset="0"/>
                <a:cs typeface="Century" charset="0"/>
              </a:endParaRPr>
            </a:p>
          </p:txBody>
        </p:sp>
        <p:cxnSp>
          <p:nvCxnSpPr>
            <p:cNvPr id="73" name="直線コネクタ 72"/>
            <p:cNvCxnSpPr/>
            <p:nvPr/>
          </p:nvCxnSpPr>
          <p:spPr>
            <a:xfrm>
              <a:off x="7735633" y="4002577"/>
              <a:ext cx="0" cy="21624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9" name="タイトル 1"/>
          <p:cNvSpPr>
            <a:spLocks noGrp="1"/>
          </p:cNvSpPr>
          <p:nvPr>
            <p:ph type="title"/>
          </p:nvPr>
        </p:nvSpPr>
        <p:spPr>
          <a:xfrm>
            <a:off x="-3556" y="13881"/>
            <a:ext cx="7886700" cy="330314"/>
          </a:xfrm>
          <a:ln>
            <a:noFill/>
          </a:ln>
        </p:spPr>
        <p:txBody>
          <a:bodyPr>
            <a:noAutofit/>
          </a:bodyPr>
          <a:lstStyle/>
          <a:p>
            <a:r>
              <a:rPr lang="en-US" altLang="ja-JP" sz="2400" dirty="0">
                <a:solidFill>
                  <a:schemeClr val="bg1"/>
                </a:solidFill>
              </a:rPr>
              <a:t>Our Study</a:t>
            </a:r>
            <a:r>
              <a:rPr lang="ja-JP" altLang="en-US" sz="2400" dirty="0">
                <a:solidFill>
                  <a:schemeClr val="bg1"/>
                </a:solidFill>
              </a:rPr>
              <a:t>：</a:t>
            </a:r>
            <a:r>
              <a:rPr lang="en-US" altLang="ja-JP" sz="2400" dirty="0">
                <a:solidFill>
                  <a:schemeClr val="bg1"/>
                </a:solidFill>
              </a:rPr>
              <a:t>Effect of Planet Migration</a:t>
            </a:r>
            <a:endParaRPr lang="ja-JP" altLang="en-US" sz="2400" dirty="0">
              <a:solidFill>
                <a:schemeClr val="bg1"/>
              </a:solidFill>
            </a:endParaRPr>
          </a:p>
        </p:txBody>
      </p:sp>
      <p:cxnSp>
        <p:nvCxnSpPr>
          <p:cNvPr id="82" name="直線コネクタ 81"/>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18453" y="2539577"/>
            <a:ext cx="5074819" cy="2062103"/>
          </a:xfrm>
          <a:prstGeom prst="rect">
            <a:avLst/>
          </a:prstGeom>
          <a:noFill/>
        </p:spPr>
        <p:txBody>
          <a:bodyPr wrap="square" rtlCol="0">
            <a:spAutoFit/>
          </a:bodyPr>
          <a:lstStyle/>
          <a:p>
            <a:r>
              <a:rPr lang="en-US" altLang="ja-JP" sz="2400" u="sng" dirty="0" smtClean="0">
                <a:solidFill>
                  <a:schemeClr val="bg1"/>
                </a:solidFill>
              </a:rPr>
              <a:t>Difference from Tanaka &amp; Ida 1999 </a:t>
            </a:r>
            <a:endParaRPr lang="en-US" altLang="ja-JP" sz="2400" u="sng" dirty="0">
              <a:solidFill>
                <a:schemeClr val="bg1"/>
              </a:solidFill>
            </a:endParaRPr>
          </a:p>
          <a:p>
            <a:pPr marL="214313" indent="-214313">
              <a:buFont typeface="Arial" charset="0"/>
              <a:buChar char="•"/>
            </a:pPr>
            <a:r>
              <a:rPr lang="en-US" altLang="ja-JP" sz="2000" dirty="0" smtClean="0">
                <a:solidFill>
                  <a:schemeClr val="bg1"/>
                </a:solidFill>
              </a:rPr>
              <a:t>Planetesimals in the farther area than the point of the strong MMR cannot be captured</a:t>
            </a:r>
          </a:p>
          <a:p>
            <a:pPr marL="214313" indent="-214313">
              <a:buFont typeface="Arial" charset="0"/>
              <a:buChar char="•"/>
            </a:pPr>
            <a:r>
              <a:rPr lang="en-US" altLang="ja-JP" sz="2000" dirty="0" smtClean="0">
                <a:solidFill>
                  <a:schemeClr val="bg1"/>
                </a:solidFill>
              </a:rPr>
              <a:t>The amount of captured planetesimals are reduced by Resonance Trap</a:t>
            </a:r>
          </a:p>
          <a:p>
            <a:pPr marL="285750" indent="-285750">
              <a:buFont typeface="Arial" charset="0"/>
              <a:buChar char="•"/>
            </a:pPr>
            <a:endParaRPr lang="en-US" altLang="ja-JP" sz="2400" dirty="0" smtClean="0">
              <a:solidFill>
                <a:schemeClr val="bg1"/>
              </a:solidFill>
            </a:endParaRPr>
          </a:p>
        </p:txBody>
      </p:sp>
      <p:sp>
        <p:nvSpPr>
          <p:cNvPr id="6" name="テキスト ボックス 5"/>
          <p:cNvSpPr txBox="1"/>
          <p:nvPr/>
        </p:nvSpPr>
        <p:spPr>
          <a:xfrm>
            <a:off x="5911879" y="4091386"/>
            <a:ext cx="1532875" cy="523220"/>
          </a:xfrm>
          <a:prstGeom prst="rect">
            <a:avLst/>
          </a:prstGeom>
          <a:solidFill>
            <a:schemeClr val="bg1"/>
          </a:solidFill>
          <a:ln w="25400">
            <a:solidFill>
              <a:srgbClr val="002060"/>
            </a:solidFill>
          </a:ln>
        </p:spPr>
        <p:txBody>
          <a:bodyPr wrap="square" rtlCol="0">
            <a:spAutoFit/>
          </a:bodyPr>
          <a:lstStyle/>
          <a:p>
            <a:pPr algn="ctr"/>
            <a:r>
              <a:rPr kumimoji="1" lang="en-US" altLang="ja-JP" sz="1400" dirty="0" smtClean="0">
                <a:cs typeface="Century" charset="0"/>
              </a:rPr>
              <a:t>Under </a:t>
            </a:r>
            <a:r>
              <a:rPr kumimoji="1" lang="en-US" altLang="ja-JP" sz="1400" smtClean="0">
                <a:cs typeface="Century" charset="0"/>
              </a:rPr>
              <a:t>the effect of Resonance </a:t>
            </a:r>
            <a:r>
              <a:rPr kumimoji="1" lang="en-US" altLang="ja-JP" sz="1400" dirty="0" smtClean="0">
                <a:cs typeface="Century" charset="0"/>
              </a:rPr>
              <a:t>Trap</a:t>
            </a:r>
            <a:endParaRPr kumimoji="1" lang="ja-JP" altLang="en-US" sz="1400" dirty="0">
              <a:cs typeface="Century" charset="0"/>
            </a:endParaRPr>
          </a:p>
        </p:txBody>
      </p:sp>
      <p:sp>
        <p:nvSpPr>
          <p:cNvPr id="7" name="テキスト ボックス 6"/>
          <p:cNvSpPr txBox="1"/>
          <p:nvPr/>
        </p:nvSpPr>
        <p:spPr>
          <a:xfrm>
            <a:off x="533400" y="5756078"/>
            <a:ext cx="8064500" cy="954107"/>
          </a:xfrm>
          <a:prstGeom prst="rect">
            <a:avLst/>
          </a:prstGeom>
          <a:noFill/>
        </p:spPr>
        <p:txBody>
          <a:bodyPr wrap="square" rtlCol="0">
            <a:spAutoFit/>
          </a:bodyPr>
          <a:lstStyle/>
          <a:p>
            <a:pPr algn="ctr"/>
            <a:r>
              <a:rPr lang="en-US" altLang="ja-JP" sz="2800" dirty="0" smtClean="0">
                <a:solidFill>
                  <a:schemeClr val="bg1"/>
                </a:solidFill>
              </a:rPr>
              <a:t>We cannot increase the amount of captured planetesimals enough by </a:t>
            </a:r>
            <a:r>
              <a:rPr lang="en-US" altLang="ja-JP" sz="2800" smtClean="0">
                <a:solidFill>
                  <a:schemeClr val="bg1"/>
                </a:solidFill>
              </a:rPr>
              <a:t>planet migration effect only</a:t>
            </a:r>
            <a:endParaRPr kumimoji="1" lang="en-US" altLang="ja-JP" sz="2800" dirty="0" smtClean="0">
              <a:solidFill>
                <a:schemeClr val="bg1"/>
              </a:solidFill>
            </a:endParaRPr>
          </a:p>
        </p:txBody>
      </p:sp>
      <p:sp>
        <p:nvSpPr>
          <p:cNvPr id="10" name="正方形/長方形 9"/>
          <p:cNvSpPr/>
          <p:nvPr/>
        </p:nvSpPr>
        <p:spPr>
          <a:xfrm>
            <a:off x="-1200" y="346044"/>
            <a:ext cx="9145200" cy="1077218"/>
          </a:xfrm>
          <a:prstGeom prst="rect">
            <a:avLst/>
          </a:prstGeom>
        </p:spPr>
        <p:txBody>
          <a:bodyPr wrap="square">
            <a:spAutoFit/>
          </a:bodyPr>
          <a:lstStyle/>
          <a:p>
            <a:r>
              <a:rPr lang="en-US" altLang="ja-JP" sz="2400" u="sng" dirty="0" smtClean="0">
                <a:solidFill>
                  <a:schemeClr val="bg1"/>
                </a:solidFill>
              </a:rPr>
              <a:t>Similar point as Tanaka </a:t>
            </a:r>
            <a:r>
              <a:rPr lang="en-US" altLang="ja-JP" sz="2400" u="sng" dirty="0">
                <a:solidFill>
                  <a:schemeClr val="bg1"/>
                </a:solidFill>
              </a:rPr>
              <a:t>&amp; Ida 1999 </a:t>
            </a:r>
            <a:endParaRPr lang="en-US" altLang="ja-JP" sz="2400" u="sng" dirty="0" smtClean="0">
              <a:solidFill>
                <a:schemeClr val="bg1"/>
              </a:solidFill>
            </a:endParaRPr>
          </a:p>
          <a:p>
            <a:pPr lvl="1"/>
            <a:r>
              <a:rPr lang="en-US" altLang="ja-JP" sz="2000" dirty="0" smtClean="0">
                <a:solidFill>
                  <a:schemeClr val="bg1"/>
                </a:solidFill>
              </a:rPr>
              <a:t>The amount of captured planetesimals is determined as a result of the competitions of migration timescale and damping timescale</a:t>
            </a:r>
          </a:p>
        </p:txBody>
      </p:sp>
      <p:grpSp>
        <p:nvGrpSpPr>
          <p:cNvPr id="52" name="図形グループ 51"/>
          <p:cNvGrpSpPr/>
          <p:nvPr/>
        </p:nvGrpSpPr>
        <p:grpSpPr>
          <a:xfrm>
            <a:off x="2306778" y="1269996"/>
            <a:ext cx="4880291" cy="1162952"/>
            <a:chOff x="140613" y="2840691"/>
            <a:chExt cx="4947131" cy="1146914"/>
          </a:xfrm>
        </p:grpSpPr>
        <p:sp>
          <p:nvSpPr>
            <p:cNvPr id="69" name="テキスト ボックス 68"/>
            <p:cNvSpPr txBox="1"/>
            <p:nvPr/>
          </p:nvSpPr>
          <p:spPr>
            <a:xfrm>
              <a:off x="2200859" y="2840691"/>
              <a:ext cx="607859" cy="461665"/>
            </a:xfrm>
            <a:prstGeom prst="rect">
              <a:avLst/>
            </a:prstGeom>
            <a:noFill/>
          </p:spPr>
          <p:txBody>
            <a:bodyPr wrap="none" rtlCol="0">
              <a:spAutoFit/>
            </a:bodyPr>
            <a:lstStyle/>
            <a:p>
              <a:r>
                <a:rPr lang="en-US" altLang="ja-JP" sz="2400" dirty="0" smtClean="0">
                  <a:solidFill>
                    <a:schemeClr val="bg1"/>
                  </a:solidFill>
                  <a:latin typeface="Rockwell Extra Bold" charset="0"/>
                  <a:ea typeface="Rockwell Extra Bold" charset="0"/>
                  <a:cs typeface="Rockwell Extra Bold" charset="0"/>
                </a:rPr>
                <a:t>VS</a:t>
              </a:r>
              <a:endParaRPr lang="ja-JP" altLang="en-US" sz="2400" dirty="0">
                <a:solidFill>
                  <a:schemeClr val="bg1"/>
                </a:solidFill>
                <a:latin typeface="Rockwell Extra Bold" charset="0"/>
                <a:ea typeface="Rockwell Extra Bold" charset="0"/>
                <a:cs typeface="Rockwell Extra Bold" charset="0"/>
              </a:endParaRPr>
            </a:p>
          </p:txBody>
        </p:sp>
        <p:sp>
          <p:nvSpPr>
            <p:cNvPr id="74" name="正方形/長方形 73"/>
            <p:cNvSpPr/>
            <p:nvPr/>
          </p:nvSpPr>
          <p:spPr>
            <a:xfrm>
              <a:off x="2543823" y="3252686"/>
              <a:ext cx="2543921" cy="712031"/>
            </a:xfrm>
            <a:prstGeom prst="rect">
              <a:avLst/>
            </a:prstGeom>
            <a:solidFill>
              <a:schemeClr val="tx1">
                <a:alpha val="50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p:cNvSpPr/>
            <p:nvPr/>
          </p:nvSpPr>
          <p:spPr>
            <a:xfrm>
              <a:off x="140613" y="3257691"/>
              <a:ext cx="2281861" cy="710248"/>
            </a:xfrm>
            <a:prstGeom prst="rect">
              <a:avLst/>
            </a:prstGeom>
            <a:solidFill>
              <a:schemeClr val="tx1">
                <a:alpha val="5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76" name="テキスト ボックス 75"/>
                <p:cNvSpPr txBox="1"/>
                <p:nvPr/>
              </p:nvSpPr>
              <p:spPr>
                <a:xfrm>
                  <a:off x="244307" y="3232608"/>
                  <a:ext cx="2083712" cy="738664"/>
                </a:xfrm>
                <a:prstGeom prst="rect">
                  <a:avLst/>
                </a:prstGeom>
                <a:noFill/>
                <a:ln w="25400">
                  <a:noFill/>
                </a:ln>
              </p:spPr>
              <p:txBody>
                <a:bodyPr wrap="none" rtlCol="0">
                  <a:spAutoFit/>
                </a:bodyPr>
                <a:lstStyle/>
                <a:p>
                  <a:pPr algn="ctr"/>
                  <a:r>
                    <a:rPr lang="en-US" altLang="ja-JP" dirty="0" smtClean="0">
                      <a:solidFill>
                        <a:schemeClr val="bg1"/>
                      </a:solidFill>
                    </a:rPr>
                    <a:t>Migration Timescale</a:t>
                  </a:r>
                  <a:endParaRPr kumimoji="1" lang="en-US" altLang="ja-JP" sz="2400" i="1" dirty="0" smtClean="0">
                    <a:solidFill>
                      <a:schemeClr val="bg1"/>
                    </a:solidFill>
                    <a:latin typeface="Cambria Math" charset="0"/>
                  </a:endParaRPr>
                </a:p>
                <a:p>
                  <a:pPr/>
                  <a14:m>
                    <m:oMathPara xmlns:m="http://schemas.openxmlformats.org/officeDocument/2006/math">
                      <m:oMathParaPr>
                        <m:jc m:val="center"/>
                      </m:oMathParaPr>
                      <m:oMath xmlns:m="http://schemas.openxmlformats.org/officeDocument/2006/math">
                        <m:sSub>
                          <m:sSubPr>
                            <m:ctrlPr>
                              <a:rPr kumimoji="1" lang="en-US" altLang="ja-JP" sz="2400" i="1" smtClean="0">
                                <a:solidFill>
                                  <a:schemeClr val="bg1"/>
                                </a:solidFill>
                                <a:latin typeface="Cambria Math" charset="0"/>
                              </a:rPr>
                            </m:ctrlPr>
                          </m:sSubPr>
                          <m:e>
                            <m:r>
                              <a:rPr kumimoji="1" lang="en-US" altLang="ja-JP" sz="2400" i="1" smtClean="0">
                                <a:solidFill>
                                  <a:schemeClr val="bg1"/>
                                </a:solidFill>
                                <a:latin typeface="Cambria Math" charset="0"/>
                                <a:ea typeface="Cambria Math" charset="0"/>
                                <a:cs typeface="Cambria Math" charset="0"/>
                              </a:rPr>
                              <m:t>𝜏</m:t>
                            </m:r>
                          </m:e>
                          <m:sub>
                            <m:r>
                              <a:rPr kumimoji="1" lang="en-US" altLang="ja-JP" sz="2400" b="0" i="1" smtClean="0">
                                <a:solidFill>
                                  <a:schemeClr val="bg1"/>
                                </a:solidFill>
                                <a:latin typeface="Cambria Math" charset="0"/>
                              </a:rPr>
                              <m:t>𝐺𝑟𝑜𝑤</m:t>
                            </m:r>
                          </m:sub>
                        </m:sSub>
                      </m:oMath>
                    </m:oMathPara>
                  </a14:m>
                  <a:endParaRPr kumimoji="1" lang="ja-JP" altLang="en-US" dirty="0">
                    <a:solidFill>
                      <a:schemeClr val="bg1"/>
                    </a:solidFill>
                  </a:endParaRPr>
                </a:p>
              </p:txBody>
            </p:sp>
          </mc:Choice>
          <mc:Fallback xmlns="">
            <p:sp>
              <p:nvSpPr>
                <p:cNvPr id="76" name="テキスト ボックス 75"/>
                <p:cNvSpPr txBox="1">
                  <a:spLocks noRot="1" noChangeAspect="1" noMove="1" noResize="1" noEditPoints="1" noAdjustHandles="1" noChangeArrowheads="1" noChangeShapeType="1" noTextEdit="1"/>
                </p:cNvSpPr>
                <p:nvPr/>
              </p:nvSpPr>
              <p:spPr>
                <a:xfrm>
                  <a:off x="244307" y="3232608"/>
                  <a:ext cx="2083712" cy="738664"/>
                </a:xfrm>
                <a:prstGeom prst="rect">
                  <a:avLst/>
                </a:prstGeom>
                <a:blipFill rotWithShape="0">
                  <a:blip r:embed="rId4"/>
                  <a:stretch>
                    <a:fillRect l="-2967" t="-4918" r="-3561" b="-820"/>
                  </a:stretch>
                </a:blipFill>
                <a:ln w="254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7" name="テキスト ボックス 76"/>
                <p:cNvSpPr txBox="1"/>
                <p:nvPr/>
              </p:nvSpPr>
              <p:spPr>
                <a:xfrm>
                  <a:off x="2840638" y="3220407"/>
                  <a:ext cx="2010230" cy="767198"/>
                </a:xfrm>
                <a:prstGeom prst="rect">
                  <a:avLst/>
                </a:prstGeom>
                <a:noFill/>
                <a:ln w="25400">
                  <a:noFill/>
                </a:ln>
              </p:spPr>
              <p:txBody>
                <a:bodyPr wrap="none" rtlCol="0">
                  <a:spAutoFit/>
                </a:bodyPr>
                <a:lstStyle/>
                <a:p>
                  <a:pPr algn="ctr"/>
                  <a:r>
                    <a:rPr lang="en-US" altLang="ja-JP" dirty="0" smtClean="0">
                      <a:solidFill>
                        <a:schemeClr val="bg1"/>
                      </a:solidFill>
                    </a:rPr>
                    <a:t>Damping Timescale</a:t>
                  </a:r>
                  <a:endParaRPr kumimoji="1" lang="en-US" altLang="ja-JP" dirty="0" smtClean="0">
                    <a:solidFill>
                      <a:schemeClr val="bg1"/>
                    </a:solidFill>
                  </a:endParaRPr>
                </a:p>
                <a:p>
                  <a:pPr algn="ctr"/>
                  <a14:m>
                    <m:oMathPara xmlns:m="http://schemas.openxmlformats.org/officeDocument/2006/math">
                      <m:oMathParaPr>
                        <m:jc m:val="centerGroup"/>
                      </m:oMathParaPr>
                      <m:oMath xmlns:m="http://schemas.openxmlformats.org/officeDocument/2006/math">
                        <m:sSub>
                          <m:sSubPr>
                            <m:ctrlPr>
                              <a:rPr kumimoji="1" lang="en-US" altLang="ja-JP" sz="2400" i="1" smtClean="0">
                                <a:solidFill>
                                  <a:schemeClr val="bg1"/>
                                </a:solidFill>
                                <a:latin typeface="Cambria Math" charset="0"/>
                              </a:rPr>
                            </m:ctrlPr>
                          </m:sSubPr>
                          <m:e>
                            <m:r>
                              <a:rPr kumimoji="1" lang="en-US" altLang="ja-JP" sz="2400" i="1" smtClean="0">
                                <a:solidFill>
                                  <a:schemeClr val="bg1"/>
                                </a:solidFill>
                                <a:latin typeface="Cambria Math" charset="0"/>
                                <a:ea typeface="Cambria Math" charset="0"/>
                                <a:cs typeface="Cambria Math" charset="0"/>
                              </a:rPr>
                              <m:t>𝜏</m:t>
                            </m:r>
                          </m:e>
                          <m:sub>
                            <m:r>
                              <a:rPr kumimoji="1" lang="en-US" altLang="ja-JP" sz="2400" b="0" i="1" smtClean="0">
                                <a:solidFill>
                                  <a:schemeClr val="bg1"/>
                                </a:solidFill>
                                <a:latin typeface="Cambria Math" charset="0"/>
                              </a:rPr>
                              <m:t>𝐷𝑎𝑚𝑝</m:t>
                            </m:r>
                          </m:sub>
                        </m:sSub>
                      </m:oMath>
                    </m:oMathPara>
                  </a14:m>
                  <a:endParaRPr kumimoji="1" lang="ja-JP" altLang="en-US" dirty="0">
                    <a:solidFill>
                      <a:schemeClr val="bg1"/>
                    </a:solidFill>
                  </a:endParaRPr>
                </a:p>
              </p:txBody>
            </p:sp>
          </mc:Choice>
          <mc:Fallback xmlns="">
            <p:sp>
              <p:nvSpPr>
                <p:cNvPr id="77" name="テキスト ボックス 76"/>
                <p:cNvSpPr txBox="1">
                  <a:spLocks noRot="1" noChangeAspect="1" noMove="1" noResize="1" noEditPoints="1" noAdjustHandles="1" noChangeArrowheads="1" noChangeShapeType="1" noTextEdit="1"/>
                </p:cNvSpPr>
                <p:nvPr/>
              </p:nvSpPr>
              <p:spPr>
                <a:xfrm>
                  <a:off x="2840638" y="3220407"/>
                  <a:ext cx="2010230" cy="767198"/>
                </a:xfrm>
                <a:prstGeom prst="rect">
                  <a:avLst/>
                </a:prstGeom>
                <a:blipFill rotWithShape="0">
                  <a:blip r:embed="rId5"/>
                  <a:stretch>
                    <a:fillRect l="-3067" t="-3906" r="-3374" b="-3906"/>
                  </a:stretch>
                </a:blipFill>
                <a:ln w="25400">
                  <a:noFill/>
                </a:ln>
              </p:spPr>
              <p:txBody>
                <a:bodyPr/>
                <a:lstStyle/>
                <a:p>
                  <a:r>
                    <a:rPr lang="ja-JP" altLang="en-US">
                      <a:noFill/>
                    </a:rPr>
                    <a:t> </a:t>
                  </a:r>
                </a:p>
              </p:txBody>
            </p:sp>
          </mc:Fallback>
        </mc:AlternateContent>
        <p:sp>
          <p:nvSpPr>
            <p:cNvPr id="81" name="テキスト ボックス 80"/>
            <p:cNvSpPr txBox="1"/>
            <p:nvPr/>
          </p:nvSpPr>
          <p:spPr>
            <a:xfrm>
              <a:off x="790677" y="2891636"/>
              <a:ext cx="980955" cy="455298"/>
            </a:xfrm>
            <a:prstGeom prst="rect">
              <a:avLst/>
            </a:prstGeom>
            <a:noFill/>
          </p:spPr>
          <p:txBody>
            <a:bodyPr wrap="none" rtlCol="0">
              <a:spAutoFit/>
            </a:bodyPr>
            <a:lstStyle/>
            <a:p>
              <a:r>
                <a:rPr lang="en-US" altLang="ja-JP" sz="2400" dirty="0" smtClean="0">
                  <a:solidFill>
                    <a:schemeClr val="bg1"/>
                  </a:solidFill>
                  <a:effectLst>
                    <a:glow rad="139700">
                      <a:schemeClr val="accent6">
                        <a:satMod val="175000"/>
                        <a:alpha val="40000"/>
                      </a:schemeClr>
                    </a:glow>
                  </a:effectLst>
                  <a:latin typeface="Damascus" charset="-78"/>
                  <a:ea typeface="Damascus" charset="-78"/>
                  <a:cs typeface="Damascus" charset="-78"/>
                </a:rPr>
                <a:t>Inflow</a:t>
              </a:r>
              <a:endParaRPr kumimoji="1" lang="ja-JP" altLang="en-US" sz="2400" dirty="0">
                <a:solidFill>
                  <a:schemeClr val="bg1"/>
                </a:solidFill>
                <a:effectLst>
                  <a:glow rad="139700">
                    <a:schemeClr val="accent6">
                      <a:satMod val="175000"/>
                      <a:alpha val="40000"/>
                    </a:schemeClr>
                  </a:glow>
                </a:effectLst>
                <a:latin typeface="Damascus" charset="-78"/>
                <a:ea typeface="Damascus" charset="-78"/>
                <a:cs typeface="Damascus" charset="-78"/>
              </a:endParaRPr>
            </a:p>
          </p:txBody>
        </p:sp>
        <p:sp>
          <p:nvSpPr>
            <p:cNvPr id="83" name="テキスト ボックス 82"/>
            <p:cNvSpPr txBox="1"/>
            <p:nvPr/>
          </p:nvSpPr>
          <p:spPr>
            <a:xfrm>
              <a:off x="3238311" y="2885656"/>
              <a:ext cx="1214884" cy="455298"/>
            </a:xfrm>
            <a:prstGeom prst="rect">
              <a:avLst/>
            </a:prstGeom>
            <a:noFill/>
          </p:spPr>
          <p:txBody>
            <a:bodyPr wrap="none" rtlCol="0">
              <a:spAutoFit/>
            </a:bodyPr>
            <a:lstStyle/>
            <a:p>
              <a:r>
                <a:rPr lang="en-US" altLang="ja-JP" sz="2400" dirty="0" smtClean="0">
                  <a:solidFill>
                    <a:schemeClr val="bg1"/>
                  </a:solidFill>
                  <a:effectLst>
                    <a:glow rad="139700">
                      <a:schemeClr val="accent1">
                        <a:satMod val="175000"/>
                        <a:alpha val="40000"/>
                      </a:schemeClr>
                    </a:glow>
                  </a:effectLst>
                  <a:latin typeface="Damascus" charset="-78"/>
                  <a:ea typeface="Damascus" charset="-78"/>
                  <a:cs typeface="Damascus" charset="-78"/>
                </a:rPr>
                <a:t>Outflow</a:t>
              </a:r>
              <a:endParaRPr kumimoji="1" lang="ja-JP" altLang="en-US" sz="2400" dirty="0">
                <a:solidFill>
                  <a:schemeClr val="bg1"/>
                </a:solidFill>
                <a:effectLst>
                  <a:glow rad="139700">
                    <a:schemeClr val="accent1">
                      <a:satMod val="175000"/>
                      <a:alpha val="40000"/>
                    </a:schemeClr>
                  </a:glow>
                </a:effectLst>
                <a:latin typeface="Damascus" charset="-78"/>
                <a:ea typeface="Damascus" charset="-78"/>
                <a:cs typeface="Damascus" charset="-78"/>
              </a:endParaRPr>
            </a:p>
          </p:txBody>
        </p:sp>
      </p:grpSp>
    </p:spTree>
    <p:extLst>
      <p:ext uri="{BB962C8B-B14F-4D97-AF65-F5344CB8AC3E}">
        <p14:creationId xmlns:p14="http://schemas.microsoft.com/office/powerpoint/2010/main" val="29215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テキスト ボックス 106"/>
          <p:cNvSpPr txBox="1"/>
          <p:nvPr/>
        </p:nvSpPr>
        <p:spPr>
          <a:xfrm>
            <a:off x="2733925" y="345925"/>
            <a:ext cx="6214705" cy="3231654"/>
          </a:xfrm>
          <a:prstGeom prst="rect">
            <a:avLst/>
          </a:prstGeom>
          <a:noFill/>
        </p:spPr>
        <p:txBody>
          <a:bodyPr wrap="square" rtlCol="0">
            <a:spAutoFit/>
          </a:bodyPr>
          <a:lstStyle/>
          <a:p>
            <a:r>
              <a:rPr lang="en-US" altLang="ja-JP" sz="2400" dirty="0" smtClean="0">
                <a:solidFill>
                  <a:schemeClr val="bg1"/>
                </a:solidFill>
              </a:rPr>
              <a:t>Gas giants are planets that are composed of</a:t>
            </a:r>
          </a:p>
          <a:p>
            <a:pPr marL="800100" lvl="1" indent="-342900">
              <a:buFont typeface="Arial" charset="0"/>
              <a:buChar char="•"/>
            </a:pPr>
            <a:r>
              <a:rPr lang="en-US" altLang="ja-JP" sz="2400" dirty="0" smtClean="0">
                <a:solidFill>
                  <a:schemeClr val="bg1"/>
                </a:solidFill>
              </a:rPr>
              <a:t>Rocky Core</a:t>
            </a:r>
          </a:p>
          <a:p>
            <a:pPr marL="800100" lvl="1" indent="-342900">
              <a:buFont typeface="Arial" charset="0"/>
              <a:buChar char="•"/>
            </a:pPr>
            <a:r>
              <a:rPr lang="en-US" altLang="ja-JP" sz="2400" dirty="0" smtClean="0">
                <a:solidFill>
                  <a:schemeClr val="bg1"/>
                </a:solidFill>
              </a:rPr>
              <a:t>Massive Envelop</a:t>
            </a:r>
          </a:p>
          <a:p>
            <a:pPr marL="800100" lvl="1" indent="-342900">
              <a:buFont typeface="Arial" charset="0"/>
              <a:buChar char="•"/>
            </a:pPr>
            <a:endParaRPr lang="en-US" altLang="ja-JP" sz="2400" dirty="0" smtClean="0">
              <a:solidFill>
                <a:schemeClr val="bg1"/>
              </a:solidFill>
            </a:endParaRPr>
          </a:p>
          <a:p>
            <a:r>
              <a:rPr lang="en-US" altLang="ja-JP" sz="2400" dirty="0" smtClean="0">
                <a:solidFill>
                  <a:schemeClr val="bg1"/>
                </a:solidFill>
              </a:rPr>
              <a:t>Observations of </a:t>
            </a:r>
            <a:r>
              <a:rPr lang="en-US" altLang="ja-JP" sz="2400" dirty="0">
                <a:solidFill>
                  <a:schemeClr val="bg1"/>
                </a:solidFill>
              </a:rPr>
              <a:t>e</a:t>
            </a:r>
            <a:r>
              <a:rPr lang="en-US" altLang="ja-JP" sz="2400" dirty="0" smtClean="0">
                <a:solidFill>
                  <a:schemeClr val="bg1"/>
                </a:solidFill>
              </a:rPr>
              <a:t>xploration </a:t>
            </a:r>
            <a:r>
              <a:rPr lang="en-US" altLang="ja-JP" sz="2400" dirty="0">
                <a:solidFill>
                  <a:schemeClr val="bg1"/>
                </a:solidFill>
              </a:rPr>
              <a:t>s</a:t>
            </a:r>
            <a:r>
              <a:rPr lang="en-US" altLang="ja-JP" sz="2400" dirty="0" smtClean="0">
                <a:solidFill>
                  <a:schemeClr val="bg1"/>
                </a:solidFill>
              </a:rPr>
              <a:t>atellites revealed some features about the </a:t>
            </a:r>
            <a:r>
              <a:rPr lang="en-US" altLang="ja-JP" sz="2400" dirty="0">
                <a:solidFill>
                  <a:schemeClr val="bg1"/>
                </a:solidFill>
              </a:rPr>
              <a:t>g</a:t>
            </a:r>
            <a:r>
              <a:rPr lang="en-US" altLang="ja-JP" sz="2400" dirty="0" smtClean="0">
                <a:solidFill>
                  <a:schemeClr val="bg1"/>
                </a:solidFill>
              </a:rPr>
              <a:t>as giants’ envelopes</a:t>
            </a:r>
          </a:p>
          <a:p>
            <a:pPr marL="742950" lvl="2" indent="-285750">
              <a:buFont typeface="Arial" charset="0"/>
              <a:buChar char="•"/>
            </a:pPr>
            <a:r>
              <a:rPr lang="en-US" altLang="ja-JP" sz="2000" dirty="0" smtClean="0">
                <a:solidFill>
                  <a:schemeClr val="bg1"/>
                </a:solidFill>
              </a:rPr>
              <a:t>Galileo </a:t>
            </a:r>
            <a:r>
              <a:rPr lang="en-US" altLang="ja-JP" sz="2000" dirty="0">
                <a:solidFill>
                  <a:schemeClr val="bg1"/>
                </a:solidFill>
              </a:rPr>
              <a:t>1989-2003</a:t>
            </a:r>
          </a:p>
          <a:p>
            <a:pPr marL="742950" lvl="2" indent="-285750">
              <a:buFont typeface="Arial" charset="0"/>
              <a:buChar char="•"/>
            </a:pPr>
            <a:r>
              <a:rPr lang="en-US" altLang="ja-JP" sz="2000" dirty="0">
                <a:solidFill>
                  <a:schemeClr val="bg1"/>
                </a:solidFill>
              </a:rPr>
              <a:t>Cassini </a:t>
            </a:r>
            <a:r>
              <a:rPr lang="en-US" altLang="ja-JP" sz="2000" dirty="0" smtClean="0">
                <a:solidFill>
                  <a:schemeClr val="bg1"/>
                </a:solidFill>
              </a:rPr>
              <a:t>1997-2017</a:t>
            </a:r>
          </a:p>
          <a:p>
            <a:pPr marL="742950" lvl="2" indent="-285750">
              <a:buFont typeface="Arial" charset="0"/>
              <a:buChar char="•"/>
            </a:pPr>
            <a:r>
              <a:rPr lang="en-US" altLang="ja-JP" sz="2000" dirty="0" smtClean="0">
                <a:solidFill>
                  <a:schemeClr val="bg1"/>
                </a:solidFill>
              </a:rPr>
              <a:t>Juno 2011-</a:t>
            </a:r>
            <a:endParaRPr lang="ja-JP" altLang="en-US" sz="2000" dirty="0">
              <a:solidFill>
                <a:schemeClr val="bg1"/>
              </a:solidFill>
            </a:endParaRPr>
          </a:p>
        </p:txBody>
      </p:sp>
      <p:sp>
        <p:nvSpPr>
          <p:cNvPr id="51" name="正方形/長方形 50"/>
          <p:cNvSpPr/>
          <p:nvPr/>
        </p:nvSpPr>
        <p:spPr>
          <a:xfrm>
            <a:off x="1016000" y="3544219"/>
            <a:ext cx="7137400" cy="234871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p:cNvSpPr>
            <a:spLocks noGrp="1"/>
          </p:cNvSpPr>
          <p:nvPr>
            <p:ph type="title"/>
          </p:nvPr>
        </p:nvSpPr>
        <p:spPr>
          <a:xfrm>
            <a:off x="0" y="0"/>
            <a:ext cx="7886700" cy="330314"/>
          </a:xfrm>
          <a:ln>
            <a:noFill/>
          </a:ln>
        </p:spPr>
        <p:txBody>
          <a:bodyPr>
            <a:noAutofit/>
          </a:bodyPr>
          <a:lstStyle/>
          <a:p>
            <a:r>
              <a:rPr lang="en-US" altLang="ja-JP" sz="2400" dirty="0">
                <a:solidFill>
                  <a:schemeClr val="bg1"/>
                </a:solidFill>
                <a:latin typeface="+mj-ea"/>
              </a:rPr>
              <a:t>Introduction</a:t>
            </a:r>
            <a:r>
              <a:rPr lang="ja-JP" altLang="en-US" sz="2400" dirty="0" smtClean="0">
                <a:solidFill>
                  <a:schemeClr val="bg1"/>
                </a:solidFill>
                <a:latin typeface="+mj-ea"/>
              </a:rPr>
              <a:t>：</a:t>
            </a:r>
            <a:r>
              <a:rPr lang="en-US" altLang="ja-JP" sz="2400" dirty="0" smtClean="0">
                <a:solidFill>
                  <a:schemeClr val="bg1"/>
                </a:solidFill>
                <a:latin typeface="+mj-ea"/>
              </a:rPr>
              <a:t>Observation of Gas Giant</a:t>
            </a:r>
            <a:endParaRPr lang="ja-JP" altLang="en-US" sz="2400" dirty="0">
              <a:solidFill>
                <a:schemeClr val="bg1"/>
              </a:solidFill>
              <a:latin typeface="+mj-ea"/>
            </a:endParaRPr>
          </a:p>
        </p:txBody>
      </p:sp>
      <p:cxnSp>
        <p:nvCxnSpPr>
          <p:cNvPr id="46" name="直線コネクタ 45"/>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図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7691" y="2567009"/>
            <a:ext cx="1203648" cy="967621"/>
          </a:xfrm>
          <a:prstGeom prst="rect">
            <a:avLst/>
          </a:prstGeom>
        </p:spPr>
      </p:pic>
      <p:grpSp>
        <p:nvGrpSpPr>
          <p:cNvPr id="6" name="図形グループ 5" hidden="1"/>
          <p:cNvGrpSpPr/>
          <p:nvPr/>
        </p:nvGrpSpPr>
        <p:grpSpPr>
          <a:xfrm>
            <a:off x="6544097" y="1794294"/>
            <a:ext cx="1121664" cy="2512558"/>
            <a:chOff x="6544097" y="1794294"/>
            <a:chExt cx="1121664" cy="2512558"/>
          </a:xfrm>
        </p:grpSpPr>
        <p:cxnSp>
          <p:nvCxnSpPr>
            <p:cNvPr id="98" name="直線コネクタ 97"/>
            <p:cNvCxnSpPr/>
            <p:nvPr/>
          </p:nvCxnSpPr>
          <p:spPr>
            <a:xfrm flipH="1">
              <a:off x="6544097" y="1804618"/>
              <a:ext cx="0" cy="250223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H="1">
              <a:off x="7665761" y="1794294"/>
              <a:ext cx="0" cy="250223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1" name="左右矢印 100"/>
            <p:cNvSpPr/>
            <p:nvPr/>
          </p:nvSpPr>
          <p:spPr>
            <a:xfrm>
              <a:off x="6557527" y="1862952"/>
              <a:ext cx="1108234" cy="300755"/>
            </a:xfrm>
            <a:prstGeom prst="lef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4" name="テキスト ボックス 103" hidden="1"/>
          <p:cNvSpPr txBox="1"/>
          <p:nvPr/>
        </p:nvSpPr>
        <p:spPr>
          <a:xfrm>
            <a:off x="6347496" y="2284117"/>
            <a:ext cx="1539204" cy="276999"/>
          </a:xfrm>
          <a:prstGeom prst="rect">
            <a:avLst/>
          </a:prstGeom>
          <a:solidFill>
            <a:schemeClr val="bg1"/>
          </a:solidFill>
          <a:ln w="19050">
            <a:solidFill>
              <a:srgbClr val="FF0000"/>
            </a:solidFill>
          </a:ln>
        </p:spPr>
        <p:txBody>
          <a:bodyPr wrap="none" rtlCol="0">
            <a:spAutoFit/>
          </a:bodyPr>
          <a:lstStyle/>
          <a:p>
            <a:r>
              <a:rPr kumimoji="1" lang="en-US" altLang="ja-JP" sz="1200" dirty="0" smtClean="0">
                <a:latin typeface="Century" charset="0"/>
                <a:ea typeface="Century" charset="0"/>
                <a:cs typeface="Century" charset="0"/>
              </a:rPr>
              <a:t>Direct Observation</a:t>
            </a:r>
            <a:endParaRPr kumimoji="1" lang="ja-JP" altLang="en-US" sz="1200" dirty="0">
              <a:latin typeface="Century" charset="0"/>
              <a:ea typeface="Century" charset="0"/>
              <a:cs typeface="Century" charset="0"/>
            </a:endParaRPr>
          </a:p>
        </p:txBody>
      </p:sp>
      <p:pic>
        <p:nvPicPr>
          <p:cNvPr id="59" name="図 58" hidden="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1330" y="3803925"/>
            <a:ext cx="1798603" cy="1752087"/>
          </a:xfrm>
          <a:prstGeom prst="rect">
            <a:avLst/>
          </a:prstGeom>
        </p:spPr>
      </p:pic>
      <p:pic>
        <p:nvPicPr>
          <p:cNvPr id="61" name="図 60" hid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1811" y="2312787"/>
            <a:ext cx="1891292" cy="1462878"/>
          </a:xfrm>
          <a:prstGeom prst="rect">
            <a:avLst/>
          </a:prstGeom>
        </p:spPr>
      </p:pic>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7796" y="2548646"/>
            <a:ext cx="1573534" cy="1049022"/>
          </a:xfrm>
          <a:prstGeom prst="rect">
            <a:avLst/>
          </a:prstGeom>
        </p:spPr>
      </p:pic>
      <p:pic>
        <p:nvPicPr>
          <p:cNvPr id="8" name="図 7"/>
          <p:cNvPicPr>
            <a:picLocks noChangeAspect="1"/>
          </p:cNvPicPr>
          <p:nvPr/>
        </p:nvPicPr>
        <p:blipFill rotWithShape="1">
          <a:blip r:embed="rId8">
            <a:extLst>
              <a:ext uri="{28A0092B-C50C-407E-A947-70E740481C1C}">
                <a14:useLocalDpi xmlns:a14="http://schemas.microsoft.com/office/drawing/2010/main" val="0"/>
              </a:ext>
            </a:extLst>
          </a:blip>
          <a:srcRect l="46637" t="23294" r="4919" b="29671"/>
          <a:stretch/>
        </p:blipFill>
        <p:spPr>
          <a:xfrm>
            <a:off x="6757908" y="2587669"/>
            <a:ext cx="1328396" cy="853969"/>
          </a:xfrm>
          <a:prstGeom prst="rect">
            <a:avLst/>
          </a:prstGeom>
        </p:spPr>
      </p:pic>
      <p:pic>
        <p:nvPicPr>
          <p:cNvPr id="36" name="図 35"/>
          <p:cNvPicPr>
            <a:picLocks noChangeAspect="1"/>
          </p:cNvPicPr>
          <p:nvPr/>
        </p:nvPicPr>
        <p:blipFill rotWithShape="1">
          <a:blip r:embed="rId9">
            <a:extLst>
              <a:ext uri="{28A0092B-C50C-407E-A947-70E740481C1C}">
                <a14:useLocalDpi xmlns:a14="http://schemas.microsoft.com/office/drawing/2010/main" val="0"/>
              </a:ext>
            </a:extLst>
          </a:blip>
          <a:srcRect l="6" t="1" r="65501" b="43863"/>
          <a:stretch/>
        </p:blipFill>
        <p:spPr>
          <a:xfrm>
            <a:off x="221117" y="655065"/>
            <a:ext cx="2412000" cy="2340000"/>
          </a:xfrm>
          <a:prstGeom prst="rect">
            <a:avLst/>
          </a:prstGeom>
        </p:spPr>
      </p:pic>
      <mc:AlternateContent xmlns:mc="http://schemas.openxmlformats.org/markup-compatibility/2006" xmlns:a14="http://schemas.microsoft.com/office/drawing/2010/main">
        <mc:Choice Requires="a14">
          <p:sp>
            <p:nvSpPr>
              <p:cNvPr id="37" name="テキスト ボックス 36"/>
              <p:cNvSpPr txBox="1"/>
              <p:nvPr/>
            </p:nvSpPr>
            <p:spPr>
              <a:xfrm>
                <a:off x="-25400" y="6002299"/>
                <a:ext cx="9766300" cy="859531"/>
              </a:xfrm>
              <a:prstGeom prst="rect">
                <a:avLst/>
              </a:prstGeom>
              <a:noFill/>
            </p:spPr>
            <p:txBody>
              <a:bodyPr wrap="square" rtlCol="0">
                <a:spAutoFit/>
              </a:bodyPr>
              <a:lstStyle/>
              <a:p>
                <a:pPr marL="342900" indent="-342900">
                  <a:buFont typeface="Arial" charset="0"/>
                  <a:buChar char="•"/>
                </a:pPr>
                <a:r>
                  <a:rPr lang="en-US" altLang="ja-JP" sz="2400" dirty="0" smtClean="0">
                    <a:solidFill>
                      <a:schemeClr val="bg1"/>
                    </a:solidFill>
                    <a:effectLst>
                      <a:glow rad="101600">
                        <a:schemeClr val="accent2">
                          <a:satMod val="175000"/>
                          <a:alpha val="40000"/>
                        </a:schemeClr>
                      </a:glow>
                    </a:effectLst>
                  </a:rPr>
                  <a:t>Both envelopes are enriched with heavy elements </a:t>
                </a:r>
                <a:r>
                  <a:rPr lang="en-US" altLang="ja-JP" sz="2000" dirty="0">
                    <a:solidFill>
                      <a:schemeClr val="bg1"/>
                    </a:solidFill>
                    <a:effectLst>
                      <a:glow rad="101600">
                        <a:schemeClr val="accent2">
                          <a:satMod val="175000"/>
                          <a:alpha val="40000"/>
                        </a:schemeClr>
                      </a:glow>
                    </a:effectLst>
                  </a:rPr>
                  <a:t>(</a:t>
                </a:r>
                <a14:m>
                  <m:oMath xmlns:m="http://schemas.openxmlformats.org/officeDocument/2006/math">
                    <m:sSub>
                      <m:sSubPr>
                        <m:ctrlPr>
                          <a:rPr lang="en-US" altLang="ja-JP" sz="2000" i="1">
                            <a:solidFill>
                              <a:schemeClr val="bg1"/>
                            </a:solidFill>
                            <a:effectLst>
                              <a:glow rad="101600">
                                <a:schemeClr val="accent2">
                                  <a:satMod val="175000"/>
                                  <a:alpha val="40000"/>
                                </a:schemeClr>
                              </a:glow>
                            </a:effectLst>
                            <a:latin typeface="Cambria Math" charset="0"/>
                          </a:rPr>
                        </m:ctrlPr>
                      </m:sSubPr>
                      <m:e>
                        <m:r>
                          <a:rPr lang="en-US" altLang="ja-JP" sz="2000" i="1">
                            <a:solidFill>
                              <a:schemeClr val="bg1"/>
                            </a:solidFill>
                            <a:effectLst>
                              <a:glow rad="101600">
                                <a:schemeClr val="accent2">
                                  <a:satMod val="175000"/>
                                  <a:alpha val="40000"/>
                                </a:schemeClr>
                              </a:glow>
                            </a:effectLst>
                            <a:latin typeface="Cambria Math" charset="0"/>
                          </a:rPr>
                          <m:t>𝑍</m:t>
                        </m:r>
                      </m:e>
                      <m:sub>
                        <m:r>
                          <a:rPr lang="en-US" altLang="ja-JP" sz="2000" i="1">
                            <a:solidFill>
                              <a:schemeClr val="bg1"/>
                            </a:solidFill>
                            <a:effectLst>
                              <a:glow rad="101600">
                                <a:schemeClr val="accent2">
                                  <a:satMod val="175000"/>
                                  <a:alpha val="40000"/>
                                </a:schemeClr>
                              </a:glow>
                            </a:effectLst>
                            <a:latin typeface="Cambria Math" charset="0"/>
                          </a:rPr>
                          <m:t>𝑒𝑛𝑣</m:t>
                        </m:r>
                      </m:sub>
                    </m:sSub>
                    <m:r>
                      <a:rPr lang="en-US" altLang="ja-JP" sz="2000" i="1">
                        <a:solidFill>
                          <a:schemeClr val="bg1"/>
                        </a:solidFill>
                        <a:effectLst>
                          <a:glow rad="101600">
                            <a:schemeClr val="accent2">
                              <a:satMod val="175000"/>
                              <a:alpha val="40000"/>
                            </a:schemeClr>
                          </a:glow>
                        </a:effectLst>
                        <a:latin typeface="Cambria Math" charset="0"/>
                        <a:ea typeface="Cambria Math" charset="0"/>
                        <a:cs typeface="Cambria Math" charset="0"/>
                      </a:rPr>
                      <m:t>&gt;</m:t>
                    </m:r>
                    <m:sSub>
                      <m:sSubPr>
                        <m:ctrlPr>
                          <a:rPr lang="en-US" altLang="ja-JP" sz="2000" i="1">
                            <a:solidFill>
                              <a:schemeClr val="bg1"/>
                            </a:solidFill>
                            <a:effectLst>
                              <a:glow rad="101600">
                                <a:schemeClr val="accent2">
                                  <a:satMod val="175000"/>
                                  <a:alpha val="40000"/>
                                </a:schemeClr>
                              </a:glow>
                            </a:effectLst>
                            <a:latin typeface="Cambria Math" charset="0"/>
                            <a:ea typeface="Cambria Math" charset="0"/>
                            <a:cs typeface="Cambria Math" charset="0"/>
                          </a:rPr>
                        </m:ctrlPr>
                      </m:sSubPr>
                      <m:e>
                        <m:r>
                          <a:rPr lang="en-US" altLang="ja-JP" sz="2000" i="1">
                            <a:solidFill>
                              <a:schemeClr val="bg1"/>
                            </a:solidFill>
                            <a:effectLst>
                              <a:glow rad="101600">
                                <a:schemeClr val="accent2">
                                  <a:satMod val="175000"/>
                                  <a:alpha val="40000"/>
                                </a:schemeClr>
                              </a:glow>
                            </a:effectLst>
                            <a:latin typeface="Cambria Math" charset="0"/>
                            <a:ea typeface="Cambria Math" charset="0"/>
                            <a:cs typeface="Cambria Math" charset="0"/>
                          </a:rPr>
                          <m:t>𝑍</m:t>
                        </m:r>
                      </m:e>
                      <m:sub>
                        <m:r>
                          <a:rPr lang="en-US" altLang="ja-JP" sz="2000" i="1">
                            <a:solidFill>
                              <a:schemeClr val="bg1"/>
                            </a:solidFill>
                            <a:effectLst>
                              <a:glow rad="101600">
                                <a:schemeClr val="accent2">
                                  <a:satMod val="175000"/>
                                  <a:alpha val="40000"/>
                                </a:schemeClr>
                              </a:glow>
                            </a:effectLst>
                            <a:latin typeface="Cambria Math" charset="0"/>
                            <a:ea typeface="Cambria Math" charset="0"/>
                            <a:cs typeface="Cambria Math" charset="0"/>
                          </a:rPr>
                          <m:t>∗</m:t>
                        </m:r>
                      </m:sub>
                    </m:sSub>
                  </m:oMath>
                </a14:m>
                <a:r>
                  <a:rPr lang="en-US" altLang="ja-JP" sz="2000" dirty="0">
                    <a:solidFill>
                      <a:schemeClr val="bg1"/>
                    </a:solidFill>
                    <a:effectLst>
                      <a:glow rad="101600">
                        <a:schemeClr val="accent2">
                          <a:satMod val="175000"/>
                          <a:alpha val="40000"/>
                        </a:schemeClr>
                      </a:glow>
                    </a:effectLst>
                  </a:rPr>
                  <a:t>)</a:t>
                </a:r>
              </a:p>
              <a:p>
                <a:pPr marL="342900" indent="-342900">
                  <a:buFont typeface="Arial" charset="0"/>
                  <a:buChar char="•"/>
                </a:pPr>
                <a:r>
                  <a:rPr lang="en-US" altLang="ja-JP" sz="2400" dirty="0" smtClean="0">
                    <a:solidFill>
                      <a:schemeClr val="bg1"/>
                    </a:solidFill>
                    <a:effectLst>
                      <a:glow rad="101600">
                        <a:schemeClr val="accent2">
                          <a:satMod val="175000"/>
                          <a:alpha val="40000"/>
                        </a:schemeClr>
                      </a:glow>
                    </a:effectLst>
                  </a:rPr>
                  <a:t>Jupiter’s envelop is more enriched than Saturn’s one </a:t>
                </a:r>
                <a:r>
                  <a:rPr lang="en-US" altLang="ja-JP" sz="2000" dirty="0">
                    <a:solidFill>
                      <a:schemeClr val="bg1"/>
                    </a:solidFill>
                    <a:effectLst>
                      <a:glow rad="101600">
                        <a:schemeClr val="accent2">
                          <a:satMod val="175000"/>
                          <a:alpha val="40000"/>
                        </a:schemeClr>
                      </a:glow>
                    </a:effectLst>
                  </a:rPr>
                  <a:t>(</a:t>
                </a:r>
                <a14:m>
                  <m:oMath xmlns:m="http://schemas.openxmlformats.org/officeDocument/2006/math">
                    <m:sSub>
                      <m:sSubPr>
                        <m:ctrlPr>
                          <a:rPr lang="en-US" altLang="ja-JP" sz="2000" i="1">
                            <a:solidFill>
                              <a:schemeClr val="bg1"/>
                            </a:solidFill>
                            <a:effectLst>
                              <a:glow rad="101600">
                                <a:schemeClr val="accent2">
                                  <a:satMod val="175000"/>
                                  <a:alpha val="40000"/>
                                </a:schemeClr>
                              </a:glow>
                            </a:effectLst>
                            <a:latin typeface="Cambria Math" charset="0"/>
                          </a:rPr>
                        </m:ctrlPr>
                      </m:sSubPr>
                      <m:e>
                        <m:r>
                          <a:rPr lang="en-US" altLang="ja-JP" sz="2000" i="1">
                            <a:solidFill>
                              <a:schemeClr val="bg1"/>
                            </a:solidFill>
                            <a:effectLst>
                              <a:glow rad="101600">
                                <a:schemeClr val="accent2">
                                  <a:satMod val="175000"/>
                                  <a:alpha val="40000"/>
                                </a:schemeClr>
                              </a:glow>
                            </a:effectLst>
                            <a:latin typeface="Cambria Math" charset="0"/>
                          </a:rPr>
                          <m:t>𝑍</m:t>
                        </m:r>
                      </m:e>
                      <m:sub>
                        <m:r>
                          <a:rPr lang="en-US" altLang="ja-JP" sz="2000" i="1">
                            <a:solidFill>
                              <a:schemeClr val="bg1"/>
                            </a:solidFill>
                            <a:effectLst>
                              <a:glow rad="101600">
                                <a:schemeClr val="accent2">
                                  <a:satMod val="175000"/>
                                  <a:alpha val="40000"/>
                                </a:schemeClr>
                              </a:glow>
                            </a:effectLst>
                            <a:latin typeface="Cambria Math" charset="0"/>
                          </a:rPr>
                          <m:t>𝐽𝑢𝑝</m:t>
                        </m:r>
                        <m:r>
                          <a:rPr lang="en-US" altLang="ja-JP" sz="2000" i="1">
                            <a:solidFill>
                              <a:schemeClr val="bg1"/>
                            </a:solidFill>
                            <a:effectLst>
                              <a:glow rad="101600">
                                <a:schemeClr val="accent2">
                                  <a:satMod val="175000"/>
                                  <a:alpha val="40000"/>
                                </a:schemeClr>
                              </a:glow>
                            </a:effectLst>
                            <a:latin typeface="Cambria Math" charset="0"/>
                          </a:rPr>
                          <m:t>,</m:t>
                        </m:r>
                        <m:r>
                          <a:rPr lang="en-US" altLang="ja-JP" sz="2000" i="1">
                            <a:solidFill>
                              <a:schemeClr val="bg1"/>
                            </a:solidFill>
                            <a:effectLst>
                              <a:glow rad="101600">
                                <a:schemeClr val="accent2">
                                  <a:satMod val="175000"/>
                                  <a:alpha val="40000"/>
                                </a:schemeClr>
                              </a:glow>
                            </a:effectLst>
                            <a:latin typeface="Cambria Math" charset="0"/>
                          </a:rPr>
                          <m:t>𝑒𝑛𝑣</m:t>
                        </m:r>
                      </m:sub>
                    </m:sSub>
                    <m:r>
                      <a:rPr lang="en-US" altLang="ja-JP" sz="2000" i="1">
                        <a:solidFill>
                          <a:schemeClr val="bg1"/>
                        </a:solidFill>
                        <a:effectLst>
                          <a:glow rad="101600">
                            <a:schemeClr val="accent2">
                              <a:satMod val="175000"/>
                              <a:alpha val="40000"/>
                            </a:schemeClr>
                          </a:glow>
                        </a:effectLst>
                        <a:latin typeface="Cambria Math" charset="0"/>
                        <a:ea typeface="Cambria Math" charset="0"/>
                        <a:cs typeface="Cambria Math" charset="0"/>
                      </a:rPr>
                      <m:t>&gt;</m:t>
                    </m:r>
                    <m:sSub>
                      <m:sSubPr>
                        <m:ctrlPr>
                          <a:rPr lang="en-US" altLang="ja-JP" sz="2000" i="1">
                            <a:solidFill>
                              <a:schemeClr val="bg1"/>
                            </a:solidFill>
                            <a:effectLst>
                              <a:glow rad="101600">
                                <a:schemeClr val="accent2">
                                  <a:satMod val="175000"/>
                                  <a:alpha val="40000"/>
                                </a:schemeClr>
                              </a:glow>
                            </a:effectLst>
                            <a:latin typeface="Cambria Math" charset="0"/>
                            <a:ea typeface="Cambria Math" charset="0"/>
                            <a:cs typeface="Cambria Math" charset="0"/>
                          </a:rPr>
                        </m:ctrlPr>
                      </m:sSubPr>
                      <m:e>
                        <m:r>
                          <a:rPr lang="en-US" altLang="ja-JP" sz="2000" i="1">
                            <a:solidFill>
                              <a:schemeClr val="bg1"/>
                            </a:solidFill>
                            <a:effectLst>
                              <a:glow rad="101600">
                                <a:schemeClr val="accent2">
                                  <a:satMod val="175000"/>
                                  <a:alpha val="40000"/>
                                </a:schemeClr>
                              </a:glow>
                            </a:effectLst>
                            <a:latin typeface="Cambria Math" charset="0"/>
                            <a:ea typeface="Cambria Math" charset="0"/>
                            <a:cs typeface="Cambria Math" charset="0"/>
                          </a:rPr>
                          <m:t>𝑍</m:t>
                        </m:r>
                      </m:e>
                      <m:sub>
                        <m:r>
                          <a:rPr lang="en-US" altLang="ja-JP" sz="2000" i="1">
                            <a:solidFill>
                              <a:schemeClr val="bg1"/>
                            </a:solidFill>
                            <a:effectLst>
                              <a:glow rad="101600">
                                <a:schemeClr val="accent2">
                                  <a:satMod val="175000"/>
                                  <a:alpha val="40000"/>
                                </a:schemeClr>
                              </a:glow>
                            </a:effectLst>
                            <a:latin typeface="Cambria Math" charset="0"/>
                            <a:ea typeface="Cambria Math" charset="0"/>
                            <a:cs typeface="Cambria Math" charset="0"/>
                          </a:rPr>
                          <m:t>𝑆𝑎𝑡</m:t>
                        </m:r>
                        <m:r>
                          <a:rPr lang="en-US" altLang="ja-JP" sz="2000" i="1">
                            <a:solidFill>
                              <a:schemeClr val="bg1"/>
                            </a:solidFill>
                            <a:effectLst>
                              <a:glow rad="101600">
                                <a:schemeClr val="accent2">
                                  <a:satMod val="175000"/>
                                  <a:alpha val="40000"/>
                                </a:schemeClr>
                              </a:glow>
                            </a:effectLst>
                            <a:latin typeface="Cambria Math" charset="0"/>
                            <a:ea typeface="Cambria Math" charset="0"/>
                            <a:cs typeface="Cambria Math" charset="0"/>
                          </a:rPr>
                          <m:t>,</m:t>
                        </m:r>
                        <m:r>
                          <a:rPr lang="en-US" altLang="ja-JP" sz="2000" i="1">
                            <a:solidFill>
                              <a:schemeClr val="bg1"/>
                            </a:solidFill>
                            <a:effectLst>
                              <a:glow rad="101600">
                                <a:schemeClr val="accent2">
                                  <a:satMod val="175000"/>
                                  <a:alpha val="40000"/>
                                </a:schemeClr>
                              </a:glow>
                            </a:effectLst>
                            <a:latin typeface="Cambria Math" charset="0"/>
                            <a:ea typeface="Cambria Math" charset="0"/>
                            <a:cs typeface="Cambria Math" charset="0"/>
                          </a:rPr>
                          <m:t>𝑒𝑛𝑣</m:t>
                        </m:r>
                      </m:sub>
                    </m:sSub>
                  </m:oMath>
                </a14:m>
                <a:r>
                  <a:rPr lang="en-US" altLang="ja-JP" sz="2000" dirty="0">
                    <a:solidFill>
                      <a:schemeClr val="bg1"/>
                    </a:solidFill>
                    <a:effectLst>
                      <a:glow rad="101600">
                        <a:schemeClr val="accent2">
                          <a:satMod val="175000"/>
                          <a:alpha val="40000"/>
                        </a:schemeClr>
                      </a:glow>
                    </a:effectLst>
                  </a:rPr>
                  <a:t>)</a:t>
                </a:r>
                <a:endParaRPr lang="en-US" altLang="ja-JP" sz="2400" dirty="0">
                  <a:solidFill>
                    <a:schemeClr val="bg1"/>
                  </a:solidFill>
                  <a:effectLst>
                    <a:glow rad="101600">
                      <a:schemeClr val="accent2">
                        <a:satMod val="175000"/>
                        <a:alpha val="40000"/>
                      </a:schemeClr>
                    </a:glow>
                  </a:effectLst>
                </a:endParaRPr>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25400" y="6002299"/>
                <a:ext cx="9766300" cy="859531"/>
              </a:xfrm>
              <a:prstGeom prst="rect">
                <a:avLst/>
              </a:prstGeom>
              <a:blipFill rotWithShape="0">
                <a:blip r:embed="rId10"/>
                <a:stretch>
                  <a:fillRect l="-1373" t="-11348" b="-16312"/>
                </a:stretch>
              </a:blipFill>
            </p:spPr>
            <p:txBody>
              <a:bodyPr/>
              <a:lstStyle/>
              <a:p>
                <a:r>
                  <a:rPr lang="ja-JP" altLang="en-US">
                    <a:noFill/>
                  </a:rPr>
                  <a:t> </a:t>
                </a:r>
              </a:p>
            </p:txBody>
          </p:sp>
        </mc:Fallback>
      </mc:AlternateContent>
      <p:sp>
        <p:nvSpPr>
          <p:cNvPr id="47" name="テキスト ボックス 46"/>
          <p:cNvSpPr txBox="1"/>
          <p:nvPr/>
        </p:nvSpPr>
        <p:spPr>
          <a:xfrm>
            <a:off x="1102225" y="3581942"/>
            <a:ext cx="6990055" cy="400110"/>
          </a:xfrm>
          <a:prstGeom prst="rect">
            <a:avLst/>
          </a:prstGeom>
          <a:noFill/>
        </p:spPr>
        <p:txBody>
          <a:bodyPr wrap="none" rtlCol="0">
            <a:spAutoFit/>
          </a:bodyPr>
          <a:lstStyle/>
          <a:p>
            <a:r>
              <a:rPr kumimoji="1" lang="en-US" altLang="ja-JP" sz="2000" dirty="0" smtClean="0">
                <a:solidFill>
                  <a:schemeClr val="bg1"/>
                </a:solidFill>
                <a:latin typeface="Century" charset="0"/>
                <a:ea typeface="Century" charset="0"/>
                <a:cs typeface="Century" charset="0"/>
              </a:rPr>
              <a:t>The Amount of Heavy Elements in Gas Giants’ Envelopes</a:t>
            </a:r>
            <a:endParaRPr kumimoji="1" lang="ja-JP" altLang="en-US" sz="2000" dirty="0">
              <a:solidFill>
                <a:schemeClr val="bg1"/>
              </a:solidFill>
              <a:latin typeface="Century" charset="0"/>
              <a:ea typeface="Century" charset="0"/>
              <a:cs typeface="Century" charset="0"/>
            </a:endParaRPr>
          </a:p>
        </p:txBody>
      </p:sp>
      <p:sp>
        <p:nvSpPr>
          <p:cNvPr id="126" name="テキスト ボックス 125"/>
          <p:cNvSpPr txBox="1"/>
          <p:nvPr/>
        </p:nvSpPr>
        <p:spPr>
          <a:xfrm>
            <a:off x="1224548" y="4192826"/>
            <a:ext cx="1226618" cy="461665"/>
          </a:xfrm>
          <a:prstGeom prst="rect">
            <a:avLst/>
          </a:prstGeom>
          <a:noFill/>
        </p:spPr>
        <p:txBody>
          <a:bodyPr wrap="none" rtlCol="0">
            <a:spAutoFit/>
          </a:bodyPr>
          <a:lstStyle/>
          <a:p>
            <a:r>
              <a:rPr kumimoji="1" lang="en-US" altLang="ja-JP" sz="2400" dirty="0" smtClean="0">
                <a:solidFill>
                  <a:schemeClr val="bg1"/>
                </a:solidFill>
                <a:latin typeface="Century" charset="0"/>
                <a:ea typeface="Century" charset="0"/>
                <a:cs typeface="Century" charset="0"/>
              </a:rPr>
              <a:t>Jupiter</a:t>
            </a:r>
            <a:endParaRPr kumimoji="1" lang="ja-JP" altLang="en-US" sz="2400" dirty="0">
              <a:solidFill>
                <a:schemeClr val="bg1"/>
              </a:solidFill>
              <a:latin typeface="Century" charset="0"/>
              <a:ea typeface="Century" charset="0"/>
              <a:cs typeface="Century" charset="0"/>
            </a:endParaRPr>
          </a:p>
        </p:txBody>
      </p:sp>
      <p:sp>
        <p:nvSpPr>
          <p:cNvPr id="127" name="テキスト ボックス 126"/>
          <p:cNvSpPr txBox="1"/>
          <p:nvPr/>
        </p:nvSpPr>
        <p:spPr>
          <a:xfrm>
            <a:off x="1227934" y="5035127"/>
            <a:ext cx="1181734" cy="461665"/>
          </a:xfrm>
          <a:prstGeom prst="rect">
            <a:avLst/>
          </a:prstGeom>
          <a:noFill/>
        </p:spPr>
        <p:txBody>
          <a:bodyPr wrap="none" rtlCol="0">
            <a:spAutoFit/>
          </a:bodyPr>
          <a:lstStyle/>
          <a:p>
            <a:r>
              <a:rPr kumimoji="1" lang="en-US" altLang="ja-JP" sz="2400" smtClean="0">
                <a:solidFill>
                  <a:schemeClr val="bg1"/>
                </a:solidFill>
                <a:latin typeface="Century" charset="0"/>
                <a:ea typeface="Century" charset="0"/>
                <a:cs typeface="Century" charset="0"/>
              </a:rPr>
              <a:t>Saturn</a:t>
            </a:r>
            <a:endParaRPr kumimoji="1" lang="ja-JP" altLang="en-US" sz="2400" dirty="0">
              <a:solidFill>
                <a:schemeClr val="bg1"/>
              </a:solidFill>
              <a:latin typeface="Century" charset="0"/>
              <a:ea typeface="Century" charset="0"/>
              <a:cs typeface="Century" charset="0"/>
            </a:endParaRPr>
          </a:p>
        </p:txBody>
      </p:sp>
      <p:grpSp>
        <p:nvGrpSpPr>
          <p:cNvPr id="128" name="図形グループ 127"/>
          <p:cNvGrpSpPr/>
          <p:nvPr/>
        </p:nvGrpSpPr>
        <p:grpSpPr>
          <a:xfrm>
            <a:off x="2435631" y="4228524"/>
            <a:ext cx="511059" cy="390269"/>
            <a:chOff x="10026210" y="3672086"/>
            <a:chExt cx="511059" cy="390269"/>
          </a:xfrm>
        </p:grpSpPr>
        <p:sp>
          <p:nvSpPr>
            <p:cNvPr id="129" name="円/楕円 128"/>
            <p:cNvSpPr/>
            <p:nvPr/>
          </p:nvSpPr>
          <p:spPr>
            <a:xfrm>
              <a:off x="10125275" y="3709576"/>
              <a:ext cx="305699" cy="315291"/>
            </a:xfrm>
            <a:prstGeom prst="ellipse">
              <a:avLst/>
            </a:prstGeom>
            <a:solidFill>
              <a:schemeClr val="tx1"/>
            </a:solidFill>
            <a:ln>
              <a:noFill/>
            </a:ln>
            <a:effectLst>
              <a:outerShdw blurRad="101600" dist="76200" dir="5400000" sx="90000" sy="-190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130" name="図 1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26210" y="3672086"/>
              <a:ext cx="511059" cy="390269"/>
            </a:xfrm>
            <a:prstGeom prst="rect">
              <a:avLst/>
            </a:prstGeom>
          </p:spPr>
        </p:pic>
      </p:grpSp>
      <p:grpSp>
        <p:nvGrpSpPr>
          <p:cNvPr id="131" name="図形グループ 130"/>
          <p:cNvGrpSpPr/>
          <p:nvPr/>
        </p:nvGrpSpPr>
        <p:grpSpPr>
          <a:xfrm>
            <a:off x="2404708" y="4995959"/>
            <a:ext cx="600000" cy="540000"/>
            <a:chOff x="9801233" y="-1437668"/>
            <a:chExt cx="800000" cy="720000"/>
          </a:xfrm>
        </p:grpSpPr>
        <p:sp>
          <p:nvSpPr>
            <p:cNvPr id="132" name="円/楕円 131"/>
            <p:cNvSpPr/>
            <p:nvPr/>
          </p:nvSpPr>
          <p:spPr>
            <a:xfrm>
              <a:off x="10057233" y="-1196268"/>
              <a:ext cx="288000" cy="288000"/>
            </a:xfrm>
            <a:prstGeom prst="ellipse">
              <a:avLst/>
            </a:prstGeom>
            <a:gradFill flip="none" rotWithShape="1">
              <a:gsLst>
                <a:gs pos="0">
                  <a:schemeClr val="tx1"/>
                </a:gs>
                <a:gs pos="100000">
                  <a:schemeClr val="tx1">
                    <a:lumMod val="100000"/>
                  </a:schemeClr>
                </a:gs>
              </a:gsLst>
              <a:path path="circle">
                <a:fillToRect l="50000" t="50000" r="50000" b="50000"/>
              </a:path>
              <a:tileRect/>
            </a:gradFill>
            <a:ln>
              <a:noFill/>
            </a:ln>
            <a:effectLst>
              <a:outerShdw blurRad="101600" dist="76200" dir="5400000" sx="90000" sy="-19000"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133" name="図 1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01233" y="-1437668"/>
              <a:ext cx="800000" cy="720000"/>
            </a:xfrm>
            <a:prstGeom prst="rect">
              <a:avLst/>
            </a:prstGeom>
          </p:spPr>
        </p:pic>
      </p:grpSp>
      <mc:AlternateContent xmlns:mc="http://schemas.openxmlformats.org/markup-compatibility/2006" xmlns:a14="http://schemas.microsoft.com/office/drawing/2010/main">
        <mc:Choice Requires="a14">
          <p:sp>
            <p:nvSpPr>
              <p:cNvPr id="134" name="テキスト ボックス 133"/>
              <p:cNvSpPr txBox="1"/>
              <p:nvPr/>
            </p:nvSpPr>
            <p:spPr>
              <a:xfrm>
                <a:off x="7763493" y="4851489"/>
                <a:ext cx="438395" cy="31720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kumimoji="1" lang="en-US" altLang="ja-JP" sz="1400" i="1" smtClean="0">
                              <a:solidFill>
                                <a:schemeClr val="bg1"/>
                              </a:solidFill>
                              <a:latin typeface="Cambria Math" charset="0"/>
                              <a:ea typeface="Century" charset="0"/>
                              <a:cs typeface="Century" charset="0"/>
                            </a:rPr>
                          </m:ctrlPr>
                        </m:sSubPr>
                        <m:e>
                          <m:r>
                            <a:rPr kumimoji="1" lang="en-US" altLang="ja-JP" sz="1400" b="0" i="1" smtClean="0">
                              <a:solidFill>
                                <a:schemeClr val="bg1"/>
                              </a:solidFill>
                              <a:latin typeface="Cambria Math" charset="0"/>
                              <a:ea typeface="Century" charset="0"/>
                              <a:cs typeface="Century" charset="0"/>
                            </a:rPr>
                            <m:t>𝑀</m:t>
                          </m:r>
                        </m:e>
                        <m:sub>
                          <m:r>
                            <a:rPr kumimoji="1" lang="en-US" altLang="ja-JP" sz="1400" i="1" smtClean="0">
                              <a:solidFill>
                                <a:schemeClr val="bg1"/>
                              </a:solidFill>
                              <a:latin typeface="Cambria Math" charset="0"/>
                              <a:ea typeface="Cambria Math" charset="0"/>
                              <a:cs typeface="Cambria Math" charset="0"/>
                            </a:rPr>
                            <m:t>⊕</m:t>
                          </m:r>
                        </m:sub>
                      </m:sSub>
                    </m:oMath>
                  </m:oMathPara>
                </a14:m>
                <a:endParaRPr kumimoji="1" lang="ja-JP" altLang="en-US" sz="1400" dirty="0">
                  <a:solidFill>
                    <a:schemeClr val="bg1"/>
                  </a:solidFill>
                  <a:latin typeface="Century" charset="0"/>
                  <a:ea typeface="Century" charset="0"/>
                  <a:cs typeface="Century" charset="0"/>
                </a:endParaRPr>
              </a:p>
            </p:txBody>
          </p:sp>
        </mc:Choice>
        <mc:Fallback xmlns="">
          <p:sp>
            <p:nvSpPr>
              <p:cNvPr id="134" name="テキスト ボックス 133"/>
              <p:cNvSpPr txBox="1">
                <a:spLocks noRot="1" noChangeAspect="1" noMove="1" noResize="1" noEditPoints="1" noAdjustHandles="1" noChangeArrowheads="1" noChangeShapeType="1" noTextEdit="1"/>
              </p:cNvSpPr>
              <p:nvPr/>
            </p:nvSpPr>
            <p:spPr>
              <a:xfrm>
                <a:off x="7763493" y="4851489"/>
                <a:ext cx="438395" cy="317203"/>
              </a:xfrm>
              <a:prstGeom prst="rect">
                <a:avLst/>
              </a:prstGeom>
              <a:blipFill rotWithShape="0">
                <a:blip r:embed="rId13"/>
                <a:stretch>
                  <a:fillRect l="-1408" b="-3846"/>
                </a:stretch>
              </a:blipFill>
            </p:spPr>
            <p:txBody>
              <a:bodyPr/>
              <a:lstStyle/>
              <a:p>
                <a:r>
                  <a:rPr lang="ja-JP" altLang="en-US">
                    <a:noFill/>
                  </a:rPr>
                  <a:t> </a:t>
                </a:r>
              </a:p>
            </p:txBody>
          </p:sp>
        </mc:Fallback>
      </mc:AlternateContent>
      <p:grpSp>
        <p:nvGrpSpPr>
          <p:cNvPr id="56" name="図形グループ 55"/>
          <p:cNvGrpSpPr/>
          <p:nvPr/>
        </p:nvGrpSpPr>
        <p:grpSpPr>
          <a:xfrm>
            <a:off x="3407406" y="4098081"/>
            <a:ext cx="4596302" cy="1440000"/>
            <a:chOff x="2810506" y="3945550"/>
            <a:chExt cx="4596302" cy="1440000"/>
          </a:xfrm>
        </p:grpSpPr>
        <p:cxnSp>
          <p:nvCxnSpPr>
            <p:cNvPr id="22" name="直線コネクタ 21"/>
            <p:cNvCxnSpPr/>
            <p:nvPr/>
          </p:nvCxnSpPr>
          <p:spPr>
            <a:xfrm>
              <a:off x="2810506" y="3945550"/>
              <a:ext cx="0" cy="144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3872493" y="3945550"/>
              <a:ext cx="0" cy="144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a:off x="4934480" y="3945550"/>
              <a:ext cx="0" cy="144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5996467" y="3945550"/>
              <a:ext cx="0" cy="144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7058455" y="3945550"/>
              <a:ext cx="0" cy="144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2810506" y="4665550"/>
              <a:ext cx="4596302" cy="0"/>
            </a:xfrm>
            <a:prstGeom prst="straightConnector1">
              <a:avLst/>
            </a:prstGeom>
            <a:ln w="38100">
              <a:tailEnd type="triangle" w="lg" len="lg"/>
            </a:ln>
          </p:spPr>
          <p:style>
            <a:lnRef idx="1">
              <a:schemeClr val="accent1"/>
            </a:lnRef>
            <a:fillRef idx="0">
              <a:schemeClr val="accent1"/>
            </a:fillRef>
            <a:effectRef idx="0">
              <a:schemeClr val="accent1"/>
            </a:effectRef>
            <a:fontRef idx="minor">
              <a:schemeClr val="tx1"/>
            </a:fontRef>
          </p:style>
        </p:cxnSp>
      </p:grpSp>
      <p:grpSp>
        <p:nvGrpSpPr>
          <p:cNvPr id="49" name="図形グループ 48"/>
          <p:cNvGrpSpPr/>
          <p:nvPr/>
        </p:nvGrpSpPr>
        <p:grpSpPr>
          <a:xfrm>
            <a:off x="3151378" y="4621896"/>
            <a:ext cx="4569028" cy="369332"/>
            <a:chOff x="4157766" y="5597338"/>
            <a:chExt cx="4569028" cy="369332"/>
          </a:xfrm>
        </p:grpSpPr>
        <p:sp>
          <p:nvSpPr>
            <p:cNvPr id="48" name="テキスト ボックス 47"/>
            <p:cNvSpPr txBox="1"/>
            <p:nvPr/>
          </p:nvSpPr>
          <p:spPr>
            <a:xfrm>
              <a:off x="4157766" y="5597338"/>
              <a:ext cx="312906" cy="369332"/>
            </a:xfrm>
            <a:prstGeom prst="rect">
              <a:avLst/>
            </a:prstGeom>
            <a:noFill/>
          </p:spPr>
          <p:txBody>
            <a:bodyPr wrap="none" rtlCol="0">
              <a:spAutoFit/>
            </a:bodyPr>
            <a:lstStyle/>
            <a:p>
              <a:pPr algn="r"/>
              <a:r>
                <a:rPr kumimoji="1" lang="en-US" altLang="ja-JP" dirty="0" smtClean="0">
                  <a:solidFill>
                    <a:schemeClr val="bg1"/>
                  </a:solidFill>
                  <a:latin typeface="Century" charset="0"/>
                  <a:ea typeface="Century" charset="0"/>
                  <a:cs typeface="Century" charset="0"/>
                </a:rPr>
                <a:t>0</a:t>
              </a:r>
              <a:endParaRPr kumimoji="1" lang="ja-JP" altLang="en-US" dirty="0">
                <a:solidFill>
                  <a:schemeClr val="bg1"/>
                </a:solidFill>
                <a:latin typeface="Century" charset="0"/>
                <a:ea typeface="Century" charset="0"/>
                <a:cs typeface="Century" charset="0"/>
              </a:endParaRPr>
            </a:p>
          </p:txBody>
        </p:sp>
        <p:sp>
          <p:nvSpPr>
            <p:cNvPr id="121" name="テキスト ボックス 120"/>
            <p:cNvSpPr txBox="1"/>
            <p:nvPr/>
          </p:nvSpPr>
          <p:spPr>
            <a:xfrm>
              <a:off x="5096308" y="5597338"/>
              <a:ext cx="438395" cy="369332"/>
            </a:xfrm>
            <a:prstGeom prst="rect">
              <a:avLst/>
            </a:prstGeom>
            <a:noFill/>
          </p:spPr>
          <p:txBody>
            <a:bodyPr wrap="square" rtlCol="0">
              <a:spAutoFit/>
            </a:bodyPr>
            <a:lstStyle/>
            <a:p>
              <a:pPr algn="ctr"/>
              <a:r>
                <a:rPr lang="en-US" altLang="ja-JP" dirty="0" smtClean="0">
                  <a:solidFill>
                    <a:schemeClr val="bg1"/>
                  </a:solidFill>
                  <a:latin typeface="Century" charset="0"/>
                  <a:ea typeface="Century" charset="0"/>
                  <a:cs typeface="Century" charset="0"/>
                </a:rPr>
                <a:t>10</a:t>
              </a:r>
              <a:endParaRPr kumimoji="1" lang="ja-JP" altLang="en-US" dirty="0">
                <a:solidFill>
                  <a:schemeClr val="bg1"/>
                </a:solidFill>
                <a:latin typeface="Century" charset="0"/>
                <a:ea typeface="Century" charset="0"/>
                <a:cs typeface="Century" charset="0"/>
              </a:endParaRPr>
            </a:p>
          </p:txBody>
        </p:sp>
        <p:sp>
          <p:nvSpPr>
            <p:cNvPr id="122" name="テキスト ボックス 121"/>
            <p:cNvSpPr txBox="1"/>
            <p:nvPr/>
          </p:nvSpPr>
          <p:spPr>
            <a:xfrm>
              <a:off x="6160339" y="5597338"/>
              <a:ext cx="438395" cy="369332"/>
            </a:xfrm>
            <a:prstGeom prst="rect">
              <a:avLst/>
            </a:prstGeom>
            <a:noFill/>
          </p:spPr>
          <p:txBody>
            <a:bodyPr wrap="square" rtlCol="0">
              <a:spAutoFit/>
            </a:bodyPr>
            <a:lstStyle/>
            <a:p>
              <a:pPr algn="ctr"/>
              <a:r>
                <a:rPr lang="en-US" altLang="ja-JP">
                  <a:solidFill>
                    <a:schemeClr val="bg1"/>
                  </a:solidFill>
                  <a:latin typeface="Century" charset="0"/>
                  <a:ea typeface="Century" charset="0"/>
                  <a:cs typeface="Century" charset="0"/>
                </a:rPr>
                <a:t>2</a:t>
              </a:r>
              <a:r>
                <a:rPr lang="en-US" altLang="ja-JP" smtClean="0">
                  <a:solidFill>
                    <a:schemeClr val="bg1"/>
                  </a:solidFill>
                  <a:latin typeface="Century" charset="0"/>
                  <a:ea typeface="Century" charset="0"/>
                  <a:cs typeface="Century" charset="0"/>
                </a:rPr>
                <a:t>0</a:t>
              </a:r>
              <a:endParaRPr kumimoji="1" lang="ja-JP" altLang="en-US" dirty="0">
                <a:solidFill>
                  <a:schemeClr val="bg1"/>
                </a:solidFill>
                <a:latin typeface="Century" charset="0"/>
                <a:ea typeface="Century" charset="0"/>
                <a:cs typeface="Century" charset="0"/>
              </a:endParaRPr>
            </a:p>
          </p:txBody>
        </p:sp>
        <p:sp>
          <p:nvSpPr>
            <p:cNvPr id="123" name="テキスト ボックス 122"/>
            <p:cNvSpPr txBox="1"/>
            <p:nvPr/>
          </p:nvSpPr>
          <p:spPr>
            <a:xfrm>
              <a:off x="7224370" y="5597338"/>
              <a:ext cx="438395" cy="369332"/>
            </a:xfrm>
            <a:prstGeom prst="rect">
              <a:avLst/>
            </a:prstGeom>
            <a:noFill/>
          </p:spPr>
          <p:txBody>
            <a:bodyPr wrap="square" rtlCol="0">
              <a:spAutoFit/>
            </a:bodyPr>
            <a:lstStyle/>
            <a:p>
              <a:pPr algn="ctr"/>
              <a:r>
                <a:rPr lang="en-US" altLang="ja-JP" dirty="0">
                  <a:solidFill>
                    <a:schemeClr val="bg1"/>
                  </a:solidFill>
                  <a:latin typeface="Century" charset="0"/>
                  <a:ea typeface="Century" charset="0"/>
                  <a:cs typeface="Century" charset="0"/>
                </a:rPr>
                <a:t>3</a:t>
              </a:r>
              <a:r>
                <a:rPr lang="en-US" altLang="ja-JP" dirty="0" smtClean="0">
                  <a:solidFill>
                    <a:schemeClr val="bg1"/>
                  </a:solidFill>
                  <a:latin typeface="Century" charset="0"/>
                  <a:ea typeface="Century" charset="0"/>
                  <a:cs typeface="Century" charset="0"/>
                </a:rPr>
                <a:t>0</a:t>
              </a:r>
              <a:endParaRPr kumimoji="1" lang="ja-JP" altLang="en-US" dirty="0">
                <a:solidFill>
                  <a:schemeClr val="bg1"/>
                </a:solidFill>
                <a:latin typeface="Century" charset="0"/>
                <a:ea typeface="Century" charset="0"/>
                <a:cs typeface="Century" charset="0"/>
              </a:endParaRPr>
            </a:p>
          </p:txBody>
        </p:sp>
        <p:sp>
          <p:nvSpPr>
            <p:cNvPr id="124" name="テキスト ボックス 123"/>
            <p:cNvSpPr txBox="1"/>
            <p:nvPr/>
          </p:nvSpPr>
          <p:spPr>
            <a:xfrm>
              <a:off x="8288399" y="5597338"/>
              <a:ext cx="438395" cy="369332"/>
            </a:xfrm>
            <a:prstGeom prst="rect">
              <a:avLst/>
            </a:prstGeom>
            <a:noFill/>
          </p:spPr>
          <p:txBody>
            <a:bodyPr wrap="square" rtlCol="0">
              <a:spAutoFit/>
            </a:bodyPr>
            <a:lstStyle/>
            <a:p>
              <a:pPr algn="ctr"/>
              <a:r>
                <a:rPr lang="en-US" altLang="ja-JP" dirty="0">
                  <a:solidFill>
                    <a:schemeClr val="bg1"/>
                  </a:solidFill>
                  <a:latin typeface="Century" charset="0"/>
                  <a:ea typeface="Century" charset="0"/>
                  <a:cs typeface="Century" charset="0"/>
                </a:rPr>
                <a:t>4</a:t>
              </a:r>
              <a:r>
                <a:rPr lang="en-US" altLang="ja-JP" dirty="0" smtClean="0">
                  <a:solidFill>
                    <a:schemeClr val="bg1"/>
                  </a:solidFill>
                  <a:latin typeface="Century" charset="0"/>
                  <a:ea typeface="Century" charset="0"/>
                  <a:cs typeface="Century" charset="0"/>
                </a:rPr>
                <a:t>0</a:t>
              </a:r>
              <a:endParaRPr kumimoji="1" lang="ja-JP" altLang="en-US" dirty="0">
                <a:solidFill>
                  <a:schemeClr val="bg1"/>
                </a:solidFill>
                <a:latin typeface="Century" charset="0"/>
                <a:ea typeface="Century" charset="0"/>
                <a:cs typeface="Century" charset="0"/>
              </a:endParaRPr>
            </a:p>
          </p:txBody>
        </p:sp>
      </p:grpSp>
      <mc:AlternateContent xmlns:mc="http://schemas.openxmlformats.org/markup-compatibility/2006" xmlns:a14="http://schemas.microsoft.com/office/drawing/2010/main">
        <mc:Choice Requires="a14">
          <p:sp>
            <p:nvSpPr>
              <p:cNvPr id="125" name="正方形/長方形 124"/>
              <p:cNvSpPr/>
              <p:nvPr/>
            </p:nvSpPr>
            <p:spPr>
              <a:xfrm>
                <a:off x="3407406" y="5104764"/>
                <a:ext cx="1061987" cy="322391"/>
              </a:xfrm>
              <a:prstGeom prst="rect">
                <a:avLst/>
              </a:prstGeom>
              <a:solidFill>
                <a:schemeClr val="accent6"/>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ja-JP" i="1" smtClean="0">
                          <a:latin typeface="Cambria Math" charset="0"/>
                        </a:rPr>
                        <m:t>0</m:t>
                      </m:r>
                      <m:r>
                        <a:rPr kumimoji="1" lang="en-US" altLang="ja-JP" b="0" i="1" smtClean="0">
                          <a:latin typeface="Cambria Math" charset="0"/>
                        </a:rPr>
                        <m:t>~10</m:t>
                      </m:r>
                      <m:sSub>
                        <m:sSubPr>
                          <m:ctrlPr>
                            <a:rPr kumimoji="1" lang="en-US" altLang="ja-JP" b="0" i="1" smtClean="0">
                              <a:latin typeface="Cambria Math" charset="0"/>
                            </a:rPr>
                          </m:ctrlPr>
                        </m:sSubPr>
                        <m:e>
                          <m:r>
                            <a:rPr kumimoji="1" lang="en-US" altLang="ja-JP" b="0" i="1" smtClean="0">
                              <a:latin typeface="Cambria Math" charset="0"/>
                            </a:rPr>
                            <m:t>𝑀</m:t>
                          </m:r>
                        </m:e>
                        <m:sub>
                          <m:r>
                            <a:rPr kumimoji="1" lang="en-US" altLang="ja-JP" b="0" i="1" smtClean="0">
                              <a:latin typeface="Cambria Math" charset="0"/>
                              <a:ea typeface="Cambria Math" charset="0"/>
                              <a:cs typeface="Cambria Math" charset="0"/>
                            </a:rPr>
                            <m:t>⊕</m:t>
                          </m:r>
                        </m:sub>
                      </m:sSub>
                    </m:oMath>
                  </m:oMathPara>
                </a14:m>
                <a:endParaRPr kumimoji="1" lang="ja-JP" altLang="en-US" dirty="0"/>
              </a:p>
            </p:txBody>
          </p:sp>
        </mc:Choice>
        <mc:Fallback xmlns="">
          <p:sp>
            <p:nvSpPr>
              <p:cNvPr id="125" name="正方形/長方形 124"/>
              <p:cNvSpPr>
                <a:spLocks noRot="1" noChangeAspect="1" noMove="1" noResize="1" noEditPoints="1" noAdjustHandles="1" noChangeArrowheads="1" noChangeShapeType="1" noTextEdit="1"/>
              </p:cNvSpPr>
              <p:nvPr/>
            </p:nvSpPr>
            <p:spPr>
              <a:xfrm>
                <a:off x="3407406" y="5104764"/>
                <a:ext cx="1061987" cy="322391"/>
              </a:xfrm>
              <a:prstGeom prst="rect">
                <a:avLst/>
              </a:prstGeom>
              <a:blipFill rotWithShape="0">
                <a:blip r:embed="rId14"/>
                <a:stretch>
                  <a:fillRect l="-1685" b="-15789"/>
                </a:stretch>
              </a:blipFill>
              <a:ln w="25400">
                <a:solidFill>
                  <a:srgbClr val="00B05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5342160" y="4262463"/>
                <a:ext cx="2201200" cy="322391"/>
              </a:xfrm>
              <a:prstGeom prst="rect">
                <a:avLst/>
              </a:prstGeom>
              <a:solidFill>
                <a:schemeClr val="accent2"/>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kumimoji="1" lang="en-US" altLang="ja-JP" b="0" i="1" smtClean="0">
                          <a:latin typeface="Cambria Math" charset="0"/>
                        </a:rPr>
                        <m:t>17~38</m:t>
                      </m:r>
                      <m:sSub>
                        <m:sSubPr>
                          <m:ctrlPr>
                            <a:rPr kumimoji="1" lang="en-US" altLang="ja-JP" b="0" i="1" smtClean="0">
                              <a:latin typeface="Cambria Math" charset="0"/>
                            </a:rPr>
                          </m:ctrlPr>
                        </m:sSubPr>
                        <m:e>
                          <m:r>
                            <a:rPr kumimoji="1" lang="en-US" altLang="ja-JP" b="0" i="1" smtClean="0">
                              <a:latin typeface="Cambria Math" charset="0"/>
                            </a:rPr>
                            <m:t>𝑀</m:t>
                          </m:r>
                        </m:e>
                        <m:sub>
                          <m:r>
                            <a:rPr kumimoji="1" lang="en-US" altLang="ja-JP" b="0" i="1" smtClean="0">
                              <a:latin typeface="Cambria Math" charset="0"/>
                              <a:ea typeface="Cambria Math" charset="0"/>
                              <a:cs typeface="Cambria Math" charset="0"/>
                            </a:rPr>
                            <m:t>⊕</m:t>
                          </m:r>
                        </m:sub>
                      </m:sSub>
                    </m:oMath>
                  </m:oMathPara>
                </a14:m>
                <a:endParaRPr kumimoji="1" lang="ja-JP" altLang="en-US" dirty="0"/>
              </a:p>
            </p:txBody>
          </p:sp>
        </mc:Choice>
        <mc:Fallback xmlns="">
          <p:sp>
            <p:nvSpPr>
              <p:cNvPr id="16" name="正方形/長方形 15"/>
              <p:cNvSpPr>
                <a:spLocks noRot="1" noChangeAspect="1" noMove="1" noResize="1" noEditPoints="1" noAdjustHandles="1" noChangeArrowheads="1" noChangeShapeType="1" noTextEdit="1"/>
              </p:cNvSpPr>
              <p:nvPr/>
            </p:nvSpPr>
            <p:spPr>
              <a:xfrm>
                <a:off x="5342160" y="4262463"/>
                <a:ext cx="2201200" cy="322391"/>
              </a:xfrm>
              <a:prstGeom prst="rect">
                <a:avLst/>
              </a:prstGeom>
              <a:blipFill rotWithShape="0">
                <a:blip r:embed="rId15"/>
                <a:stretch>
                  <a:fillRect b="-15789"/>
                </a:stretch>
              </a:blipFill>
              <a:ln w="25400">
                <a:solidFill>
                  <a:srgbClr val="FF0000"/>
                </a:solidFill>
              </a:ln>
            </p:spPr>
            <p:txBody>
              <a:bodyPr/>
              <a:lstStyle/>
              <a:p>
                <a:r>
                  <a:rPr lang="ja-JP" altLang="en-US">
                    <a:noFill/>
                  </a:rPr>
                  <a:t> </a:t>
                </a:r>
              </a:p>
            </p:txBody>
          </p:sp>
        </mc:Fallback>
      </mc:AlternateContent>
    </p:spTree>
    <p:custDataLst>
      <p:tags r:id="rId1"/>
    </p:custDataLst>
    <p:extLst>
      <p:ext uri="{BB962C8B-B14F-4D97-AF65-F5344CB8AC3E}">
        <p14:creationId xmlns:p14="http://schemas.microsoft.com/office/powerpoint/2010/main" val="1411546640"/>
      </p:ext>
    </p:extLst>
  </p:cSld>
  <p:clrMapOvr>
    <a:masterClrMapping/>
  </p:clrMapOvr>
  <mc:AlternateContent xmlns:mc="http://schemas.openxmlformats.org/markup-compatibility/2006">
    <mc:Choice xmlns:p14="http://schemas.microsoft.com/office/powerpoint/2010/main" Requires="p14">
      <p:transition spd="slow" p14:dur="2000" advTm="61312"/>
    </mc:Choice>
    <mc:Fallback>
      <p:transition spd="slow" advTm="613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barn(outVertical)">
                                      <p:cBhvr>
                                        <p:cTn id="1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17966"/>
            <a:ext cx="7886700" cy="330314"/>
          </a:xfrm>
          <a:ln>
            <a:noFill/>
          </a:ln>
        </p:spPr>
        <p:txBody>
          <a:bodyPr>
            <a:noAutofit/>
          </a:bodyPr>
          <a:lstStyle/>
          <a:p>
            <a:r>
              <a:rPr lang="en-US" altLang="ja-JP" sz="2400" dirty="0" smtClean="0">
                <a:solidFill>
                  <a:schemeClr val="bg1"/>
                </a:solidFill>
              </a:rPr>
              <a:t>Study</a:t>
            </a:r>
            <a:r>
              <a:rPr lang="ja-JP" altLang="en-US" sz="2400" dirty="0" smtClean="0">
                <a:solidFill>
                  <a:schemeClr val="bg1"/>
                </a:solidFill>
              </a:rPr>
              <a:t>：</a:t>
            </a:r>
            <a:r>
              <a:rPr lang="en-US" altLang="ja-JP" sz="2400" dirty="0" smtClean="0">
                <a:solidFill>
                  <a:schemeClr val="bg1"/>
                </a:solidFill>
              </a:rPr>
              <a:t>Mean Motion Resonance </a:t>
            </a:r>
            <a:r>
              <a:rPr lang="ja-JP" altLang="en-US" sz="2400" dirty="0" smtClean="0">
                <a:solidFill>
                  <a:schemeClr val="bg1"/>
                </a:solidFill>
              </a:rPr>
              <a:t>と</a:t>
            </a:r>
            <a:r>
              <a:rPr lang="en-US" altLang="ja-JP" sz="2400" dirty="0" smtClean="0">
                <a:solidFill>
                  <a:schemeClr val="bg1"/>
                </a:solidFill>
              </a:rPr>
              <a:t> Resonance Trap</a:t>
            </a:r>
            <a:endParaRPr lang="ja-JP" altLang="en-US" sz="2400" dirty="0">
              <a:solidFill>
                <a:schemeClr val="bg1"/>
              </a:solidFill>
            </a:endParaRPr>
          </a:p>
        </p:txBody>
      </p:sp>
      <p:cxnSp>
        <p:nvCxnSpPr>
          <p:cNvPr id="5" name="直線コネクタ 4"/>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2700" y="348280"/>
            <a:ext cx="9156700" cy="3170099"/>
          </a:xfrm>
          <a:prstGeom prst="rect">
            <a:avLst/>
          </a:prstGeom>
          <a:noFill/>
        </p:spPr>
        <p:txBody>
          <a:bodyPr wrap="square" rtlCol="0">
            <a:spAutoFit/>
          </a:bodyPr>
          <a:lstStyle/>
          <a:p>
            <a:r>
              <a:rPr kumimoji="1" lang="en-US" altLang="ja-JP" sz="2000" dirty="0" smtClean="0">
                <a:solidFill>
                  <a:schemeClr val="bg1"/>
                </a:solidFill>
                <a:effectLst>
                  <a:glow rad="63500">
                    <a:schemeClr val="accent2">
                      <a:satMod val="175000"/>
                      <a:alpha val="40000"/>
                    </a:schemeClr>
                  </a:glow>
                </a:effectLst>
              </a:rPr>
              <a:t>Difference between lite Planet and heavy Planet </a:t>
            </a:r>
          </a:p>
          <a:p>
            <a:pPr lvl="1" algn="r"/>
            <a:r>
              <a:rPr kumimoji="1" lang="ja-JP" altLang="en-US" sz="2000" dirty="0" smtClean="0">
                <a:solidFill>
                  <a:schemeClr val="bg1"/>
                </a:solidFill>
                <a:effectLst>
                  <a:glow rad="63500">
                    <a:schemeClr val="accent2">
                      <a:satMod val="175000"/>
                      <a:alpha val="40000"/>
                    </a:schemeClr>
                  </a:glow>
                </a:effectLst>
              </a:rPr>
              <a:t>＝</a:t>
            </a:r>
            <a:r>
              <a:rPr kumimoji="1" lang="en-US" altLang="ja-JP" sz="2000" dirty="0" smtClean="0">
                <a:solidFill>
                  <a:schemeClr val="bg1"/>
                </a:solidFill>
                <a:effectLst>
                  <a:glow rad="63500">
                    <a:schemeClr val="accent2">
                      <a:satMod val="175000"/>
                      <a:alpha val="40000"/>
                    </a:schemeClr>
                  </a:glow>
                </a:effectLst>
              </a:rPr>
              <a:t> the strength of Mean Motion Resonance </a:t>
            </a:r>
          </a:p>
          <a:p>
            <a:r>
              <a:rPr kumimoji="1" lang="en-US" altLang="ja-JP" sz="2000" u="sng" dirty="0" smtClean="0">
                <a:solidFill>
                  <a:schemeClr val="bg1"/>
                </a:solidFill>
              </a:rPr>
              <a:t>Mean Motion </a:t>
            </a:r>
            <a:r>
              <a:rPr lang="en-US" altLang="ja-JP" sz="2000" u="sng" dirty="0" smtClean="0">
                <a:solidFill>
                  <a:schemeClr val="bg1"/>
                </a:solidFill>
              </a:rPr>
              <a:t>R</a:t>
            </a:r>
            <a:r>
              <a:rPr kumimoji="1" lang="en-US" altLang="ja-JP" sz="2000" u="sng" dirty="0" smtClean="0">
                <a:solidFill>
                  <a:schemeClr val="bg1"/>
                </a:solidFill>
              </a:rPr>
              <a:t>esonance(MMR)</a:t>
            </a:r>
          </a:p>
          <a:p>
            <a:pPr marL="342900" indent="-342900">
              <a:buFont typeface="Arial" charset="0"/>
              <a:buChar char="•"/>
            </a:pPr>
            <a:r>
              <a:rPr kumimoji="1" lang="en-US" altLang="ja-JP" sz="2000" dirty="0" smtClean="0">
                <a:solidFill>
                  <a:schemeClr val="bg1"/>
                </a:solidFill>
              </a:rPr>
              <a:t>When the periods of two objects </a:t>
            </a:r>
            <a:r>
              <a:rPr lang="en-US" altLang="ja-JP" sz="2000" dirty="0" smtClean="0">
                <a:solidFill>
                  <a:schemeClr val="bg1"/>
                </a:solidFill>
              </a:rPr>
              <a:t>are in simple ratio</a:t>
            </a:r>
            <a:r>
              <a:rPr lang="en-US" altLang="ja-JP" sz="2000" dirty="0">
                <a:solidFill>
                  <a:schemeClr val="bg1"/>
                </a:solidFill>
              </a:rPr>
              <a:t>(</a:t>
            </a:r>
            <a:r>
              <a:rPr lang="en-US" altLang="ja-JP" sz="2000" dirty="0" err="1" smtClean="0">
                <a:solidFill>
                  <a:schemeClr val="bg1"/>
                </a:solidFill>
              </a:rPr>
              <a:t>p:q</a:t>
            </a:r>
            <a:r>
              <a:rPr lang="en-US" altLang="ja-JP" sz="2000" dirty="0" smtClean="0">
                <a:solidFill>
                  <a:schemeClr val="bg1"/>
                </a:solidFill>
              </a:rPr>
              <a:t>), the effect of gravity will be amplified</a:t>
            </a:r>
          </a:p>
          <a:p>
            <a:pPr marL="342900" indent="-342900">
              <a:buFont typeface="Arial" charset="0"/>
              <a:buChar char="•"/>
            </a:pPr>
            <a:r>
              <a:rPr kumimoji="1" lang="en-US" altLang="ja-JP" sz="2000" dirty="0" smtClean="0">
                <a:solidFill>
                  <a:schemeClr val="bg1"/>
                </a:solidFill>
              </a:rPr>
              <a:t>Eccentricity of planetesimals which experience the MMR</a:t>
            </a:r>
            <a:r>
              <a:rPr lang="en-US" altLang="ja-JP" sz="2000" dirty="0" smtClean="0">
                <a:solidFill>
                  <a:schemeClr val="bg1"/>
                </a:solidFill>
              </a:rPr>
              <a:t> become higher</a:t>
            </a:r>
            <a:endParaRPr lang="en-US" altLang="ja-JP" sz="2000" dirty="0">
              <a:solidFill>
                <a:schemeClr val="bg1"/>
              </a:solidFill>
            </a:endParaRPr>
          </a:p>
          <a:p>
            <a:pPr marL="342900" indent="-342900">
              <a:buFont typeface="Arial" charset="0"/>
              <a:buChar char="•"/>
            </a:pPr>
            <a:r>
              <a:rPr lang="en-US" altLang="ja-JP" sz="2000" dirty="0" smtClean="0">
                <a:solidFill>
                  <a:schemeClr val="bg1"/>
                </a:solidFill>
              </a:rPr>
              <a:t>Strength of MMR depends on the planet mass and order of resonance(</a:t>
            </a:r>
            <a:r>
              <a:rPr lang="en-US" altLang="ja-JP" sz="2000" dirty="0" err="1" smtClean="0">
                <a:solidFill>
                  <a:schemeClr val="bg1"/>
                </a:solidFill>
              </a:rPr>
              <a:t>p:q</a:t>
            </a:r>
            <a:r>
              <a:rPr lang="en-US" altLang="ja-JP" sz="2000" dirty="0" smtClean="0">
                <a:solidFill>
                  <a:schemeClr val="bg1"/>
                </a:solidFill>
              </a:rPr>
              <a:t>)</a:t>
            </a:r>
          </a:p>
          <a:p>
            <a:pPr lvl="1"/>
            <a:r>
              <a:rPr lang="ja-JP" altLang="en-US" sz="2000" dirty="0" smtClean="0">
                <a:solidFill>
                  <a:schemeClr val="bg1"/>
                </a:solidFill>
              </a:rPr>
              <a:t>⇨</a:t>
            </a:r>
            <a:r>
              <a:rPr lang="en-US" altLang="ja-JP" sz="2000" dirty="0" smtClean="0">
                <a:solidFill>
                  <a:schemeClr val="bg1"/>
                </a:solidFill>
              </a:rPr>
              <a:t> </a:t>
            </a:r>
            <a:r>
              <a:rPr lang="en-US" altLang="ja-JP" sz="2000" dirty="0" smtClean="0">
                <a:solidFill>
                  <a:schemeClr val="bg1"/>
                </a:solidFill>
                <a:effectLst>
                  <a:glow rad="101600">
                    <a:schemeClr val="accent2">
                      <a:satMod val="175000"/>
                      <a:alpha val="40000"/>
                    </a:schemeClr>
                  </a:glow>
                </a:effectLst>
              </a:rPr>
              <a:t>Resonance of Gas Giant is strong</a:t>
            </a:r>
            <a:endParaRPr kumimoji="1" lang="en-US" altLang="ja-JP" sz="2000" dirty="0">
              <a:solidFill>
                <a:schemeClr val="bg1"/>
              </a:solidFill>
            </a:endParaRPr>
          </a:p>
          <a:p>
            <a:r>
              <a:rPr lang="en-US" altLang="ja-JP" sz="2000" u="sng" dirty="0" smtClean="0">
                <a:solidFill>
                  <a:schemeClr val="bg1"/>
                </a:solidFill>
              </a:rPr>
              <a:t>Resonance Trap</a:t>
            </a:r>
          </a:p>
          <a:p>
            <a:pPr marL="342900" indent="-342900">
              <a:buFont typeface="Arial" charset="0"/>
              <a:buChar char="•"/>
            </a:pPr>
            <a:r>
              <a:rPr kumimoji="1" lang="en-US" altLang="ja-JP" sz="2000" dirty="0" smtClean="0">
                <a:solidFill>
                  <a:schemeClr val="bg1"/>
                </a:solidFill>
              </a:rPr>
              <a:t>Planetesimals which is in MMR</a:t>
            </a:r>
            <a:r>
              <a:rPr lang="en-US" altLang="ja-JP" sz="2000" dirty="0">
                <a:solidFill>
                  <a:schemeClr val="bg1"/>
                </a:solidFill>
              </a:rPr>
              <a:t> </a:t>
            </a:r>
            <a:r>
              <a:rPr lang="en-US" altLang="ja-JP" sz="2000" dirty="0" smtClean="0">
                <a:solidFill>
                  <a:schemeClr val="bg1"/>
                </a:solidFill>
              </a:rPr>
              <a:t>will be more trapped in </a:t>
            </a:r>
            <a:r>
              <a:rPr kumimoji="1" lang="en-US" altLang="ja-JP" sz="2000" dirty="0" smtClean="0">
                <a:solidFill>
                  <a:schemeClr val="bg1"/>
                </a:solidFill>
              </a:rPr>
              <a:t>MMR</a:t>
            </a:r>
          </a:p>
        </p:txBody>
      </p:sp>
      <p:grpSp>
        <p:nvGrpSpPr>
          <p:cNvPr id="14" name="図形グループ 13"/>
          <p:cNvGrpSpPr/>
          <p:nvPr/>
        </p:nvGrpSpPr>
        <p:grpSpPr>
          <a:xfrm>
            <a:off x="2967690" y="3315434"/>
            <a:ext cx="3240000" cy="3240000"/>
            <a:chOff x="320040" y="1861617"/>
            <a:chExt cx="3744000" cy="3744000"/>
          </a:xfrm>
        </p:grpSpPr>
        <p:cxnSp>
          <p:nvCxnSpPr>
            <p:cNvPr id="13" name="直線コネクタ 12"/>
            <p:cNvCxnSpPr/>
            <p:nvPr/>
          </p:nvCxnSpPr>
          <p:spPr>
            <a:xfrm rot="5400000">
              <a:off x="320040" y="3733617"/>
              <a:ext cx="37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20040" y="3733617"/>
              <a:ext cx="37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円/楕円 7"/>
            <p:cNvSpPr/>
            <p:nvPr/>
          </p:nvSpPr>
          <p:spPr>
            <a:xfrm>
              <a:off x="2048040" y="3589617"/>
              <a:ext cx="288000" cy="288000"/>
            </a:xfrm>
            <a:prstGeom prst="ellipse">
              <a:avLst/>
            </a:prstGeom>
            <a:gradFill flip="none" rotWithShape="1">
              <a:gsLst>
                <a:gs pos="0">
                  <a:srgbClr val="FFC000"/>
                </a:gs>
                <a:gs pos="100000">
                  <a:srgbClr val="FF0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9" name="円/楕円 8"/>
          <p:cNvSpPr/>
          <p:nvPr/>
        </p:nvSpPr>
        <p:spPr>
          <a:xfrm>
            <a:off x="5710812" y="4888252"/>
            <a:ext cx="108000" cy="108000"/>
          </a:xfrm>
          <a:prstGeom prst="ellipse">
            <a:avLst/>
          </a:prstGeom>
          <a:gradFill flip="none" rotWithShape="1">
            <a:gsLst>
              <a:gs pos="0">
                <a:schemeClr val="accent2">
                  <a:lumMod val="60000"/>
                  <a:lumOff val="40000"/>
                </a:schemeClr>
              </a:gs>
              <a:gs pos="100000">
                <a:schemeClr val="accent2">
                  <a:lumMod val="50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円/楕円 9"/>
          <p:cNvSpPr/>
          <p:nvPr/>
        </p:nvSpPr>
        <p:spPr>
          <a:xfrm>
            <a:off x="6176796" y="4888252"/>
            <a:ext cx="108000" cy="108000"/>
          </a:xfrm>
          <a:prstGeom prst="ellipse">
            <a:avLst/>
          </a:prstGeom>
          <a:gradFill flip="none" rotWithShape="1">
            <a:gsLst>
              <a:gs pos="0">
                <a:schemeClr val="accent2">
                  <a:lumMod val="60000"/>
                  <a:lumOff val="40000"/>
                </a:schemeClr>
              </a:gs>
              <a:gs pos="100000">
                <a:schemeClr val="accent2">
                  <a:lumMod val="50000"/>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テキスト ボックス 15"/>
          <p:cNvSpPr txBox="1"/>
          <p:nvPr/>
        </p:nvSpPr>
        <p:spPr>
          <a:xfrm>
            <a:off x="0" y="3565561"/>
            <a:ext cx="2971800" cy="400110"/>
          </a:xfrm>
          <a:prstGeom prst="rect">
            <a:avLst/>
          </a:prstGeom>
          <a:noFill/>
        </p:spPr>
        <p:txBody>
          <a:bodyPr wrap="square" rtlCol="0">
            <a:spAutoFit/>
          </a:bodyPr>
          <a:lstStyle/>
          <a:p>
            <a:r>
              <a:rPr lang="en-US" altLang="ja-JP" sz="2000" u="sng" dirty="0" smtClean="0">
                <a:solidFill>
                  <a:schemeClr val="bg1"/>
                </a:solidFill>
              </a:rPr>
              <a:t>Ex</a:t>
            </a:r>
            <a:r>
              <a:rPr lang="ja-JP" altLang="en-US" sz="2000" u="sng" dirty="0" smtClean="0">
                <a:solidFill>
                  <a:schemeClr val="bg1"/>
                </a:solidFill>
              </a:rPr>
              <a:t>：</a:t>
            </a:r>
            <a:r>
              <a:rPr lang="en-US" altLang="ja-JP" sz="2000" u="sng" dirty="0" smtClean="0">
                <a:solidFill>
                  <a:schemeClr val="bg1"/>
                </a:solidFill>
              </a:rPr>
              <a:t>1:2</a:t>
            </a:r>
            <a:r>
              <a:rPr lang="en-US" altLang="ja-JP" sz="2000" u="sng" dirty="0">
                <a:solidFill>
                  <a:schemeClr val="bg1"/>
                </a:solidFill>
              </a:rPr>
              <a:t> </a:t>
            </a:r>
            <a:r>
              <a:rPr lang="en-US" altLang="ja-JP" sz="2000" u="sng" dirty="0" smtClean="0">
                <a:solidFill>
                  <a:schemeClr val="bg1"/>
                </a:solidFill>
              </a:rPr>
              <a:t>MMR</a:t>
            </a:r>
          </a:p>
        </p:txBody>
      </p:sp>
      <p:sp>
        <p:nvSpPr>
          <p:cNvPr id="17" name="左矢印 16"/>
          <p:cNvSpPr/>
          <p:nvPr/>
        </p:nvSpPr>
        <p:spPr>
          <a:xfrm>
            <a:off x="6489222" y="4713103"/>
            <a:ext cx="612648" cy="4281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7101870" y="4750768"/>
            <a:ext cx="2042130" cy="646331"/>
          </a:xfrm>
          <a:prstGeom prst="rect">
            <a:avLst/>
          </a:prstGeom>
          <a:noFill/>
        </p:spPr>
        <p:txBody>
          <a:bodyPr wrap="square" rtlCol="0">
            <a:spAutoFit/>
          </a:bodyPr>
          <a:lstStyle/>
          <a:p>
            <a:r>
              <a:rPr lang="en-US" altLang="ja-JP" dirty="0" smtClean="0">
                <a:solidFill>
                  <a:schemeClr val="bg1"/>
                </a:solidFill>
              </a:rPr>
              <a:t>Meeting point would</a:t>
            </a:r>
            <a:r>
              <a:rPr lang="en-US" altLang="ja-JP" dirty="0">
                <a:solidFill>
                  <a:schemeClr val="bg1"/>
                </a:solidFill>
              </a:rPr>
              <a:t> </a:t>
            </a:r>
            <a:r>
              <a:rPr lang="en-US" altLang="ja-JP" dirty="0" smtClean="0">
                <a:solidFill>
                  <a:schemeClr val="bg1"/>
                </a:solidFill>
              </a:rPr>
              <a:t>not change</a:t>
            </a:r>
          </a:p>
        </p:txBody>
      </p:sp>
    </p:spTree>
    <p:extLst>
      <p:ext uri="{BB962C8B-B14F-4D97-AF65-F5344CB8AC3E}">
        <p14:creationId xmlns:p14="http://schemas.microsoft.com/office/powerpoint/2010/main" val="1102034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repeatCount="indefinite" fill="hold" grpId="0" nodeType="clickEffect">
                                  <p:stCondLst>
                                    <p:cond delay="0"/>
                                  </p:stCondLst>
                                  <p:childTnLst>
                                    <p:animMotion origin="layout" path="M -1.94444E-6 -1.85185E-6 C -1.94444E-6 0.09074 -0.05521 0.16667 -0.12517 0.16667 C -0.19427 0.16667 -0.25191 0.09074 -0.25191 -1.85185E-6 C -0.25191 -0.09236 -0.19427 -0.16504 -0.12517 -0.16504 C -0.05521 -0.16504 -1.94444E-6 -0.09236 -1.94444E-6 -1.85185E-6 Z " pathEditMode="relative" rAng="5400000" ptsTypes="AAAAA">
                                      <p:cBhvr>
                                        <p:cTn id="6" dur="2000" fill="hold"/>
                                        <p:tgtEl>
                                          <p:spTgt spid="9"/>
                                        </p:tgtEl>
                                        <p:attrNameLst>
                                          <p:attrName>ppt_x</p:attrName>
                                          <p:attrName>ppt_y</p:attrName>
                                        </p:attrNameLst>
                                      </p:cBhvr>
                                      <p:rCtr x="-12587" y="69"/>
                                    </p:animMotion>
                                  </p:childTnLst>
                                </p:cTn>
                              </p:par>
                              <p:par>
                                <p:cTn id="7" presetID="1" presetClass="path" presetSubtype="0" repeatCount="indefinite" fill="hold" grpId="0" nodeType="withEffect">
                                  <p:stCondLst>
                                    <p:cond delay="0"/>
                                  </p:stCondLst>
                                  <p:childTnLst>
                                    <p:animMotion origin="layout" path="M 4.44444E-6 -2.96296E-6 C 4.44444E-6 0.13033 -0.07952 0.23658 -0.17796 0.23658 C -0.27605 0.23658 -0.35608 0.13033 -0.35608 -2.96296E-6 C -0.35608 -0.13078 -0.27605 -0.23611 -0.17796 -0.23611 C -0.07952 -0.23611 4.44444E-6 -0.13078 4.44444E-6 -2.96296E-6 Z " pathEditMode="relative" rAng="5400000" ptsTypes="AAAAA">
                                      <p:cBhvr>
                                        <p:cTn id="8" dur="4000" fill="hold"/>
                                        <p:tgtEl>
                                          <p:spTgt spid="10"/>
                                        </p:tgtEl>
                                        <p:attrNameLst>
                                          <p:attrName>ppt_x</p:attrName>
                                          <p:attrName>ppt_y</p:attrName>
                                        </p:attrNameLst>
                                      </p:cBhvr>
                                      <p:rCtr x="-17795"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774" y="360854"/>
            <a:ext cx="4932437" cy="4431983"/>
          </a:xfrm>
          <a:prstGeom prst="rect">
            <a:avLst/>
          </a:prstGeom>
          <a:noFill/>
        </p:spPr>
        <p:txBody>
          <a:bodyPr wrap="square" rtlCol="0">
            <a:spAutoFit/>
          </a:bodyPr>
          <a:lstStyle/>
          <a:p>
            <a:r>
              <a:rPr lang="en-US" altLang="ja-JP" sz="2000" u="sng" dirty="0" smtClean="0">
                <a:solidFill>
                  <a:schemeClr val="bg1"/>
                </a:solidFill>
              </a:rPr>
              <a:t>Comparison with observation</a:t>
            </a:r>
            <a:endParaRPr lang="en-US" altLang="ja-JP" sz="2000" u="sng" dirty="0">
              <a:solidFill>
                <a:schemeClr val="bg1"/>
              </a:solidFill>
            </a:endParaRPr>
          </a:p>
          <a:p>
            <a:pPr marL="285750" indent="-285750">
              <a:buFont typeface="Arial" charset="0"/>
              <a:buChar char="•"/>
            </a:pPr>
            <a:r>
              <a:rPr lang="en-US" altLang="ja-JP" sz="2000" dirty="0" smtClean="0">
                <a:solidFill>
                  <a:schemeClr val="bg1"/>
                </a:solidFill>
              </a:rPr>
              <a:t>Consider the massive disk, we can draw a linear line</a:t>
            </a:r>
            <a:endParaRPr lang="en-US" altLang="ja-JP" dirty="0" smtClean="0">
              <a:solidFill>
                <a:schemeClr val="bg1"/>
              </a:solidFill>
            </a:endParaRPr>
          </a:p>
          <a:p>
            <a:pPr marL="285750" indent="-285750">
              <a:buFont typeface="Arial" charset="0"/>
              <a:buChar char="•"/>
            </a:pPr>
            <a:r>
              <a:rPr lang="en-US" altLang="ja-JP" dirty="0" smtClean="0">
                <a:solidFill>
                  <a:schemeClr val="bg1"/>
                </a:solidFill>
              </a:rPr>
              <a:t>Ratio of Jupiter and Saturn</a:t>
            </a:r>
          </a:p>
          <a:p>
            <a:pPr marL="562950" lvl="1" indent="-285750">
              <a:buFont typeface="Wingdings" charset="2"/>
              <a:buChar char="ü"/>
            </a:pPr>
            <a:r>
              <a:rPr lang="en-US" altLang="ja-JP" dirty="0">
                <a:solidFill>
                  <a:schemeClr val="bg1"/>
                </a:solidFill>
              </a:rPr>
              <a:t>T</a:t>
            </a:r>
            <a:r>
              <a:rPr lang="en-US" altLang="ja-JP" dirty="0" smtClean="0">
                <a:solidFill>
                  <a:schemeClr val="bg1"/>
                </a:solidFill>
              </a:rPr>
              <a:t>he result of Study 2 can consist with observation</a:t>
            </a:r>
            <a:endParaRPr lang="en-US" altLang="ja-JP" dirty="0">
              <a:solidFill>
                <a:schemeClr val="bg1"/>
              </a:solidFill>
            </a:endParaRPr>
          </a:p>
          <a:p>
            <a:pPr marL="562950" lvl="1" indent="-285750">
              <a:buFont typeface="Wingdings" charset="2"/>
              <a:buChar char="ü"/>
            </a:pPr>
            <a:r>
              <a:rPr lang="en-US" altLang="ja-JP" sz="2000" dirty="0" smtClean="0">
                <a:solidFill>
                  <a:schemeClr val="bg1"/>
                </a:solidFill>
              </a:rPr>
              <a:t>Total of Growing Process and Study 2 cannot consist with observation</a:t>
            </a:r>
          </a:p>
          <a:p>
            <a:r>
              <a:rPr lang="en-US" altLang="ja-JP" sz="2000" u="sng" dirty="0" smtClean="0">
                <a:solidFill>
                  <a:schemeClr val="bg1"/>
                </a:solidFill>
              </a:rPr>
              <a:t>Future Work</a:t>
            </a:r>
          </a:p>
          <a:p>
            <a:pPr marL="562950" lvl="1" indent="-285750">
              <a:buFont typeface="Arial" charset="0"/>
              <a:buChar char="•"/>
            </a:pPr>
            <a:r>
              <a:rPr lang="en-US" altLang="ja-JP" dirty="0" smtClean="0">
                <a:solidFill>
                  <a:schemeClr val="bg1"/>
                </a:solidFill>
              </a:rPr>
              <a:t>Focus on the MMR-Overlap</a:t>
            </a:r>
          </a:p>
          <a:p>
            <a:pPr marL="562950" lvl="1" indent="-285750">
              <a:buFont typeface="Arial" charset="0"/>
              <a:buChar char="•"/>
            </a:pPr>
            <a:r>
              <a:rPr lang="en-US" altLang="ja-JP" dirty="0" smtClean="0">
                <a:solidFill>
                  <a:schemeClr val="bg1"/>
                </a:solidFill>
              </a:rPr>
              <a:t>Parameter study in Planet Mass and Migration Timescale</a:t>
            </a:r>
          </a:p>
          <a:p>
            <a:pPr marL="562950" lvl="1" indent="-285750">
              <a:buFont typeface="Arial" charset="0"/>
              <a:buChar char="•"/>
            </a:pPr>
            <a:r>
              <a:rPr lang="en-US" altLang="ja-JP" dirty="0" smtClean="0">
                <a:solidFill>
                  <a:schemeClr val="bg1"/>
                </a:solidFill>
              </a:rPr>
              <a:t>Looking for the parameter set that can explain the observation, and calculate the Possibility</a:t>
            </a:r>
          </a:p>
        </p:txBody>
      </p:sp>
      <p:sp>
        <p:nvSpPr>
          <p:cNvPr id="7" name="タイトル 1"/>
          <p:cNvSpPr txBox="1">
            <a:spLocks/>
          </p:cNvSpPr>
          <p:nvPr/>
        </p:nvSpPr>
        <p:spPr>
          <a:xfrm>
            <a:off x="-3556" y="13881"/>
            <a:ext cx="7886700" cy="33031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400" dirty="0" smtClean="0">
                <a:solidFill>
                  <a:schemeClr val="bg1"/>
                </a:solidFill>
              </a:rPr>
              <a:t>Result</a:t>
            </a:r>
            <a:r>
              <a:rPr lang="ja-JP" altLang="en-US" sz="2400" dirty="0" smtClean="0">
                <a:solidFill>
                  <a:schemeClr val="bg1"/>
                </a:solidFill>
              </a:rPr>
              <a:t>：</a:t>
            </a:r>
            <a:r>
              <a:rPr lang="en-US" altLang="ja-JP" sz="2400" dirty="0">
                <a:solidFill>
                  <a:schemeClr val="bg1"/>
                </a:solidFill>
              </a:rPr>
              <a:t>C</a:t>
            </a:r>
            <a:r>
              <a:rPr lang="en-US" altLang="ja-JP" sz="2400" dirty="0" smtClean="0">
                <a:solidFill>
                  <a:schemeClr val="bg1"/>
                </a:solidFill>
              </a:rPr>
              <a:t>omparison the result with observation</a:t>
            </a:r>
            <a:endParaRPr lang="ja-JP" altLang="en-US" sz="2400" dirty="0">
              <a:solidFill>
                <a:schemeClr val="bg1"/>
              </a:solidFill>
            </a:endParaRPr>
          </a:p>
        </p:txBody>
      </p:sp>
      <p:cxnSp>
        <p:nvCxnSpPr>
          <p:cNvPr id="8" name="直線コネクタ 7"/>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7" name="図形グループ 46"/>
          <p:cNvGrpSpPr/>
          <p:nvPr/>
        </p:nvGrpSpPr>
        <p:grpSpPr>
          <a:xfrm>
            <a:off x="4941211" y="768461"/>
            <a:ext cx="4170796" cy="3389397"/>
            <a:chOff x="4998204" y="21193"/>
            <a:chExt cx="4170796" cy="3389397"/>
          </a:xfrm>
        </p:grpSpPr>
        <p:grpSp>
          <p:nvGrpSpPr>
            <p:cNvPr id="42" name="図形グループ 41"/>
            <p:cNvGrpSpPr/>
            <p:nvPr/>
          </p:nvGrpSpPr>
          <p:grpSpPr>
            <a:xfrm>
              <a:off x="4998204" y="21193"/>
              <a:ext cx="4170796" cy="3389397"/>
              <a:chOff x="675090" y="3416645"/>
              <a:chExt cx="4170796" cy="3389397"/>
            </a:xfrm>
          </p:grpSpPr>
          <p:sp>
            <p:nvSpPr>
              <p:cNvPr id="4" name="正方形/長方形 3"/>
              <p:cNvSpPr/>
              <p:nvPr/>
            </p:nvSpPr>
            <p:spPr>
              <a:xfrm>
                <a:off x="709225" y="3456228"/>
                <a:ext cx="4056635" cy="3344336"/>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 name="テキスト ボックス 4"/>
                  <p:cNvSpPr txBox="1"/>
                  <p:nvPr/>
                </p:nvSpPr>
                <p:spPr>
                  <a:xfrm>
                    <a:off x="724501" y="6462294"/>
                    <a:ext cx="4121385" cy="343748"/>
                  </a:xfrm>
                  <a:prstGeom prst="rect">
                    <a:avLst/>
                  </a:prstGeom>
                  <a:noFill/>
                </p:spPr>
                <p:txBody>
                  <a:bodyPr wrap="none" rtlCol="0">
                    <a:spAutoFit/>
                  </a:bodyPr>
                  <a:lstStyle/>
                  <a:p>
                    <a:r>
                      <a:rPr lang="en-US" altLang="ja-JP" sz="1600" dirty="0" smtClean="0">
                        <a:latin typeface="Century" charset="0"/>
                        <a:ea typeface="Century" charset="0"/>
                        <a:cs typeface="Century" charset="0"/>
                      </a:rPr>
                      <a:t>Heavy Elements in Jupiter Envelope[</a:t>
                    </a:r>
                    <a14:m>
                      <m:oMath xmlns:m="http://schemas.openxmlformats.org/officeDocument/2006/math">
                        <m:sSub>
                          <m:sSubPr>
                            <m:ctrlPr>
                              <a:rPr lang="en-US" altLang="ja-JP" sz="1600" i="1" smtClean="0">
                                <a:latin typeface="Cambria Math" charset="0"/>
                                <a:ea typeface="Century" charset="0"/>
                                <a:cs typeface="Century" charset="0"/>
                              </a:rPr>
                            </m:ctrlPr>
                          </m:sSubPr>
                          <m:e>
                            <m:r>
                              <a:rPr lang="en-US" altLang="ja-JP" sz="1600" b="0" i="1" smtClean="0">
                                <a:latin typeface="Cambria Math" charset="0"/>
                                <a:ea typeface="Century" charset="0"/>
                                <a:cs typeface="Century" charset="0"/>
                              </a:rPr>
                              <m:t>𝑀</m:t>
                            </m:r>
                          </m:e>
                          <m:sub>
                            <m:r>
                              <a:rPr lang="en-US" altLang="ja-JP" sz="1600" i="1" smtClean="0">
                                <a:latin typeface="Cambria Math" charset="0"/>
                                <a:ea typeface="Cambria Math" charset="0"/>
                                <a:cs typeface="Cambria Math" charset="0"/>
                              </a:rPr>
                              <m:t>⨁</m:t>
                            </m:r>
                          </m:sub>
                        </m:sSub>
                      </m:oMath>
                    </a14:m>
                    <a:r>
                      <a:rPr lang="en-US" altLang="ja-JP" sz="1600" dirty="0" smtClean="0">
                        <a:latin typeface="Century" charset="0"/>
                        <a:ea typeface="Century" charset="0"/>
                        <a:cs typeface="Century" charset="0"/>
                      </a:rPr>
                      <a:t>]</a:t>
                    </a:r>
                    <a:endParaRPr kumimoji="1" lang="ja-JP" altLang="en-US" sz="1600" dirty="0">
                      <a:latin typeface="Century" charset="0"/>
                      <a:ea typeface="Century" charset="0"/>
                      <a:cs typeface="Century" charset="0"/>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724501" y="6462294"/>
                    <a:ext cx="4121385" cy="343748"/>
                  </a:xfrm>
                  <a:prstGeom prst="rect">
                    <a:avLst/>
                  </a:prstGeom>
                  <a:blipFill rotWithShape="0">
                    <a:blip r:embed="rId10"/>
                    <a:stretch>
                      <a:fillRect l="-888" t="-7018" b="-17544"/>
                    </a:stretch>
                  </a:blipFill>
                </p:spPr>
                <p:txBody>
                  <a:bodyPr/>
                  <a:lstStyle/>
                  <a:p>
                    <a:r>
                      <a:rPr lang="ja-JP" altLang="en-US">
                        <a:noFill/>
                      </a:rPr>
                      <a:t> </a:t>
                    </a:r>
                  </a:p>
                </p:txBody>
              </p:sp>
            </mc:Fallback>
          </mc:AlternateContent>
          <p:sp>
            <p:nvSpPr>
              <p:cNvPr id="31" name="テキスト ボックス 30"/>
              <p:cNvSpPr txBox="1"/>
              <p:nvPr/>
            </p:nvSpPr>
            <p:spPr>
              <a:xfrm>
                <a:off x="1151420" y="6286389"/>
                <a:ext cx="284052" cy="307777"/>
              </a:xfrm>
              <a:prstGeom prst="rect">
                <a:avLst/>
              </a:prstGeom>
              <a:noFill/>
            </p:spPr>
            <p:txBody>
              <a:bodyPr wrap="none" rtlCol="0">
                <a:spAutoFit/>
              </a:bodyPr>
              <a:lstStyle/>
              <a:p>
                <a:r>
                  <a:rPr kumimoji="1" lang="en-US" altLang="ja-JP" sz="1400" dirty="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32" name="テキスト ボックス 31"/>
              <p:cNvSpPr txBox="1"/>
              <p:nvPr/>
            </p:nvSpPr>
            <p:spPr>
              <a:xfrm>
                <a:off x="1981608" y="6286389"/>
                <a:ext cx="383438" cy="307777"/>
              </a:xfrm>
              <a:prstGeom prst="rect">
                <a:avLst/>
              </a:prstGeom>
              <a:noFill/>
            </p:spPr>
            <p:txBody>
              <a:bodyPr wrap="none" rtlCol="0">
                <a:spAutoFit/>
              </a:bodyPr>
              <a:lstStyle/>
              <a:p>
                <a:r>
                  <a:rPr kumimoji="1" lang="en-US" altLang="ja-JP" sz="1400" smtClean="0">
                    <a:latin typeface="Century" charset="0"/>
                    <a:ea typeface="Century" charset="0"/>
                    <a:cs typeface="Century" charset="0"/>
                  </a:rPr>
                  <a:t>10</a:t>
                </a:r>
                <a:endParaRPr kumimoji="1" lang="ja-JP" altLang="en-US" sz="1400" dirty="0">
                  <a:latin typeface="Century" charset="0"/>
                  <a:ea typeface="Century" charset="0"/>
                  <a:cs typeface="Century" charset="0"/>
                </a:endParaRPr>
              </a:p>
            </p:txBody>
          </p:sp>
          <p:sp>
            <p:nvSpPr>
              <p:cNvPr id="33" name="テキスト ボックス 32"/>
              <p:cNvSpPr txBox="1"/>
              <p:nvPr/>
            </p:nvSpPr>
            <p:spPr>
              <a:xfrm>
                <a:off x="2819742" y="6286389"/>
                <a:ext cx="383438" cy="307777"/>
              </a:xfrm>
              <a:prstGeom prst="rect">
                <a:avLst/>
              </a:prstGeom>
              <a:noFill/>
            </p:spPr>
            <p:txBody>
              <a:bodyPr wrap="none" rtlCol="0">
                <a:spAutoFit/>
              </a:bodyPr>
              <a:lstStyle/>
              <a:p>
                <a:r>
                  <a:rPr kumimoji="1" lang="en-US" altLang="ja-JP" sz="1400" smtClean="0">
                    <a:latin typeface="Century" charset="0"/>
                    <a:ea typeface="Century" charset="0"/>
                    <a:cs typeface="Century" charset="0"/>
                  </a:rPr>
                  <a:t>20</a:t>
                </a:r>
                <a:endParaRPr kumimoji="1" lang="ja-JP" altLang="en-US" sz="1400" dirty="0">
                  <a:latin typeface="Century" charset="0"/>
                  <a:ea typeface="Century" charset="0"/>
                  <a:cs typeface="Century" charset="0"/>
                </a:endParaRPr>
              </a:p>
            </p:txBody>
          </p:sp>
          <p:sp>
            <p:nvSpPr>
              <p:cNvPr id="34" name="テキスト ボックス 33"/>
              <p:cNvSpPr txBox="1"/>
              <p:nvPr/>
            </p:nvSpPr>
            <p:spPr>
              <a:xfrm>
                <a:off x="3648732" y="6286389"/>
                <a:ext cx="383438" cy="307777"/>
              </a:xfrm>
              <a:prstGeom prst="rect">
                <a:avLst/>
              </a:prstGeom>
              <a:noFill/>
            </p:spPr>
            <p:txBody>
              <a:bodyPr wrap="none" rtlCol="0">
                <a:spAutoFit/>
              </a:bodyPr>
              <a:lstStyle/>
              <a:p>
                <a:r>
                  <a:rPr lang="en-US" altLang="ja-JP" sz="1400">
                    <a:latin typeface="Century" charset="0"/>
                    <a:ea typeface="Century" charset="0"/>
                    <a:cs typeface="Century" charset="0"/>
                  </a:rPr>
                  <a:t>3</a:t>
                </a:r>
                <a:r>
                  <a:rPr kumimoji="1" lang="en-US" altLang="ja-JP" sz="140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35" name="テキスト ボックス 34"/>
              <p:cNvSpPr txBox="1"/>
              <p:nvPr/>
            </p:nvSpPr>
            <p:spPr>
              <a:xfrm>
                <a:off x="4450291" y="6286389"/>
                <a:ext cx="383438" cy="307777"/>
              </a:xfrm>
              <a:prstGeom prst="rect">
                <a:avLst/>
              </a:prstGeom>
              <a:noFill/>
            </p:spPr>
            <p:txBody>
              <a:bodyPr wrap="none" rtlCol="0">
                <a:spAutoFit/>
              </a:bodyPr>
              <a:lstStyle/>
              <a:p>
                <a:r>
                  <a:rPr lang="en-US" altLang="ja-JP" sz="1400" dirty="0" smtClean="0">
                    <a:latin typeface="Century" charset="0"/>
                    <a:ea typeface="Century" charset="0"/>
                    <a:cs typeface="Century" charset="0"/>
                  </a:rPr>
                  <a:t>4</a:t>
                </a:r>
                <a:r>
                  <a:rPr kumimoji="1" lang="en-US" altLang="ja-JP" sz="1400" dirty="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36" name="テキスト ボックス 35"/>
              <p:cNvSpPr txBox="1"/>
              <p:nvPr/>
            </p:nvSpPr>
            <p:spPr>
              <a:xfrm>
                <a:off x="1126497" y="5346398"/>
                <a:ext cx="284052" cy="307777"/>
              </a:xfrm>
              <a:prstGeom prst="rect">
                <a:avLst/>
              </a:prstGeom>
              <a:noFill/>
            </p:spPr>
            <p:txBody>
              <a:bodyPr wrap="none" rtlCol="0">
                <a:spAutoFit/>
              </a:bodyPr>
              <a:lstStyle/>
              <a:p>
                <a:r>
                  <a:rPr lang="en-US" altLang="ja-JP" sz="1400" dirty="0">
                    <a:latin typeface="Century" charset="0"/>
                    <a:ea typeface="Century" charset="0"/>
                    <a:cs typeface="Century" charset="0"/>
                  </a:rPr>
                  <a:t>4</a:t>
                </a:r>
                <a:endParaRPr kumimoji="1" lang="ja-JP" altLang="en-US" sz="1400" dirty="0">
                  <a:latin typeface="Century" charset="0"/>
                  <a:ea typeface="Century" charset="0"/>
                  <a:cs typeface="Century" charset="0"/>
                </a:endParaRPr>
              </a:p>
            </p:txBody>
          </p:sp>
          <p:sp>
            <p:nvSpPr>
              <p:cNvPr id="37" name="テキスト ボックス 36"/>
              <p:cNvSpPr txBox="1"/>
              <p:nvPr/>
            </p:nvSpPr>
            <p:spPr>
              <a:xfrm>
                <a:off x="1126497" y="4491861"/>
                <a:ext cx="284052" cy="307777"/>
              </a:xfrm>
              <a:prstGeom prst="rect">
                <a:avLst/>
              </a:prstGeom>
              <a:noFill/>
            </p:spPr>
            <p:txBody>
              <a:bodyPr wrap="none" rtlCol="0">
                <a:spAutoFit/>
              </a:bodyPr>
              <a:lstStyle/>
              <a:p>
                <a:r>
                  <a:rPr lang="en-US" altLang="ja-JP" sz="1400" dirty="0">
                    <a:latin typeface="Century" charset="0"/>
                    <a:ea typeface="Century" charset="0"/>
                    <a:cs typeface="Century" charset="0"/>
                  </a:rPr>
                  <a:t>8</a:t>
                </a:r>
                <a:endParaRPr kumimoji="1" lang="ja-JP" altLang="en-US" sz="1400" dirty="0">
                  <a:latin typeface="Century" charset="0"/>
                  <a:ea typeface="Century" charset="0"/>
                  <a:cs typeface="Century" charset="0"/>
                </a:endParaRPr>
              </a:p>
            </p:txBody>
          </p:sp>
          <p:sp>
            <p:nvSpPr>
              <p:cNvPr id="38" name="テキスト ボックス 37"/>
              <p:cNvSpPr txBox="1"/>
              <p:nvPr/>
            </p:nvSpPr>
            <p:spPr>
              <a:xfrm>
                <a:off x="1027111" y="3637325"/>
                <a:ext cx="383438" cy="307777"/>
              </a:xfrm>
              <a:prstGeom prst="rect">
                <a:avLst/>
              </a:prstGeom>
              <a:noFill/>
            </p:spPr>
            <p:txBody>
              <a:bodyPr wrap="none" rtlCol="0">
                <a:spAutoFit/>
              </a:bodyPr>
              <a:lstStyle/>
              <a:p>
                <a:r>
                  <a:rPr lang="en-US" altLang="ja-JP" sz="1400" dirty="0" smtClean="0">
                    <a:latin typeface="Century" charset="0"/>
                    <a:ea typeface="Century" charset="0"/>
                    <a:cs typeface="Century" charset="0"/>
                  </a:rPr>
                  <a:t>12</a:t>
                </a:r>
                <a:endParaRPr kumimoji="1" lang="ja-JP" altLang="en-US" sz="1400" dirty="0">
                  <a:latin typeface="Century" charset="0"/>
                  <a:ea typeface="Century" charset="0"/>
                  <a:cs typeface="Century" charset="0"/>
                </a:endParaRPr>
              </a:p>
            </p:txBody>
          </p:sp>
          <mc:AlternateContent xmlns:mc="http://schemas.openxmlformats.org/markup-compatibility/2006" xmlns:a14="http://schemas.microsoft.com/office/drawing/2010/main">
            <mc:Choice Requires="a14">
              <p:sp>
                <p:nvSpPr>
                  <p:cNvPr id="39" name="テキスト ボックス 38"/>
                  <p:cNvSpPr txBox="1"/>
                  <p:nvPr/>
                </p:nvSpPr>
                <p:spPr>
                  <a:xfrm rot="16200000">
                    <a:off x="-268362" y="4836587"/>
                    <a:ext cx="2476874" cy="589970"/>
                  </a:xfrm>
                  <a:prstGeom prst="rect">
                    <a:avLst/>
                  </a:prstGeom>
                  <a:noFill/>
                </p:spPr>
                <p:txBody>
                  <a:bodyPr wrap="square" rtlCol="0">
                    <a:spAutoFit/>
                  </a:bodyPr>
                  <a:lstStyle/>
                  <a:p>
                    <a:pPr algn="ctr"/>
                    <a:r>
                      <a:rPr lang="en-US" altLang="ja-JP" sz="1600" dirty="0" smtClean="0">
                        <a:latin typeface="Century" charset="0"/>
                        <a:ea typeface="Century" charset="0"/>
                        <a:cs typeface="Century" charset="0"/>
                      </a:rPr>
                      <a:t>Heavy Elements in Saturn Envelope[</a:t>
                    </a:r>
                    <a14:m>
                      <m:oMath xmlns:m="http://schemas.openxmlformats.org/officeDocument/2006/math">
                        <m:sSub>
                          <m:sSubPr>
                            <m:ctrlPr>
                              <a:rPr lang="en-US" altLang="ja-JP" sz="1600" i="1" smtClean="0">
                                <a:latin typeface="Cambria Math" charset="0"/>
                                <a:ea typeface="Century" charset="0"/>
                                <a:cs typeface="Century" charset="0"/>
                              </a:rPr>
                            </m:ctrlPr>
                          </m:sSubPr>
                          <m:e>
                            <m:r>
                              <a:rPr lang="en-US" altLang="ja-JP" sz="1600" b="0" i="1" smtClean="0">
                                <a:latin typeface="Cambria Math" charset="0"/>
                                <a:ea typeface="Century" charset="0"/>
                                <a:cs typeface="Century" charset="0"/>
                              </a:rPr>
                              <m:t>𝑀</m:t>
                            </m:r>
                          </m:e>
                          <m:sub>
                            <m:r>
                              <a:rPr lang="en-US" altLang="ja-JP" sz="1600" i="1" smtClean="0">
                                <a:latin typeface="Cambria Math" charset="0"/>
                                <a:ea typeface="Cambria Math" charset="0"/>
                                <a:cs typeface="Cambria Math" charset="0"/>
                              </a:rPr>
                              <m:t>⨁</m:t>
                            </m:r>
                          </m:sub>
                        </m:sSub>
                      </m:oMath>
                    </a14:m>
                    <a:r>
                      <a:rPr lang="en-US" altLang="ja-JP" sz="1600" dirty="0" smtClean="0">
                        <a:latin typeface="Century" charset="0"/>
                        <a:ea typeface="Century" charset="0"/>
                        <a:cs typeface="Century" charset="0"/>
                      </a:rPr>
                      <a:t>]</a:t>
                    </a:r>
                    <a:endParaRPr kumimoji="1" lang="ja-JP" altLang="en-US" sz="1600" dirty="0">
                      <a:latin typeface="Century" charset="0"/>
                      <a:ea typeface="Century" charset="0"/>
                      <a:cs typeface="Century" charset="0"/>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rot="16200000">
                    <a:off x="-268362" y="4836587"/>
                    <a:ext cx="2476874" cy="589970"/>
                  </a:xfrm>
                  <a:prstGeom prst="rect">
                    <a:avLst/>
                  </a:prstGeom>
                  <a:blipFill rotWithShape="0">
                    <a:blip r:embed="rId11"/>
                    <a:stretch>
                      <a:fillRect l="-3093" r="-10309"/>
                    </a:stretch>
                  </a:blipFill>
                </p:spPr>
                <p:txBody>
                  <a:bodyPr/>
                  <a:lstStyle/>
                  <a:p>
                    <a:r>
                      <a:rPr lang="ja-JP" altLang="en-US">
                        <a:noFill/>
                      </a:rPr>
                      <a:t> </a:t>
                    </a:r>
                  </a:p>
                </p:txBody>
              </p:sp>
            </mc:Fallback>
          </mc:AlternateContent>
          <p:sp>
            <p:nvSpPr>
              <p:cNvPr id="29" name="テキスト ボックス 28"/>
              <p:cNvSpPr txBox="1"/>
              <p:nvPr/>
            </p:nvSpPr>
            <p:spPr>
              <a:xfrm>
                <a:off x="926564" y="3416645"/>
                <a:ext cx="3576620" cy="369332"/>
              </a:xfrm>
              <a:prstGeom prst="rect">
                <a:avLst/>
              </a:prstGeom>
              <a:noFill/>
            </p:spPr>
            <p:txBody>
              <a:bodyPr wrap="none" rtlCol="0">
                <a:spAutoFit/>
              </a:bodyPr>
              <a:lstStyle/>
              <a:p>
                <a:r>
                  <a:rPr kumimoji="1" lang="en-US" altLang="ja-JP" dirty="0" smtClean="0">
                    <a:latin typeface="Century" charset="0"/>
                    <a:ea typeface="Century" charset="0"/>
                    <a:cs typeface="Century" charset="0"/>
                  </a:rPr>
                  <a:t>Distribution of Heavy Elements</a:t>
                </a:r>
                <a:endParaRPr kumimoji="1" lang="ja-JP" altLang="en-US" dirty="0">
                  <a:latin typeface="Century" charset="0"/>
                  <a:ea typeface="Century" charset="0"/>
                  <a:cs typeface="Century" charset="0"/>
                </a:endParaRPr>
              </a:p>
            </p:txBody>
          </p:sp>
          <p:pic>
            <p:nvPicPr>
              <p:cNvPr id="41" name="図 40"/>
              <p:cNvPicPr>
                <a:picLocks noChangeAspect="1"/>
              </p:cNvPicPr>
              <p:nvPr/>
            </p:nvPicPr>
            <p:blipFill rotWithShape="1">
              <a:blip r:embed="rId12">
                <a:extLst>
                  <a:ext uri="{28A0092B-C50C-407E-A947-70E740481C1C}">
                    <a14:useLocalDpi xmlns:a14="http://schemas.microsoft.com/office/drawing/2010/main" val="0"/>
                  </a:ext>
                </a:extLst>
              </a:blip>
              <a:srcRect l="6111" t="2536" r="3896" b="6636"/>
              <a:stretch/>
            </p:blipFill>
            <p:spPr>
              <a:xfrm>
                <a:off x="1335852" y="3752675"/>
                <a:ext cx="3383483" cy="2621143"/>
              </a:xfrm>
              <a:prstGeom prst="rect">
                <a:avLst/>
              </a:prstGeom>
            </p:spPr>
          </p:pic>
        </p:grpSp>
        <p:grpSp>
          <p:nvGrpSpPr>
            <p:cNvPr id="61" name="図形グループ 60"/>
            <p:cNvGrpSpPr/>
            <p:nvPr/>
          </p:nvGrpSpPr>
          <p:grpSpPr>
            <a:xfrm>
              <a:off x="7109272" y="838221"/>
              <a:ext cx="1775534" cy="2091014"/>
              <a:chOff x="2652074" y="1461336"/>
              <a:chExt cx="1775534" cy="2091014"/>
            </a:xfrm>
          </p:grpSpPr>
          <p:sp>
            <p:nvSpPr>
              <p:cNvPr id="40" name="正方形/長方形 39"/>
              <p:cNvSpPr/>
              <p:nvPr/>
            </p:nvSpPr>
            <p:spPr>
              <a:xfrm>
                <a:off x="2652074" y="1461336"/>
                <a:ext cx="1775534" cy="2091014"/>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2754398" y="2290909"/>
                <a:ext cx="1595309" cy="369332"/>
              </a:xfrm>
              <a:prstGeom prst="rect">
                <a:avLst/>
              </a:prstGeom>
              <a:noFill/>
            </p:spPr>
            <p:txBody>
              <a:bodyPr wrap="none" rtlCol="0">
                <a:spAutoFit/>
              </a:bodyPr>
              <a:lstStyle/>
              <a:p>
                <a:r>
                  <a:rPr lang="en-US" altLang="ja-JP" dirty="0" smtClean="0">
                    <a:latin typeface="Century" charset="0"/>
                    <a:ea typeface="Century" charset="0"/>
                    <a:cs typeface="Century" charset="0"/>
                  </a:rPr>
                  <a:t>Observations</a:t>
                </a:r>
                <a:endParaRPr kumimoji="1" lang="ja-JP" altLang="en-US" dirty="0">
                  <a:latin typeface="Century" charset="0"/>
                  <a:ea typeface="Century" charset="0"/>
                  <a:cs typeface="Century" charset="0"/>
                </a:endParaRPr>
              </a:p>
            </p:txBody>
          </p:sp>
        </p:grpSp>
        <p:grpSp>
          <p:nvGrpSpPr>
            <p:cNvPr id="46" name="図形グループ 45"/>
            <p:cNvGrpSpPr/>
            <p:nvPr/>
          </p:nvGrpSpPr>
          <p:grpSpPr>
            <a:xfrm>
              <a:off x="5586049" y="412891"/>
              <a:ext cx="3410201" cy="2533561"/>
              <a:chOff x="5586049" y="412891"/>
              <a:chExt cx="3410201" cy="2533561"/>
            </a:xfrm>
          </p:grpSpPr>
          <p:cxnSp>
            <p:nvCxnSpPr>
              <p:cNvPr id="45" name="直線コネクタ 44"/>
              <p:cNvCxnSpPr/>
              <p:nvPr/>
            </p:nvCxnSpPr>
            <p:spPr>
              <a:xfrm flipH="1">
                <a:off x="5667026" y="412891"/>
                <a:ext cx="777496" cy="249950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5657770" y="412891"/>
                <a:ext cx="1264238" cy="2533561"/>
              </a:xfrm>
              <a:prstGeom prst="line">
                <a:avLst/>
              </a:prstGeom>
              <a:ln w="254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5657770" y="412891"/>
                <a:ext cx="2213698" cy="25163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5658966" y="2111333"/>
                <a:ext cx="3337284" cy="83511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5586049" y="484713"/>
                <a:ext cx="2038049" cy="307777"/>
              </a:xfrm>
              <a:prstGeom prst="rect">
                <a:avLst/>
              </a:prstGeom>
              <a:solidFill>
                <a:schemeClr val="bg1"/>
              </a:solidFill>
              <a:ln w="19050">
                <a:solidFill>
                  <a:srgbClr val="FFC000"/>
                </a:solidFill>
              </a:ln>
            </p:spPr>
            <p:txBody>
              <a:bodyPr wrap="square" rtlCol="0">
                <a:spAutoFit/>
              </a:bodyPr>
              <a:lstStyle/>
              <a:p>
                <a:pPr algn="ctr"/>
                <a:r>
                  <a:rPr lang="en-US" altLang="ja-JP" sz="1400" dirty="0" smtClean="0">
                    <a:latin typeface="Century" charset="0"/>
                    <a:ea typeface="Century" charset="0"/>
                    <a:cs typeface="Century" charset="0"/>
                  </a:rPr>
                  <a:t>Growing Process Only</a:t>
                </a:r>
                <a:endParaRPr kumimoji="1" lang="ja-JP" altLang="en-US" sz="1400" dirty="0">
                  <a:latin typeface="Century" charset="0"/>
                  <a:ea typeface="Century" charset="0"/>
                  <a:cs typeface="Century" charset="0"/>
                </a:endParaRPr>
              </a:p>
            </p:txBody>
          </p:sp>
          <p:sp>
            <p:nvSpPr>
              <p:cNvPr id="52" name="テキスト ボックス 51"/>
              <p:cNvSpPr txBox="1"/>
              <p:nvPr/>
            </p:nvSpPr>
            <p:spPr>
              <a:xfrm>
                <a:off x="6606509" y="1379753"/>
                <a:ext cx="862958" cy="307777"/>
              </a:xfrm>
              <a:prstGeom prst="rect">
                <a:avLst/>
              </a:prstGeom>
              <a:solidFill>
                <a:schemeClr val="bg1"/>
              </a:solidFill>
              <a:ln w="19050">
                <a:solidFill>
                  <a:srgbClr val="FF0000"/>
                </a:solidFill>
              </a:ln>
            </p:spPr>
            <p:txBody>
              <a:bodyPr wrap="square" rtlCol="0">
                <a:spAutoFit/>
              </a:bodyPr>
              <a:lstStyle/>
              <a:p>
                <a:r>
                  <a:rPr lang="en-US" altLang="ja-JP" sz="1400" smtClean="0">
                    <a:latin typeface="Century" charset="0"/>
                    <a:ea typeface="Century" charset="0"/>
                    <a:cs typeface="Century" charset="0"/>
                  </a:rPr>
                  <a:t>Study 2</a:t>
                </a:r>
                <a:endParaRPr kumimoji="1" lang="ja-JP" altLang="en-US" sz="1400" dirty="0">
                  <a:latin typeface="Century" charset="0"/>
                  <a:ea typeface="Century" charset="0"/>
                  <a:cs typeface="Century" charset="0"/>
                </a:endParaRPr>
              </a:p>
            </p:txBody>
          </p:sp>
          <p:sp>
            <p:nvSpPr>
              <p:cNvPr id="56" name="テキスト ボックス 55"/>
              <p:cNvSpPr txBox="1"/>
              <p:nvPr/>
            </p:nvSpPr>
            <p:spPr>
              <a:xfrm>
                <a:off x="6539013" y="2349078"/>
                <a:ext cx="1816271" cy="307777"/>
              </a:xfrm>
              <a:prstGeom prst="rect">
                <a:avLst/>
              </a:prstGeom>
              <a:solidFill>
                <a:schemeClr val="bg1"/>
              </a:solidFill>
              <a:ln w="19050">
                <a:solidFill>
                  <a:srgbClr val="C00000"/>
                </a:solidFill>
              </a:ln>
            </p:spPr>
            <p:txBody>
              <a:bodyPr wrap="square" rtlCol="0">
                <a:spAutoFit/>
              </a:bodyPr>
              <a:lstStyle/>
              <a:p>
                <a:r>
                  <a:rPr lang="en-US" altLang="ja-JP" sz="1400" smtClean="0">
                    <a:latin typeface="Century" charset="0"/>
                    <a:ea typeface="Century" charset="0"/>
                    <a:cs typeface="Century" charset="0"/>
                  </a:rPr>
                  <a:t>MMR-Overlap Only</a:t>
                </a:r>
                <a:endParaRPr kumimoji="1" lang="ja-JP" altLang="en-US" sz="1400" dirty="0">
                  <a:latin typeface="Century" charset="0"/>
                  <a:ea typeface="Century" charset="0"/>
                  <a:cs typeface="Century" charset="0"/>
                </a:endParaRPr>
              </a:p>
            </p:txBody>
          </p:sp>
          <p:sp>
            <p:nvSpPr>
              <p:cNvPr id="54" name="円/楕円 53"/>
              <p:cNvSpPr/>
              <p:nvPr/>
            </p:nvSpPr>
            <p:spPr>
              <a:xfrm>
                <a:off x="5925373" y="1974154"/>
                <a:ext cx="72000" cy="7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6240913" y="1681851"/>
                <a:ext cx="72000" cy="72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895995" y="2588310"/>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6344600" y="943895"/>
                <a:ext cx="624653" cy="307777"/>
              </a:xfrm>
              <a:prstGeom prst="rect">
                <a:avLst/>
              </a:prstGeom>
              <a:solidFill>
                <a:schemeClr val="bg1"/>
              </a:solidFill>
              <a:ln w="19050">
                <a:solidFill>
                  <a:srgbClr val="7030A0"/>
                </a:solidFill>
              </a:ln>
            </p:spPr>
            <p:txBody>
              <a:bodyPr wrap="square" rtlCol="0">
                <a:spAutoFit/>
              </a:bodyPr>
              <a:lstStyle/>
              <a:p>
                <a:r>
                  <a:rPr lang="en-US" altLang="ja-JP" sz="1400" smtClean="0">
                    <a:latin typeface="Century" charset="0"/>
                    <a:ea typeface="Century" charset="0"/>
                    <a:cs typeface="Century" charset="0"/>
                  </a:rPr>
                  <a:t>Total</a:t>
                </a:r>
                <a:endParaRPr kumimoji="1" lang="ja-JP" altLang="en-US" sz="1400" dirty="0">
                  <a:latin typeface="Century" charset="0"/>
                  <a:ea typeface="Century" charset="0"/>
                  <a:cs typeface="Century" charset="0"/>
                </a:endParaRPr>
              </a:p>
            </p:txBody>
          </p:sp>
        </p:grpSp>
      </p:grpSp>
    </p:spTree>
    <p:extLst>
      <p:ext uri="{BB962C8B-B14F-4D97-AF65-F5344CB8AC3E}">
        <p14:creationId xmlns:p14="http://schemas.microsoft.com/office/powerpoint/2010/main" val="1796467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0" y="0"/>
            <a:ext cx="7886700" cy="330314"/>
          </a:xfrm>
          <a:ln>
            <a:noFill/>
          </a:ln>
        </p:spPr>
        <p:txBody>
          <a:bodyPr>
            <a:noAutofit/>
          </a:bodyPr>
          <a:lstStyle/>
          <a:p>
            <a:r>
              <a:rPr lang="en-US" altLang="ja-JP" sz="2400" dirty="0">
                <a:solidFill>
                  <a:schemeClr val="bg1"/>
                </a:solidFill>
                <a:latin typeface="+mj-ea"/>
              </a:rPr>
              <a:t>Introduction</a:t>
            </a:r>
            <a:r>
              <a:rPr lang="ja-JP" altLang="en-US" sz="2400" dirty="0">
                <a:solidFill>
                  <a:schemeClr val="bg1"/>
                </a:solidFill>
                <a:latin typeface="+mj-ea"/>
              </a:rPr>
              <a:t>：巨大ガス惑星の観測</a:t>
            </a:r>
          </a:p>
        </p:txBody>
      </p:sp>
      <p:cxnSp>
        <p:nvCxnSpPr>
          <p:cNvPr id="5" name="直線コネクタ 4"/>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0" y="358077"/>
            <a:ext cx="2978701" cy="400110"/>
          </a:xfrm>
          <a:prstGeom prst="rect">
            <a:avLst/>
          </a:prstGeom>
          <a:noFill/>
        </p:spPr>
        <p:txBody>
          <a:bodyPr wrap="none" rtlCol="0">
            <a:spAutoFit/>
          </a:bodyPr>
          <a:lstStyle/>
          <a:p>
            <a:r>
              <a:rPr kumimoji="1" lang="en-US" altLang="ja-JP" sz="2000" u="sng" dirty="0" smtClean="0">
                <a:solidFill>
                  <a:schemeClr val="bg1"/>
                </a:solidFill>
              </a:rPr>
              <a:t>Juno</a:t>
            </a:r>
            <a:r>
              <a:rPr kumimoji="1" lang="ja-JP" altLang="en-US" sz="2000" u="sng" dirty="0" smtClean="0">
                <a:solidFill>
                  <a:schemeClr val="bg1"/>
                </a:solidFill>
              </a:rPr>
              <a:t>のデータと重元素量</a:t>
            </a:r>
            <a:endParaRPr kumimoji="1" lang="ja-JP" altLang="en-US" sz="2000" u="sng" dirty="0">
              <a:solidFill>
                <a:schemeClr val="bg1"/>
              </a:solidFill>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0" y="876300"/>
            <a:ext cx="4406900" cy="3358772"/>
          </a:xfrm>
          <a:prstGeom prst="rect">
            <a:avLst/>
          </a:prstGeom>
        </p:spPr>
      </p:pic>
    </p:spTree>
    <p:extLst>
      <p:ext uri="{BB962C8B-B14F-4D97-AF65-F5344CB8AC3E}">
        <p14:creationId xmlns:p14="http://schemas.microsoft.com/office/powerpoint/2010/main" val="1595953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テキスト ボックス 5"/>
              <p:cNvSpPr txBox="1"/>
              <p:nvPr/>
            </p:nvSpPr>
            <p:spPr>
              <a:xfrm>
                <a:off x="8774" y="360854"/>
                <a:ext cx="4932437" cy="6432530"/>
              </a:xfrm>
              <a:prstGeom prst="rect">
                <a:avLst/>
              </a:prstGeom>
              <a:noFill/>
            </p:spPr>
            <p:txBody>
              <a:bodyPr wrap="square" rtlCol="0">
                <a:spAutoFit/>
              </a:bodyPr>
              <a:lstStyle/>
              <a:p>
                <a:r>
                  <a:rPr lang="ja-JP" altLang="en-US" sz="2000" u="sng" dirty="0" smtClean="0">
                    <a:solidFill>
                      <a:schemeClr val="bg1"/>
                    </a:solidFill>
                  </a:rPr>
                  <a:t>観測との比較</a:t>
                </a:r>
                <a:endParaRPr lang="en-US" altLang="ja-JP" sz="2000" u="sng" dirty="0" smtClean="0">
                  <a:solidFill>
                    <a:schemeClr val="bg1"/>
                  </a:solidFill>
                </a:endParaRPr>
              </a:p>
              <a:p>
                <a:pPr marL="342900" indent="-342900">
                  <a:buFont typeface="Arial" charset="0"/>
                  <a:buChar char="•"/>
                </a:pPr>
                <a:r>
                  <a:rPr lang="ja-JP" altLang="en-US" dirty="0" smtClean="0">
                    <a:solidFill>
                      <a:schemeClr val="bg1"/>
                    </a:solidFill>
                  </a:rPr>
                  <a:t>獲得絶対量</a:t>
                </a:r>
                <a:endParaRPr lang="en-US" altLang="ja-JP" dirty="0" smtClean="0">
                  <a:solidFill>
                    <a:schemeClr val="bg1"/>
                  </a:solidFill>
                </a:endParaRPr>
              </a:p>
              <a:p>
                <a:pPr marL="562950" lvl="1" indent="-285750">
                  <a:buFont typeface="Wingdings" charset="2"/>
                  <a:buChar char="ü"/>
                </a:pPr>
                <a:r>
                  <a:rPr lang="ja-JP" altLang="en-US" dirty="0" smtClean="0">
                    <a:solidFill>
                      <a:schemeClr val="bg1"/>
                    </a:solidFill>
                  </a:rPr>
                  <a:t>土星は</a:t>
                </a:r>
                <a:r>
                  <a:rPr lang="en-US" altLang="ja-JP" dirty="0" smtClean="0">
                    <a:solidFill>
                      <a:schemeClr val="bg1"/>
                    </a:solidFill>
                  </a:rPr>
                  <a:t>MMSN</a:t>
                </a:r>
                <a:r>
                  <a:rPr lang="ja-JP" altLang="en-US" dirty="0" smtClean="0">
                    <a:solidFill>
                      <a:schemeClr val="bg1"/>
                    </a:solidFill>
                  </a:rPr>
                  <a:t>で観測と一致</a:t>
                </a:r>
                <a:endParaRPr lang="en-US" altLang="ja-JP" dirty="0" smtClean="0">
                  <a:solidFill>
                    <a:schemeClr val="bg1"/>
                  </a:solidFill>
                </a:endParaRPr>
              </a:p>
              <a:p>
                <a:pPr marL="562950" lvl="1" indent="-285750">
                  <a:buFont typeface="Wingdings" charset="2"/>
                  <a:buChar char="ü"/>
                </a:pPr>
                <a:r>
                  <a:rPr lang="ja-JP" altLang="en-US" dirty="0" smtClean="0">
                    <a:solidFill>
                      <a:schemeClr val="bg1"/>
                    </a:solidFill>
                  </a:rPr>
                  <a:t>木星は</a:t>
                </a:r>
                <a:r>
                  <a:rPr lang="en-US" altLang="ja-JP" dirty="0" smtClean="0">
                    <a:solidFill>
                      <a:schemeClr val="bg1"/>
                    </a:solidFill>
                  </a:rPr>
                  <a:t>MMSN</a:t>
                </a:r>
                <a:r>
                  <a:rPr lang="ja-JP" altLang="en-US" dirty="0">
                    <a:solidFill>
                      <a:schemeClr val="bg1"/>
                    </a:solidFill>
                  </a:rPr>
                  <a:t>では</a:t>
                </a:r>
                <a:r>
                  <a:rPr lang="ja-JP" altLang="en-US" dirty="0" smtClean="0">
                    <a:solidFill>
                      <a:schemeClr val="bg1"/>
                    </a:solidFill>
                  </a:rPr>
                  <a:t>ガス集積期、軌道進化、それらの合計ともに獲得量が不足</a:t>
                </a:r>
                <a:endParaRPr lang="en-US" altLang="ja-JP" dirty="0" smtClean="0">
                  <a:solidFill>
                    <a:schemeClr val="bg1"/>
                  </a:solidFill>
                </a:endParaRPr>
              </a:p>
              <a:p>
                <a:pPr marL="285750" indent="-285750">
                  <a:buFont typeface="Arial" charset="0"/>
                  <a:buChar char="•"/>
                </a:pPr>
                <a:r>
                  <a:rPr lang="ja-JP" altLang="en-US" dirty="0" smtClean="0">
                    <a:solidFill>
                      <a:schemeClr val="bg1"/>
                    </a:solidFill>
                  </a:rPr>
                  <a:t>木星と土星の比率</a:t>
                </a:r>
                <a:endParaRPr lang="en-US" altLang="ja-JP" dirty="0" smtClean="0">
                  <a:solidFill>
                    <a:schemeClr val="bg1"/>
                  </a:solidFill>
                </a:endParaRPr>
              </a:p>
              <a:p>
                <a:pPr marL="562950" lvl="1" indent="-285750">
                  <a:buFont typeface="Wingdings" charset="2"/>
                  <a:buChar char="ü"/>
                </a:pPr>
                <a:r>
                  <a:rPr lang="ja-JP" altLang="en-US" dirty="0" smtClean="0">
                    <a:solidFill>
                      <a:schemeClr val="bg1"/>
                    </a:solidFill>
                  </a:rPr>
                  <a:t>軌道進化のみならば観測と一致</a:t>
                </a:r>
                <a:endParaRPr lang="en-US" altLang="ja-JP" dirty="0" smtClean="0">
                  <a:solidFill>
                    <a:schemeClr val="bg1"/>
                  </a:solidFill>
                </a:endParaRPr>
              </a:p>
              <a:p>
                <a:pPr marL="562950" lvl="1" indent="-285750">
                  <a:buFont typeface="Wingdings" charset="2"/>
                  <a:buChar char="ü"/>
                </a:pPr>
                <a:r>
                  <a:rPr lang="ja-JP" altLang="en-US" dirty="0" smtClean="0">
                    <a:solidFill>
                      <a:schemeClr val="bg1"/>
                    </a:solidFill>
                  </a:rPr>
                  <a:t>ガス集積期との合計では一致しない</a:t>
                </a:r>
                <a:endParaRPr lang="en-US" altLang="ja-JP" dirty="0">
                  <a:solidFill>
                    <a:schemeClr val="bg1"/>
                  </a:solidFill>
                </a:endParaRPr>
              </a:p>
              <a:p>
                <a:pPr lvl="1"/>
                <a:endParaRPr lang="en-US" altLang="ja-JP" sz="2000" dirty="0" smtClean="0">
                  <a:solidFill>
                    <a:schemeClr val="bg1"/>
                  </a:solidFill>
                </a:endParaRPr>
              </a:p>
              <a:p>
                <a:r>
                  <a:rPr lang="en-US" altLang="ja-JP" sz="2000" u="sng" dirty="0" smtClean="0">
                    <a:solidFill>
                      <a:schemeClr val="bg1"/>
                    </a:solidFill>
                  </a:rPr>
                  <a:t>Feeding Zone </a:t>
                </a:r>
                <a:r>
                  <a:rPr lang="ja-JP" altLang="en-US" sz="2000" u="sng" dirty="0" smtClean="0">
                    <a:solidFill>
                      <a:schemeClr val="bg1"/>
                    </a:solidFill>
                  </a:rPr>
                  <a:t>の形と惑星質量</a:t>
                </a:r>
                <a:endParaRPr lang="en-US" altLang="ja-JP" sz="2000" u="sng" dirty="0">
                  <a:solidFill>
                    <a:schemeClr val="bg1"/>
                  </a:solidFill>
                </a:endParaRPr>
              </a:p>
              <a:p>
                <a:pPr lvl="1"/>
                <a:r>
                  <a:rPr lang="en-US" altLang="ja-JP" dirty="0" smtClean="0">
                    <a:solidFill>
                      <a:schemeClr val="bg1"/>
                    </a:solidFill>
                  </a:rPr>
                  <a:t>Feeding Zone </a:t>
                </a:r>
                <a:r>
                  <a:rPr lang="ja-JP" altLang="en-US" dirty="0" smtClean="0">
                    <a:solidFill>
                      <a:schemeClr val="bg1"/>
                    </a:solidFill>
                  </a:rPr>
                  <a:t>の形は惑星質量によって変化する。</a:t>
                </a:r>
                <a:r>
                  <a:rPr lang="en-US" altLang="ja-JP" dirty="0" smtClean="0">
                    <a:solidFill>
                      <a:schemeClr val="bg1"/>
                    </a:solidFill>
                  </a:rPr>
                  <a:t>MMR-Overlap</a:t>
                </a:r>
                <a:r>
                  <a:rPr lang="ja-JP" altLang="en-US" dirty="0" smtClean="0">
                    <a:solidFill>
                      <a:schemeClr val="bg1"/>
                    </a:solidFill>
                  </a:rPr>
                  <a:t>での獲得量は</a:t>
                </a:r>
                <a:r>
                  <a:rPr lang="en-US" altLang="ja-JP" dirty="0" smtClean="0">
                    <a:solidFill>
                      <a:schemeClr val="bg1"/>
                    </a:solidFill>
                  </a:rPr>
                  <a:t>F.Z.</a:t>
                </a:r>
                <a:r>
                  <a:rPr lang="ja-JP" altLang="en-US" dirty="0" smtClean="0">
                    <a:solidFill>
                      <a:schemeClr val="bg1"/>
                    </a:solidFill>
                  </a:rPr>
                  <a:t>の形に依存することが予想される。</a:t>
                </a:r>
                <a:endParaRPr lang="en-US" altLang="ja-JP" dirty="0" smtClean="0">
                  <a:solidFill>
                    <a:schemeClr val="bg1"/>
                  </a:solidFill>
                </a:endParaRPr>
              </a:p>
              <a:p>
                <a:pPr lvl="1"/>
                <a:endParaRPr lang="en-US" altLang="ja-JP" sz="2000" dirty="0" smtClean="0">
                  <a:solidFill>
                    <a:schemeClr val="bg1"/>
                  </a:solidFill>
                </a:endParaRPr>
              </a:p>
              <a:p>
                <a:r>
                  <a:rPr lang="ja-JP" altLang="en-US" sz="2000" u="sng" dirty="0" smtClean="0">
                    <a:solidFill>
                      <a:schemeClr val="bg1"/>
                    </a:solidFill>
                  </a:rPr>
                  <a:t>今後の予定</a:t>
                </a:r>
                <a:endParaRPr lang="en-US" altLang="ja-JP" sz="2000" u="sng" dirty="0" smtClean="0">
                  <a:solidFill>
                    <a:schemeClr val="bg1"/>
                  </a:solidFill>
                </a:endParaRPr>
              </a:p>
              <a:p>
                <a:pPr marL="562950" lvl="1" indent="-285750">
                  <a:buFont typeface="Arial" charset="0"/>
                  <a:buChar char="•"/>
                </a:pPr>
                <a:r>
                  <a:rPr lang="en-US" altLang="ja-JP" dirty="0" smtClean="0">
                    <a:solidFill>
                      <a:schemeClr val="bg1"/>
                    </a:solidFill>
                  </a:rPr>
                  <a:t>MMR-Overlap</a:t>
                </a:r>
                <a:r>
                  <a:rPr lang="ja-JP" altLang="en-US" dirty="0" smtClean="0">
                    <a:solidFill>
                      <a:schemeClr val="bg1"/>
                    </a:solidFill>
                  </a:rPr>
                  <a:t>は重元素の</a:t>
                </a:r>
                <a14:m>
                  <m:oMath xmlns:m="http://schemas.openxmlformats.org/officeDocument/2006/math">
                    <m:f>
                      <m:fPr>
                        <m:type m:val="lin"/>
                        <m:ctrlPr>
                          <a:rPr lang="ja-JP" altLang="en-US" i="1" smtClean="0">
                            <a:solidFill>
                              <a:schemeClr val="bg1"/>
                            </a:solidFill>
                            <a:latin typeface="Cambria Math" charset="0"/>
                          </a:rPr>
                        </m:ctrlPr>
                      </m:fPr>
                      <m:num>
                        <m:r>
                          <a:rPr lang="ja-JP" altLang="en-US" i="1" smtClean="0">
                            <a:solidFill>
                              <a:schemeClr val="bg1"/>
                            </a:solidFill>
                            <a:latin typeface="Cambria Math" charset="0"/>
                          </a:rPr>
                          <m:t>木星</m:t>
                        </m:r>
                      </m:num>
                      <m:den>
                        <m:r>
                          <a:rPr lang="ja-JP" altLang="en-US" i="1" smtClean="0">
                            <a:solidFill>
                              <a:schemeClr val="bg1"/>
                            </a:solidFill>
                            <a:latin typeface="Cambria Math" charset="0"/>
                          </a:rPr>
                          <m:t>土星</m:t>
                        </m:r>
                      </m:den>
                    </m:f>
                  </m:oMath>
                </a14:m>
                <a:r>
                  <a:rPr lang="ja-JP" altLang="en-US" dirty="0" smtClean="0">
                    <a:solidFill>
                      <a:schemeClr val="bg1"/>
                    </a:solidFill>
                  </a:rPr>
                  <a:t>比を上げることができる</a:t>
                </a:r>
                <a:r>
                  <a:rPr lang="ja-JP" altLang="en-US" dirty="0" smtClean="0">
                    <a:solidFill>
                      <a:schemeClr val="bg1"/>
                    </a:solidFill>
                    <a:effectLst>
                      <a:glow rad="139700">
                        <a:schemeClr val="accent2">
                          <a:satMod val="175000"/>
                          <a:alpha val="40000"/>
                        </a:schemeClr>
                      </a:glow>
                    </a:effectLst>
                  </a:rPr>
                  <a:t>唯一のチャンネル</a:t>
                </a:r>
                <a:endParaRPr lang="en-US" altLang="ja-JP" dirty="0" smtClean="0">
                  <a:solidFill>
                    <a:schemeClr val="bg1"/>
                  </a:solidFill>
                  <a:effectLst>
                    <a:glow rad="139700">
                      <a:schemeClr val="accent2">
                        <a:satMod val="175000"/>
                        <a:alpha val="40000"/>
                      </a:schemeClr>
                    </a:glow>
                  </a:effectLst>
                </a:endParaRPr>
              </a:p>
              <a:p>
                <a:pPr marL="562950" lvl="1" indent="-285750">
                  <a:buFont typeface="Arial" charset="0"/>
                  <a:buChar char="•"/>
                </a:pPr>
                <a:r>
                  <a:rPr lang="ja-JP" altLang="en-US" dirty="0" smtClean="0">
                    <a:solidFill>
                      <a:schemeClr val="bg1"/>
                    </a:solidFill>
                  </a:rPr>
                  <a:t>惑星質量、</a:t>
                </a:r>
                <a:r>
                  <a:rPr lang="en-US" altLang="ja-JP" dirty="0" smtClean="0">
                    <a:solidFill>
                      <a:schemeClr val="bg1"/>
                    </a:solidFill>
                  </a:rPr>
                  <a:t>Migration Timescale </a:t>
                </a:r>
                <a:r>
                  <a:rPr lang="ja-JP" altLang="en-US" dirty="0" smtClean="0">
                    <a:solidFill>
                      <a:schemeClr val="bg1"/>
                    </a:solidFill>
                  </a:rPr>
                  <a:t>の</a:t>
                </a:r>
                <a:r>
                  <a:rPr lang="en-US" altLang="ja-JP" dirty="0" smtClean="0">
                    <a:solidFill>
                      <a:schemeClr val="bg1"/>
                    </a:solidFill>
                  </a:rPr>
                  <a:t>Parameter Study </a:t>
                </a:r>
                <a:r>
                  <a:rPr lang="ja-JP" altLang="en-US" dirty="0" smtClean="0">
                    <a:solidFill>
                      <a:schemeClr val="bg1"/>
                    </a:solidFill>
                  </a:rPr>
                  <a:t>を行い、観測を説明できる解の存在と、その実現確率を求める。</a:t>
                </a:r>
                <a:endParaRPr lang="en-US" altLang="ja-JP" dirty="0" smtClean="0">
                  <a:solidFill>
                    <a:schemeClr val="bg1"/>
                  </a:solidFill>
                </a:endParaRPr>
              </a:p>
              <a:p>
                <a:pPr marL="562950" lvl="1" indent="-285750">
                  <a:buFont typeface="Arial" charset="0"/>
                  <a:buChar char="•"/>
                </a:pPr>
                <a:endParaRPr lang="en-US" altLang="ja-JP" dirty="0">
                  <a:solidFill>
                    <a:schemeClr val="bg1"/>
                  </a:solidFill>
                </a:endParaRPr>
              </a:p>
              <a:p>
                <a:pPr indent="-180000"/>
                <a:endParaRPr lang="en-US" altLang="ja-JP" dirty="0" smtClean="0">
                  <a:solidFill>
                    <a:schemeClr val="bg1"/>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8774" y="360854"/>
                <a:ext cx="4932437" cy="6432530"/>
              </a:xfrm>
              <a:prstGeom prst="rect">
                <a:avLst/>
              </a:prstGeom>
              <a:blipFill rotWithShape="0">
                <a:blip r:embed="rId3"/>
                <a:stretch>
                  <a:fillRect l="-1235" t="-569" r="-3210"/>
                </a:stretch>
              </a:blipFill>
            </p:spPr>
            <p:txBody>
              <a:bodyPr/>
              <a:lstStyle/>
              <a:p>
                <a:r>
                  <a:rPr lang="ja-JP" altLang="en-US">
                    <a:noFill/>
                  </a:rPr>
                  <a:t> </a:t>
                </a:r>
              </a:p>
            </p:txBody>
          </p:sp>
        </mc:Fallback>
      </mc:AlternateContent>
      <p:sp>
        <p:nvSpPr>
          <p:cNvPr id="7" name="タイトル 1"/>
          <p:cNvSpPr txBox="1">
            <a:spLocks/>
          </p:cNvSpPr>
          <p:nvPr/>
        </p:nvSpPr>
        <p:spPr>
          <a:xfrm>
            <a:off x="-3556" y="13881"/>
            <a:ext cx="7886700" cy="330314"/>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solidFill>
                  <a:schemeClr val="bg1"/>
                </a:solidFill>
              </a:rPr>
              <a:t>本研究：観測との比較と今後の予定</a:t>
            </a:r>
            <a:endParaRPr lang="ja-JP" altLang="en-US" sz="2400" dirty="0">
              <a:solidFill>
                <a:schemeClr val="bg1"/>
              </a:solidFill>
            </a:endParaRPr>
          </a:p>
        </p:txBody>
      </p:sp>
      <p:cxnSp>
        <p:nvCxnSpPr>
          <p:cNvPr id="8" name="直線コネクタ 7"/>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図形グループ 27"/>
          <p:cNvGrpSpPr/>
          <p:nvPr/>
        </p:nvGrpSpPr>
        <p:grpSpPr>
          <a:xfrm>
            <a:off x="5028674" y="3438646"/>
            <a:ext cx="4115326" cy="3365144"/>
            <a:chOff x="5028674" y="2137678"/>
            <a:chExt cx="4115326" cy="3365144"/>
          </a:xfrm>
        </p:grpSpPr>
        <p:grpSp>
          <p:nvGrpSpPr>
            <p:cNvPr id="26" name="図形グループ 25"/>
            <p:cNvGrpSpPr/>
            <p:nvPr/>
          </p:nvGrpSpPr>
          <p:grpSpPr>
            <a:xfrm>
              <a:off x="5028674" y="2137678"/>
              <a:ext cx="4115326" cy="3365144"/>
              <a:chOff x="5010912" y="3417201"/>
              <a:chExt cx="4115326" cy="3365144"/>
            </a:xfrm>
          </p:grpSpPr>
          <p:sp>
            <p:nvSpPr>
              <p:cNvPr id="9" name="正方形/長方形 8"/>
              <p:cNvSpPr/>
              <p:nvPr/>
            </p:nvSpPr>
            <p:spPr>
              <a:xfrm>
                <a:off x="5010912" y="3417201"/>
                <a:ext cx="4060300" cy="3344284"/>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l="7344" t="-1" r="3067" b="6146"/>
              <a:stretch/>
            </p:blipFill>
            <p:spPr>
              <a:xfrm>
                <a:off x="5508012" y="3602736"/>
                <a:ext cx="3526260" cy="2770632"/>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5780670" y="6439879"/>
                    <a:ext cx="2980943" cy="342466"/>
                  </a:xfrm>
                  <a:prstGeom prst="rect">
                    <a:avLst/>
                  </a:prstGeom>
                  <a:noFill/>
                </p:spPr>
                <p:txBody>
                  <a:bodyPr wrap="square" rtlCol="0">
                    <a:spAutoFit/>
                  </a:bodyPr>
                  <a:lstStyle/>
                  <a:p>
                    <a:r>
                      <a:rPr kumimoji="1" lang="en-US" altLang="ja-JP" sz="1400" dirty="0" smtClean="0">
                        <a:latin typeface="Century" charset="0"/>
                        <a:ea typeface="Century" charset="0"/>
                        <a:cs typeface="Century" charset="0"/>
                      </a:rPr>
                      <a:t>Semi-Major Axis[</a:t>
                    </a:r>
                    <a14:m>
                      <m:oMath xmlns:m="http://schemas.openxmlformats.org/officeDocument/2006/math">
                        <m:acc>
                          <m:accPr>
                            <m:chr m:val="̃"/>
                            <m:ctrlPr>
                              <a:rPr lang="en-US" altLang="ja-JP" sz="1400" i="1">
                                <a:latin typeface="Cambria Math" charset="0"/>
                                <a:ea typeface="Century" charset="0"/>
                                <a:cs typeface="Century" charset="0"/>
                              </a:rPr>
                            </m:ctrlPr>
                          </m:accPr>
                          <m:e>
                            <m:r>
                              <a:rPr lang="en-US" altLang="ja-JP" sz="1400" i="1">
                                <a:latin typeface="Cambria Math" charset="0"/>
                                <a:ea typeface="Century" charset="0"/>
                                <a:cs typeface="Century" charset="0"/>
                              </a:rPr>
                              <m:t>𝑏</m:t>
                            </m:r>
                          </m:e>
                        </m:acc>
                        <m:r>
                          <m:rPr>
                            <m:nor/>
                          </m:rPr>
                          <a:rPr lang="en-US" altLang="ja-JP" sz="1400">
                            <a:latin typeface="Century" charset="0"/>
                            <a:ea typeface="Century" charset="0"/>
                            <a:cs typeface="Century" charset="0"/>
                          </a:rPr>
                          <m:t>=</m:t>
                        </m:r>
                        <m:f>
                          <m:fPr>
                            <m:type m:val="lin"/>
                            <m:ctrlPr>
                              <a:rPr lang="en-US" altLang="ja-JP" sz="1400" i="1">
                                <a:latin typeface="Cambria Math" charset="0"/>
                                <a:ea typeface="Century" charset="0"/>
                                <a:cs typeface="Century" charset="0"/>
                              </a:rPr>
                            </m:ctrlPr>
                          </m:fPr>
                          <m:num>
                            <m:d>
                              <m:dPr>
                                <m:ctrlPr>
                                  <a:rPr lang="mr-IN" altLang="ja-JP" sz="1400" i="1">
                                    <a:latin typeface="Cambria Math" charset="0"/>
                                    <a:ea typeface="Century" charset="0"/>
                                    <a:cs typeface="Century" charset="0"/>
                                  </a:rPr>
                                </m:ctrlPr>
                              </m:dPr>
                              <m:e>
                                <m:r>
                                  <a:rPr lang="en-US" altLang="ja-JP" sz="1400" i="1">
                                    <a:latin typeface="Cambria Math" charset="0"/>
                                    <a:ea typeface="Century" charset="0"/>
                                    <a:cs typeface="Century" charset="0"/>
                                  </a:rPr>
                                  <m:t>𝑎</m:t>
                                </m:r>
                                <m:r>
                                  <a:rPr lang="en-US" altLang="ja-JP" sz="1400" i="1">
                                    <a:latin typeface="Cambria Math" charset="0"/>
                                    <a:ea typeface="Century" charset="0"/>
                                    <a:cs typeface="Century" charset="0"/>
                                  </a:rPr>
                                  <m:t>−</m:t>
                                </m:r>
                                <m:sSub>
                                  <m:sSubPr>
                                    <m:ctrlPr>
                                      <a:rPr lang="en-US" altLang="ja-JP" sz="1400" i="1">
                                        <a:latin typeface="Cambria Math" charset="0"/>
                                        <a:ea typeface="Century" charset="0"/>
                                        <a:cs typeface="Century" charset="0"/>
                                      </a:rPr>
                                    </m:ctrlPr>
                                  </m:sSubPr>
                                  <m:e>
                                    <m:r>
                                      <a:rPr lang="en-US" altLang="ja-JP" sz="1400" i="1">
                                        <a:latin typeface="Cambria Math" charset="0"/>
                                        <a:ea typeface="Century" charset="0"/>
                                        <a:cs typeface="Century" charset="0"/>
                                      </a:rPr>
                                      <m:t>𝑎</m:t>
                                    </m:r>
                                  </m:e>
                                  <m:sub>
                                    <m:r>
                                      <a:rPr lang="en-US" altLang="ja-JP" sz="1400" i="1">
                                        <a:latin typeface="Cambria Math" charset="0"/>
                                        <a:ea typeface="Century" charset="0"/>
                                        <a:cs typeface="Century" charset="0"/>
                                      </a:rPr>
                                      <m:t>𝑝</m:t>
                                    </m:r>
                                  </m:sub>
                                </m:sSub>
                              </m:e>
                            </m:d>
                          </m:num>
                          <m:den>
                            <m:r>
                              <a:rPr lang="en-US" altLang="ja-JP" sz="1400" i="1">
                                <a:latin typeface="Cambria Math" charset="0"/>
                                <a:ea typeface="Century" charset="0"/>
                                <a:cs typeface="Century" charset="0"/>
                              </a:rPr>
                              <m:t>h</m:t>
                            </m:r>
                            <m:sSub>
                              <m:sSubPr>
                                <m:ctrlPr>
                                  <a:rPr lang="en-US" altLang="ja-JP" sz="1400" i="1">
                                    <a:latin typeface="Cambria Math" charset="0"/>
                                    <a:ea typeface="Century" charset="0"/>
                                    <a:cs typeface="Century" charset="0"/>
                                  </a:rPr>
                                </m:ctrlPr>
                              </m:sSubPr>
                              <m:e>
                                <m:r>
                                  <a:rPr lang="en-US" altLang="ja-JP" sz="1400" i="1">
                                    <a:latin typeface="Cambria Math" charset="0"/>
                                    <a:ea typeface="Century" charset="0"/>
                                    <a:cs typeface="Century" charset="0"/>
                                  </a:rPr>
                                  <m:t>𝑎</m:t>
                                </m:r>
                              </m:e>
                              <m:sub>
                                <m:r>
                                  <a:rPr lang="en-US" altLang="ja-JP" sz="1400" i="1">
                                    <a:latin typeface="Cambria Math" charset="0"/>
                                    <a:ea typeface="Century" charset="0"/>
                                    <a:cs typeface="Century" charset="0"/>
                                  </a:rPr>
                                  <m:t>𝑝</m:t>
                                </m:r>
                              </m:sub>
                            </m:sSub>
                          </m:den>
                        </m:f>
                      </m:oMath>
                    </a14:m>
                    <a:r>
                      <a:rPr kumimoji="1" lang="en-US" altLang="ja-JP" sz="1400" dirty="0" smtClean="0">
                        <a:latin typeface="Century" charset="0"/>
                        <a:ea typeface="Century" charset="0"/>
                        <a:cs typeface="Century" charset="0"/>
                      </a:rPr>
                      <a:t>]</a:t>
                    </a:r>
                    <a:endParaRPr kumimoji="1" lang="ja-JP" altLang="en-US" sz="1400" dirty="0">
                      <a:latin typeface="Century" charset="0"/>
                      <a:ea typeface="Century" charset="0"/>
                      <a:cs typeface="Century" charset="0"/>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5780670" y="6439879"/>
                    <a:ext cx="2980943" cy="342466"/>
                  </a:xfrm>
                  <a:prstGeom prst="rect">
                    <a:avLst/>
                  </a:prstGeom>
                  <a:blipFill rotWithShape="0">
                    <a:blip r:embed="rId5"/>
                    <a:stretch>
                      <a:fillRect l="-613" t="-123214" r="-6544" b="-1910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rot="16200000">
                    <a:off x="3901707" y="4733305"/>
                    <a:ext cx="2630471" cy="369332"/>
                  </a:xfrm>
                  <a:prstGeom prst="rect">
                    <a:avLst/>
                  </a:prstGeom>
                  <a:noFill/>
                </p:spPr>
                <p:txBody>
                  <a:bodyPr wrap="square" rtlCol="0">
                    <a:spAutoFit/>
                  </a:bodyPr>
                  <a:lstStyle/>
                  <a:p>
                    <a:r>
                      <a:rPr lang="en-US" altLang="ja-JP" dirty="0" smtClean="0">
                        <a:latin typeface="Century" charset="0"/>
                        <a:ea typeface="Century" charset="0"/>
                        <a:cs typeface="Century" charset="0"/>
                      </a:rPr>
                      <a:t>Eccentricity[</a:t>
                    </a:r>
                    <a14:m>
                      <m:oMath xmlns:m="http://schemas.openxmlformats.org/officeDocument/2006/math">
                        <m:acc>
                          <m:accPr>
                            <m:chr m:val="̃"/>
                            <m:ctrlPr>
                              <a:rPr lang="ja-JP" altLang="en-US" i="1">
                                <a:latin typeface="Cambria Math" charset="0"/>
                                <a:ea typeface="Century" charset="0"/>
                                <a:cs typeface="Century" charset="0"/>
                              </a:rPr>
                            </m:ctrlPr>
                          </m:accPr>
                          <m:e>
                            <m:r>
                              <a:rPr lang="en-US" altLang="ja-JP" i="1">
                                <a:latin typeface="Cambria Math" charset="0"/>
                                <a:ea typeface="Century" charset="0"/>
                                <a:cs typeface="Century" charset="0"/>
                              </a:rPr>
                              <m:t>𝑒</m:t>
                            </m:r>
                          </m:e>
                        </m:acc>
                        <m:f>
                          <m:fPr>
                            <m:type m:val="lin"/>
                            <m:ctrlPr>
                              <a:rPr lang="en-US" altLang="ja-JP" i="1">
                                <a:latin typeface="Cambria Math" charset="0"/>
                                <a:ea typeface="Century" charset="0"/>
                                <a:cs typeface="Century" charset="0"/>
                              </a:rPr>
                            </m:ctrlPr>
                          </m:fPr>
                          <m:num>
                            <m:r>
                              <a:rPr lang="en-US" altLang="ja-JP" i="1">
                                <a:latin typeface="Cambria Math" charset="0"/>
                                <a:ea typeface="Century" charset="0"/>
                                <a:cs typeface="Century" charset="0"/>
                              </a:rPr>
                              <m:t>=</m:t>
                            </m:r>
                            <m:r>
                              <a:rPr lang="en-US" altLang="ja-JP" i="1">
                                <a:latin typeface="Cambria Math" charset="0"/>
                                <a:ea typeface="Century" charset="0"/>
                                <a:cs typeface="Century" charset="0"/>
                              </a:rPr>
                              <m:t>𝑒</m:t>
                            </m:r>
                          </m:num>
                          <m:den>
                            <m:r>
                              <a:rPr lang="en-US" altLang="ja-JP" i="1">
                                <a:latin typeface="Cambria Math" charset="0"/>
                                <a:ea typeface="Century" charset="0"/>
                                <a:cs typeface="Century" charset="0"/>
                              </a:rPr>
                              <m:t>h</m:t>
                            </m:r>
                          </m:den>
                        </m:f>
                      </m:oMath>
                    </a14:m>
                    <a:r>
                      <a:rPr kumimoji="1" lang="en-US" altLang="ja-JP" dirty="0" smtClean="0">
                        <a:latin typeface="Century" charset="0"/>
                        <a:ea typeface="Century" charset="0"/>
                        <a:cs typeface="Century" charset="0"/>
                      </a:rPr>
                      <a:t>]</a:t>
                    </a:r>
                    <a:endParaRPr kumimoji="1" lang="ja-JP" altLang="en-US" dirty="0">
                      <a:latin typeface="Century" charset="0"/>
                      <a:ea typeface="Century" charset="0"/>
                      <a:cs typeface="Century" charset="0"/>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rot="16200000">
                    <a:off x="3901707" y="4733305"/>
                    <a:ext cx="2630471" cy="369332"/>
                  </a:xfrm>
                  <a:prstGeom prst="rect">
                    <a:avLst/>
                  </a:prstGeom>
                  <a:blipFill rotWithShape="0">
                    <a:blip r:embed="rId6"/>
                    <a:stretch>
                      <a:fillRect l="-116393" t="-7639" r="-186885" b="-1852"/>
                    </a:stretch>
                  </a:blipFill>
                </p:spPr>
                <p:txBody>
                  <a:bodyPr/>
                  <a:lstStyle/>
                  <a:p>
                    <a:r>
                      <a:rPr lang="ja-JP" altLang="en-US">
                        <a:noFill/>
                      </a:rPr>
                      <a:t> </a:t>
                    </a:r>
                  </a:p>
                </p:txBody>
              </p:sp>
            </mc:Fallback>
          </mc:AlternateContent>
          <p:sp>
            <p:nvSpPr>
              <p:cNvPr id="12" name="テキスト ボックス 11"/>
              <p:cNvSpPr txBox="1"/>
              <p:nvPr/>
            </p:nvSpPr>
            <p:spPr>
              <a:xfrm>
                <a:off x="6504100" y="6263539"/>
                <a:ext cx="284052" cy="307777"/>
              </a:xfrm>
              <a:prstGeom prst="rect">
                <a:avLst/>
              </a:prstGeom>
              <a:noFill/>
            </p:spPr>
            <p:txBody>
              <a:bodyPr wrap="none" rtlCol="0">
                <a:spAutoFit/>
              </a:bodyPr>
              <a:lstStyle/>
              <a:p>
                <a:r>
                  <a:rPr kumimoji="1" lang="en-US" altLang="ja-JP" sz="1400" dirty="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13" name="テキスト ボックス 12"/>
              <p:cNvSpPr txBox="1"/>
              <p:nvPr/>
            </p:nvSpPr>
            <p:spPr>
              <a:xfrm>
                <a:off x="8742800" y="6263539"/>
                <a:ext cx="383438" cy="307777"/>
              </a:xfrm>
              <a:prstGeom prst="rect">
                <a:avLst/>
              </a:prstGeom>
              <a:noFill/>
            </p:spPr>
            <p:txBody>
              <a:bodyPr wrap="none" rtlCol="0">
                <a:spAutoFit/>
              </a:bodyPr>
              <a:lstStyle/>
              <a:p>
                <a:r>
                  <a:rPr kumimoji="1" lang="en-US" altLang="ja-JP" sz="1400" smtClean="0">
                    <a:latin typeface="Century" charset="0"/>
                    <a:ea typeface="Century" charset="0"/>
                    <a:cs typeface="Century" charset="0"/>
                  </a:rPr>
                  <a:t>30</a:t>
                </a:r>
                <a:endParaRPr kumimoji="1" lang="ja-JP" altLang="en-US" sz="1400" dirty="0">
                  <a:latin typeface="Century" charset="0"/>
                  <a:ea typeface="Century" charset="0"/>
                  <a:cs typeface="Century" charset="0"/>
                </a:endParaRPr>
              </a:p>
            </p:txBody>
          </p:sp>
          <p:sp>
            <p:nvSpPr>
              <p:cNvPr id="14" name="テキスト ボックス 13"/>
              <p:cNvSpPr txBox="1"/>
              <p:nvPr/>
            </p:nvSpPr>
            <p:spPr>
              <a:xfrm>
                <a:off x="7963438" y="6263539"/>
                <a:ext cx="383438" cy="307777"/>
              </a:xfrm>
              <a:prstGeom prst="rect">
                <a:avLst/>
              </a:prstGeom>
              <a:noFill/>
            </p:spPr>
            <p:txBody>
              <a:bodyPr wrap="none" rtlCol="0">
                <a:spAutoFit/>
              </a:bodyPr>
              <a:lstStyle/>
              <a:p>
                <a:r>
                  <a:rPr lang="en-US" altLang="ja-JP" sz="1400">
                    <a:latin typeface="Century" charset="0"/>
                    <a:ea typeface="Century" charset="0"/>
                    <a:cs typeface="Century" charset="0"/>
                  </a:rPr>
                  <a:t>2</a:t>
                </a:r>
                <a:r>
                  <a:rPr kumimoji="1" lang="en-US" altLang="ja-JP" sz="140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15" name="テキスト ボックス 14"/>
              <p:cNvSpPr txBox="1"/>
              <p:nvPr/>
            </p:nvSpPr>
            <p:spPr>
              <a:xfrm>
                <a:off x="7184076" y="6263539"/>
                <a:ext cx="383438" cy="307777"/>
              </a:xfrm>
              <a:prstGeom prst="rect">
                <a:avLst/>
              </a:prstGeom>
              <a:noFill/>
            </p:spPr>
            <p:txBody>
              <a:bodyPr wrap="none" rtlCol="0">
                <a:spAutoFit/>
              </a:bodyPr>
              <a:lstStyle/>
              <a:p>
                <a:r>
                  <a:rPr lang="en-US" altLang="ja-JP" sz="1400">
                    <a:latin typeface="Century" charset="0"/>
                    <a:ea typeface="Century" charset="0"/>
                    <a:cs typeface="Century" charset="0"/>
                  </a:rPr>
                  <a:t>1</a:t>
                </a:r>
                <a:r>
                  <a:rPr kumimoji="1" lang="en-US" altLang="ja-JP" sz="140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16" name="テキスト ボックス 15"/>
              <p:cNvSpPr txBox="1"/>
              <p:nvPr/>
            </p:nvSpPr>
            <p:spPr>
              <a:xfrm>
                <a:off x="5665426" y="6263539"/>
                <a:ext cx="442750" cy="307777"/>
              </a:xfrm>
              <a:prstGeom prst="rect">
                <a:avLst/>
              </a:prstGeom>
              <a:noFill/>
            </p:spPr>
            <p:txBody>
              <a:bodyPr wrap="none" rtlCol="0">
                <a:spAutoFit/>
              </a:bodyPr>
              <a:lstStyle/>
              <a:p>
                <a:r>
                  <a:rPr lang="en-US" altLang="ja-JP" sz="1400" dirty="0" smtClean="0">
                    <a:latin typeface="Century" charset="0"/>
                    <a:ea typeface="Century" charset="0"/>
                    <a:cs typeface="Century" charset="0"/>
                  </a:rPr>
                  <a:t>-1</a:t>
                </a:r>
                <a:r>
                  <a:rPr kumimoji="1" lang="en-US" altLang="ja-JP" sz="1400" dirty="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17" name="テキスト ボックス 16"/>
              <p:cNvSpPr txBox="1"/>
              <p:nvPr/>
            </p:nvSpPr>
            <p:spPr>
              <a:xfrm>
                <a:off x="5316877" y="6132102"/>
                <a:ext cx="284052" cy="307777"/>
              </a:xfrm>
              <a:prstGeom prst="rect">
                <a:avLst/>
              </a:prstGeom>
              <a:noFill/>
            </p:spPr>
            <p:txBody>
              <a:bodyPr wrap="none" rtlCol="0">
                <a:spAutoFit/>
              </a:bodyPr>
              <a:lstStyle/>
              <a:p>
                <a:r>
                  <a:rPr kumimoji="1" lang="en-US" altLang="ja-JP" sz="1400" dirty="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18" name="テキスト ボックス 17"/>
              <p:cNvSpPr txBox="1"/>
              <p:nvPr/>
            </p:nvSpPr>
            <p:spPr>
              <a:xfrm>
                <a:off x="5316877" y="5531666"/>
                <a:ext cx="284052" cy="307777"/>
              </a:xfrm>
              <a:prstGeom prst="rect">
                <a:avLst/>
              </a:prstGeom>
              <a:noFill/>
            </p:spPr>
            <p:txBody>
              <a:bodyPr wrap="none" rtlCol="0">
                <a:spAutoFit/>
              </a:bodyPr>
              <a:lstStyle/>
              <a:p>
                <a:r>
                  <a:rPr lang="en-US" altLang="ja-JP" sz="1400" dirty="0">
                    <a:latin typeface="Century" charset="0"/>
                    <a:ea typeface="Century" charset="0"/>
                    <a:cs typeface="Century" charset="0"/>
                  </a:rPr>
                  <a:t>4</a:t>
                </a:r>
                <a:endParaRPr kumimoji="1" lang="ja-JP" altLang="en-US" sz="1400" dirty="0">
                  <a:latin typeface="Century" charset="0"/>
                  <a:ea typeface="Century" charset="0"/>
                  <a:cs typeface="Century" charset="0"/>
                </a:endParaRPr>
              </a:p>
            </p:txBody>
          </p:sp>
          <p:sp>
            <p:nvSpPr>
              <p:cNvPr id="19" name="テキスト ボックス 18"/>
              <p:cNvSpPr txBox="1"/>
              <p:nvPr/>
            </p:nvSpPr>
            <p:spPr>
              <a:xfrm>
                <a:off x="5316877" y="4931229"/>
                <a:ext cx="284052" cy="307777"/>
              </a:xfrm>
              <a:prstGeom prst="rect">
                <a:avLst/>
              </a:prstGeom>
              <a:noFill/>
            </p:spPr>
            <p:txBody>
              <a:bodyPr wrap="none" rtlCol="0">
                <a:spAutoFit/>
              </a:bodyPr>
              <a:lstStyle/>
              <a:p>
                <a:r>
                  <a:rPr kumimoji="1" lang="en-US" altLang="ja-JP" sz="1400" dirty="0" smtClean="0">
                    <a:latin typeface="Century" charset="0"/>
                    <a:ea typeface="Century" charset="0"/>
                    <a:cs typeface="Century" charset="0"/>
                  </a:rPr>
                  <a:t>8</a:t>
                </a:r>
                <a:endParaRPr kumimoji="1" lang="ja-JP" altLang="en-US" sz="1400" dirty="0">
                  <a:latin typeface="Century" charset="0"/>
                  <a:ea typeface="Century" charset="0"/>
                  <a:cs typeface="Century" charset="0"/>
                </a:endParaRPr>
              </a:p>
            </p:txBody>
          </p:sp>
          <p:sp>
            <p:nvSpPr>
              <p:cNvPr id="20" name="テキスト ボックス 19"/>
              <p:cNvSpPr txBox="1"/>
              <p:nvPr/>
            </p:nvSpPr>
            <p:spPr>
              <a:xfrm>
                <a:off x="5217491" y="4330792"/>
                <a:ext cx="383438" cy="307777"/>
              </a:xfrm>
              <a:prstGeom prst="rect">
                <a:avLst/>
              </a:prstGeom>
              <a:noFill/>
            </p:spPr>
            <p:txBody>
              <a:bodyPr wrap="none" rtlCol="0">
                <a:spAutoFit/>
              </a:bodyPr>
              <a:lstStyle/>
              <a:p>
                <a:r>
                  <a:rPr kumimoji="1" lang="en-US" altLang="ja-JP" sz="1400" dirty="0" smtClean="0">
                    <a:latin typeface="Century" charset="0"/>
                    <a:ea typeface="Century" charset="0"/>
                    <a:cs typeface="Century" charset="0"/>
                  </a:rPr>
                  <a:t>12</a:t>
                </a:r>
                <a:endParaRPr kumimoji="1" lang="ja-JP" altLang="en-US" sz="1400" dirty="0">
                  <a:latin typeface="Century" charset="0"/>
                  <a:ea typeface="Century" charset="0"/>
                  <a:cs typeface="Century" charset="0"/>
                </a:endParaRPr>
              </a:p>
            </p:txBody>
          </p:sp>
          <p:sp>
            <p:nvSpPr>
              <p:cNvPr id="21" name="テキスト ボックス 20"/>
              <p:cNvSpPr txBox="1"/>
              <p:nvPr/>
            </p:nvSpPr>
            <p:spPr>
              <a:xfrm>
                <a:off x="5217491" y="3730355"/>
                <a:ext cx="383438" cy="307777"/>
              </a:xfrm>
              <a:prstGeom prst="rect">
                <a:avLst/>
              </a:prstGeom>
              <a:noFill/>
            </p:spPr>
            <p:txBody>
              <a:bodyPr wrap="none" rtlCol="0">
                <a:spAutoFit/>
              </a:bodyPr>
              <a:lstStyle/>
              <a:p>
                <a:r>
                  <a:rPr kumimoji="1" lang="en-US" altLang="ja-JP" sz="1400" dirty="0" smtClean="0">
                    <a:latin typeface="Century" charset="0"/>
                    <a:ea typeface="Century" charset="0"/>
                    <a:cs typeface="Century" charset="0"/>
                  </a:rPr>
                  <a:t>16</a:t>
                </a:r>
                <a:endParaRPr kumimoji="1" lang="ja-JP" altLang="en-US" sz="1400" dirty="0">
                  <a:latin typeface="Century" charset="0"/>
                  <a:ea typeface="Century" charset="0"/>
                  <a:cs typeface="Century" charset="0"/>
                </a:endParaRPr>
              </a:p>
            </p:txBody>
          </p:sp>
          <mc:AlternateContent xmlns:mc="http://schemas.openxmlformats.org/markup-compatibility/2006" xmlns:a14="http://schemas.microsoft.com/office/drawing/2010/main">
            <mc:Choice Requires="a14">
              <p:sp>
                <p:nvSpPr>
                  <p:cNvPr id="23" name="テキスト ボックス 22"/>
                  <p:cNvSpPr txBox="1"/>
                  <p:nvPr/>
                </p:nvSpPr>
                <p:spPr>
                  <a:xfrm rot="18850651">
                    <a:off x="6713605" y="4798224"/>
                    <a:ext cx="1169539" cy="3796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solidFill>
                                <a:srgbClr val="7030A0"/>
                              </a:solidFill>
                              <a:latin typeface="Cambria Math" charset="0"/>
                              <a:ea typeface="Century" charset="0"/>
                              <a:cs typeface="Century" charset="0"/>
                            </a:rPr>
                            <m:t>𝜇</m:t>
                          </m:r>
                          <m:r>
                            <a:rPr kumimoji="1" lang="en-US" altLang="ja-JP" b="0" i="1" smtClean="0">
                              <a:solidFill>
                                <a:srgbClr val="7030A0"/>
                              </a:solidFill>
                              <a:latin typeface="Cambria Math" charset="0"/>
                              <a:ea typeface="Century" charset="0"/>
                              <a:cs typeface="Century" charset="0"/>
                            </a:rPr>
                            <m:t>=</m:t>
                          </m:r>
                          <m:sSup>
                            <m:sSupPr>
                              <m:ctrlPr>
                                <a:rPr kumimoji="1" lang="en-US" altLang="ja-JP" b="0" i="1" smtClean="0">
                                  <a:solidFill>
                                    <a:srgbClr val="7030A0"/>
                                  </a:solidFill>
                                  <a:latin typeface="Cambria Math" charset="0"/>
                                  <a:ea typeface="Century" charset="0"/>
                                  <a:cs typeface="Century" charset="0"/>
                                </a:rPr>
                              </m:ctrlPr>
                            </m:sSupPr>
                            <m:e>
                              <m:r>
                                <a:rPr kumimoji="1" lang="en-US" altLang="ja-JP" b="0" i="1" smtClean="0">
                                  <a:solidFill>
                                    <a:srgbClr val="7030A0"/>
                                  </a:solidFill>
                                  <a:latin typeface="Cambria Math" charset="0"/>
                                  <a:ea typeface="Century" charset="0"/>
                                  <a:cs typeface="Century" charset="0"/>
                                </a:rPr>
                                <m:t>10</m:t>
                              </m:r>
                            </m:e>
                            <m:sup>
                              <m:r>
                                <a:rPr kumimoji="1" lang="en-US" altLang="ja-JP" b="0" i="1" smtClean="0">
                                  <a:solidFill>
                                    <a:srgbClr val="7030A0"/>
                                  </a:solidFill>
                                  <a:latin typeface="Cambria Math" charset="0"/>
                                  <a:ea typeface="Century" charset="0"/>
                                  <a:cs typeface="Century" charset="0"/>
                                </a:rPr>
                                <m:t>−5</m:t>
                              </m:r>
                            </m:sup>
                          </m:sSup>
                        </m:oMath>
                      </m:oMathPara>
                    </a14:m>
                    <a:endParaRPr kumimoji="1" lang="ja-JP" altLang="en-US" dirty="0">
                      <a:latin typeface="Century" charset="0"/>
                      <a:ea typeface="Century" charset="0"/>
                      <a:cs typeface="Century" charset="0"/>
                    </a:endParaRPr>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rot="18850651">
                    <a:off x="6713605" y="4798224"/>
                    <a:ext cx="1169539" cy="379656"/>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rot="19676133">
                    <a:off x="7603643" y="4651346"/>
                    <a:ext cx="1169539" cy="3796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solidFill>
                                <a:srgbClr val="00B050"/>
                              </a:solidFill>
                              <a:latin typeface="Cambria Math" charset="0"/>
                              <a:ea typeface="Century" charset="0"/>
                              <a:cs typeface="Century" charset="0"/>
                            </a:rPr>
                            <m:t>𝜇</m:t>
                          </m:r>
                          <m:r>
                            <a:rPr kumimoji="1" lang="en-US" altLang="ja-JP" b="0" i="1" smtClean="0">
                              <a:solidFill>
                                <a:srgbClr val="00B050"/>
                              </a:solidFill>
                              <a:latin typeface="Cambria Math" charset="0"/>
                              <a:ea typeface="Century" charset="0"/>
                              <a:cs typeface="Century" charset="0"/>
                            </a:rPr>
                            <m:t>=</m:t>
                          </m:r>
                          <m:sSup>
                            <m:sSupPr>
                              <m:ctrlPr>
                                <a:rPr kumimoji="1" lang="en-US" altLang="ja-JP" b="0" i="1" smtClean="0">
                                  <a:solidFill>
                                    <a:srgbClr val="00B050"/>
                                  </a:solidFill>
                                  <a:latin typeface="Cambria Math" charset="0"/>
                                  <a:ea typeface="Century" charset="0"/>
                                  <a:cs typeface="Century" charset="0"/>
                                </a:rPr>
                              </m:ctrlPr>
                            </m:sSupPr>
                            <m:e>
                              <m:r>
                                <a:rPr kumimoji="1" lang="en-US" altLang="ja-JP" b="0" i="1" smtClean="0">
                                  <a:solidFill>
                                    <a:srgbClr val="00B050"/>
                                  </a:solidFill>
                                  <a:latin typeface="Cambria Math" charset="0"/>
                                  <a:ea typeface="Century" charset="0"/>
                                  <a:cs typeface="Century" charset="0"/>
                                </a:rPr>
                                <m:t>10</m:t>
                              </m:r>
                            </m:e>
                            <m:sup>
                              <m:r>
                                <a:rPr kumimoji="1" lang="en-US" altLang="ja-JP" b="0" i="1" smtClean="0">
                                  <a:solidFill>
                                    <a:srgbClr val="00B050"/>
                                  </a:solidFill>
                                  <a:latin typeface="Cambria Math" charset="0"/>
                                  <a:ea typeface="Century" charset="0"/>
                                  <a:cs typeface="Century" charset="0"/>
                                </a:rPr>
                                <m:t>−4</m:t>
                              </m:r>
                            </m:sup>
                          </m:sSup>
                        </m:oMath>
                      </m:oMathPara>
                    </a14:m>
                    <a:endParaRPr kumimoji="1" lang="ja-JP" altLang="en-US" dirty="0">
                      <a:solidFill>
                        <a:srgbClr val="00B050"/>
                      </a:solidFill>
                      <a:latin typeface="Century" charset="0"/>
                      <a:ea typeface="Century" charset="0"/>
                      <a:cs typeface="Century" charset="0"/>
                    </a:endParaRPr>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rot="19676133">
                    <a:off x="7603643" y="4651346"/>
                    <a:ext cx="1169539" cy="379656"/>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p:cNvSpPr txBox="1"/>
                  <p:nvPr/>
                </p:nvSpPr>
                <p:spPr>
                  <a:xfrm rot="20731689">
                    <a:off x="7735470" y="5049178"/>
                    <a:ext cx="1169539" cy="3796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solidFill>
                                <a:srgbClr val="00B0F0"/>
                              </a:solidFill>
                              <a:latin typeface="Cambria Math" charset="0"/>
                              <a:ea typeface="Century" charset="0"/>
                              <a:cs typeface="Century" charset="0"/>
                            </a:rPr>
                            <m:t>𝜇</m:t>
                          </m:r>
                          <m:r>
                            <a:rPr kumimoji="1" lang="en-US" altLang="ja-JP" b="0" i="1" smtClean="0">
                              <a:solidFill>
                                <a:srgbClr val="00B0F0"/>
                              </a:solidFill>
                              <a:latin typeface="Cambria Math" charset="0"/>
                              <a:ea typeface="Century" charset="0"/>
                              <a:cs typeface="Century" charset="0"/>
                            </a:rPr>
                            <m:t>=</m:t>
                          </m:r>
                          <m:sSup>
                            <m:sSupPr>
                              <m:ctrlPr>
                                <a:rPr kumimoji="1" lang="en-US" altLang="ja-JP" b="0" i="1" smtClean="0">
                                  <a:solidFill>
                                    <a:srgbClr val="00B0F0"/>
                                  </a:solidFill>
                                  <a:latin typeface="Cambria Math" charset="0"/>
                                  <a:ea typeface="Century" charset="0"/>
                                  <a:cs typeface="Century" charset="0"/>
                                </a:rPr>
                              </m:ctrlPr>
                            </m:sSupPr>
                            <m:e>
                              <m:r>
                                <a:rPr kumimoji="1" lang="en-US" altLang="ja-JP" b="0" i="1" smtClean="0">
                                  <a:solidFill>
                                    <a:srgbClr val="00B0F0"/>
                                  </a:solidFill>
                                  <a:latin typeface="Cambria Math" charset="0"/>
                                  <a:ea typeface="Century" charset="0"/>
                                  <a:cs typeface="Century" charset="0"/>
                                </a:rPr>
                                <m:t>10</m:t>
                              </m:r>
                            </m:e>
                            <m:sup>
                              <m:r>
                                <a:rPr kumimoji="1" lang="en-US" altLang="ja-JP" b="0" i="1" smtClean="0">
                                  <a:solidFill>
                                    <a:srgbClr val="00B0F0"/>
                                  </a:solidFill>
                                  <a:latin typeface="Cambria Math" charset="0"/>
                                  <a:ea typeface="Century" charset="0"/>
                                  <a:cs typeface="Century" charset="0"/>
                                </a:rPr>
                                <m:t>−3</m:t>
                              </m:r>
                            </m:sup>
                          </m:sSup>
                        </m:oMath>
                      </m:oMathPara>
                    </a14:m>
                    <a:endParaRPr kumimoji="1" lang="ja-JP" altLang="en-US" dirty="0">
                      <a:solidFill>
                        <a:srgbClr val="00B0F0"/>
                      </a:solidFill>
                      <a:latin typeface="Century" charset="0"/>
                      <a:ea typeface="Century" charset="0"/>
                      <a:cs typeface="Century" charset="0"/>
                    </a:endParaRPr>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rot="20731689">
                    <a:off x="7735470" y="5049178"/>
                    <a:ext cx="1169539" cy="379656"/>
                  </a:xfrm>
                  <a:prstGeom prst="rect">
                    <a:avLst/>
                  </a:prstGeom>
                  <a:blipFill rotWithShape="0">
                    <a:blip r:embed="rId9"/>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27" name="テキスト ボックス 26"/>
                <p:cNvSpPr txBox="1"/>
                <p:nvPr/>
              </p:nvSpPr>
              <p:spPr>
                <a:xfrm>
                  <a:off x="5122508" y="2137678"/>
                  <a:ext cx="3950890" cy="324384"/>
                </a:xfrm>
                <a:prstGeom prst="rect">
                  <a:avLst/>
                </a:prstGeom>
                <a:noFill/>
              </p:spPr>
              <p:txBody>
                <a:bodyPr wrap="none" rtlCol="0">
                  <a:spAutoFit/>
                </a:bodyPr>
                <a:lstStyle/>
                <a:p>
                  <a:r>
                    <a:rPr kumimoji="1" lang="en-US" altLang="ja-JP" sz="1400" dirty="0" smtClean="0">
                      <a:solidFill>
                        <a:schemeClr val="tx1"/>
                      </a:solidFill>
                      <a:latin typeface="Century" charset="0"/>
                      <a:ea typeface="Century" charset="0"/>
                      <a:cs typeface="Century" charset="0"/>
                    </a:rPr>
                    <a:t>Orbital Evolution of Planetesimal with </a:t>
                  </a:r>
                  <a14:m>
                    <m:oMath xmlns:m="http://schemas.openxmlformats.org/officeDocument/2006/math">
                      <m:sSub>
                        <m:sSubPr>
                          <m:ctrlPr>
                            <a:rPr kumimoji="1" lang="en-US" altLang="ja-JP" sz="1400" i="1" smtClean="0">
                              <a:solidFill>
                                <a:schemeClr val="tx1"/>
                              </a:solidFill>
                              <a:latin typeface="Cambria Math" charset="0"/>
                              <a:ea typeface="Century" charset="0"/>
                              <a:cs typeface="Century" charset="0"/>
                            </a:rPr>
                          </m:ctrlPr>
                        </m:sSubPr>
                        <m:e>
                          <m:r>
                            <a:rPr kumimoji="1" lang="en-US" altLang="ja-JP" sz="1400" b="0" i="1" smtClean="0">
                              <a:solidFill>
                                <a:schemeClr val="tx1"/>
                              </a:solidFill>
                              <a:latin typeface="Cambria Math" charset="0"/>
                              <a:ea typeface="Century" charset="0"/>
                              <a:cs typeface="Century" charset="0"/>
                            </a:rPr>
                            <m:t>𝐸</m:t>
                          </m:r>
                        </m:e>
                        <m:sub>
                          <m:r>
                            <a:rPr kumimoji="1" lang="en-US" altLang="ja-JP" sz="1400" b="0" i="1" smtClean="0">
                              <a:solidFill>
                                <a:schemeClr val="tx1"/>
                              </a:solidFill>
                              <a:latin typeface="Cambria Math" charset="0"/>
                              <a:ea typeface="Century" charset="0"/>
                              <a:cs typeface="Century" charset="0"/>
                            </a:rPr>
                            <m:t>𝐽</m:t>
                          </m:r>
                        </m:sub>
                      </m:sSub>
                      <m:r>
                        <a:rPr kumimoji="1" lang="en-US" altLang="ja-JP" sz="1400" b="0" i="1" smtClean="0">
                          <a:solidFill>
                            <a:schemeClr val="tx1"/>
                          </a:solidFill>
                          <a:latin typeface="Cambria Math" charset="0"/>
                          <a:ea typeface="Century" charset="0"/>
                          <a:cs typeface="Century" charset="0"/>
                        </a:rPr>
                        <m:t>=0</m:t>
                      </m:r>
                    </m:oMath>
                  </a14:m>
                  <a:endParaRPr kumimoji="1" lang="ja-JP" altLang="en-US" sz="1400" dirty="0">
                    <a:solidFill>
                      <a:schemeClr val="tx1"/>
                    </a:solidFill>
                    <a:latin typeface="Century" charset="0"/>
                    <a:ea typeface="Century" charset="0"/>
                    <a:cs typeface="Century" charset="0"/>
                  </a:endParaRPr>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5122508" y="2137678"/>
                  <a:ext cx="3950890" cy="324384"/>
                </a:xfrm>
                <a:prstGeom prst="rect">
                  <a:avLst/>
                </a:prstGeom>
                <a:blipFill rotWithShape="0">
                  <a:blip r:embed="rId10"/>
                  <a:stretch>
                    <a:fillRect l="-463" t="-5660" b="-13208"/>
                  </a:stretch>
                </a:blipFill>
              </p:spPr>
              <p:txBody>
                <a:bodyPr/>
                <a:lstStyle/>
                <a:p>
                  <a:r>
                    <a:rPr lang="ja-JP" altLang="en-US">
                      <a:noFill/>
                    </a:rPr>
                    <a:t> </a:t>
                  </a:r>
                </a:p>
              </p:txBody>
            </p:sp>
          </mc:Fallback>
        </mc:AlternateContent>
      </p:grpSp>
      <p:grpSp>
        <p:nvGrpSpPr>
          <p:cNvPr id="42" name="図形グループ 41"/>
          <p:cNvGrpSpPr/>
          <p:nvPr/>
        </p:nvGrpSpPr>
        <p:grpSpPr>
          <a:xfrm>
            <a:off x="4998204" y="21193"/>
            <a:ext cx="4170796" cy="3389397"/>
            <a:chOff x="675090" y="3416645"/>
            <a:chExt cx="4170796" cy="3389397"/>
          </a:xfrm>
        </p:grpSpPr>
        <p:sp>
          <p:nvSpPr>
            <p:cNvPr id="4" name="正方形/長方形 3"/>
            <p:cNvSpPr/>
            <p:nvPr/>
          </p:nvSpPr>
          <p:spPr>
            <a:xfrm>
              <a:off x="709225" y="3456228"/>
              <a:ext cx="4056635" cy="3344336"/>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 name="テキスト ボックス 4"/>
                <p:cNvSpPr txBox="1"/>
                <p:nvPr/>
              </p:nvSpPr>
              <p:spPr>
                <a:xfrm>
                  <a:off x="724501" y="6462294"/>
                  <a:ext cx="4121385" cy="343748"/>
                </a:xfrm>
                <a:prstGeom prst="rect">
                  <a:avLst/>
                </a:prstGeom>
                <a:noFill/>
              </p:spPr>
              <p:txBody>
                <a:bodyPr wrap="none" rtlCol="0">
                  <a:spAutoFit/>
                </a:bodyPr>
                <a:lstStyle/>
                <a:p>
                  <a:r>
                    <a:rPr lang="en-US" altLang="ja-JP" sz="1600" dirty="0" smtClean="0">
                      <a:latin typeface="Century" charset="0"/>
                      <a:ea typeface="Century" charset="0"/>
                      <a:cs typeface="Century" charset="0"/>
                    </a:rPr>
                    <a:t>Heavy Elements in Jupiter Envelope[</a:t>
                  </a:r>
                  <a14:m>
                    <m:oMath xmlns:m="http://schemas.openxmlformats.org/officeDocument/2006/math">
                      <m:sSub>
                        <m:sSubPr>
                          <m:ctrlPr>
                            <a:rPr lang="en-US" altLang="ja-JP" sz="1600" i="1" smtClean="0">
                              <a:latin typeface="Cambria Math" charset="0"/>
                              <a:ea typeface="Century" charset="0"/>
                              <a:cs typeface="Century" charset="0"/>
                            </a:rPr>
                          </m:ctrlPr>
                        </m:sSubPr>
                        <m:e>
                          <m:r>
                            <a:rPr lang="en-US" altLang="ja-JP" sz="1600" b="0" i="1" smtClean="0">
                              <a:latin typeface="Cambria Math" charset="0"/>
                              <a:ea typeface="Century" charset="0"/>
                              <a:cs typeface="Century" charset="0"/>
                            </a:rPr>
                            <m:t>𝑀</m:t>
                          </m:r>
                        </m:e>
                        <m:sub>
                          <m:r>
                            <a:rPr lang="en-US" altLang="ja-JP" sz="1600" i="1" smtClean="0">
                              <a:latin typeface="Cambria Math" charset="0"/>
                              <a:ea typeface="Cambria Math" charset="0"/>
                              <a:cs typeface="Cambria Math" charset="0"/>
                            </a:rPr>
                            <m:t>⨁</m:t>
                          </m:r>
                        </m:sub>
                      </m:sSub>
                    </m:oMath>
                  </a14:m>
                  <a:r>
                    <a:rPr lang="en-US" altLang="ja-JP" sz="1600" dirty="0" smtClean="0">
                      <a:latin typeface="Century" charset="0"/>
                      <a:ea typeface="Century" charset="0"/>
                      <a:cs typeface="Century" charset="0"/>
                    </a:rPr>
                    <a:t>]</a:t>
                  </a:r>
                  <a:endParaRPr kumimoji="1" lang="ja-JP" altLang="en-US" sz="1600" dirty="0">
                    <a:latin typeface="Century" charset="0"/>
                    <a:ea typeface="Century" charset="0"/>
                    <a:cs typeface="Century" charset="0"/>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724501" y="6462294"/>
                  <a:ext cx="4121385" cy="343748"/>
                </a:xfrm>
                <a:prstGeom prst="rect">
                  <a:avLst/>
                </a:prstGeom>
                <a:blipFill rotWithShape="0">
                  <a:blip r:embed="rId11"/>
                  <a:stretch>
                    <a:fillRect l="-888" t="-7018" b="-17544"/>
                  </a:stretch>
                </a:blipFill>
              </p:spPr>
              <p:txBody>
                <a:bodyPr/>
                <a:lstStyle/>
                <a:p>
                  <a:r>
                    <a:rPr lang="ja-JP" altLang="en-US">
                      <a:noFill/>
                    </a:rPr>
                    <a:t> </a:t>
                  </a:r>
                </a:p>
              </p:txBody>
            </p:sp>
          </mc:Fallback>
        </mc:AlternateContent>
        <p:sp>
          <p:nvSpPr>
            <p:cNvPr id="31" name="テキスト ボックス 30"/>
            <p:cNvSpPr txBox="1"/>
            <p:nvPr/>
          </p:nvSpPr>
          <p:spPr>
            <a:xfrm>
              <a:off x="1151420" y="6286389"/>
              <a:ext cx="284052" cy="307777"/>
            </a:xfrm>
            <a:prstGeom prst="rect">
              <a:avLst/>
            </a:prstGeom>
            <a:noFill/>
          </p:spPr>
          <p:txBody>
            <a:bodyPr wrap="none" rtlCol="0">
              <a:spAutoFit/>
            </a:bodyPr>
            <a:lstStyle/>
            <a:p>
              <a:r>
                <a:rPr kumimoji="1" lang="en-US" altLang="ja-JP" sz="1400" dirty="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32" name="テキスト ボックス 31"/>
            <p:cNvSpPr txBox="1"/>
            <p:nvPr/>
          </p:nvSpPr>
          <p:spPr>
            <a:xfrm>
              <a:off x="1981608" y="6286389"/>
              <a:ext cx="383438" cy="307777"/>
            </a:xfrm>
            <a:prstGeom prst="rect">
              <a:avLst/>
            </a:prstGeom>
            <a:noFill/>
          </p:spPr>
          <p:txBody>
            <a:bodyPr wrap="none" rtlCol="0">
              <a:spAutoFit/>
            </a:bodyPr>
            <a:lstStyle/>
            <a:p>
              <a:r>
                <a:rPr kumimoji="1" lang="en-US" altLang="ja-JP" sz="1400" smtClean="0">
                  <a:latin typeface="Century" charset="0"/>
                  <a:ea typeface="Century" charset="0"/>
                  <a:cs typeface="Century" charset="0"/>
                </a:rPr>
                <a:t>10</a:t>
              </a:r>
              <a:endParaRPr kumimoji="1" lang="ja-JP" altLang="en-US" sz="1400" dirty="0">
                <a:latin typeface="Century" charset="0"/>
                <a:ea typeface="Century" charset="0"/>
                <a:cs typeface="Century" charset="0"/>
              </a:endParaRPr>
            </a:p>
          </p:txBody>
        </p:sp>
        <p:sp>
          <p:nvSpPr>
            <p:cNvPr id="33" name="テキスト ボックス 32"/>
            <p:cNvSpPr txBox="1"/>
            <p:nvPr/>
          </p:nvSpPr>
          <p:spPr>
            <a:xfrm>
              <a:off x="2819742" y="6286389"/>
              <a:ext cx="383438" cy="307777"/>
            </a:xfrm>
            <a:prstGeom prst="rect">
              <a:avLst/>
            </a:prstGeom>
            <a:noFill/>
          </p:spPr>
          <p:txBody>
            <a:bodyPr wrap="none" rtlCol="0">
              <a:spAutoFit/>
            </a:bodyPr>
            <a:lstStyle/>
            <a:p>
              <a:r>
                <a:rPr kumimoji="1" lang="en-US" altLang="ja-JP" sz="1400" smtClean="0">
                  <a:latin typeface="Century" charset="0"/>
                  <a:ea typeface="Century" charset="0"/>
                  <a:cs typeface="Century" charset="0"/>
                </a:rPr>
                <a:t>20</a:t>
              </a:r>
              <a:endParaRPr kumimoji="1" lang="ja-JP" altLang="en-US" sz="1400" dirty="0">
                <a:latin typeface="Century" charset="0"/>
                <a:ea typeface="Century" charset="0"/>
                <a:cs typeface="Century" charset="0"/>
              </a:endParaRPr>
            </a:p>
          </p:txBody>
        </p:sp>
        <p:sp>
          <p:nvSpPr>
            <p:cNvPr id="34" name="テキスト ボックス 33"/>
            <p:cNvSpPr txBox="1"/>
            <p:nvPr/>
          </p:nvSpPr>
          <p:spPr>
            <a:xfrm>
              <a:off x="3648732" y="6286389"/>
              <a:ext cx="383438" cy="307777"/>
            </a:xfrm>
            <a:prstGeom prst="rect">
              <a:avLst/>
            </a:prstGeom>
            <a:noFill/>
          </p:spPr>
          <p:txBody>
            <a:bodyPr wrap="none" rtlCol="0">
              <a:spAutoFit/>
            </a:bodyPr>
            <a:lstStyle/>
            <a:p>
              <a:r>
                <a:rPr lang="en-US" altLang="ja-JP" sz="1400">
                  <a:latin typeface="Century" charset="0"/>
                  <a:ea typeface="Century" charset="0"/>
                  <a:cs typeface="Century" charset="0"/>
                </a:rPr>
                <a:t>3</a:t>
              </a:r>
              <a:r>
                <a:rPr kumimoji="1" lang="en-US" altLang="ja-JP" sz="140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35" name="テキスト ボックス 34"/>
            <p:cNvSpPr txBox="1"/>
            <p:nvPr/>
          </p:nvSpPr>
          <p:spPr>
            <a:xfrm>
              <a:off x="4450291" y="6286389"/>
              <a:ext cx="383438" cy="307777"/>
            </a:xfrm>
            <a:prstGeom prst="rect">
              <a:avLst/>
            </a:prstGeom>
            <a:noFill/>
          </p:spPr>
          <p:txBody>
            <a:bodyPr wrap="none" rtlCol="0">
              <a:spAutoFit/>
            </a:bodyPr>
            <a:lstStyle/>
            <a:p>
              <a:r>
                <a:rPr lang="en-US" altLang="ja-JP" sz="1400" dirty="0" smtClean="0">
                  <a:latin typeface="Century" charset="0"/>
                  <a:ea typeface="Century" charset="0"/>
                  <a:cs typeface="Century" charset="0"/>
                </a:rPr>
                <a:t>4</a:t>
              </a:r>
              <a:r>
                <a:rPr kumimoji="1" lang="en-US" altLang="ja-JP" sz="1400" dirty="0" smtClean="0">
                  <a:latin typeface="Century" charset="0"/>
                  <a:ea typeface="Century" charset="0"/>
                  <a:cs typeface="Century" charset="0"/>
                </a:rPr>
                <a:t>0</a:t>
              </a:r>
              <a:endParaRPr kumimoji="1" lang="ja-JP" altLang="en-US" sz="1400" dirty="0">
                <a:latin typeface="Century" charset="0"/>
                <a:ea typeface="Century" charset="0"/>
                <a:cs typeface="Century" charset="0"/>
              </a:endParaRPr>
            </a:p>
          </p:txBody>
        </p:sp>
        <p:sp>
          <p:nvSpPr>
            <p:cNvPr id="36" name="テキスト ボックス 35"/>
            <p:cNvSpPr txBox="1"/>
            <p:nvPr/>
          </p:nvSpPr>
          <p:spPr>
            <a:xfrm>
              <a:off x="1126497" y="5346398"/>
              <a:ext cx="284052" cy="307777"/>
            </a:xfrm>
            <a:prstGeom prst="rect">
              <a:avLst/>
            </a:prstGeom>
            <a:noFill/>
          </p:spPr>
          <p:txBody>
            <a:bodyPr wrap="none" rtlCol="0">
              <a:spAutoFit/>
            </a:bodyPr>
            <a:lstStyle/>
            <a:p>
              <a:r>
                <a:rPr lang="en-US" altLang="ja-JP" sz="1400" dirty="0">
                  <a:latin typeface="Century" charset="0"/>
                  <a:ea typeface="Century" charset="0"/>
                  <a:cs typeface="Century" charset="0"/>
                </a:rPr>
                <a:t>4</a:t>
              </a:r>
              <a:endParaRPr kumimoji="1" lang="ja-JP" altLang="en-US" sz="1400" dirty="0">
                <a:latin typeface="Century" charset="0"/>
                <a:ea typeface="Century" charset="0"/>
                <a:cs typeface="Century" charset="0"/>
              </a:endParaRPr>
            </a:p>
          </p:txBody>
        </p:sp>
        <p:sp>
          <p:nvSpPr>
            <p:cNvPr id="37" name="テキスト ボックス 36"/>
            <p:cNvSpPr txBox="1"/>
            <p:nvPr/>
          </p:nvSpPr>
          <p:spPr>
            <a:xfrm>
              <a:off x="1126497" y="4491861"/>
              <a:ext cx="284052" cy="307777"/>
            </a:xfrm>
            <a:prstGeom prst="rect">
              <a:avLst/>
            </a:prstGeom>
            <a:noFill/>
          </p:spPr>
          <p:txBody>
            <a:bodyPr wrap="none" rtlCol="0">
              <a:spAutoFit/>
            </a:bodyPr>
            <a:lstStyle/>
            <a:p>
              <a:r>
                <a:rPr lang="en-US" altLang="ja-JP" sz="1400" dirty="0">
                  <a:latin typeface="Century" charset="0"/>
                  <a:ea typeface="Century" charset="0"/>
                  <a:cs typeface="Century" charset="0"/>
                </a:rPr>
                <a:t>8</a:t>
              </a:r>
              <a:endParaRPr kumimoji="1" lang="ja-JP" altLang="en-US" sz="1400" dirty="0">
                <a:latin typeface="Century" charset="0"/>
                <a:ea typeface="Century" charset="0"/>
                <a:cs typeface="Century" charset="0"/>
              </a:endParaRPr>
            </a:p>
          </p:txBody>
        </p:sp>
        <p:sp>
          <p:nvSpPr>
            <p:cNvPr id="38" name="テキスト ボックス 37"/>
            <p:cNvSpPr txBox="1"/>
            <p:nvPr/>
          </p:nvSpPr>
          <p:spPr>
            <a:xfrm>
              <a:off x="1027111" y="3637325"/>
              <a:ext cx="383438" cy="307777"/>
            </a:xfrm>
            <a:prstGeom prst="rect">
              <a:avLst/>
            </a:prstGeom>
            <a:noFill/>
          </p:spPr>
          <p:txBody>
            <a:bodyPr wrap="none" rtlCol="0">
              <a:spAutoFit/>
            </a:bodyPr>
            <a:lstStyle/>
            <a:p>
              <a:r>
                <a:rPr lang="en-US" altLang="ja-JP" sz="1400" dirty="0" smtClean="0">
                  <a:latin typeface="Century" charset="0"/>
                  <a:ea typeface="Century" charset="0"/>
                  <a:cs typeface="Century" charset="0"/>
                </a:rPr>
                <a:t>12</a:t>
              </a:r>
              <a:endParaRPr kumimoji="1" lang="ja-JP" altLang="en-US" sz="1400" dirty="0">
                <a:latin typeface="Century" charset="0"/>
                <a:ea typeface="Century" charset="0"/>
                <a:cs typeface="Century" charset="0"/>
              </a:endParaRPr>
            </a:p>
          </p:txBody>
        </p:sp>
        <mc:AlternateContent xmlns:mc="http://schemas.openxmlformats.org/markup-compatibility/2006" xmlns:a14="http://schemas.microsoft.com/office/drawing/2010/main">
          <mc:Choice Requires="a14">
            <p:sp>
              <p:nvSpPr>
                <p:cNvPr id="39" name="テキスト ボックス 38"/>
                <p:cNvSpPr txBox="1"/>
                <p:nvPr/>
              </p:nvSpPr>
              <p:spPr>
                <a:xfrm rot="16200000">
                  <a:off x="-268362" y="4836587"/>
                  <a:ext cx="2476874" cy="589970"/>
                </a:xfrm>
                <a:prstGeom prst="rect">
                  <a:avLst/>
                </a:prstGeom>
                <a:noFill/>
              </p:spPr>
              <p:txBody>
                <a:bodyPr wrap="square" rtlCol="0">
                  <a:spAutoFit/>
                </a:bodyPr>
                <a:lstStyle/>
                <a:p>
                  <a:pPr algn="ctr"/>
                  <a:r>
                    <a:rPr lang="en-US" altLang="ja-JP" sz="1600" dirty="0" smtClean="0">
                      <a:latin typeface="Century" charset="0"/>
                      <a:ea typeface="Century" charset="0"/>
                      <a:cs typeface="Century" charset="0"/>
                    </a:rPr>
                    <a:t>Heavy Elements in Saturn Envelope[</a:t>
                  </a:r>
                  <a14:m>
                    <m:oMath xmlns:m="http://schemas.openxmlformats.org/officeDocument/2006/math">
                      <m:sSub>
                        <m:sSubPr>
                          <m:ctrlPr>
                            <a:rPr lang="en-US" altLang="ja-JP" sz="1600" i="1" smtClean="0">
                              <a:latin typeface="Cambria Math" charset="0"/>
                              <a:ea typeface="Century" charset="0"/>
                              <a:cs typeface="Century" charset="0"/>
                            </a:rPr>
                          </m:ctrlPr>
                        </m:sSubPr>
                        <m:e>
                          <m:r>
                            <a:rPr lang="en-US" altLang="ja-JP" sz="1600" b="0" i="1" smtClean="0">
                              <a:latin typeface="Cambria Math" charset="0"/>
                              <a:ea typeface="Century" charset="0"/>
                              <a:cs typeface="Century" charset="0"/>
                            </a:rPr>
                            <m:t>𝑀</m:t>
                          </m:r>
                        </m:e>
                        <m:sub>
                          <m:r>
                            <a:rPr lang="en-US" altLang="ja-JP" sz="1600" i="1" smtClean="0">
                              <a:latin typeface="Cambria Math" charset="0"/>
                              <a:ea typeface="Cambria Math" charset="0"/>
                              <a:cs typeface="Cambria Math" charset="0"/>
                            </a:rPr>
                            <m:t>⨁</m:t>
                          </m:r>
                        </m:sub>
                      </m:sSub>
                    </m:oMath>
                  </a14:m>
                  <a:r>
                    <a:rPr lang="en-US" altLang="ja-JP" sz="1600" dirty="0" smtClean="0">
                      <a:latin typeface="Century" charset="0"/>
                      <a:ea typeface="Century" charset="0"/>
                      <a:cs typeface="Century" charset="0"/>
                    </a:rPr>
                    <a:t>]</a:t>
                  </a:r>
                  <a:endParaRPr kumimoji="1" lang="ja-JP" altLang="en-US" sz="1600" dirty="0">
                    <a:latin typeface="Century" charset="0"/>
                    <a:ea typeface="Century" charset="0"/>
                    <a:cs typeface="Century" charset="0"/>
                  </a:endParaRPr>
                </a:p>
              </p:txBody>
            </p:sp>
          </mc:Choice>
          <mc:Fallback xmlns="">
            <p:sp>
              <p:nvSpPr>
                <p:cNvPr id="39" name="テキスト ボックス 38"/>
                <p:cNvSpPr txBox="1">
                  <a:spLocks noRot="1" noChangeAspect="1" noMove="1" noResize="1" noEditPoints="1" noAdjustHandles="1" noChangeArrowheads="1" noChangeShapeType="1" noTextEdit="1"/>
                </p:cNvSpPr>
                <p:nvPr/>
              </p:nvSpPr>
              <p:spPr>
                <a:xfrm rot="16200000">
                  <a:off x="-268362" y="4836587"/>
                  <a:ext cx="2476874" cy="589970"/>
                </a:xfrm>
                <a:prstGeom prst="rect">
                  <a:avLst/>
                </a:prstGeom>
                <a:blipFill rotWithShape="0">
                  <a:blip r:embed="rId12"/>
                  <a:stretch>
                    <a:fillRect l="-3093" r="-10309"/>
                  </a:stretch>
                </a:blipFill>
              </p:spPr>
              <p:txBody>
                <a:bodyPr/>
                <a:lstStyle/>
                <a:p>
                  <a:r>
                    <a:rPr lang="ja-JP" altLang="en-US">
                      <a:noFill/>
                    </a:rPr>
                    <a:t> </a:t>
                  </a:r>
                </a:p>
              </p:txBody>
            </p:sp>
          </mc:Fallback>
        </mc:AlternateContent>
        <p:sp>
          <p:nvSpPr>
            <p:cNvPr id="29" name="テキスト ボックス 28"/>
            <p:cNvSpPr txBox="1"/>
            <p:nvPr/>
          </p:nvSpPr>
          <p:spPr>
            <a:xfrm>
              <a:off x="926564" y="3416645"/>
              <a:ext cx="3576620" cy="369332"/>
            </a:xfrm>
            <a:prstGeom prst="rect">
              <a:avLst/>
            </a:prstGeom>
            <a:noFill/>
          </p:spPr>
          <p:txBody>
            <a:bodyPr wrap="none" rtlCol="0">
              <a:spAutoFit/>
            </a:bodyPr>
            <a:lstStyle/>
            <a:p>
              <a:r>
                <a:rPr kumimoji="1" lang="en-US" altLang="ja-JP" dirty="0" smtClean="0">
                  <a:latin typeface="Century" charset="0"/>
                  <a:ea typeface="Century" charset="0"/>
                  <a:cs typeface="Century" charset="0"/>
                </a:rPr>
                <a:t>Distribution of Heavy Elements</a:t>
              </a:r>
              <a:endParaRPr kumimoji="1" lang="ja-JP" altLang="en-US" dirty="0">
                <a:latin typeface="Century" charset="0"/>
                <a:ea typeface="Century" charset="0"/>
                <a:cs typeface="Century" charset="0"/>
              </a:endParaRPr>
            </a:p>
          </p:txBody>
        </p:sp>
        <p:pic>
          <p:nvPicPr>
            <p:cNvPr id="41" name="図 40"/>
            <p:cNvPicPr>
              <a:picLocks noChangeAspect="1"/>
            </p:cNvPicPr>
            <p:nvPr/>
          </p:nvPicPr>
          <p:blipFill rotWithShape="1">
            <a:blip r:embed="rId13">
              <a:extLst>
                <a:ext uri="{28A0092B-C50C-407E-A947-70E740481C1C}">
                  <a14:useLocalDpi xmlns:a14="http://schemas.microsoft.com/office/drawing/2010/main" val="0"/>
                </a:ext>
              </a:extLst>
            </a:blip>
            <a:srcRect l="6111" t="2536" r="3896" b="6636"/>
            <a:stretch/>
          </p:blipFill>
          <p:spPr>
            <a:xfrm>
              <a:off x="1335852" y="3752675"/>
              <a:ext cx="3383483" cy="2621143"/>
            </a:xfrm>
            <a:prstGeom prst="rect">
              <a:avLst/>
            </a:prstGeom>
          </p:spPr>
        </p:pic>
      </p:grpSp>
      <p:grpSp>
        <p:nvGrpSpPr>
          <p:cNvPr id="61" name="図形グループ 60"/>
          <p:cNvGrpSpPr/>
          <p:nvPr/>
        </p:nvGrpSpPr>
        <p:grpSpPr>
          <a:xfrm>
            <a:off x="7109272" y="838221"/>
            <a:ext cx="1775534" cy="2091014"/>
            <a:chOff x="2652074" y="1461336"/>
            <a:chExt cx="1775534" cy="2091014"/>
          </a:xfrm>
        </p:grpSpPr>
        <p:sp>
          <p:nvSpPr>
            <p:cNvPr id="40" name="正方形/長方形 39"/>
            <p:cNvSpPr/>
            <p:nvPr/>
          </p:nvSpPr>
          <p:spPr>
            <a:xfrm>
              <a:off x="2652074" y="1461336"/>
              <a:ext cx="1775534" cy="2091014"/>
            </a:xfrm>
            <a:prstGeom prst="rect">
              <a:avLst/>
            </a:pr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a:off x="2754398" y="2290909"/>
              <a:ext cx="1595309" cy="369332"/>
            </a:xfrm>
            <a:prstGeom prst="rect">
              <a:avLst/>
            </a:prstGeom>
            <a:noFill/>
          </p:spPr>
          <p:txBody>
            <a:bodyPr wrap="none" rtlCol="0">
              <a:spAutoFit/>
            </a:bodyPr>
            <a:lstStyle/>
            <a:p>
              <a:r>
                <a:rPr lang="en-US" altLang="ja-JP" dirty="0" smtClean="0">
                  <a:latin typeface="Century" charset="0"/>
                  <a:ea typeface="Century" charset="0"/>
                  <a:cs typeface="Century" charset="0"/>
                </a:rPr>
                <a:t>Observations</a:t>
              </a:r>
              <a:endParaRPr kumimoji="1" lang="ja-JP" altLang="en-US" dirty="0">
                <a:latin typeface="Century" charset="0"/>
                <a:ea typeface="Century" charset="0"/>
                <a:cs typeface="Century" charset="0"/>
              </a:endParaRPr>
            </a:p>
          </p:txBody>
        </p:sp>
      </p:grpSp>
      <p:grpSp>
        <p:nvGrpSpPr>
          <p:cNvPr id="46" name="図形グループ 45"/>
          <p:cNvGrpSpPr/>
          <p:nvPr/>
        </p:nvGrpSpPr>
        <p:grpSpPr>
          <a:xfrm>
            <a:off x="5586049" y="412891"/>
            <a:ext cx="3410201" cy="2533561"/>
            <a:chOff x="5586049" y="412891"/>
            <a:chExt cx="3410201" cy="2533561"/>
          </a:xfrm>
        </p:grpSpPr>
        <p:cxnSp>
          <p:nvCxnSpPr>
            <p:cNvPr id="45" name="直線コネクタ 44"/>
            <p:cNvCxnSpPr/>
            <p:nvPr/>
          </p:nvCxnSpPr>
          <p:spPr>
            <a:xfrm flipH="1">
              <a:off x="5667026" y="412891"/>
              <a:ext cx="777496" cy="2499508"/>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5657770" y="412891"/>
              <a:ext cx="1264238" cy="2533561"/>
            </a:xfrm>
            <a:prstGeom prst="line">
              <a:avLst/>
            </a:prstGeom>
            <a:ln w="2540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5657770" y="412891"/>
              <a:ext cx="2213698" cy="25163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a:off x="5658966" y="2111333"/>
              <a:ext cx="3337284" cy="835119"/>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5586049" y="484713"/>
              <a:ext cx="2038049" cy="307777"/>
            </a:xfrm>
            <a:prstGeom prst="rect">
              <a:avLst/>
            </a:prstGeom>
            <a:solidFill>
              <a:schemeClr val="bg1"/>
            </a:solidFill>
            <a:ln w="19050">
              <a:solidFill>
                <a:srgbClr val="FFC000"/>
              </a:solidFill>
            </a:ln>
          </p:spPr>
          <p:txBody>
            <a:bodyPr wrap="square" rtlCol="0">
              <a:spAutoFit/>
            </a:bodyPr>
            <a:lstStyle/>
            <a:p>
              <a:pPr algn="ctr"/>
              <a:r>
                <a:rPr lang="en-US" altLang="ja-JP" sz="1400" dirty="0" smtClean="0">
                  <a:latin typeface="Century" charset="0"/>
                  <a:ea typeface="Century" charset="0"/>
                  <a:cs typeface="Century" charset="0"/>
                </a:rPr>
                <a:t>Growing Process Only</a:t>
              </a:r>
              <a:endParaRPr kumimoji="1" lang="ja-JP" altLang="en-US" sz="1400" dirty="0">
                <a:latin typeface="Century" charset="0"/>
                <a:ea typeface="Century" charset="0"/>
                <a:cs typeface="Century" charset="0"/>
              </a:endParaRPr>
            </a:p>
          </p:txBody>
        </p:sp>
        <p:sp>
          <p:nvSpPr>
            <p:cNvPr id="52" name="テキスト ボックス 51"/>
            <p:cNvSpPr txBox="1"/>
            <p:nvPr/>
          </p:nvSpPr>
          <p:spPr>
            <a:xfrm>
              <a:off x="6606509" y="1379753"/>
              <a:ext cx="862958" cy="307777"/>
            </a:xfrm>
            <a:prstGeom prst="rect">
              <a:avLst/>
            </a:prstGeom>
            <a:solidFill>
              <a:schemeClr val="bg1"/>
            </a:solidFill>
            <a:ln w="19050">
              <a:solidFill>
                <a:srgbClr val="FF0000"/>
              </a:solidFill>
            </a:ln>
          </p:spPr>
          <p:txBody>
            <a:bodyPr wrap="square" rtlCol="0">
              <a:spAutoFit/>
            </a:bodyPr>
            <a:lstStyle/>
            <a:p>
              <a:r>
                <a:rPr lang="en-US" altLang="ja-JP" sz="1400" smtClean="0">
                  <a:latin typeface="Century" charset="0"/>
                  <a:ea typeface="Century" charset="0"/>
                  <a:cs typeface="Century" charset="0"/>
                </a:rPr>
                <a:t>Study 2</a:t>
              </a:r>
              <a:endParaRPr kumimoji="1" lang="ja-JP" altLang="en-US" sz="1400" dirty="0">
                <a:latin typeface="Century" charset="0"/>
                <a:ea typeface="Century" charset="0"/>
                <a:cs typeface="Century" charset="0"/>
              </a:endParaRPr>
            </a:p>
          </p:txBody>
        </p:sp>
        <p:sp>
          <p:nvSpPr>
            <p:cNvPr id="56" name="テキスト ボックス 55"/>
            <p:cNvSpPr txBox="1"/>
            <p:nvPr/>
          </p:nvSpPr>
          <p:spPr>
            <a:xfrm>
              <a:off x="6539013" y="2349078"/>
              <a:ext cx="1816271" cy="307777"/>
            </a:xfrm>
            <a:prstGeom prst="rect">
              <a:avLst/>
            </a:prstGeom>
            <a:solidFill>
              <a:schemeClr val="bg1"/>
            </a:solidFill>
            <a:ln w="19050">
              <a:solidFill>
                <a:srgbClr val="C00000"/>
              </a:solidFill>
            </a:ln>
          </p:spPr>
          <p:txBody>
            <a:bodyPr wrap="square" rtlCol="0">
              <a:spAutoFit/>
            </a:bodyPr>
            <a:lstStyle/>
            <a:p>
              <a:r>
                <a:rPr lang="en-US" altLang="ja-JP" sz="1400" smtClean="0">
                  <a:latin typeface="Century" charset="0"/>
                  <a:ea typeface="Century" charset="0"/>
                  <a:cs typeface="Century" charset="0"/>
                </a:rPr>
                <a:t>MMR-Overlap Only</a:t>
              </a:r>
              <a:endParaRPr kumimoji="1" lang="ja-JP" altLang="en-US" sz="1400" dirty="0">
                <a:latin typeface="Century" charset="0"/>
                <a:ea typeface="Century" charset="0"/>
                <a:cs typeface="Century" charset="0"/>
              </a:endParaRPr>
            </a:p>
          </p:txBody>
        </p:sp>
        <p:sp>
          <p:nvSpPr>
            <p:cNvPr id="54" name="円/楕円 53"/>
            <p:cNvSpPr/>
            <p:nvPr/>
          </p:nvSpPr>
          <p:spPr>
            <a:xfrm>
              <a:off x="5925373" y="1974154"/>
              <a:ext cx="72000" cy="72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6240913" y="1681851"/>
              <a:ext cx="72000" cy="7200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895995" y="2588310"/>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6344600" y="943895"/>
              <a:ext cx="624653" cy="307777"/>
            </a:xfrm>
            <a:prstGeom prst="rect">
              <a:avLst/>
            </a:prstGeom>
            <a:solidFill>
              <a:schemeClr val="bg1"/>
            </a:solidFill>
            <a:ln w="19050">
              <a:solidFill>
                <a:srgbClr val="7030A0"/>
              </a:solidFill>
            </a:ln>
          </p:spPr>
          <p:txBody>
            <a:bodyPr wrap="square" rtlCol="0">
              <a:spAutoFit/>
            </a:bodyPr>
            <a:lstStyle/>
            <a:p>
              <a:r>
                <a:rPr lang="en-US" altLang="ja-JP" sz="1400" smtClean="0">
                  <a:latin typeface="Century" charset="0"/>
                  <a:ea typeface="Century" charset="0"/>
                  <a:cs typeface="Century" charset="0"/>
                </a:rPr>
                <a:t>Total</a:t>
              </a:r>
              <a:endParaRPr kumimoji="1" lang="ja-JP" altLang="en-US" sz="1400" dirty="0">
                <a:latin typeface="Century" charset="0"/>
                <a:ea typeface="Century" charset="0"/>
                <a:cs typeface="Century" charset="0"/>
              </a:endParaRPr>
            </a:p>
          </p:txBody>
        </p:sp>
      </p:grpSp>
    </p:spTree>
    <p:extLst>
      <p:ext uri="{BB962C8B-B14F-4D97-AF65-F5344CB8AC3E}">
        <p14:creationId xmlns:p14="http://schemas.microsoft.com/office/powerpoint/2010/main" val="1066452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直線コネクタ 69"/>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タイトル 1"/>
          <p:cNvSpPr>
            <a:spLocks noGrp="1"/>
          </p:cNvSpPr>
          <p:nvPr>
            <p:ph type="title"/>
          </p:nvPr>
        </p:nvSpPr>
        <p:spPr>
          <a:xfrm>
            <a:off x="251" y="19570"/>
            <a:ext cx="7886700" cy="330314"/>
          </a:xfrm>
          <a:ln>
            <a:noFill/>
          </a:ln>
        </p:spPr>
        <p:txBody>
          <a:bodyPr>
            <a:noAutofit/>
          </a:bodyPr>
          <a:lstStyle/>
          <a:p>
            <a:r>
              <a:rPr lang="en-US" altLang="ja-JP" sz="2400" dirty="0">
                <a:solidFill>
                  <a:schemeClr val="bg1"/>
                </a:solidFill>
                <a:latin typeface="+mj-ea"/>
              </a:rPr>
              <a:t>Introduction</a:t>
            </a:r>
            <a:r>
              <a:rPr lang="ja-JP" altLang="en-US" sz="2400" dirty="0" smtClean="0">
                <a:solidFill>
                  <a:schemeClr val="bg1"/>
                </a:solidFill>
                <a:latin typeface="+mj-ea"/>
              </a:rPr>
              <a:t>：</a:t>
            </a:r>
            <a:r>
              <a:rPr lang="en-US" altLang="ja-JP" sz="2400" dirty="0" smtClean="0">
                <a:solidFill>
                  <a:schemeClr val="bg1"/>
                </a:solidFill>
                <a:latin typeface="+mj-ea"/>
              </a:rPr>
              <a:t>Hypothesis and Mechanism</a:t>
            </a:r>
            <a:endParaRPr lang="ja-JP" altLang="en-US" sz="2400" dirty="0">
              <a:solidFill>
                <a:schemeClr val="bg1"/>
              </a:solidFill>
              <a:latin typeface="+mj-ea"/>
            </a:endParaRPr>
          </a:p>
        </p:txBody>
      </p:sp>
      <p:sp>
        <p:nvSpPr>
          <p:cNvPr id="36" name="テキスト ボックス 35"/>
          <p:cNvSpPr txBox="1"/>
          <p:nvPr/>
        </p:nvSpPr>
        <p:spPr>
          <a:xfrm>
            <a:off x="250" y="364073"/>
            <a:ext cx="9143749" cy="892552"/>
          </a:xfrm>
          <a:prstGeom prst="rect">
            <a:avLst/>
          </a:prstGeom>
          <a:noFill/>
        </p:spPr>
        <p:txBody>
          <a:bodyPr wrap="square" rtlCol="0">
            <a:spAutoFit/>
          </a:bodyPr>
          <a:lstStyle/>
          <a:p>
            <a:pPr marL="0" lvl="1"/>
            <a:r>
              <a:rPr lang="en-US" altLang="ja-JP" sz="2800" dirty="0" smtClean="0">
                <a:solidFill>
                  <a:schemeClr val="bg1"/>
                </a:solidFill>
              </a:rPr>
              <a:t>Proposed Hypothesis</a:t>
            </a:r>
            <a:r>
              <a:rPr lang="ja-JP" altLang="en-US" sz="2800" dirty="0" smtClean="0">
                <a:solidFill>
                  <a:schemeClr val="bg1"/>
                </a:solidFill>
              </a:rPr>
              <a:t>：</a:t>
            </a:r>
            <a:endParaRPr lang="en-US" altLang="ja-JP" sz="2800" dirty="0" smtClean="0">
              <a:solidFill>
                <a:schemeClr val="bg1"/>
              </a:solidFill>
            </a:endParaRPr>
          </a:p>
          <a:p>
            <a:pPr marL="0" lvl="1"/>
            <a:r>
              <a:rPr lang="en-US" altLang="ja-JP" sz="2400" dirty="0" smtClean="0">
                <a:solidFill>
                  <a:schemeClr val="bg1"/>
                </a:solidFill>
                <a:effectLst>
                  <a:glow rad="63500">
                    <a:schemeClr val="accent5">
                      <a:satMod val="175000"/>
                      <a:alpha val="40000"/>
                    </a:schemeClr>
                  </a:glow>
                </a:effectLst>
              </a:rPr>
              <a:t>Late </a:t>
            </a:r>
            <a:r>
              <a:rPr lang="en-US" altLang="ja-JP" sz="2400" dirty="0">
                <a:solidFill>
                  <a:schemeClr val="bg1"/>
                </a:solidFill>
                <a:effectLst>
                  <a:glow rad="63500">
                    <a:schemeClr val="accent5">
                      <a:satMod val="175000"/>
                      <a:alpha val="40000"/>
                    </a:schemeClr>
                  </a:glow>
                </a:effectLst>
              </a:rPr>
              <a:t>Stage Capture of Solids </a:t>
            </a:r>
            <a:r>
              <a:rPr lang="en-US" altLang="ja-JP" sz="2400" dirty="0" smtClean="0">
                <a:solidFill>
                  <a:schemeClr val="bg1"/>
                </a:solidFill>
                <a:effectLst>
                  <a:glow rad="63500">
                    <a:schemeClr val="accent5">
                      <a:satMod val="175000"/>
                      <a:alpha val="40000"/>
                    </a:schemeClr>
                  </a:glow>
                </a:effectLst>
              </a:rPr>
              <a:t>by Accreting </a:t>
            </a:r>
            <a:r>
              <a:rPr lang="en-US" altLang="ja-JP" sz="2400" dirty="0">
                <a:solidFill>
                  <a:schemeClr val="bg1"/>
                </a:solidFill>
                <a:effectLst>
                  <a:glow rad="63500">
                    <a:schemeClr val="accent5">
                      <a:satMod val="175000"/>
                      <a:alpha val="40000"/>
                    </a:schemeClr>
                  </a:glow>
                </a:effectLst>
              </a:rPr>
              <a:t>Proto-Gas-Giant Planets</a:t>
            </a:r>
          </a:p>
        </p:txBody>
      </p:sp>
      <p:sp>
        <p:nvSpPr>
          <p:cNvPr id="5" name="テキスト ボックス 4"/>
          <p:cNvSpPr txBox="1"/>
          <p:nvPr/>
        </p:nvSpPr>
        <p:spPr>
          <a:xfrm>
            <a:off x="287034" y="1661313"/>
            <a:ext cx="8170971" cy="1077218"/>
          </a:xfrm>
          <a:prstGeom prst="rect">
            <a:avLst/>
          </a:prstGeom>
          <a:noFill/>
        </p:spPr>
        <p:txBody>
          <a:bodyPr wrap="square" rtlCol="0">
            <a:spAutoFit/>
          </a:bodyPr>
          <a:lstStyle/>
          <a:p>
            <a:pPr marL="0" lvl="2"/>
            <a:r>
              <a:rPr lang="en-US" altLang="ja-JP" sz="2400" dirty="0" smtClean="0">
                <a:solidFill>
                  <a:schemeClr val="bg1"/>
                </a:solidFill>
              </a:rPr>
              <a:t>Late Stage = Gas giant has a massive envelope</a:t>
            </a:r>
          </a:p>
          <a:p>
            <a:pPr marL="171450" lvl="2" indent="-285750">
              <a:buFont typeface="Arial" charset="0"/>
              <a:buChar char="•"/>
            </a:pPr>
            <a:r>
              <a:rPr lang="en-US" altLang="ja-JP" sz="2000" dirty="0" smtClean="0">
                <a:solidFill>
                  <a:schemeClr val="bg1"/>
                </a:solidFill>
              </a:rPr>
              <a:t>Captured planetesimals would evaporate in the envelope</a:t>
            </a:r>
          </a:p>
          <a:p>
            <a:pPr marL="171450" lvl="2" indent="-285750">
              <a:buFont typeface="Arial" charset="0"/>
              <a:buChar char="•"/>
            </a:pPr>
            <a:r>
              <a:rPr lang="en-US" altLang="ja-JP" sz="2000" dirty="0" smtClean="0">
                <a:solidFill>
                  <a:schemeClr val="bg1"/>
                </a:solidFill>
              </a:rPr>
              <a:t>Heavy elements in planetesimals would be distributed to the envelope </a:t>
            </a:r>
          </a:p>
        </p:txBody>
      </p:sp>
      <p:grpSp>
        <p:nvGrpSpPr>
          <p:cNvPr id="33" name="図形グループ 32"/>
          <p:cNvGrpSpPr/>
          <p:nvPr/>
        </p:nvGrpSpPr>
        <p:grpSpPr>
          <a:xfrm>
            <a:off x="5328864" y="2951729"/>
            <a:ext cx="7200000" cy="7200000"/>
            <a:chOff x="6251960" y="299926"/>
            <a:chExt cx="5400000" cy="5400000"/>
          </a:xfrm>
        </p:grpSpPr>
        <p:sp>
          <p:nvSpPr>
            <p:cNvPr id="21" name="パイ 20"/>
            <p:cNvSpPr/>
            <p:nvPr/>
          </p:nvSpPr>
          <p:spPr>
            <a:xfrm>
              <a:off x="6251960" y="299926"/>
              <a:ext cx="5400000" cy="5400000"/>
            </a:xfrm>
            <a:prstGeom prst="pie">
              <a:avLst>
                <a:gd name="adj1" fmla="val 10797766"/>
                <a:gd name="adj2" fmla="val 16200000"/>
              </a:avLst>
            </a:prstGeom>
            <a:gradFill flip="none" rotWithShape="1">
              <a:gsLst>
                <a:gs pos="63000">
                  <a:srgbClr val="FFFF00">
                    <a:alpha val="60000"/>
                  </a:srgbClr>
                </a:gs>
                <a:gs pos="0">
                  <a:srgbClr val="840001"/>
                </a:gs>
                <a:gs pos="34000">
                  <a:srgbClr val="FFC000"/>
                </a:gs>
                <a:gs pos="75000">
                  <a:srgbClr val="FFFFC0">
                    <a:alpha val="0"/>
                  </a:srgbClr>
                </a:gs>
                <a:gs pos="100000">
                  <a:schemeClr val="bg1">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パイ 57"/>
            <p:cNvSpPr/>
            <p:nvPr/>
          </p:nvSpPr>
          <p:spPr>
            <a:xfrm>
              <a:off x="8050969" y="2099926"/>
              <a:ext cx="1800000" cy="1800000"/>
            </a:xfrm>
            <a:prstGeom prst="pie">
              <a:avLst>
                <a:gd name="adj1" fmla="val 10797766"/>
                <a:gd name="adj2" fmla="val 16200000"/>
              </a:avLst>
            </a:prstGeom>
            <a:solidFill>
              <a:srgbClr val="840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テキスト ボックス 28"/>
            <p:cNvSpPr txBox="1"/>
            <p:nvPr/>
          </p:nvSpPr>
          <p:spPr>
            <a:xfrm rot="18674223">
              <a:off x="8156441" y="2401920"/>
              <a:ext cx="851515" cy="461665"/>
            </a:xfrm>
            <a:prstGeom prst="rect">
              <a:avLst/>
            </a:prstGeom>
            <a:noFill/>
          </p:spPr>
          <p:txBody>
            <a:bodyPr wrap="none" rtlCol="0">
              <a:spAutoFit/>
            </a:bodyPr>
            <a:lstStyle/>
            <a:p>
              <a:r>
                <a:rPr kumimoji="1" lang="en-US" altLang="ja-JP" sz="2400" dirty="0" smtClean="0">
                  <a:solidFill>
                    <a:schemeClr val="bg1"/>
                  </a:solidFill>
                  <a:latin typeface="Century" charset="0"/>
                  <a:ea typeface="Century" charset="0"/>
                  <a:cs typeface="Century" charset="0"/>
                </a:rPr>
                <a:t>Core</a:t>
              </a:r>
              <a:endParaRPr kumimoji="1" lang="ja-JP" altLang="en-US" sz="2400" dirty="0">
                <a:solidFill>
                  <a:schemeClr val="bg1"/>
                </a:solidFill>
                <a:latin typeface="Century" charset="0"/>
                <a:ea typeface="Century" charset="0"/>
                <a:cs typeface="Century" charset="0"/>
              </a:endParaRPr>
            </a:p>
          </p:txBody>
        </p:sp>
        <p:sp>
          <p:nvSpPr>
            <p:cNvPr id="62" name="テキスト ボックス 61"/>
            <p:cNvSpPr txBox="1"/>
            <p:nvPr/>
          </p:nvSpPr>
          <p:spPr>
            <a:xfrm rot="18674223">
              <a:off x="7185562" y="1739566"/>
              <a:ext cx="1494320" cy="461665"/>
            </a:xfrm>
            <a:prstGeom prst="rect">
              <a:avLst/>
            </a:prstGeom>
            <a:noFill/>
          </p:spPr>
          <p:txBody>
            <a:bodyPr wrap="none" rtlCol="0">
              <a:spAutoFit/>
            </a:bodyPr>
            <a:lstStyle/>
            <a:p>
              <a:r>
                <a:rPr kumimoji="1" lang="en-US" altLang="ja-JP" sz="2400" smtClean="0">
                  <a:solidFill>
                    <a:schemeClr val="bg1"/>
                  </a:solidFill>
                  <a:latin typeface="Century" charset="0"/>
                  <a:ea typeface="Century" charset="0"/>
                  <a:cs typeface="Century" charset="0"/>
                </a:rPr>
                <a:t>Envelope</a:t>
              </a:r>
              <a:endParaRPr kumimoji="1" lang="ja-JP" altLang="en-US" sz="2400" dirty="0">
                <a:solidFill>
                  <a:schemeClr val="bg1"/>
                </a:solidFill>
                <a:latin typeface="Century" charset="0"/>
                <a:ea typeface="Century" charset="0"/>
                <a:cs typeface="Century" charset="0"/>
              </a:endParaRPr>
            </a:p>
          </p:txBody>
        </p:sp>
      </p:grpSp>
      <p:sp>
        <p:nvSpPr>
          <p:cNvPr id="30" name="テキスト ボックス 29"/>
          <p:cNvSpPr txBox="1"/>
          <p:nvPr/>
        </p:nvSpPr>
        <p:spPr>
          <a:xfrm>
            <a:off x="4245869" y="3585219"/>
            <a:ext cx="4387291" cy="369332"/>
          </a:xfrm>
          <a:prstGeom prst="rect">
            <a:avLst/>
          </a:prstGeom>
          <a:solidFill>
            <a:schemeClr val="bg1"/>
          </a:solidFill>
          <a:ln w="19050">
            <a:solidFill>
              <a:schemeClr val="tx1"/>
            </a:solidFill>
          </a:ln>
        </p:spPr>
        <p:txBody>
          <a:bodyPr wrap="none" rtlCol="0">
            <a:spAutoFit/>
          </a:bodyPr>
          <a:lstStyle/>
          <a:p>
            <a:r>
              <a:rPr lang="en-US" altLang="ja-JP" dirty="0" smtClean="0"/>
              <a:t>Evaporation of Solids in Gas Giant’s Envelope</a:t>
            </a:r>
            <a:endParaRPr kumimoji="1" lang="ja-JP" altLang="en-US" dirty="0"/>
          </a:p>
        </p:txBody>
      </p:sp>
      <p:grpSp>
        <p:nvGrpSpPr>
          <p:cNvPr id="34" name="図形グループ 33"/>
          <p:cNvGrpSpPr/>
          <p:nvPr/>
        </p:nvGrpSpPr>
        <p:grpSpPr>
          <a:xfrm>
            <a:off x="4141395" y="4649535"/>
            <a:ext cx="3621146" cy="3792851"/>
            <a:chOff x="4452077" y="1299101"/>
            <a:chExt cx="3621146" cy="3792851"/>
          </a:xfrm>
        </p:grpSpPr>
        <p:sp>
          <p:nvSpPr>
            <p:cNvPr id="22" name="円弧 21"/>
            <p:cNvSpPr/>
            <p:nvPr/>
          </p:nvSpPr>
          <p:spPr>
            <a:xfrm rot="18053332">
              <a:off x="4553875" y="1572604"/>
              <a:ext cx="3792851" cy="3245845"/>
            </a:xfrm>
            <a:prstGeom prst="arc">
              <a:avLst>
                <a:gd name="adj1" fmla="val 17073136"/>
                <a:gd name="adj2" fmla="val 0"/>
              </a:avLst>
            </a:prstGeom>
            <a:ln w="50800">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9" name="円/楕円 58"/>
            <p:cNvSpPr/>
            <p:nvPr/>
          </p:nvSpPr>
          <p:spPr>
            <a:xfrm>
              <a:off x="5166984" y="1982348"/>
              <a:ext cx="216000" cy="216000"/>
            </a:xfrm>
            <a:prstGeom prst="ellipse">
              <a:avLst/>
            </a:prstGeom>
            <a:gradFill flip="none" rotWithShape="1">
              <a:gsLst>
                <a:gs pos="0">
                  <a:schemeClr val="accent2">
                    <a:lumMod val="60000"/>
                    <a:lumOff val="40000"/>
                  </a:schemeClr>
                </a:gs>
                <a:gs pos="100000">
                  <a:srgbClr val="420000"/>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3" name="テキスト ボックス 62"/>
            <p:cNvSpPr txBox="1"/>
            <p:nvPr/>
          </p:nvSpPr>
          <p:spPr>
            <a:xfrm>
              <a:off x="4452077" y="2171861"/>
              <a:ext cx="1585690" cy="369332"/>
            </a:xfrm>
            <a:prstGeom prst="rect">
              <a:avLst/>
            </a:prstGeom>
            <a:noFill/>
          </p:spPr>
          <p:txBody>
            <a:bodyPr wrap="none" rtlCol="0">
              <a:spAutoFit/>
            </a:bodyPr>
            <a:lstStyle/>
            <a:p>
              <a:r>
                <a:rPr kumimoji="1" lang="en-US" altLang="ja-JP" dirty="0" smtClean="0">
                  <a:solidFill>
                    <a:schemeClr val="bg1"/>
                  </a:solidFill>
                  <a:latin typeface="Century" charset="0"/>
                  <a:ea typeface="Century" charset="0"/>
                  <a:cs typeface="Century" charset="0"/>
                </a:rPr>
                <a:t>Planetesimal</a:t>
              </a:r>
              <a:endParaRPr kumimoji="1" lang="ja-JP" altLang="en-US" dirty="0">
                <a:solidFill>
                  <a:schemeClr val="bg1"/>
                </a:solidFill>
                <a:latin typeface="Century" charset="0"/>
                <a:ea typeface="Century" charset="0"/>
                <a:cs typeface="Century" charset="0"/>
              </a:endParaRPr>
            </a:p>
          </p:txBody>
        </p:sp>
      </p:grpSp>
      <p:sp>
        <p:nvSpPr>
          <p:cNvPr id="6" name="テキスト ボックス 5"/>
          <p:cNvSpPr txBox="1"/>
          <p:nvPr/>
        </p:nvSpPr>
        <p:spPr>
          <a:xfrm>
            <a:off x="222744" y="4093373"/>
            <a:ext cx="4260356" cy="954107"/>
          </a:xfrm>
          <a:prstGeom prst="rect">
            <a:avLst/>
          </a:prstGeom>
          <a:noFill/>
        </p:spPr>
        <p:txBody>
          <a:bodyPr wrap="square" rtlCol="0">
            <a:spAutoFit/>
          </a:bodyPr>
          <a:lstStyle/>
          <a:p>
            <a:pPr algn="ctr"/>
            <a:r>
              <a:rPr kumimoji="1" lang="en-US" altLang="ja-JP" sz="2800" dirty="0" smtClean="0">
                <a:solidFill>
                  <a:schemeClr val="bg1"/>
                </a:solidFill>
              </a:rPr>
              <a:t>But capture </a:t>
            </a:r>
            <a:r>
              <a:rPr kumimoji="1" lang="en-US" altLang="ja-JP" sz="2800" smtClean="0">
                <a:solidFill>
                  <a:schemeClr val="bg1"/>
                </a:solidFill>
              </a:rPr>
              <a:t>of planetesimals </a:t>
            </a:r>
            <a:r>
              <a:rPr kumimoji="1" lang="en-US" altLang="ja-JP" sz="2800" dirty="0" smtClean="0">
                <a:solidFill>
                  <a:schemeClr val="bg1"/>
                </a:solidFill>
              </a:rPr>
              <a:t>is not so easy</a:t>
            </a:r>
            <a:endParaRPr kumimoji="1" lang="ja-JP" altLang="en-US" sz="2800" dirty="0">
              <a:solidFill>
                <a:schemeClr val="bg1"/>
              </a:solidFill>
            </a:endParaRPr>
          </a:p>
        </p:txBody>
      </p:sp>
      <p:sp>
        <p:nvSpPr>
          <p:cNvPr id="7" name="下矢印 6"/>
          <p:cNvSpPr/>
          <p:nvPr/>
        </p:nvSpPr>
        <p:spPr>
          <a:xfrm>
            <a:off x="1882496" y="3253157"/>
            <a:ext cx="812800" cy="694448"/>
          </a:xfrm>
          <a:prstGeom prst="down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extLst>
      <p:ext uri="{BB962C8B-B14F-4D97-AF65-F5344CB8AC3E}">
        <p14:creationId xmlns:p14="http://schemas.microsoft.com/office/powerpoint/2010/main" val="2086875168"/>
      </p:ext>
    </p:extLst>
  </p:cSld>
  <p:clrMapOvr>
    <a:masterClrMapping/>
  </p:clrMapOvr>
  <mc:AlternateContent xmlns:mc="http://schemas.openxmlformats.org/markup-compatibility/2006">
    <mc:Choice xmlns:p14="http://schemas.microsoft.com/office/powerpoint/2010/main" Requires="p14">
      <p:transition spd="slow" p14:dur="2000" advTm="43874"/>
    </mc:Choice>
    <mc:Fallback>
      <p:transition spd="slow" advTm="438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直線コネクタ 69"/>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タイトル 1"/>
          <p:cNvSpPr>
            <a:spLocks noGrp="1"/>
          </p:cNvSpPr>
          <p:nvPr>
            <p:ph type="title"/>
          </p:nvPr>
        </p:nvSpPr>
        <p:spPr>
          <a:xfrm>
            <a:off x="251" y="19570"/>
            <a:ext cx="7886700" cy="330314"/>
          </a:xfrm>
          <a:ln>
            <a:noFill/>
          </a:ln>
        </p:spPr>
        <p:txBody>
          <a:bodyPr>
            <a:noAutofit/>
          </a:bodyPr>
          <a:lstStyle/>
          <a:p>
            <a:r>
              <a:rPr lang="en-US" altLang="ja-JP" sz="2400" dirty="0">
                <a:solidFill>
                  <a:schemeClr val="bg1"/>
                </a:solidFill>
                <a:latin typeface="+mj-ea"/>
              </a:rPr>
              <a:t>Introduction</a:t>
            </a:r>
            <a:r>
              <a:rPr lang="ja-JP" altLang="en-US" sz="2400" dirty="0" smtClean="0">
                <a:solidFill>
                  <a:schemeClr val="bg1"/>
                </a:solidFill>
                <a:latin typeface="+mj-ea"/>
              </a:rPr>
              <a:t>：</a:t>
            </a:r>
            <a:r>
              <a:rPr lang="en-US" altLang="ja-JP" sz="2400" dirty="0" smtClean="0">
                <a:solidFill>
                  <a:schemeClr val="bg1"/>
                </a:solidFill>
                <a:latin typeface="+mj-ea"/>
              </a:rPr>
              <a:t>Hypothesis and Mechanism</a:t>
            </a:r>
            <a:endParaRPr lang="ja-JP" altLang="en-US" sz="2400" dirty="0">
              <a:solidFill>
                <a:schemeClr val="bg1"/>
              </a:solidFill>
              <a:latin typeface="+mj-ea"/>
            </a:endParaRPr>
          </a:p>
        </p:txBody>
      </p:sp>
      <mc:AlternateContent xmlns:mc="http://schemas.openxmlformats.org/markup-compatibility/2006" xmlns:a14="http://schemas.microsoft.com/office/drawing/2010/main">
        <mc:Choice Requires="a14">
          <p:sp>
            <p:nvSpPr>
              <p:cNvPr id="20" name="テキスト ボックス 19"/>
              <p:cNvSpPr txBox="1"/>
              <p:nvPr/>
            </p:nvSpPr>
            <p:spPr>
              <a:xfrm>
                <a:off x="5426876" y="1578554"/>
                <a:ext cx="3663986" cy="1647823"/>
              </a:xfrm>
              <a:prstGeom prst="rect">
                <a:avLst/>
              </a:prstGeom>
              <a:noFill/>
            </p:spPr>
            <p:txBody>
              <a:bodyPr wrap="square" rtlCol="0">
                <a:spAutoFit/>
              </a:bodyPr>
              <a:lstStyle/>
              <a:p>
                <a:pPr marL="0" lvl="2" indent="-114300"/>
                <a:r>
                  <a:rPr lang="en-US" altLang="ja-JP" sz="2400" dirty="0" smtClean="0">
                    <a:solidFill>
                      <a:schemeClr val="bg1"/>
                    </a:solidFill>
                    <a:effectLst>
                      <a:glow rad="63500">
                        <a:schemeClr val="accent6">
                          <a:satMod val="175000"/>
                          <a:alpha val="40000"/>
                        </a:schemeClr>
                      </a:glow>
                    </a:effectLst>
                  </a:rPr>
                  <a:t>Jacobi </a:t>
                </a:r>
                <a:r>
                  <a:rPr lang="en-US" altLang="ja-JP" sz="2400" dirty="0">
                    <a:solidFill>
                      <a:schemeClr val="bg1"/>
                    </a:solidFill>
                    <a:effectLst>
                      <a:glow rad="63500">
                        <a:schemeClr val="accent6">
                          <a:satMod val="175000"/>
                          <a:alpha val="40000"/>
                        </a:schemeClr>
                      </a:glow>
                    </a:effectLst>
                  </a:rPr>
                  <a:t>Energy</a:t>
                </a:r>
                <a:r>
                  <a:rPr lang="ja-JP" altLang="en-US" sz="2400" dirty="0" smtClean="0">
                    <a:solidFill>
                      <a:schemeClr val="bg1"/>
                    </a:solidFill>
                  </a:rPr>
                  <a:t>： </a:t>
                </a:r>
                <a:endParaRPr lang="en-US" altLang="ja-JP" sz="2400" i="1" dirty="0" smtClean="0">
                  <a:solidFill>
                    <a:schemeClr val="bg1"/>
                  </a:solidFill>
                  <a:latin typeface="Cambria Math" charset="0"/>
                </a:endParaRPr>
              </a:p>
              <a:p>
                <a:pPr marL="0" lvl="2" indent="-114300"/>
                <a14:m>
                  <m:oMathPara xmlns:m="http://schemas.openxmlformats.org/officeDocument/2006/math">
                    <m:oMathParaPr>
                      <m:jc m:val="centerGroup"/>
                    </m:oMathParaPr>
                    <m:oMath xmlns:m="http://schemas.openxmlformats.org/officeDocument/2006/math">
                      <m:sSub>
                        <m:sSubPr>
                          <m:ctrlPr>
                            <a:rPr lang="en-US" altLang="ja-JP" i="1">
                              <a:solidFill>
                                <a:schemeClr val="bg1"/>
                              </a:solidFill>
                              <a:latin typeface="Cambria Math" charset="0"/>
                            </a:rPr>
                          </m:ctrlPr>
                        </m:sSubPr>
                        <m:e>
                          <m:r>
                            <a:rPr lang="en-US" altLang="ja-JP" i="1">
                              <a:solidFill>
                                <a:schemeClr val="bg1"/>
                              </a:solidFill>
                              <a:latin typeface="Cambria Math" charset="0"/>
                            </a:rPr>
                            <m:t>𝐸</m:t>
                          </m:r>
                        </m:e>
                        <m:sub>
                          <m:r>
                            <a:rPr lang="en-US" altLang="ja-JP" i="1">
                              <a:solidFill>
                                <a:schemeClr val="bg1"/>
                              </a:solidFill>
                              <a:latin typeface="Cambria Math" charset="0"/>
                            </a:rPr>
                            <m:t>𝐽</m:t>
                          </m:r>
                        </m:sub>
                      </m:sSub>
                      <m:r>
                        <a:rPr lang="en-US" altLang="ja-JP" i="1">
                          <a:solidFill>
                            <a:schemeClr val="bg1"/>
                          </a:solidFill>
                          <a:latin typeface="Cambria Math" charset="0"/>
                        </a:rPr>
                        <m:t>=</m:t>
                      </m:r>
                      <m:f>
                        <m:fPr>
                          <m:ctrlPr>
                            <a:rPr lang="mr-IN" altLang="ja-JP" i="1">
                              <a:solidFill>
                                <a:schemeClr val="bg1"/>
                              </a:solidFill>
                              <a:latin typeface="Cambria Math" charset="0"/>
                            </a:rPr>
                          </m:ctrlPr>
                        </m:fPr>
                        <m:num>
                          <m:r>
                            <a:rPr lang="en-US" altLang="ja-JP" i="1">
                              <a:solidFill>
                                <a:schemeClr val="bg1"/>
                              </a:solidFill>
                              <a:latin typeface="Cambria Math" charset="0"/>
                            </a:rPr>
                            <m:t>1</m:t>
                          </m:r>
                        </m:num>
                        <m:den>
                          <m:r>
                            <a:rPr lang="en-US" altLang="ja-JP" i="1">
                              <a:solidFill>
                                <a:schemeClr val="bg1"/>
                              </a:solidFill>
                              <a:latin typeface="Cambria Math" charset="0"/>
                            </a:rPr>
                            <m:t>2</m:t>
                          </m:r>
                        </m:den>
                      </m:f>
                      <m:d>
                        <m:dPr>
                          <m:ctrlPr>
                            <a:rPr lang="mr-IN" altLang="ja-JP" i="1">
                              <a:solidFill>
                                <a:schemeClr val="bg1"/>
                              </a:solidFill>
                              <a:latin typeface="Cambria Math" charset="0"/>
                            </a:rPr>
                          </m:ctrlPr>
                        </m:dPr>
                        <m:e>
                          <m:sSup>
                            <m:sSupPr>
                              <m:ctrlPr>
                                <a:rPr lang="en-US" altLang="ja-JP" i="1">
                                  <a:solidFill>
                                    <a:schemeClr val="bg1"/>
                                  </a:solidFill>
                                  <a:latin typeface="Cambria Math" charset="0"/>
                                </a:rPr>
                              </m:ctrlPr>
                            </m:sSupPr>
                            <m:e>
                              <m:acc>
                                <m:accPr>
                                  <m:chr m:val="̃"/>
                                  <m:ctrlPr>
                                    <a:rPr lang="en-US" altLang="ja-JP" i="1">
                                      <a:solidFill>
                                        <a:schemeClr val="bg1"/>
                                      </a:solidFill>
                                      <a:latin typeface="Cambria Math" charset="0"/>
                                    </a:rPr>
                                  </m:ctrlPr>
                                </m:accPr>
                                <m:e>
                                  <m:r>
                                    <a:rPr lang="en-US" altLang="ja-JP" i="1">
                                      <a:solidFill>
                                        <a:schemeClr val="bg1"/>
                                      </a:solidFill>
                                      <a:latin typeface="Cambria Math" charset="0"/>
                                    </a:rPr>
                                    <m:t>𝑒</m:t>
                                  </m:r>
                                </m:e>
                              </m:acc>
                            </m:e>
                            <m:sup>
                              <m:r>
                                <a:rPr lang="en-US" altLang="ja-JP" i="1">
                                  <a:solidFill>
                                    <a:schemeClr val="bg1"/>
                                  </a:solidFill>
                                  <a:latin typeface="Cambria Math" charset="0"/>
                                </a:rPr>
                                <m:t>2</m:t>
                              </m:r>
                            </m:sup>
                          </m:sSup>
                          <m:r>
                            <a:rPr lang="en-US" altLang="ja-JP" i="1">
                              <a:solidFill>
                                <a:schemeClr val="bg1"/>
                              </a:solidFill>
                              <a:latin typeface="Cambria Math" charset="0"/>
                            </a:rPr>
                            <m:t>+</m:t>
                          </m:r>
                          <m:sSup>
                            <m:sSupPr>
                              <m:ctrlPr>
                                <a:rPr lang="en-US" altLang="ja-JP" i="1">
                                  <a:solidFill>
                                    <a:schemeClr val="bg1"/>
                                  </a:solidFill>
                                  <a:latin typeface="Cambria Math" charset="0"/>
                                </a:rPr>
                              </m:ctrlPr>
                            </m:sSupPr>
                            <m:e>
                              <m:r>
                                <a:rPr lang="en-US" altLang="ja-JP" i="1">
                                  <a:solidFill>
                                    <a:schemeClr val="bg1"/>
                                  </a:solidFill>
                                  <a:latin typeface="Cambria Math" charset="0"/>
                                </a:rPr>
                                <m:t>𝑖</m:t>
                              </m:r>
                            </m:e>
                            <m:sup>
                              <m:r>
                                <a:rPr lang="en-US" altLang="ja-JP" i="1">
                                  <a:solidFill>
                                    <a:schemeClr val="bg1"/>
                                  </a:solidFill>
                                  <a:latin typeface="Cambria Math" charset="0"/>
                                </a:rPr>
                                <m:t>2</m:t>
                              </m:r>
                            </m:sup>
                          </m:sSup>
                        </m:e>
                      </m:d>
                      <m:r>
                        <a:rPr lang="en-US" altLang="ja-JP" i="1">
                          <a:solidFill>
                            <a:schemeClr val="bg1"/>
                          </a:solidFill>
                          <a:latin typeface="Cambria Math" charset="0"/>
                        </a:rPr>
                        <m:t>−</m:t>
                      </m:r>
                      <m:f>
                        <m:fPr>
                          <m:ctrlPr>
                            <a:rPr lang="mr-IN" altLang="ja-JP" i="1">
                              <a:solidFill>
                                <a:schemeClr val="bg1"/>
                              </a:solidFill>
                              <a:latin typeface="Cambria Math" charset="0"/>
                            </a:rPr>
                          </m:ctrlPr>
                        </m:fPr>
                        <m:num>
                          <m:r>
                            <a:rPr lang="en-US" altLang="ja-JP" i="1">
                              <a:solidFill>
                                <a:schemeClr val="bg1"/>
                              </a:solidFill>
                              <a:latin typeface="Cambria Math" charset="0"/>
                            </a:rPr>
                            <m:t>3</m:t>
                          </m:r>
                        </m:num>
                        <m:den>
                          <m:r>
                            <a:rPr lang="en-US" altLang="ja-JP" i="1">
                              <a:solidFill>
                                <a:schemeClr val="bg1"/>
                              </a:solidFill>
                              <a:latin typeface="Cambria Math" charset="0"/>
                            </a:rPr>
                            <m:t>8</m:t>
                          </m:r>
                        </m:den>
                      </m:f>
                      <m:sSup>
                        <m:sSupPr>
                          <m:ctrlPr>
                            <a:rPr lang="mr-IN" altLang="ja-JP" i="1">
                              <a:solidFill>
                                <a:schemeClr val="bg1"/>
                              </a:solidFill>
                              <a:latin typeface="Cambria Math" charset="0"/>
                            </a:rPr>
                          </m:ctrlPr>
                        </m:sSupPr>
                        <m:e>
                          <m:acc>
                            <m:accPr>
                              <m:chr m:val="̃"/>
                              <m:ctrlPr>
                                <a:rPr lang="mr-IN" altLang="ja-JP" i="1">
                                  <a:solidFill>
                                    <a:schemeClr val="bg1"/>
                                  </a:solidFill>
                                  <a:latin typeface="Cambria Math" charset="0"/>
                                </a:rPr>
                              </m:ctrlPr>
                            </m:accPr>
                            <m:e>
                              <m:r>
                                <a:rPr lang="en-US" altLang="ja-JP" i="1">
                                  <a:solidFill>
                                    <a:schemeClr val="bg1"/>
                                  </a:solidFill>
                                  <a:latin typeface="Cambria Math" charset="0"/>
                                </a:rPr>
                                <m:t>𝑏</m:t>
                              </m:r>
                            </m:e>
                          </m:acc>
                        </m:e>
                        <m:sup>
                          <m:r>
                            <a:rPr lang="en-US" altLang="ja-JP" i="1">
                              <a:solidFill>
                                <a:schemeClr val="bg1"/>
                              </a:solidFill>
                              <a:latin typeface="Cambria Math" charset="0"/>
                            </a:rPr>
                            <m:t>2</m:t>
                          </m:r>
                        </m:sup>
                      </m:sSup>
                      <m:r>
                        <a:rPr lang="en-US" altLang="ja-JP" i="1">
                          <a:solidFill>
                            <a:schemeClr val="bg1"/>
                          </a:solidFill>
                          <a:latin typeface="Cambria Math" charset="0"/>
                        </a:rPr>
                        <m:t>+</m:t>
                      </m:r>
                      <m:f>
                        <m:fPr>
                          <m:ctrlPr>
                            <a:rPr lang="mr-IN" altLang="ja-JP" i="1">
                              <a:solidFill>
                                <a:schemeClr val="bg1"/>
                              </a:solidFill>
                              <a:latin typeface="Cambria Math" charset="0"/>
                            </a:rPr>
                          </m:ctrlPr>
                        </m:fPr>
                        <m:num>
                          <m:r>
                            <a:rPr lang="en-US" altLang="ja-JP" i="1">
                              <a:solidFill>
                                <a:schemeClr val="bg1"/>
                              </a:solidFill>
                              <a:latin typeface="Cambria Math" charset="0"/>
                            </a:rPr>
                            <m:t>9</m:t>
                          </m:r>
                        </m:num>
                        <m:den>
                          <m:r>
                            <a:rPr lang="en-US" altLang="ja-JP" i="1">
                              <a:solidFill>
                                <a:schemeClr val="bg1"/>
                              </a:solidFill>
                              <a:latin typeface="Cambria Math" charset="0"/>
                            </a:rPr>
                            <m:t>2</m:t>
                          </m:r>
                        </m:den>
                      </m:f>
                      <m:r>
                        <a:rPr lang="en-US" altLang="ja-JP" i="1">
                          <a:solidFill>
                            <a:schemeClr val="bg1"/>
                          </a:solidFill>
                          <a:latin typeface="Cambria Math" charset="0"/>
                        </a:rPr>
                        <m:t>+</m:t>
                      </m:r>
                      <m:r>
                        <a:rPr lang="en-US" altLang="ja-JP" i="1">
                          <a:solidFill>
                            <a:schemeClr val="bg1"/>
                          </a:solidFill>
                          <a:latin typeface="Cambria Math" charset="0"/>
                        </a:rPr>
                        <m:t>𝑂</m:t>
                      </m:r>
                      <m:d>
                        <m:dPr>
                          <m:ctrlPr>
                            <a:rPr lang="mr-IN" altLang="ja-JP" i="1">
                              <a:solidFill>
                                <a:schemeClr val="bg1"/>
                              </a:solidFill>
                              <a:latin typeface="Cambria Math" charset="0"/>
                            </a:rPr>
                          </m:ctrlPr>
                        </m:dPr>
                        <m:e>
                          <m:r>
                            <a:rPr lang="en-US" altLang="ja-JP" i="1">
                              <a:solidFill>
                                <a:schemeClr val="bg1"/>
                              </a:solidFill>
                              <a:latin typeface="Cambria Math" charset="0"/>
                            </a:rPr>
                            <m:t>h</m:t>
                          </m:r>
                        </m:e>
                      </m:d>
                    </m:oMath>
                  </m:oMathPara>
                </a14:m>
                <a:endParaRPr lang="en-US" altLang="ja-JP" dirty="0" smtClean="0">
                  <a:solidFill>
                    <a:schemeClr val="bg1"/>
                  </a:solidFill>
                </a:endParaRPr>
              </a:p>
              <a:p>
                <a:pPr marL="0" lvl="2" indent="-114300"/>
                <a:r>
                  <a:rPr lang="en-US" altLang="ja-JP" sz="2400" dirty="0">
                    <a:solidFill>
                      <a:schemeClr val="bg1"/>
                    </a:solidFill>
                    <a:effectLst>
                      <a:glow rad="63500">
                        <a:schemeClr val="accent6">
                          <a:satMod val="175000"/>
                          <a:alpha val="40000"/>
                        </a:schemeClr>
                      </a:glow>
                    </a:effectLst>
                  </a:rPr>
                  <a:t>Feeding Zone(FZ)</a:t>
                </a:r>
                <a:r>
                  <a:rPr lang="ja-JP" altLang="en-US" sz="2400" dirty="0">
                    <a:solidFill>
                      <a:schemeClr val="bg1"/>
                    </a:solidFill>
                  </a:rPr>
                  <a:t>：</a:t>
                </a:r>
                <a:endParaRPr lang="en-US" altLang="ja-JP" sz="2400" dirty="0">
                  <a:solidFill>
                    <a:schemeClr val="bg1"/>
                  </a:solidFill>
                </a:endParaRPr>
              </a:p>
              <a:p>
                <a:pPr marL="0" lvl="2" indent="-114300"/>
                <a14:m>
                  <m:oMathPara xmlns:m="http://schemas.openxmlformats.org/officeDocument/2006/math">
                    <m:oMathParaPr>
                      <m:jc m:val="centerGroup"/>
                    </m:oMathParaPr>
                    <m:oMath xmlns:m="http://schemas.openxmlformats.org/officeDocument/2006/math">
                      <m:sSub>
                        <m:sSubPr>
                          <m:ctrlPr>
                            <a:rPr lang="en-US" altLang="ja-JP" i="1">
                              <a:solidFill>
                                <a:schemeClr val="bg1"/>
                              </a:solidFill>
                              <a:latin typeface="Cambria Math" charset="0"/>
                            </a:rPr>
                          </m:ctrlPr>
                        </m:sSubPr>
                        <m:e>
                          <m:r>
                            <a:rPr lang="en-US" altLang="ja-JP" i="1">
                              <a:solidFill>
                                <a:schemeClr val="bg1"/>
                              </a:solidFill>
                              <a:latin typeface="Cambria Math" charset="0"/>
                            </a:rPr>
                            <m:t>𝐸</m:t>
                          </m:r>
                        </m:e>
                        <m:sub>
                          <m:r>
                            <a:rPr lang="en-US" altLang="ja-JP" i="1">
                              <a:solidFill>
                                <a:schemeClr val="bg1"/>
                              </a:solidFill>
                              <a:latin typeface="Cambria Math" charset="0"/>
                            </a:rPr>
                            <m:t>𝐽</m:t>
                          </m:r>
                        </m:sub>
                      </m:sSub>
                      <m:r>
                        <a:rPr lang="en-US" altLang="ja-JP" i="1">
                          <a:solidFill>
                            <a:schemeClr val="bg1"/>
                          </a:solidFill>
                          <a:latin typeface="Cambria Math" charset="0"/>
                        </a:rPr>
                        <m:t>&gt;0</m:t>
                      </m:r>
                    </m:oMath>
                  </m:oMathPara>
                </a14:m>
                <a:endParaRPr lang="en-US" altLang="ja-JP" i="1" dirty="0">
                  <a:solidFill>
                    <a:schemeClr val="bg1"/>
                  </a:solidFill>
                  <a:latin typeface="Cambria Math" charset="0"/>
                </a:endParaRPr>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5426876" y="1578554"/>
                <a:ext cx="3663986" cy="1647823"/>
              </a:xfrm>
              <a:prstGeom prst="rect">
                <a:avLst/>
              </a:prstGeom>
              <a:blipFill rotWithShape="0">
                <a:blip r:embed="rId3"/>
                <a:stretch>
                  <a:fillRect l="-3328" t="-4815" b="-741"/>
                </a:stretch>
              </a:blipFill>
            </p:spPr>
            <p:txBody>
              <a:bodyPr/>
              <a:lstStyle/>
              <a:p>
                <a:r>
                  <a:rPr lang="ja-JP" altLang="en-US">
                    <a:noFill/>
                  </a:rPr>
                  <a:t> </a:t>
                </a:r>
              </a:p>
            </p:txBody>
          </p:sp>
        </mc:Fallback>
      </mc:AlternateContent>
      <p:grpSp>
        <p:nvGrpSpPr>
          <p:cNvPr id="6" name="図形グループ 5"/>
          <p:cNvGrpSpPr/>
          <p:nvPr/>
        </p:nvGrpSpPr>
        <p:grpSpPr>
          <a:xfrm>
            <a:off x="331431" y="1544199"/>
            <a:ext cx="5027895" cy="4151410"/>
            <a:chOff x="2084105" y="1461990"/>
            <a:chExt cx="4397698" cy="3665361"/>
          </a:xfrm>
        </p:grpSpPr>
        <p:grpSp>
          <p:nvGrpSpPr>
            <p:cNvPr id="3" name="図形グループ 2"/>
            <p:cNvGrpSpPr/>
            <p:nvPr/>
          </p:nvGrpSpPr>
          <p:grpSpPr>
            <a:xfrm>
              <a:off x="2084105" y="1461990"/>
              <a:ext cx="4397698" cy="3665361"/>
              <a:chOff x="4700305" y="3082911"/>
              <a:chExt cx="4397698" cy="3665361"/>
            </a:xfrm>
          </p:grpSpPr>
          <p:grpSp>
            <p:nvGrpSpPr>
              <p:cNvPr id="2" name="図形グループ 1"/>
              <p:cNvGrpSpPr/>
              <p:nvPr/>
            </p:nvGrpSpPr>
            <p:grpSpPr>
              <a:xfrm>
                <a:off x="4700305" y="3082911"/>
                <a:ext cx="4397698" cy="3665361"/>
                <a:chOff x="4700305" y="3082911"/>
                <a:chExt cx="4397698" cy="3665361"/>
              </a:xfrm>
            </p:grpSpPr>
            <p:sp>
              <p:nvSpPr>
                <p:cNvPr id="9" name="正方形/長方形 8"/>
                <p:cNvSpPr/>
                <p:nvPr/>
              </p:nvSpPr>
              <p:spPr>
                <a:xfrm>
                  <a:off x="4700305" y="3082911"/>
                  <a:ext cx="4397698" cy="366536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5" name="テキスト ボックス 104"/>
                    <p:cNvSpPr txBox="1"/>
                    <p:nvPr/>
                  </p:nvSpPr>
                  <p:spPr>
                    <a:xfrm>
                      <a:off x="4742557" y="3082911"/>
                      <a:ext cx="4313193" cy="338554"/>
                    </a:xfrm>
                    <a:prstGeom prst="rect">
                      <a:avLst/>
                    </a:prstGeom>
                    <a:noFill/>
                  </p:spPr>
                  <p:txBody>
                    <a:bodyPr wrap="square" rtlCol="0">
                      <a:spAutoFit/>
                    </a:bodyPr>
                    <a:lstStyle/>
                    <a:p>
                      <a:pPr algn="ctr"/>
                      <a:r>
                        <a:rPr lang="en-US" altLang="ja-JP" sz="1600" dirty="0" smtClean="0">
                          <a:latin typeface="Century" charset="0"/>
                          <a:ea typeface="Century" charset="0"/>
                          <a:cs typeface="Century" charset="0"/>
                        </a:rPr>
                        <a:t>Distribution of Planetesimals in </a:t>
                      </a:r>
                      <a14:m>
                        <m:oMath xmlns:m="http://schemas.openxmlformats.org/officeDocument/2006/math">
                          <m:acc>
                            <m:accPr>
                              <m:chr m:val="̃"/>
                              <m:ctrlPr>
                                <a:rPr lang="en-US" altLang="ja-JP" sz="1600" i="1" smtClean="0">
                                  <a:latin typeface="Cambria Math" charset="0"/>
                                  <a:ea typeface="Century" charset="0"/>
                                  <a:cs typeface="Century" charset="0"/>
                                </a:rPr>
                              </m:ctrlPr>
                            </m:accPr>
                            <m:e>
                              <m:r>
                                <a:rPr lang="en-US" altLang="ja-JP" sz="1600" b="0" i="1" smtClean="0">
                                  <a:latin typeface="Cambria Math" charset="0"/>
                                  <a:ea typeface="Century" charset="0"/>
                                  <a:cs typeface="Century" charset="0"/>
                                </a:rPr>
                                <m:t>𝑎</m:t>
                              </m:r>
                            </m:e>
                          </m:acc>
                          <m:r>
                            <a:rPr lang="en-US" altLang="ja-JP" sz="1600" b="0" i="1" smtClean="0">
                              <a:latin typeface="Cambria Math" charset="0"/>
                              <a:ea typeface="Cambria Math" charset="0"/>
                              <a:cs typeface="Cambria Math" charset="0"/>
                            </a:rPr>
                            <m:t>−</m:t>
                          </m:r>
                          <m:acc>
                            <m:accPr>
                              <m:chr m:val="̃"/>
                              <m:ctrlPr>
                                <a:rPr lang="en-US" altLang="ja-JP" sz="1600" b="0" i="1" smtClean="0">
                                  <a:latin typeface="Cambria Math" charset="0"/>
                                  <a:ea typeface="Century" charset="0"/>
                                  <a:cs typeface="Century" charset="0"/>
                                </a:rPr>
                              </m:ctrlPr>
                            </m:accPr>
                            <m:e>
                              <m:r>
                                <a:rPr lang="en-US" altLang="ja-JP" sz="1600" b="0" i="1" smtClean="0">
                                  <a:latin typeface="Cambria Math" charset="0"/>
                                  <a:ea typeface="Century" charset="0"/>
                                  <a:cs typeface="Century" charset="0"/>
                                </a:rPr>
                                <m:t>𝑒</m:t>
                              </m:r>
                            </m:e>
                          </m:acc>
                        </m:oMath>
                      </a14:m>
                      <a:r>
                        <a:rPr lang="en-US" altLang="ja-JP" sz="1600" dirty="0" smtClean="0">
                          <a:latin typeface="Century" charset="0"/>
                          <a:ea typeface="Century" charset="0"/>
                          <a:cs typeface="Century" charset="0"/>
                        </a:rPr>
                        <a:t> Plane</a:t>
                      </a:r>
                      <a:endParaRPr lang="ja-JP" altLang="en-US" sz="1600" dirty="0">
                        <a:latin typeface="Century" charset="0"/>
                        <a:ea typeface="Century" charset="0"/>
                        <a:cs typeface="Century" charset="0"/>
                      </a:endParaRPr>
                    </a:p>
                  </p:txBody>
                </p:sp>
              </mc:Choice>
              <mc:Fallback xmlns="">
                <p:sp>
                  <p:nvSpPr>
                    <p:cNvPr id="105" name="テキスト ボックス 104"/>
                    <p:cNvSpPr txBox="1">
                      <a:spLocks noRot="1" noChangeAspect="1" noMove="1" noResize="1" noEditPoints="1" noAdjustHandles="1" noChangeArrowheads="1" noChangeShapeType="1" noTextEdit="1"/>
                    </p:cNvSpPr>
                    <p:nvPr/>
                  </p:nvSpPr>
                  <p:spPr>
                    <a:xfrm>
                      <a:off x="4742557" y="3082911"/>
                      <a:ext cx="4313193" cy="338554"/>
                    </a:xfrm>
                    <a:prstGeom prst="rect">
                      <a:avLst/>
                    </a:prstGeom>
                    <a:blipFill rotWithShape="0">
                      <a:blip r:embed="rId4"/>
                      <a:stretch>
                        <a:fillRect l="-706" t="-5455" r="-565" b="-23636"/>
                      </a:stretch>
                    </a:blipFill>
                  </p:spPr>
                  <p:txBody>
                    <a:bodyPr/>
                    <a:lstStyle/>
                    <a:p>
                      <a:r>
                        <a:rPr lang="ja-JP" altLang="en-US">
                          <a:noFill/>
                        </a:rPr>
                        <a:t> </a:t>
                      </a:r>
                    </a:p>
                  </p:txBody>
                </p:sp>
              </mc:Fallback>
            </mc:AlternateContent>
            <p:grpSp>
              <p:nvGrpSpPr>
                <p:cNvPr id="24" name="図形グループ 23"/>
                <p:cNvGrpSpPr/>
                <p:nvPr/>
              </p:nvGrpSpPr>
              <p:grpSpPr>
                <a:xfrm>
                  <a:off x="5570063" y="6195889"/>
                  <a:ext cx="3527940" cy="548065"/>
                  <a:chOff x="2870961" y="5998144"/>
                  <a:chExt cx="3967613" cy="602042"/>
                </a:xfrm>
              </p:grpSpPr>
              <p:sp>
                <p:nvSpPr>
                  <p:cNvPr id="88" name="テキスト ボックス 87"/>
                  <p:cNvSpPr txBox="1"/>
                  <p:nvPr/>
                </p:nvSpPr>
                <p:spPr>
                  <a:xfrm>
                    <a:off x="5088207" y="5998146"/>
                    <a:ext cx="292068" cy="323165"/>
                  </a:xfrm>
                  <a:prstGeom prst="rect">
                    <a:avLst/>
                  </a:prstGeom>
                  <a:noFill/>
                </p:spPr>
                <p:txBody>
                  <a:bodyPr wrap="none" rtlCol="0">
                    <a:spAutoFit/>
                  </a:bodyPr>
                  <a:lstStyle/>
                  <a:p>
                    <a:r>
                      <a:rPr lang="en-US" altLang="ja-JP" sz="1500" dirty="0">
                        <a:latin typeface="Century" charset="0"/>
                        <a:ea typeface="Century" charset="0"/>
                        <a:cs typeface="Century" charset="0"/>
                      </a:rPr>
                      <a:t>0</a:t>
                    </a:r>
                    <a:endParaRPr lang="ja-JP" altLang="en-US" sz="1500" dirty="0">
                      <a:latin typeface="Century" charset="0"/>
                      <a:ea typeface="Century" charset="0"/>
                      <a:cs typeface="Century" charset="0"/>
                    </a:endParaRPr>
                  </a:p>
                </p:txBody>
              </p:sp>
              <p:sp>
                <p:nvSpPr>
                  <p:cNvPr id="89" name="テキスト ボックス 88"/>
                  <p:cNvSpPr txBox="1"/>
                  <p:nvPr/>
                </p:nvSpPr>
                <p:spPr>
                  <a:xfrm>
                    <a:off x="5784455" y="5998146"/>
                    <a:ext cx="292068" cy="323165"/>
                  </a:xfrm>
                  <a:prstGeom prst="rect">
                    <a:avLst/>
                  </a:prstGeom>
                  <a:noFill/>
                </p:spPr>
                <p:txBody>
                  <a:bodyPr wrap="none" rtlCol="0">
                    <a:spAutoFit/>
                  </a:bodyPr>
                  <a:lstStyle/>
                  <a:p>
                    <a:r>
                      <a:rPr lang="en-US" altLang="ja-JP" sz="1500" dirty="0">
                        <a:latin typeface="Century" charset="0"/>
                        <a:ea typeface="Century" charset="0"/>
                        <a:cs typeface="Century" charset="0"/>
                      </a:rPr>
                      <a:t>5</a:t>
                    </a:r>
                    <a:endParaRPr lang="ja-JP" altLang="en-US" sz="1500" dirty="0">
                      <a:latin typeface="Century" charset="0"/>
                      <a:ea typeface="Century" charset="0"/>
                      <a:cs typeface="Century" charset="0"/>
                    </a:endParaRPr>
                  </a:p>
                </p:txBody>
              </p:sp>
              <p:sp>
                <p:nvSpPr>
                  <p:cNvPr id="90" name="テキスト ボックス 89"/>
                  <p:cNvSpPr txBox="1"/>
                  <p:nvPr/>
                </p:nvSpPr>
                <p:spPr>
                  <a:xfrm>
                    <a:off x="4325063" y="5998145"/>
                    <a:ext cx="422136" cy="323165"/>
                  </a:xfrm>
                  <a:prstGeom prst="rect">
                    <a:avLst/>
                  </a:prstGeom>
                  <a:noFill/>
                </p:spPr>
                <p:txBody>
                  <a:bodyPr wrap="square" rtlCol="0">
                    <a:spAutoFit/>
                  </a:bodyPr>
                  <a:lstStyle/>
                  <a:p>
                    <a:r>
                      <a:rPr lang="en-US" altLang="ja-JP" sz="1500" dirty="0">
                        <a:latin typeface="Century" charset="0"/>
                        <a:ea typeface="Century" charset="0"/>
                        <a:cs typeface="Century" charset="0"/>
                      </a:rPr>
                      <a:t>-5</a:t>
                    </a:r>
                    <a:endParaRPr lang="ja-JP" altLang="en-US" sz="1500" dirty="0">
                      <a:latin typeface="Century" charset="0"/>
                      <a:ea typeface="Century" charset="0"/>
                      <a:cs typeface="Century" charset="0"/>
                    </a:endParaRPr>
                  </a:p>
                </p:txBody>
              </p:sp>
              <p:sp>
                <p:nvSpPr>
                  <p:cNvPr id="91" name="テキスト ボックス 90"/>
                  <p:cNvSpPr txBox="1"/>
                  <p:nvPr/>
                </p:nvSpPr>
                <p:spPr>
                  <a:xfrm>
                    <a:off x="6439106" y="5998146"/>
                    <a:ext cx="399468" cy="323165"/>
                  </a:xfrm>
                  <a:prstGeom prst="rect">
                    <a:avLst/>
                  </a:prstGeom>
                  <a:noFill/>
                </p:spPr>
                <p:txBody>
                  <a:bodyPr wrap="none" rtlCol="0">
                    <a:spAutoFit/>
                  </a:bodyPr>
                  <a:lstStyle/>
                  <a:p>
                    <a:r>
                      <a:rPr lang="en-US" altLang="ja-JP" sz="1500" dirty="0">
                        <a:latin typeface="Century" charset="0"/>
                        <a:ea typeface="Century" charset="0"/>
                        <a:cs typeface="Century" charset="0"/>
                      </a:rPr>
                      <a:t>10</a:t>
                    </a:r>
                    <a:endParaRPr lang="ja-JP" altLang="en-US" sz="1500" dirty="0">
                      <a:latin typeface="Century" charset="0"/>
                      <a:ea typeface="Century" charset="0"/>
                      <a:cs typeface="Century" charset="0"/>
                    </a:endParaRPr>
                  </a:p>
                </p:txBody>
              </p:sp>
              <p:sp>
                <p:nvSpPr>
                  <p:cNvPr id="92" name="テキスト ボックス 91"/>
                  <p:cNvSpPr txBox="1"/>
                  <p:nvPr/>
                </p:nvSpPr>
                <p:spPr>
                  <a:xfrm>
                    <a:off x="3591068" y="5998145"/>
                    <a:ext cx="474810" cy="323165"/>
                  </a:xfrm>
                  <a:prstGeom prst="rect">
                    <a:avLst/>
                  </a:prstGeom>
                  <a:noFill/>
                </p:spPr>
                <p:txBody>
                  <a:bodyPr wrap="none" rtlCol="0">
                    <a:spAutoFit/>
                  </a:bodyPr>
                  <a:lstStyle/>
                  <a:p>
                    <a:r>
                      <a:rPr lang="en-US" altLang="ja-JP" sz="1350" dirty="0">
                        <a:latin typeface="Century" charset="0"/>
                        <a:ea typeface="Century" charset="0"/>
                        <a:cs typeface="Century" charset="0"/>
                      </a:rPr>
                      <a:t>-</a:t>
                    </a:r>
                    <a:r>
                      <a:rPr lang="en-US" altLang="ja-JP" sz="1500" dirty="0">
                        <a:latin typeface="Century" charset="0"/>
                        <a:ea typeface="Century" charset="0"/>
                        <a:cs typeface="Century" charset="0"/>
                      </a:rPr>
                      <a:t>10</a:t>
                    </a:r>
                    <a:endParaRPr lang="ja-JP" altLang="en-US" sz="1500" dirty="0">
                      <a:latin typeface="Century" charset="0"/>
                      <a:ea typeface="Century" charset="0"/>
                      <a:cs typeface="Century" charset="0"/>
                    </a:endParaRPr>
                  </a:p>
                </p:txBody>
              </p:sp>
              <mc:AlternateContent xmlns:mc="http://schemas.openxmlformats.org/markup-compatibility/2006" xmlns:a14="http://schemas.microsoft.com/office/drawing/2010/main">
                <mc:Choice Requires="a14">
                  <p:sp>
                    <p:nvSpPr>
                      <p:cNvPr id="98" name="テキスト ボックス 97"/>
                      <p:cNvSpPr txBox="1"/>
                      <p:nvPr/>
                    </p:nvSpPr>
                    <p:spPr>
                      <a:xfrm>
                        <a:off x="2870961" y="6221941"/>
                        <a:ext cx="3364639" cy="378245"/>
                      </a:xfrm>
                      <a:prstGeom prst="rect">
                        <a:avLst/>
                      </a:prstGeom>
                      <a:noFill/>
                    </p:spPr>
                    <p:txBody>
                      <a:bodyPr wrap="none" rtlCol="0">
                        <a:spAutoFit/>
                      </a:bodyPr>
                      <a:lstStyle/>
                      <a:p>
                        <a:r>
                          <a:rPr lang="en-US" altLang="ja-JP" sz="1600" dirty="0" smtClean="0">
                            <a:latin typeface="Century" charset="0"/>
                            <a:ea typeface="Century" charset="0"/>
                            <a:cs typeface="Century" charset="0"/>
                          </a:rPr>
                          <a:t>Semi-Major Axis[</a:t>
                        </a:r>
                        <a14:m>
                          <m:oMath xmlns:m="http://schemas.openxmlformats.org/officeDocument/2006/math">
                            <m:acc>
                              <m:accPr>
                                <m:chr m:val="̃"/>
                                <m:ctrlPr>
                                  <a:rPr lang="en-US" altLang="ja-JP" sz="1600" i="1">
                                    <a:latin typeface="Cambria Math" charset="0"/>
                                    <a:ea typeface="Century" charset="0"/>
                                    <a:cs typeface="Century" charset="0"/>
                                  </a:rPr>
                                </m:ctrlPr>
                              </m:accPr>
                              <m:e>
                                <m:r>
                                  <a:rPr lang="en-US" altLang="ja-JP" sz="1600" i="1">
                                    <a:latin typeface="Cambria Math" charset="0"/>
                                    <a:ea typeface="Century" charset="0"/>
                                    <a:cs typeface="Century" charset="0"/>
                                  </a:rPr>
                                  <m:t>𝑏</m:t>
                                </m:r>
                              </m:e>
                            </m:acc>
                            <m:r>
                              <m:rPr>
                                <m:nor/>
                              </m:rPr>
                              <a:rPr lang="en-US" altLang="ja-JP" sz="1600">
                                <a:latin typeface="Century" charset="0"/>
                                <a:ea typeface="Century" charset="0"/>
                                <a:cs typeface="Century" charset="0"/>
                              </a:rPr>
                              <m:t>=</m:t>
                            </m:r>
                            <m:f>
                              <m:fPr>
                                <m:type m:val="lin"/>
                                <m:ctrlPr>
                                  <a:rPr lang="en-US" altLang="ja-JP" sz="1600" i="1">
                                    <a:latin typeface="Cambria Math" charset="0"/>
                                    <a:ea typeface="Century" charset="0"/>
                                    <a:cs typeface="Century" charset="0"/>
                                  </a:rPr>
                                </m:ctrlPr>
                              </m:fPr>
                              <m:num>
                                <m:d>
                                  <m:dPr>
                                    <m:ctrlPr>
                                      <a:rPr lang="mr-IN" altLang="ja-JP" sz="1600" i="1">
                                        <a:latin typeface="Cambria Math" charset="0"/>
                                        <a:ea typeface="Century" charset="0"/>
                                        <a:cs typeface="Century" charset="0"/>
                                      </a:rPr>
                                    </m:ctrlPr>
                                  </m:dPr>
                                  <m:e>
                                    <m:r>
                                      <a:rPr lang="en-US" altLang="ja-JP" sz="1600" i="1">
                                        <a:latin typeface="Cambria Math" charset="0"/>
                                        <a:ea typeface="Century" charset="0"/>
                                        <a:cs typeface="Century" charset="0"/>
                                      </a:rPr>
                                      <m:t>𝑎</m:t>
                                    </m:r>
                                    <m:r>
                                      <a:rPr lang="en-US" altLang="ja-JP" sz="1600" i="1">
                                        <a:latin typeface="Cambria Math" charset="0"/>
                                        <a:ea typeface="Century" charset="0"/>
                                        <a:cs typeface="Century" charset="0"/>
                                      </a:rPr>
                                      <m:t>−</m:t>
                                    </m:r>
                                    <m:sSub>
                                      <m:sSubPr>
                                        <m:ctrlPr>
                                          <a:rPr lang="en-US" altLang="ja-JP" sz="1600" i="1">
                                            <a:latin typeface="Cambria Math" charset="0"/>
                                            <a:ea typeface="Century" charset="0"/>
                                            <a:cs typeface="Century" charset="0"/>
                                          </a:rPr>
                                        </m:ctrlPr>
                                      </m:sSubPr>
                                      <m:e>
                                        <m:r>
                                          <a:rPr lang="en-US" altLang="ja-JP" sz="1600" i="1">
                                            <a:latin typeface="Cambria Math" charset="0"/>
                                            <a:ea typeface="Century" charset="0"/>
                                            <a:cs typeface="Century" charset="0"/>
                                          </a:rPr>
                                          <m:t>𝑎</m:t>
                                        </m:r>
                                      </m:e>
                                      <m:sub>
                                        <m:r>
                                          <a:rPr lang="en-US" altLang="ja-JP" sz="1600" i="1">
                                            <a:latin typeface="Cambria Math" charset="0"/>
                                            <a:ea typeface="Century" charset="0"/>
                                            <a:cs typeface="Century" charset="0"/>
                                          </a:rPr>
                                          <m:t>𝑝</m:t>
                                        </m:r>
                                      </m:sub>
                                    </m:sSub>
                                  </m:e>
                                </m:d>
                              </m:num>
                              <m:den>
                                <m:r>
                                  <a:rPr lang="en-US" altLang="ja-JP" sz="1600" i="1">
                                    <a:latin typeface="Cambria Math" charset="0"/>
                                    <a:ea typeface="Century" charset="0"/>
                                    <a:cs typeface="Century" charset="0"/>
                                  </a:rPr>
                                  <m:t>h</m:t>
                                </m:r>
                                <m:sSub>
                                  <m:sSubPr>
                                    <m:ctrlPr>
                                      <a:rPr lang="en-US" altLang="ja-JP" sz="1600" i="1">
                                        <a:latin typeface="Cambria Math" charset="0"/>
                                        <a:ea typeface="Century" charset="0"/>
                                        <a:cs typeface="Century" charset="0"/>
                                      </a:rPr>
                                    </m:ctrlPr>
                                  </m:sSubPr>
                                  <m:e>
                                    <m:r>
                                      <a:rPr lang="en-US" altLang="ja-JP" sz="1600" i="1">
                                        <a:latin typeface="Cambria Math" charset="0"/>
                                        <a:ea typeface="Century" charset="0"/>
                                        <a:cs typeface="Century" charset="0"/>
                                      </a:rPr>
                                      <m:t>𝑎</m:t>
                                    </m:r>
                                  </m:e>
                                  <m:sub>
                                    <m:r>
                                      <a:rPr lang="en-US" altLang="ja-JP" sz="1600" i="1">
                                        <a:latin typeface="Cambria Math" charset="0"/>
                                        <a:ea typeface="Century" charset="0"/>
                                        <a:cs typeface="Century" charset="0"/>
                                      </a:rPr>
                                      <m:t>𝑝</m:t>
                                    </m:r>
                                  </m:sub>
                                </m:sSub>
                              </m:den>
                            </m:f>
                          </m:oMath>
                        </a14:m>
                        <a:r>
                          <a:rPr lang="en-US" altLang="ja-JP" sz="1600" dirty="0" smtClean="0">
                            <a:latin typeface="Century" charset="0"/>
                            <a:ea typeface="Century" charset="0"/>
                            <a:cs typeface="Century" charset="0"/>
                          </a:rPr>
                          <a:t>]</a:t>
                        </a:r>
                        <a:endParaRPr lang="ja-JP" altLang="en-US" sz="1600" dirty="0">
                          <a:latin typeface="Century" charset="0"/>
                          <a:ea typeface="Century" charset="0"/>
                          <a:cs typeface="Century" charset="0"/>
                        </a:endParaRPr>
                      </a:p>
                    </p:txBody>
                  </p:sp>
                </mc:Choice>
                <mc:Fallback xmlns="">
                  <p:sp>
                    <p:nvSpPr>
                      <p:cNvPr id="98" name="テキスト ボックス 97"/>
                      <p:cNvSpPr txBox="1">
                        <a:spLocks noRot="1" noChangeAspect="1" noMove="1" noResize="1" noEditPoints="1" noAdjustHandles="1" noChangeArrowheads="1" noChangeShapeType="1" noTextEdit="1"/>
                      </p:cNvSpPr>
                      <p:nvPr/>
                    </p:nvSpPr>
                    <p:spPr>
                      <a:xfrm>
                        <a:off x="2870961" y="6221941"/>
                        <a:ext cx="3364639" cy="378245"/>
                      </a:xfrm>
                      <a:prstGeom prst="rect">
                        <a:avLst/>
                      </a:prstGeom>
                      <a:blipFill rotWithShape="0">
                        <a:blip r:embed="rId5"/>
                        <a:stretch>
                          <a:fillRect l="-1087" t="-124194" r="-6884" b="-195161"/>
                        </a:stretch>
                      </a:blipFill>
                    </p:spPr>
                    <p:txBody>
                      <a:bodyPr/>
                      <a:lstStyle/>
                      <a:p>
                        <a:r>
                          <a:rPr lang="ja-JP" altLang="en-US">
                            <a:noFill/>
                          </a:rPr>
                          <a:t> </a:t>
                        </a:r>
                      </a:p>
                    </p:txBody>
                  </p:sp>
                </mc:Fallback>
              </mc:AlternateContent>
              <p:sp>
                <p:nvSpPr>
                  <p:cNvPr id="74" name="テキスト ボックス 73"/>
                  <p:cNvSpPr txBox="1"/>
                  <p:nvPr/>
                </p:nvSpPr>
                <p:spPr>
                  <a:xfrm>
                    <a:off x="2938339" y="5998144"/>
                    <a:ext cx="528921" cy="323165"/>
                  </a:xfrm>
                  <a:prstGeom prst="rect">
                    <a:avLst/>
                  </a:prstGeom>
                  <a:noFill/>
                </p:spPr>
                <p:txBody>
                  <a:bodyPr wrap="square" rtlCol="0">
                    <a:spAutoFit/>
                  </a:bodyPr>
                  <a:lstStyle/>
                  <a:p>
                    <a:r>
                      <a:rPr lang="en-US" altLang="ja-JP" sz="1500" smtClean="0">
                        <a:latin typeface="Century" charset="0"/>
                        <a:ea typeface="Century" charset="0"/>
                        <a:cs typeface="Century" charset="0"/>
                      </a:rPr>
                      <a:t>-15</a:t>
                    </a:r>
                    <a:endParaRPr lang="ja-JP" altLang="en-US" sz="1500" dirty="0">
                      <a:latin typeface="Century" charset="0"/>
                      <a:ea typeface="Century" charset="0"/>
                      <a:cs typeface="Century" charset="0"/>
                    </a:endParaRPr>
                  </a:p>
                </p:txBody>
              </p:sp>
            </p:grpSp>
            <mc:AlternateContent xmlns:mc="http://schemas.openxmlformats.org/markup-compatibility/2006" xmlns:a14="http://schemas.microsoft.com/office/drawing/2010/main">
              <mc:Choice Requires="a14">
                <p:sp>
                  <p:nvSpPr>
                    <p:cNvPr id="31" name="テキスト ボックス 30"/>
                    <p:cNvSpPr txBox="1"/>
                    <p:nvPr/>
                  </p:nvSpPr>
                  <p:spPr>
                    <a:xfrm rot="16200000">
                      <a:off x="3735396" y="4542351"/>
                      <a:ext cx="2418035" cy="328404"/>
                    </a:xfrm>
                    <a:prstGeom prst="rect">
                      <a:avLst/>
                    </a:prstGeom>
                    <a:noFill/>
                  </p:spPr>
                  <p:txBody>
                    <a:bodyPr wrap="square" rtlCol="0">
                      <a:spAutoFit/>
                    </a:bodyPr>
                    <a:lstStyle/>
                    <a:p>
                      <a:r>
                        <a:rPr lang="en-US" altLang="ja-JP" dirty="0" smtClean="0">
                          <a:latin typeface="Century" charset="0"/>
                          <a:ea typeface="Century" charset="0"/>
                          <a:cs typeface="Century" charset="0"/>
                        </a:rPr>
                        <a:t>Eccentricity[</a:t>
                      </a:r>
                      <a14:m>
                        <m:oMath xmlns:m="http://schemas.openxmlformats.org/officeDocument/2006/math">
                          <m:acc>
                            <m:accPr>
                              <m:chr m:val="̃"/>
                              <m:ctrlPr>
                                <a:rPr lang="ja-JP" altLang="en-US" i="1">
                                  <a:latin typeface="Cambria Math" charset="0"/>
                                  <a:ea typeface="Century" charset="0"/>
                                  <a:cs typeface="Century" charset="0"/>
                                </a:rPr>
                              </m:ctrlPr>
                            </m:accPr>
                            <m:e>
                              <m:r>
                                <a:rPr lang="en-US" altLang="ja-JP" i="1">
                                  <a:latin typeface="Cambria Math" charset="0"/>
                                  <a:ea typeface="Century" charset="0"/>
                                  <a:cs typeface="Century" charset="0"/>
                                </a:rPr>
                                <m:t>𝑒</m:t>
                              </m:r>
                            </m:e>
                          </m:acc>
                          <m:f>
                            <m:fPr>
                              <m:type m:val="lin"/>
                              <m:ctrlPr>
                                <a:rPr lang="en-US" altLang="ja-JP" i="1">
                                  <a:latin typeface="Cambria Math" charset="0"/>
                                  <a:ea typeface="Century" charset="0"/>
                                  <a:cs typeface="Century" charset="0"/>
                                </a:rPr>
                              </m:ctrlPr>
                            </m:fPr>
                            <m:num>
                              <m:r>
                                <a:rPr lang="en-US" altLang="ja-JP" i="1">
                                  <a:latin typeface="Cambria Math" charset="0"/>
                                  <a:ea typeface="Century" charset="0"/>
                                  <a:cs typeface="Century" charset="0"/>
                                </a:rPr>
                                <m:t>=</m:t>
                              </m:r>
                              <m:r>
                                <a:rPr lang="en-US" altLang="ja-JP" i="1">
                                  <a:latin typeface="Cambria Math" charset="0"/>
                                  <a:ea typeface="Century" charset="0"/>
                                  <a:cs typeface="Century" charset="0"/>
                                </a:rPr>
                                <m:t>𝑒</m:t>
                              </m:r>
                            </m:num>
                            <m:den>
                              <m:r>
                                <a:rPr lang="en-US" altLang="ja-JP" i="1">
                                  <a:latin typeface="Cambria Math" charset="0"/>
                                  <a:ea typeface="Century" charset="0"/>
                                  <a:cs typeface="Century" charset="0"/>
                                </a:rPr>
                                <m:t>h</m:t>
                              </m:r>
                            </m:den>
                          </m:f>
                          <m:r>
                            <a:rPr lang="en-US" altLang="ja-JP" b="0" i="1" smtClean="0">
                              <a:latin typeface="Cambria Math" charset="0"/>
                              <a:ea typeface="Century" charset="0"/>
                              <a:cs typeface="Century" charset="0"/>
                            </a:rPr>
                            <m:t>]</m:t>
                          </m:r>
                        </m:oMath>
                      </a14:m>
                      <a:endParaRPr kumimoji="1" lang="ja-JP" altLang="en-US" dirty="0">
                        <a:latin typeface="Century" charset="0"/>
                        <a:ea typeface="Century" charset="0"/>
                        <a:cs typeface="Century" charset="0"/>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rot="16200000">
                      <a:off x="3735396" y="4542351"/>
                      <a:ext cx="2418035" cy="328404"/>
                    </a:xfrm>
                    <a:prstGeom prst="rect">
                      <a:avLst/>
                    </a:prstGeom>
                    <a:blipFill rotWithShape="0">
                      <a:blip r:embed="rId6"/>
                      <a:stretch>
                        <a:fillRect l="-131481" t="-17172" r="-224074" b="-2273"/>
                      </a:stretch>
                    </a:blipFill>
                  </p:spPr>
                  <p:txBody>
                    <a:bodyPr/>
                    <a:lstStyle/>
                    <a:p>
                      <a:r>
                        <a:rPr lang="ja-JP" altLang="en-US">
                          <a:noFill/>
                        </a:rPr>
                        <a:t> </a:t>
                      </a:r>
                    </a:p>
                  </p:txBody>
                </p:sp>
              </mc:Fallback>
            </mc:AlternateContent>
          </p:grpSp>
          <p:grpSp>
            <p:nvGrpSpPr>
              <p:cNvPr id="25" name="図形グループ 24"/>
              <p:cNvGrpSpPr/>
              <p:nvPr/>
            </p:nvGrpSpPr>
            <p:grpSpPr>
              <a:xfrm>
                <a:off x="4998834" y="3283968"/>
                <a:ext cx="263146" cy="3059015"/>
                <a:chOff x="2228542" y="2799436"/>
                <a:chExt cx="295941" cy="3360289"/>
              </a:xfrm>
            </p:grpSpPr>
            <p:sp>
              <p:nvSpPr>
                <p:cNvPr id="93" name="テキスト ボックス 92"/>
                <p:cNvSpPr txBox="1"/>
                <p:nvPr/>
              </p:nvSpPr>
              <p:spPr>
                <a:xfrm>
                  <a:off x="2232415" y="5836560"/>
                  <a:ext cx="232236" cy="323165"/>
                </a:xfrm>
                <a:prstGeom prst="rect">
                  <a:avLst/>
                </a:prstGeom>
                <a:noFill/>
              </p:spPr>
              <p:txBody>
                <a:bodyPr wrap="square" rtlCol="0">
                  <a:spAutoFit/>
                </a:bodyPr>
                <a:lstStyle/>
                <a:p>
                  <a:r>
                    <a:rPr lang="en-US" altLang="ja-JP" sz="1500" dirty="0">
                      <a:latin typeface="Century" charset="0"/>
                      <a:ea typeface="Century" charset="0"/>
                      <a:cs typeface="Century" charset="0"/>
                    </a:rPr>
                    <a:t>0</a:t>
                  </a:r>
                  <a:endParaRPr lang="ja-JP" altLang="en-US" sz="1500" dirty="0">
                    <a:latin typeface="Century" charset="0"/>
                    <a:ea typeface="Century" charset="0"/>
                    <a:cs typeface="Century" charset="0"/>
                  </a:endParaRPr>
                </a:p>
              </p:txBody>
            </p:sp>
            <p:sp>
              <p:nvSpPr>
                <p:cNvPr id="94" name="テキスト ボックス 93"/>
                <p:cNvSpPr txBox="1"/>
                <p:nvPr/>
              </p:nvSpPr>
              <p:spPr>
                <a:xfrm>
                  <a:off x="2232415" y="5112041"/>
                  <a:ext cx="292068" cy="323165"/>
                </a:xfrm>
                <a:prstGeom prst="rect">
                  <a:avLst/>
                </a:prstGeom>
                <a:noFill/>
              </p:spPr>
              <p:txBody>
                <a:bodyPr wrap="none" rtlCol="0">
                  <a:spAutoFit/>
                </a:bodyPr>
                <a:lstStyle/>
                <a:p>
                  <a:r>
                    <a:rPr lang="en-US" altLang="ja-JP" sz="1500" dirty="0">
                      <a:latin typeface="Century" charset="0"/>
                      <a:ea typeface="Century" charset="0"/>
                      <a:cs typeface="Century" charset="0"/>
                    </a:rPr>
                    <a:t>2</a:t>
                  </a:r>
                  <a:endParaRPr lang="ja-JP" altLang="en-US" sz="1500" dirty="0">
                    <a:latin typeface="Century" charset="0"/>
                    <a:ea typeface="Century" charset="0"/>
                    <a:cs typeface="Century" charset="0"/>
                  </a:endParaRPr>
                </a:p>
              </p:txBody>
            </p:sp>
            <p:sp>
              <p:nvSpPr>
                <p:cNvPr id="95" name="テキスト ボックス 94"/>
                <p:cNvSpPr txBox="1"/>
                <p:nvPr/>
              </p:nvSpPr>
              <p:spPr>
                <a:xfrm>
                  <a:off x="2228542" y="4337988"/>
                  <a:ext cx="292068" cy="323165"/>
                </a:xfrm>
                <a:prstGeom prst="rect">
                  <a:avLst/>
                </a:prstGeom>
                <a:noFill/>
              </p:spPr>
              <p:txBody>
                <a:bodyPr wrap="none" rtlCol="0">
                  <a:spAutoFit/>
                </a:bodyPr>
                <a:lstStyle/>
                <a:p>
                  <a:r>
                    <a:rPr lang="en-US" altLang="ja-JP" sz="1500" dirty="0">
                      <a:latin typeface="Century" charset="0"/>
                      <a:ea typeface="Century" charset="0"/>
                      <a:cs typeface="Century" charset="0"/>
                    </a:rPr>
                    <a:t>4</a:t>
                  </a:r>
                  <a:endParaRPr lang="ja-JP" altLang="en-US" sz="1500" dirty="0">
                    <a:latin typeface="Century" charset="0"/>
                    <a:ea typeface="Century" charset="0"/>
                    <a:cs typeface="Century" charset="0"/>
                  </a:endParaRPr>
                </a:p>
              </p:txBody>
            </p:sp>
            <p:sp>
              <p:nvSpPr>
                <p:cNvPr id="96" name="テキスト ボックス 95"/>
                <p:cNvSpPr txBox="1"/>
                <p:nvPr/>
              </p:nvSpPr>
              <p:spPr>
                <a:xfrm>
                  <a:off x="2228542" y="3567566"/>
                  <a:ext cx="292068" cy="323165"/>
                </a:xfrm>
                <a:prstGeom prst="rect">
                  <a:avLst/>
                </a:prstGeom>
                <a:noFill/>
              </p:spPr>
              <p:txBody>
                <a:bodyPr wrap="none" rtlCol="0">
                  <a:spAutoFit/>
                </a:bodyPr>
                <a:lstStyle/>
                <a:p>
                  <a:r>
                    <a:rPr lang="en-US" altLang="ja-JP" sz="1500" dirty="0">
                      <a:latin typeface="Century" charset="0"/>
                      <a:ea typeface="Century" charset="0"/>
                      <a:cs typeface="Century" charset="0"/>
                    </a:rPr>
                    <a:t>6</a:t>
                  </a:r>
                  <a:endParaRPr lang="ja-JP" altLang="en-US" sz="1500" dirty="0">
                    <a:latin typeface="Century" charset="0"/>
                    <a:ea typeface="Century" charset="0"/>
                    <a:cs typeface="Century" charset="0"/>
                  </a:endParaRPr>
                </a:p>
              </p:txBody>
            </p:sp>
            <p:sp>
              <p:nvSpPr>
                <p:cNvPr id="97" name="テキスト ボックス 96"/>
                <p:cNvSpPr txBox="1"/>
                <p:nvPr/>
              </p:nvSpPr>
              <p:spPr>
                <a:xfrm>
                  <a:off x="2237777" y="2799436"/>
                  <a:ext cx="226874" cy="323165"/>
                </a:xfrm>
                <a:prstGeom prst="rect">
                  <a:avLst/>
                </a:prstGeom>
                <a:noFill/>
              </p:spPr>
              <p:txBody>
                <a:bodyPr wrap="square" rtlCol="0">
                  <a:spAutoFit/>
                </a:bodyPr>
                <a:lstStyle/>
                <a:p>
                  <a:r>
                    <a:rPr lang="en-US" altLang="ja-JP" sz="1500" dirty="0">
                      <a:latin typeface="Century" charset="0"/>
                      <a:ea typeface="Century" charset="0"/>
                      <a:cs typeface="Century" charset="0"/>
                    </a:rPr>
                    <a:t>8</a:t>
                  </a:r>
                  <a:endParaRPr lang="ja-JP" altLang="en-US" sz="1500" dirty="0">
                    <a:latin typeface="Century" charset="0"/>
                    <a:ea typeface="Century" charset="0"/>
                    <a:cs typeface="Century" charset="0"/>
                  </a:endParaRPr>
                </a:p>
              </p:txBody>
            </p:sp>
          </p:grpSp>
        </p:grpSp>
        <p:pic>
          <p:nvPicPr>
            <p:cNvPr id="23" name="図 22"/>
            <p:cNvPicPr>
              <a:picLocks noChangeAspect="1"/>
            </p:cNvPicPr>
            <p:nvPr/>
          </p:nvPicPr>
          <p:blipFill rotWithShape="1">
            <a:blip r:embed="rId7">
              <a:extLst>
                <a:ext uri="{28A0092B-C50C-407E-A947-70E740481C1C}">
                  <a14:useLocalDpi xmlns:a14="http://schemas.microsoft.com/office/drawing/2010/main" val="0"/>
                </a:ext>
              </a:extLst>
            </a:blip>
            <a:srcRect l="7141" t="4241" r="4555" b="7172"/>
            <a:stretch/>
          </p:blipFill>
          <p:spPr>
            <a:xfrm>
              <a:off x="2595310" y="1796553"/>
              <a:ext cx="3708892" cy="2857259"/>
            </a:xfrm>
            <a:prstGeom prst="rect">
              <a:avLst/>
            </a:prstGeom>
          </p:spPr>
        </p:pic>
        <mc:AlternateContent xmlns:mc="http://schemas.openxmlformats.org/markup-compatibility/2006" xmlns:a14="http://schemas.microsoft.com/office/drawing/2010/main">
          <mc:Choice Requires="a14">
            <p:sp>
              <p:nvSpPr>
                <p:cNvPr id="79" name="テキスト ボックス 78"/>
                <p:cNvSpPr txBox="1"/>
                <p:nvPr/>
              </p:nvSpPr>
              <p:spPr>
                <a:xfrm rot="4500616">
                  <a:off x="3045250" y="2104266"/>
                  <a:ext cx="967796" cy="279771"/>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350" i="1" smtClean="0">
                                <a:solidFill>
                                  <a:srgbClr val="FFC000"/>
                                </a:solidFill>
                                <a:latin typeface="Cambria Math" charset="0"/>
                              </a:rPr>
                            </m:ctrlPr>
                          </m:sSubPr>
                          <m:e>
                            <m:r>
                              <a:rPr lang="en-US" altLang="ja-JP" sz="1350" i="1">
                                <a:solidFill>
                                  <a:srgbClr val="FFC000"/>
                                </a:solidFill>
                                <a:latin typeface="Cambria Math" charset="0"/>
                              </a:rPr>
                              <m:t>𝐸</m:t>
                            </m:r>
                          </m:e>
                          <m:sub>
                            <m:r>
                              <a:rPr lang="en-US" altLang="ja-JP" sz="1350" i="1">
                                <a:solidFill>
                                  <a:srgbClr val="FFC000"/>
                                </a:solidFill>
                                <a:latin typeface="Cambria Math" charset="0"/>
                              </a:rPr>
                              <m:t>𝐽</m:t>
                            </m:r>
                          </m:sub>
                        </m:sSub>
                        <m:r>
                          <a:rPr lang="en-US" altLang="ja-JP" sz="1350" i="1">
                            <a:solidFill>
                              <a:srgbClr val="FFC000"/>
                            </a:solidFill>
                            <a:latin typeface="Cambria Math" charset="0"/>
                          </a:rPr>
                          <m:t>=</m:t>
                        </m:r>
                        <m:r>
                          <a:rPr lang="en-US" altLang="ja-JP" sz="1350" b="0" i="1" smtClean="0">
                            <a:solidFill>
                              <a:srgbClr val="FFC000"/>
                            </a:solidFill>
                            <a:latin typeface="Cambria Math" charset="0"/>
                          </a:rPr>
                          <m:t>−</m:t>
                        </m:r>
                        <m:r>
                          <a:rPr lang="en-US" altLang="ja-JP" sz="1350" i="1">
                            <a:solidFill>
                              <a:srgbClr val="FFC000"/>
                            </a:solidFill>
                            <a:latin typeface="Cambria Math" charset="0"/>
                          </a:rPr>
                          <m:t>0</m:t>
                        </m:r>
                        <m:r>
                          <a:rPr lang="en-US" altLang="ja-JP" sz="1350" b="0" i="1" smtClean="0">
                            <a:solidFill>
                              <a:srgbClr val="FFC000"/>
                            </a:solidFill>
                            <a:latin typeface="Cambria Math" charset="0"/>
                          </a:rPr>
                          <m:t>.10</m:t>
                        </m:r>
                      </m:oMath>
                    </m:oMathPara>
                  </a14:m>
                  <a:endParaRPr lang="ja-JP" altLang="en-US" sz="1350" dirty="0">
                    <a:solidFill>
                      <a:srgbClr val="FFC000"/>
                    </a:solidFill>
                  </a:endParaRPr>
                </a:p>
              </p:txBody>
            </p:sp>
          </mc:Choice>
          <mc:Fallback xmlns="">
            <p:sp>
              <p:nvSpPr>
                <p:cNvPr id="79" name="テキスト ボックス 78"/>
                <p:cNvSpPr txBox="1">
                  <a:spLocks noRot="1" noChangeAspect="1" noMove="1" noResize="1" noEditPoints="1" noAdjustHandles="1" noChangeArrowheads="1" noChangeShapeType="1" noTextEdit="1"/>
                </p:cNvSpPr>
                <p:nvPr/>
              </p:nvSpPr>
              <p:spPr>
                <a:xfrm rot="4500616">
                  <a:off x="3045250" y="2104266"/>
                  <a:ext cx="967796" cy="279771"/>
                </a:xfrm>
                <a:prstGeom prst="rect">
                  <a:avLst/>
                </a:prstGeom>
                <a:blipFill rotWithShape="0">
                  <a:blip r:embed="rId8"/>
                  <a:stretch>
                    <a:fillRect/>
                  </a:stretch>
                </a:blipFill>
                <a:ln w="1905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8" name="テキスト ボックス 77"/>
                <p:cNvSpPr txBox="1"/>
                <p:nvPr/>
              </p:nvSpPr>
              <p:spPr>
                <a:xfrm rot="4627408">
                  <a:off x="3638256" y="2777504"/>
                  <a:ext cx="967796" cy="279771"/>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350" i="1" smtClean="0">
                                <a:solidFill>
                                  <a:srgbClr val="00B0F0"/>
                                </a:solidFill>
                                <a:latin typeface="Cambria Math" charset="0"/>
                              </a:rPr>
                            </m:ctrlPr>
                          </m:sSubPr>
                          <m:e>
                            <m:r>
                              <a:rPr lang="en-US" altLang="ja-JP" sz="1350" i="1">
                                <a:solidFill>
                                  <a:srgbClr val="00B0F0"/>
                                </a:solidFill>
                                <a:latin typeface="Cambria Math" charset="0"/>
                              </a:rPr>
                              <m:t>𝐸</m:t>
                            </m:r>
                          </m:e>
                          <m:sub>
                            <m:r>
                              <a:rPr lang="en-US" altLang="ja-JP" sz="1350" i="1">
                                <a:solidFill>
                                  <a:srgbClr val="00B0F0"/>
                                </a:solidFill>
                                <a:latin typeface="Cambria Math" charset="0"/>
                              </a:rPr>
                              <m:t>𝐽</m:t>
                            </m:r>
                          </m:sub>
                        </m:sSub>
                        <m:r>
                          <a:rPr lang="en-US" altLang="ja-JP" sz="1350" i="1">
                            <a:solidFill>
                              <a:srgbClr val="00B0F0"/>
                            </a:solidFill>
                            <a:latin typeface="Cambria Math" charset="0"/>
                          </a:rPr>
                          <m:t>=</m:t>
                        </m:r>
                        <m:r>
                          <a:rPr lang="en-US" altLang="ja-JP" sz="1350" b="0" i="1" smtClean="0">
                            <a:solidFill>
                              <a:srgbClr val="00B0F0"/>
                            </a:solidFill>
                            <a:latin typeface="Cambria Math" charset="0"/>
                          </a:rPr>
                          <m:t>−0.05</m:t>
                        </m:r>
                      </m:oMath>
                    </m:oMathPara>
                  </a14:m>
                  <a:endParaRPr lang="ja-JP" altLang="en-US" sz="1350" dirty="0">
                    <a:solidFill>
                      <a:srgbClr val="00B0F0"/>
                    </a:solidFill>
                  </a:endParaRPr>
                </a:p>
              </p:txBody>
            </p:sp>
          </mc:Choice>
          <mc:Fallback xmlns="">
            <p:sp>
              <p:nvSpPr>
                <p:cNvPr id="78" name="テキスト ボックス 77"/>
                <p:cNvSpPr txBox="1">
                  <a:spLocks noRot="1" noChangeAspect="1" noMove="1" noResize="1" noEditPoints="1" noAdjustHandles="1" noChangeArrowheads="1" noChangeShapeType="1" noTextEdit="1"/>
                </p:cNvSpPr>
                <p:nvPr/>
              </p:nvSpPr>
              <p:spPr>
                <a:xfrm rot="4627408">
                  <a:off x="3638256" y="2777504"/>
                  <a:ext cx="967796" cy="279771"/>
                </a:xfrm>
                <a:prstGeom prst="rect">
                  <a:avLst/>
                </a:prstGeom>
                <a:blipFill rotWithShape="0">
                  <a:blip r:embed="rId9"/>
                  <a:stretch>
                    <a:fillRect/>
                  </a:stretch>
                </a:blipFill>
                <a:ln w="19050">
                  <a:noFill/>
                </a:ln>
              </p:spPr>
              <p:txBody>
                <a:bodyPr/>
                <a:lstStyle/>
                <a:p>
                  <a:r>
                    <a:rPr lang="ja-JP" altLang="en-US">
                      <a:noFill/>
                    </a:rPr>
                    <a:t> </a:t>
                  </a:r>
                </a:p>
              </p:txBody>
            </p:sp>
          </mc:Fallback>
        </mc:AlternateContent>
        <p:grpSp>
          <p:nvGrpSpPr>
            <p:cNvPr id="4" name="図形グループ 3"/>
            <p:cNvGrpSpPr/>
            <p:nvPr/>
          </p:nvGrpSpPr>
          <p:grpSpPr>
            <a:xfrm>
              <a:off x="3840337" y="1803309"/>
              <a:ext cx="2431080" cy="2818421"/>
              <a:chOff x="6456537" y="3424230"/>
              <a:chExt cx="2431080" cy="2818421"/>
            </a:xfrm>
          </p:grpSpPr>
          <p:sp>
            <p:nvSpPr>
              <p:cNvPr id="27" name="フリーフォーム 26"/>
              <p:cNvSpPr/>
              <p:nvPr/>
            </p:nvSpPr>
            <p:spPr>
              <a:xfrm>
                <a:off x="6456537" y="3424230"/>
                <a:ext cx="2431080" cy="2818421"/>
              </a:xfrm>
              <a:custGeom>
                <a:avLst/>
                <a:gdLst>
                  <a:gd name="connsiteX0" fmla="*/ 0 w 2734056"/>
                  <a:gd name="connsiteY0" fmla="*/ 0 h 3136392"/>
                  <a:gd name="connsiteX1" fmla="*/ 2734056 w 2734056"/>
                  <a:gd name="connsiteY1" fmla="*/ 0 h 3136392"/>
                  <a:gd name="connsiteX2" fmla="*/ 2423160 w 2734056"/>
                  <a:gd name="connsiteY2" fmla="*/ 832104 h 3136392"/>
                  <a:gd name="connsiteX3" fmla="*/ 2240280 w 2734056"/>
                  <a:gd name="connsiteY3" fmla="*/ 1353312 h 3136392"/>
                  <a:gd name="connsiteX4" fmla="*/ 2048256 w 2734056"/>
                  <a:gd name="connsiteY4" fmla="*/ 1947672 h 3136392"/>
                  <a:gd name="connsiteX5" fmla="*/ 1947672 w 2734056"/>
                  <a:gd name="connsiteY5" fmla="*/ 2313432 h 3136392"/>
                  <a:gd name="connsiteX6" fmla="*/ 1883664 w 2734056"/>
                  <a:gd name="connsiteY6" fmla="*/ 2587752 h 3136392"/>
                  <a:gd name="connsiteX7" fmla="*/ 1865376 w 2734056"/>
                  <a:gd name="connsiteY7" fmla="*/ 2816352 h 3136392"/>
                  <a:gd name="connsiteX8" fmla="*/ 1837944 w 2734056"/>
                  <a:gd name="connsiteY8" fmla="*/ 3127248 h 3136392"/>
                  <a:gd name="connsiteX9" fmla="*/ 886968 w 2734056"/>
                  <a:gd name="connsiteY9" fmla="*/ 3136392 h 3136392"/>
                  <a:gd name="connsiteX10" fmla="*/ 859536 w 2734056"/>
                  <a:gd name="connsiteY10" fmla="*/ 2743200 h 3136392"/>
                  <a:gd name="connsiteX11" fmla="*/ 786384 w 2734056"/>
                  <a:gd name="connsiteY11" fmla="*/ 2304288 h 3136392"/>
                  <a:gd name="connsiteX12" fmla="*/ 694944 w 2734056"/>
                  <a:gd name="connsiteY12" fmla="*/ 1947672 h 3136392"/>
                  <a:gd name="connsiteX13" fmla="*/ 585216 w 2734056"/>
                  <a:gd name="connsiteY13" fmla="*/ 1554480 h 3136392"/>
                  <a:gd name="connsiteX14" fmla="*/ 393192 w 2734056"/>
                  <a:gd name="connsiteY14" fmla="*/ 1051560 h 3136392"/>
                  <a:gd name="connsiteX15" fmla="*/ 137160 w 2734056"/>
                  <a:gd name="connsiteY15" fmla="*/ 393192 h 3136392"/>
                  <a:gd name="connsiteX16" fmla="*/ 0 w 2734056"/>
                  <a:gd name="connsiteY16" fmla="*/ 0 h 31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4056" h="3136392">
                    <a:moveTo>
                      <a:pt x="0" y="0"/>
                    </a:moveTo>
                    <a:lnTo>
                      <a:pt x="2734056" y="0"/>
                    </a:lnTo>
                    <a:lnTo>
                      <a:pt x="2423160" y="832104"/>
                    </a:lnTo>
                    <a:lnTo>
                      <a:pt x="2240280" y="1353312"/>
                    </a:lnTo>
                    <a:lnTo>
                      <a:pt x="2048256" y="1947672"/>
                    </a:lnTo>
                    <a:lnTo>
                      <a:pt x="1947672" y="2313432"/>
                    </a:lnTo>
                    <a:lnTo>
                      <a:pt x="1883664" y="2587752"/>
                    </a:lnTo>
                    <a:lnTo>
                      <a:pt x="1865376" y="2816352"/>
                    </a:lnTo>
                    <a:lnTo>
                      <a:pt x="1837944" y="3127248"/>
                    </a:lnTo>
                    <a:lnTo>
                      <a:pt x="886968" y="3136392"/>
                    </a:lnTo>
                    <a:lnTo>
                      <a:pt x="859536" y="2743200"/>
                    </a:lnTo>
                    <a:lnTo>
                      <a:pt x="786384" y="2304288"/>
                    </a:lnTo>
                    <a:lnTo>
                      <a:pt x="694944" y="1947672"/>
                    </a:lnTo>
                    <a:lnTo>
                      <a:pt x="585216" y="1554480"/>
                    </a:lnTo>
                    <a:lnTo>
                      <a:pt x="393192" y="1051560"/>
                    </a:lnTo>
                    <a:lnTo>
                      <a:pt x="137160" y="393192"/>
                    </a:lnTo>
                    <a:lnTo>
                      <a:pt x="0" y="0"/>
                    </a:lnTo>
                    <a:close/>
                  </a:path>
                </a:pathLst>
              </a:custGeom>
              <a:gradFill flip="none" rotWithShape="1">
                <a:gsLst>
                  <a:gs pos="0">
                    <a:srgbClr val="00B050">
                      <a:alpha val="0"/>
                    </a:srgbClr>
                  </a:gs>
                  <a:gs pos="46000">
                    <a:srgbClr val="00B050">
                      <a:alpha val="36000"/>
                    </a:srgbClr>
                  </a:gs>
                  <a:gs pos="100000">
                    <a:srgbClr val="00B05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00" name="テキスト ボックス 99"/>
                  <p:cNvSpPr txBox="1"/>
                  <p:nvPr/>
                </p:nvSpPr>
                <p:spPr>
                  <a:xfrm>
                    <a:off x="7047914" y="4220610"/>
                    <a:ext cx="1295942" cy="548107"/>
                  </a:xfrm>
                  <a:prstGeom prst="rect">
                    <a:avLst/>
                  </a:prstGeom>
                  <a:noFill/>
                  <a:ln w="19050">
                    <a:noFill/>
                  </a:ln>
                </p:spPr>
                <p:txBody>
                  <a:bodyPr wrap="none" rtlCol="0">
                    <a:spAutoFit/>
                  </a:bodyPr>
                  <a:lstStyle/>
                  <a:p>
                    <a:r>
                      <a:rPr lang="en-US" altLang="ja-JP" sz="1600" dirty="0" smtClean="0">
                        <a:solidFill>
                          <a:schemeClr val="bg1"/>
                        </a:solidFill>
                        <a:effectLst>
                          <a:glow rad="101600">
                            <a:srgbClr val="004720">
                              <a:alpha val="40000"/>
                            </a:srgbClr>
                          </a:glow>
                        </a:effectLst>
                        <a:latin typeface="Century" charset="0"/>
                        <a:ea typeface="Century" charset="0"/>
                        <a:cs typeface="Century" charset="0"/>
                      </a:rPr>
                      <a:t>Feeding Zone</a:t>
                    </a:r>
                    <a:endParaRPr lang="en-US" altLang="ja-JP" sz="1600" i="1" dirty="0" smtClean="0">
                      <a:solidFill>
                        <a:schemeClr val="bg1"/>
                      </a:solidFill>
                      <a:effectLst>
                        <a:glow rad="101600">
                          <a:srgbClr val="004720">
                            <a:alpha val="40000"/>
                          </a:srgbClr>
                        </a:glow>
                      </a:effectLst>
                      <a:latin typeface="Cambria Math" charset="0"/>
                    </a:endParaRPr>
                  </a:p>
                  <a:p>
                    <a:pPr/>
                    <a14:m>
                      <m:oMathPara xmlns:m="http://schemas.openxmlformats.org/officeDocument/2006/math">
                        <m:oMathParaPr>
                          <m:jc m:val="centerGroup"/>
                        </m:oMathParaPr>
                        <m:oMath xmlns:m="http://schemas.openxmlformats.org/officeDocument/2006/math">
                          <m:sSub>
                            <m:sSubPr>
                              <m:ctrlPr>
                                <a:rPr lang="en-US" altLang="ja-JP" sz="1600" i="1" smtClean="0">
                                  <a:solidFill>
                                    <a:schemeClr val="bg1"/>
                                  </a:solidFill>
                                  <a:effectLst>
                                    <a:glow rad="101600">
                                      <a:srgbClr val="004720">
                                        <a:alpha val="40000"/>
                                      </a:srgbClr>
                                    </a:glow>
                                  </a:effectLst>
                                  <a:latin typeface="Cambria Math" charset="0"/>
                                </a:rPr>
                              </m:ctrlPr>
                            </m:sSubPr>
                            <m:e>
                              <m:r>
                                <a:rPr lang="en-US" altLang="ja-JP" sz="1600" i="1">
                                  <a:solidFill>
                                    <a:schemeClr val="bg1"/>
                                  </a:solidFill>
                                  <a:effectLst>
                                    <a:glow rad="101600">
                                      <a:srgbClr val="004720">
                                        <a:alpha val="40000"/>
                                      </a:srgbClr>
                                    </a:glow>
                                  </a:effectLst>
                                  <a:latin typeface="Cambria Math" charset="0"/>
                                </a:rPr>
                                <m:t>𝐸</m:t>
                              </m:r>
                            </m:e>
                            <m:sub>
                              <m:r>
                                <a:rPr lang="en-US" altLang="ja-JP" sz="1600" i="1">
                                  <a:solidFill>
                                    <a:schemeClr val="bg1"/>
                                  </a:solidFill>
                                  <a:effectLst>
                                    <a:glow rad="101600">
                                      <a:srgbClr val="004720">
                                        <a:alpha val="40000"/>
                                      </a:srgbClr>
                                    </a:glow>
                                  </a:effectLst>
                                  <a:latin typeface="Cambria Math" charset="0"/>
                                </a:rPr>
                                <m:t>𝐽</m:t>
                              </m:r>
                            </m:sub>
                          </m:sSub>
                          <m:r>
                            <a:rPr lang="en-US" altLang="ja-JP" sz="1600" b="0" i="1" smtClean="0">
                              <a:solidFill>
                                <a:schemeClr val="bg1"/>
                              </a:solidFill>
                              <a:effectLst>
                                <a:glow rad="101600">
                                  <a:srgbClr val="004720">
                                    <a:alpha val="40000"/>
                                  </a:srgbClr>
                                </a:glow>
                              </a:effectLst>
                              <a:latin typeface="Cambria Math" charset="0"/>
                            </a:rPr>
                            <m:t>&gt;</m:t>
                          </m:r>
                          <m:r>
                            <a:rPr lang="en-US" altLang="ja-JP" sz="1600" i="1">
                              <a:solidFill>
                                <a:schemeClr val="bg1"/>
                              </a:solidFill>
                              <a:effectLst>
                                <a:glow rad="101600">
                                  <a:srgbClr val="004720">
                                    <a:alpha val="40000"/>
                                  </a:srgbClr>
                                </a:glow>
                              </a:effectLst>
                              <a:latin typeface="Cambria Math" charset="0"/>
                            </a:rPr>
                            <m:t>0</m:t>
                          </m:r>
                        </m:oMath>
                      </m:oMathPara>
                    </a14:m>
                    <a:endParaRPr lang="ja-JP" altLang="en-US" sz="1600" dirty="0">
                      <a:solidFill>
                        <a:schemeClr val="bg1"/>
                      </a:solidFill>
                      <a:effectLst>
                        <a:glow rad="101600">
                          <a:srgbClr val="004720">
                            <a:alpha val="40000"/>
                          </a:srgbClr>
                        </a:glow>
                      </a:effectLst>
                    </a:endParaRPr>
                  </a:p>
                </p:txBody>
              </p:sp>
            </mc:Choice>
            <mc:Fallback xmlns="">
              <p:sp>
                <p:nvSpPr>
                  <p:cNvPr id="100" name="テキスト ボックス 99"/>
                  <p:cNvSpPr txBox="1">
                    <a:spLocks noRot="1" noChangeAspect="1" noMove="1" noResize="1" noEditPoints="1" noAdjustHandles="1" noChangeArrowheads="1" noChangeShapeType="1" noTextEdit="1"/>
                  </p:cNvSpPr>
                  <p:nvPr/>
                </p:nvSpPr>
                <p:spPr>
                  <a:xfrm>
                    <a:off x="7047914" y="4220610"/>
                    <a:ext cx="1295942" cy="548107"/>
                  </a:xfrm>
                  <a:prstGeom prst="rect">
                    <a:avLst/>
                  </a:prstGeom>
                  <a:blipFill rotWithShape="0">
                    <a:blip r:embed="rId10"/>
                    <a:stretch>
                      <a:fillRect l="-5634" t="-11111" r="-16901" b="-18889"/>
                    </a:stretch>
                  </a:blipFill>
                  <a:ln w="19050">
                    <a:noFill/>
                  </a:ln>
                </p:spPr>
                <p:txBody>
                  <a:bodyPr/>
                  <a:lstStyle/>
                  <a:p>
                    <a:r>
                      <a:rPr lang="ja-JP" altLang="en-US">
                        <a:noFill/>
                      </a:rPr>
                      <a:t> </a:t>
                    </a:r>
                  </a:p>
                </p:txBody>
              </p:sp>
            </mc:Fallback>
          </mc:AlternateContent>
        </p:grpSp>
        <p:pic>
          <p:nvPicPr>
            <p:cNvPr id="44" name="図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8427" y="4347188"/>
              <a:ext cx="465239" cy="355279"/>
            </a:xfrm>
            <a:prstGeom prst="rect">
              <a:avLst/>
            </a:prstGeom>
          </p:spPr>
        </p:pic>
        <p:grpSp>
          <p:nvGrpSpPr>
            <p:cNvPr id="14" name="図形グループ 13"/>
            <p:cNvGrpSpPr/>
            <p:nvPr/>
          </p:nvGrpSpPr>
          <p:grpSpPr>
            <a:xfrm>
              <a:off x="2516765" y="2827799"/>
              <a:ext cx="1776657" cy="1440012"/>
              <a:chOff x="5041237" y="3918368"/>
              <a:chExt cx="1776657" cy="1440012"/>
            </a:xfrm>
          </p:grpSpPr>
          <p:cxnSp>
            <p:nvCxnSpPr>
              <p:cNvPr id="46" name="直線コネクタ 45"/>
              <p:cNvCxnSpPr>
                <a:stCxn id="45" idx="2"/>
              </p:cNvCxnSpPr>
              <p:nvPr/>
            </p:nvCxnSpPr>
            <p:spPr>
              <a:xfrm>
                <a:off x="5665767" y="4195367"/>
                <a:ext cx="662142" cy="36155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a:stCxn id="38" idx="3"/>
                <a:endCxn id="35" idx="5"/>
              </p:cNvCxnSpPr>
              <p:nvPr/>
            </p:nvCxnSpPr>
            <p:spPr>
              <a:xfrm flipV="1">
                <a:off x="6302427" y="4556919"/>
                <a:ext cx="121595" cy="570629"/>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sp>
            <p:nvSpPr>
              <p:cNvPr id="35" name="左右矢印 34"/>
              <p:cNvSpPr/>
              <p:nvPr/>
            </p:nvSpPr>
            <p:spPr>
              <a:xfrm rot="4732844">
                <a:off x="6130554" y="4440155"/>
                <a:ext cx="691432" cy="212990"/>
              </a:xfrm>
              <a:prstGeom prst="lef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左右矢印 41"/>
              <p:cNvSpPr/>
              <p:nvPr/>
            </p:nvSpPr>
            <p:spPr>
              <a:xfrm rot="20887602">
                <a:off x="6142533" y="4433810"/>
                <a:ext cx="675361" cy="218058"/>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5171989" y="4896715"/>
                <a:ext cx="1130438" cy="461665"/>
              </a:xfrm>
              <a:prstGeom prst="rect">
                <a:avLst/>
              </a:prstGeom>
              <a:solidFill>
                <a:schemeClr val="bg1"/>
              </a:solidFill>
              <a:ln w="25400">
                <a:solidFill>
                  <a:srgbClr val="FFC000"/>
                </a:solidFill>
              </a:ln>
            </p:spPr>
            <p:txBody>
              <a:bodyPr wrap="none" rtlCol="0">
                <a:spAutoFit/>
              </a:bodyPr>
              <a:lstStyle/>
              <a:p>
                <a:pPr algn="ctr"/>
                <a:r>
                  <a:rPr kumimoji="1" lang="en-US" altLang="ja-JP" sz="1200" dirty="0" smtClean="0">
                    <a:latin typeface="Century" charset="0"/>
                    <a:ea typeface="Century" charset="0"/>
                    <a:cs typeface="Century" charset="0"/>
                  </a:rPr>
                  <a:t>Stirring from</a:t>
                </a:r>
              </a:p>
              <a:p>
                <a:pPr algn="ctr"/>
                <a:r>
                  <a:rPr lang="en-US" altLang="ja-JP" sz="1200" dirty="0">
                    <a:latin typeface="Century" charset="0"/>
                    <a:ea typeface="Century" charset="0"/>
                    <a:cs typeface="Century" charset="0"/>
                  </a:rPr>
                  <a:t> </a:t>
                </a:r>
                <a:r>
                  <a:rPr kumimoji="1" lang="en-US" altLang="ja-JP" sz="1200" dirty="0" smtClean="0">
                    <a:latin typeface="Century" charset="0"/>
                    <a:ea typeface="Century" charset="0"/>
                    <a:cs typeface="Century" charset="0"/>
                  </a:rPr>
                  <a:t>Proto-Planet</a:t>
                </a:r>
                <a:endParaRPr kumimoji="1" lang="ja-JP" altLang="en-US" sz="1200" dirty="0">
                  <a:latin typeface="Century" charset="0"/>
                  <a:ea typeface="Century" charset="0"/>
                  <a:cs typeface="Century" charset="0"/>
                </a:endParaRPr>
              </a:p>
            </p:txBody>
          </p:sp>
          <p:sp>
            <p:nvSpPr>
              <p:cNvPr id="45" name="テキスト ボックス 44"/>
              <p:cNvSpPr txBox="1"/>
              <p:nvPr/>
            </p:nvSpPr>
            <p:spPr>
              <a:xfrm>
                <a:off x="5041237" y="3918368"/>
                <a:ext cx="1249060" cy="276999"/>
              </a:xfrm>
              <a:prstGeom prst="rect">
                <a:avLst/>
              </a:prstGeom>
              <a:solidFill>
                <a:schemeClr val="bg1"/>
              </a:solidFill>
              <a:ln w="25400">
                <a:solidFill>
                  <a:srgbClr val="FF0000"/>
                </a:solidFill>
              </a:ln>
            </p:spPr>
            <p:txBody>
              <a:bodyPr wrap="none" rtlCol="0">
                <a:spAutoFit/>
              </a:bodyPr>
              <a:lstStyle/>
              <a:p>
                <a:pPr algn="ctr"/>
                <a:r>
                  <a:rPr kumimoji="1" lang="en-US" altLang="ja-JP" sz="1200" dirty="0" smtClean="0">
                    <a:latin typeface="Century" charset="0"/>
                    <a:ea typeface="Century" charset="0"/>
                    <a:cs typeface="Century" charset="0"/>
                  </a:rPr>
                  <a:t>External Force</a:t>
                </a:r>
                <a:endParaRPr kumimoji="1" lang="ja-JP" altLang="en-US" sz="1200" dirty="0">
                  <a:latin typeface="Century" charset="0"/>
                  <a:ea typeface="Century" charset="0"/>
                  <a:cs typeface="Century" charset="0"/>
                </a:endParaRPr>
              </a:p>
            </p:txBody>
          </p:sp>
        </p:grpSp>
        <p:sp>
          <p:nvSpPr>
            <p:cNvPr id="107" name="円/楕円 106"/>
            <p:cNvSpPr/>
            <p:nvPr/>
          </p:nvSpPr>
          <p:spPr>
            <a:xfrm>
              <a:off x="3877304" y="3362189"/>
              <a:ext cx="160053" cy="163862"/>
            </a:xfrm>
            <a:prstGeom prst="ellipse">
              <a:avLst/>
            </a:prstGeom>
            <a:gradFill flip="none" rotWithShape="1">
              <a:gsLst>
                <a:gs pos="0">
                  <a:schemeClr val="accent2">
                    <a:lumMod val="60000"/>
                    <a:lumOff val="40000"/>
                  </a:schemeClr>
                </a:gs>
                <a:gs pos="100000">
                  <a:srgbClr val="420000"/>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mc:AlternateContent xmlns:mc="http://schemas.openxmlformats.org/markup-compatibility/2006" xmlns:a14="http://schemas.microsoft.com/office/drawing/2010/main">
          <mc:Choice Requires="a14">
            <p:sp>
              <p:nvSpPr>
                <p:cNvPr id="57" name="テキスト ボックス 56"/>
                <p:cNvSpPr txBox="1"/>
                <p:nvPr/>
              </p:nvSpPr>
              <p:spPr>
                <a:xfrm rot="4296000">
                  <a:off x="3838197" y="2101549"/>
                  <a:ext cx="705642" cy="314638"/>
                </a:xfrm>
                <a:prstGeom prst="rect">
                  <a:avLst/>
                </a:prstGeom>
                <a:noFill/>
                <a:ln w="19050">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1350" i="1" smtClean="0">
                                <a:solidFill>
                                  <a:srgbClr val="00B050"/>
                                </a:solidFill>
                                <a:latin typeface="Cambria Math" charset="0"/>
                              </a:rPr>
                            </m:ctrlPr>
                          </m:sSubPr>
                          <m:e>
                            <m:r>
                              <a:rPr lang="en-US" altLang="ja-JP" sz="1350" i="1">
                                <a:solidFill>
                                  <a:srgbClr val="00B050"/>
                                </a:solidFill>
                                <a:latin typeface="Cambria Math" charset="0"/>
                              </a:rPr>
                              <m:t>𝐸</m:t>
                            </m:r>
                          </m:e>
                          <m:sub>
                            <m:r>
                              <a:rPr lang="en-US" altLang="ja-JP" sz="1350" i="1">
                                <a:solidFill>
                                  <a:srgbClr val="00B050"/>
                                </a:solidFill>
                                <a:latin typeface="Cambria Math" charset="0"/>
                              </a:rPr>
                              <m:t>𝐽</m:t>
                            </m:r>
                          </m:sub>
                        </m:sSub>
                        <m:r>
                          <a:rPr lang="en-US" altLang="ja-JP" sz="1350" i="1">
                            <a:solidFill>
                              <a:srgbClr val="00B050"/>
                            </a:solidFill>
                            <a:latin typeface="Cambria Math" charset="0"/>
                          </a:rPr>
                          <m:t>=</m:t>
                        </m:r>
                        <m:r>
                          <a:rPr lang="en-US" altLang="ja-JP" sz="1350" b="0" i="1" smtClean="0">
                            <a:solidFill>
                              <a:srgbClr val="00B050"/>
                            </a:solidFill>
                            <a:latin typeface="Cambria Math" charset="0"/>
                          </a:rPr>
                          <m:t>0</m:t>
                        </m:r>
                      </m:oMath>
                    </m:oMathPara>
                  </a14:m>
                  <a:endParaRPr lang="ja-JP" altLang="en-US" sz="1350" dirty="0">
                    <a:solidFill>
                      <a:srgbClr val="00B050"/>
                    </a:solidFill>
                  </a:endParaRPr>
                </a:p>
              </p:txBody>
            </p:sp>
          </mc:Choice>
          <mc:Fallback xmlns="">
            <p:sp>
              <p:nvSpPr>
                <p:cNvPr id="57" name="テキスト ボックス 56"/>
                <p:cNvSpPr txBox="1">
                  <a:spLocks noRot="1" noChangeAspect="1" noMove="1" noResize="1" noEditPoints="1" noAdjustHandles="1" noChangeArrowheads="1" noChangeShapeType="1" noTextEdit="1"/>
                </p:cNvSpPr>
                <p:nvPr/>
              </p:nvSpPr>
              <p:spPr>
                <a:xfrm rot="4296000">
                  <a:off x="3838197" y="2101549"/>
                  <a:ext cx="705642" cy="314638"/>
                </a:xfrm>
                <a:prstGeom prst="rect">
                  <a:avLst/>
                </a:prstGeom>
                <a:blipFill rotWithShape="0">
                  <a:blip r:embed="rId12"/>
                  <a:stretch>
                    <a:fillRect/>
                  </a:stretch>
                </a:blipFill>
                <a:ln w="19050">
                  <a:noFill/>
                </a:ln>
              </p:spPr>
              <p:txBody>
                <a:bodyPr/>
                <a:lstStyle/>
                <a:p>
                  <a:r>
                    <a:rPr lang="ja-JP" altLang="en-US">
                      <a:noFill/>
                    </a:rPr>
                    <a:t> </a:t>
                  </a:r>
                </a:p>
              </p:txBody>
            </p:sp>
          </mc:Fallback>
        </mc:AlternateContent>
      </p:grpSp>
      <p:sp>
        <p:nvSpPr>
          <p:cNvPr id="54" name="テキスト ボックス 53"/>
          <p:cNvSpPr txBox="1"/>
          <p:nvPr/>
        </p:nvSpPr>
        <p:spPr>
          <a:xfrm>
            <a:off x="250" y="364073"/>
            <a:ext cx="9143749" cy="892552"/>
          </a:xfrm>
          <a:prstGeom prst="rect">
            <a:avLst/>
          </a:prstGeom>
          <a:noFill/>
        </p:spPr>
        <p:txBody>
          <a:bodyPr wrap="square" rtlCol="0">
            <a:spAutoFit/>
          </a:bodyPr>
          <a:lstStyle/>
          <a:p>
            <a:pPr marL="0" lvl="1"/>
            <a:r>
              <a:rPr lang="en-US" altLang="ja-JP" sz="2800" dirty="0" smtClean="0">
                <a:solidFill>
                  <a:schemeClr val="bg1"/>
                </a:solidFill>
              </a:rPr>
              <a:t>Proposed Hypothesis</a:t>
            </a:r>
            <a:r>
              <a:rPr lang="ja-JP" altLang="en-US" sz="2800" dirty="0" smtClean="0">
                <a:solidFill>
                  <a:schemeClr val="bg1"/>
                </a:solidFill>
              </a:rPr>
              <a:t>：</a:t>
            </a:r>
            <a:endParaRPr lang="en-US" altLang="ja-JP" sz="2800" dirty="0" smtClean="0">
              <a:solidFill>
                <a:schemeClr val="bg1"/>
              </a:solidFill>
            </a:endParaRPr>
          </a:p>
          <a:p>
            <a:pPr marL="0" lvl="1"/>
            <a:r>
              <a:rPr lang="en-US" altLang="ja-JP" sz="2400" dirty="0" smtClean="0">
                <a:solidFill>
                  <a:schemeClr val="bg1"/>
                </a:solidFill>
                <a:effectLst>
                  <a:glow rad="63500">
                    <a:schemeClr val="accent5">
                      <a:satMod val="175000"/>
                      <a:alpha val="40000"/>
                    </a:schemeClr>
                  </a:glow>
                </a:effectLst>
              </a:rPr>
              <a:t>Late </a:t>
            </a:r>
            <a:r>
              <a:rPr lang="en-US" altLang="ja-JP" sz="2400" dirty="0">
                <a:solidFill>
                  <a:schemeClr val="bg1"/>
                </a:solidFill>
                <a:effectLst>
                  <a:glow rad="63500">
                    <a:schemeClr val="accent5">
                      <a:satMod val="175000"/>
                      <a:alpha val="40000"/>
                    </a:schemeClr>
                  </a:glow>
                </a:effectLst>
              </a:rPr>
              <a:t>Stage Capture of Solids </a:t>
            </a:r>
            <a:r>
              <a:rPr lang="en-US" altLang="ja-JP" sz="2400" dirty="0" smtClean="0">
                <a:solidFill>
                  <a:schemeClr val="bg1"/>
                </a:solidFill>
                <a:effectLst>
                  <a:glow rad="63500">
                    <a:schemeClr val="accent5">
                      <a:satMod val="175000"/>
                      <a:alpha val="40000"/>
                    </a:schemeClr>
                  </a:glow>
                </a:effectLst>
              </a:rPr>
              <a:t>by Accreting </a:t>
            </a:r>
            <a:r>
              <a:rPr lang="en-US" altLang="ja-JP" sz="2400" dirty="0">
                <a:solidFill>
                  <a:schemeClr val="bg1"/>
                </a:solidFill>
                <a:effectLst>
                  <a:glow rad="63500">
                    <a:schemeClr val="accent5">
                      <a:satMod val="175000"/>
                      <a:alpha val="40000"/>
                    </a:schemeClr>
                  </a:glow>
                </a:effectLst>
              </a:rPr>
              <a:t>Proto-Gas-Giant Planets</a:t>
            </a:r>
          </a:p>
        </p:txBody>
      </p:sp>
      <p:sp>
        <p:nvSpPr>
          <p:cNvPr id="7" name="テキスト ボックス 6"/>
          <p:cNvSpPr txBox="1"/>
          <p:nvPr/>
        </p:nvSpPr>
        <p:spPr>
          <a:xfrm>
            <a:off x="-12700" y="5865456"/>
            <a:ext cx="9143749" cy="830997"/>
          </a:xfrm>
          <a:prstGeom prst="rect">
            <a:avLst/>
          </a:prstGeom>
          <a:noFill/>
        </p:spPr>
        <p:txBody>
          <a:bodyPr wrap="square" rtlCol="0">
            <a:spAutoFit/>
          </a:bodyPr>
          <a:lstStyle/>
          <a:p>
            <a:pPr marL="342900" indent="-342900">
              <a:buFont typeface="Arial" charset="0"/>
              <a:buChar char="•"/>
            </a:pPr>
            <a:r>
              <a:rPr lang="en-US" altLang="ja-JP" sz="2400" dirty="0" smtClean="0">
                <a:solidFill>
                  <a:schemeClr val="bg1"/>
                </a:solidFill>
                <a:effectLst>
                  <a:glow rad="101600">
                    <a:schemeClr val="accent2">
                      <a:satMod val="175000"/>
                      <a:alpha val="40000"/>
                    </a:schemeClr>
                  </a:glow>
                </a:effectLst>
              </a:rPr>
              <a:t>Planetesimals have to enter the FZ of the protoplanet to be captured</a:t>
            </a:r>
          </a:p>
          <a:p>
            <a:pPr marL="342900" indent="-342900">
              <a:buFont typeface="Arial" charset="0"/>
              <a:buChar char="•"/>
            </a:pPr>
            <a:r>
              <a:rPr lang="en-US" altLang="ja-JP" sz="2400" dirty="0" smtClean="0">
                <a:solidFill>
                  <a:schemeClr val="bg1"/>
                </a:solidFill>
                <a:effectLst>
                  <a:glow rad="101600">
                    <a:schemeClr val="accent2">
                      <a:satMod val="175000"/>
                      <a:alpha val="40000"/>
                    </a:schemeClr>
                  </a:glow>
                </a:effectLst>
              </a:rPr>
              <a:t>External </a:t>
            </a:r>
            <a:r>
              <a:rPr lang="en-US" altLang="ja-JP" sz="2400" dirty="0">
                <a:solidFill>
                  <a:schemeClr val="bg1"/>
                </a:solidFill>
                <a:effectLst>
                  <a:glow rad="101600">
                    <a:schemeClr val="accent2">
                      <a:satMod val="175000"/>
                      <a:alpha val="40000"/>
                    </a:schemeClr>
                  </a:glow>
                </a:effectLst>
              </a:rPr>
              <a:t>force is necessary for Planetesimals to enter the </a:t>
            </a:r>
            <a:r>
              <a:rPr lang="en-US" altLang="ja-JP" sz="2400" dirty="0" smtClean="0">
                <a:solidFill>
                  <a:schemeClr val="bg1"/>
                </a:solidFill>
                <a:effectLst>
                  <a:glow rad="101600">
                    <a:schemeClr val="accent2">
                      <a:satMod val="175000"/>
                      <a:alpha val="40000"/>
                    </a:schemeClr>
                  </a:glow>
                </a:effectLst>
              </a:rPr>
              <a:t>FZ</a:t>
            </a:r>
            <a:endParaRPr lang="ja-JP" altLang="en-US" sz="2400" dirty="0">
              <a:solidFill>
                <a:schemeClr val="bg1"/>
              </a:solidFill>
              <a:effectLst>
                <a:glow rad="101600">
                  <a:schemeClr val="accent2">
                    <a:satMod val="175000"/>
                    <a:alpha val="40000"/>
                  </a:schemeClr>
                </a:glow>
              </a:effectLst>
            </a:endParaRPr>
          </a:p>
        </p:txBody>
      </p:sp>
      <p:sp>
        <p:nvSpPr>
          <p:cNvPr id="8" name="テキスト ボックス 7"/>
          <p:cNvSpPr txBox="1"/>
          <p:nvPr/>
        </p:nvSpPr>
        <p:spPr>
          <a:xfrm>
            <a:off x="5415317" y="3423079"/>
            <a:ext cx="3663986" cy="1938992"/>
          </a:xfrm>
          <a:prstGeom prst="rect">
            <a:avLst/>
          </a:prstGeom>
          <a:noFill/>
        </p:spPr>
        <p:txBody>
          <a:bodyPr wrap="square" rtlCol="0">
            <a:spAutoFit/>
          </a:bodyPr>
          <a:lstStyle/>
          <a:p>
            <a:pPr marL="0" lvl="2" indent="-114300"/>
            <a:r>
              <a:rPr lang="en-US" altLang="ja-JP" sz="2000" dirty="0" smtClean="0">
                <a:solidFill>
                  <a:schemeClr val="bg1"/>
                </a:solidFill>
              </a:rPr>
              <a:t>Processes occurring around protoplanet</a:t>
            </a:r>
          </a:p>
          <a:p>
            <a:pPr marL="228600" lvl="2" indent="-342900">
              <a:buFont typeface="Arial" charset="0"/>
              <a:buChar char="•"/>
            </a:pPr>
            <a:r>
              <a:rPr lang="en-US" altLang="ja-JP" sz="2000" dirty="0" smtClean="0">
                <a:solidFill>
                  <a:schemeClr val="bg1"/>
                </a:solidFill>
              </a:rPr>
              <a:t>Gravitational scattering by protoplanet </a:t>
            </a:r>
          </a:p>
          <a:p>
            <a:pPr marL="228600" lvl="2" indent="-342900">
              <a:buFont typeface="Arial" charset="0"/>
              <a:buChar char="•"/>
            </a:pPr>
            <a:r>
              <a:rPr lang="en-US" altLang="ja-JP" sz="2000" dirty="0" smtClean="0">
                <a:solidFill>
                  <a:schemeClr val="bg1"/>
                </a:solidFill>
              </a:rPr>
              <a:t>Gas damping</a:t>
            </a:r>
            <a:r>
              <a:rPr lang="en-US" altLang="ja-JP" sz="2000" dirty="0">
                <a:solidFill>
                  <a:schemeClr val="bg1"/>
                </a:solidFill>
              </a:rPr>
              <a:t> </a:t>
            </a:r>
            <a:r>
              <a:rPr lang="en-US" altLang="ja-JP" sz="2000" dirty="0" smtClean="0">
                <a:solidFill>
                  <a:schemeClr val="bg1"/>
                </a:solidFill>
              </a:rPr>
              <a:t>of eccentricity</a:t>
            </a:r>
            <a:endParaRPr lang="en-US" altLang="ja-JP" sz="2000" dirty="0">
              <a:solidFill>
                <a:schemeClr val="bg1"/>
              </a:solidFill>
            </a:endParaRPr>
          </a:p>
          <a:p>
            <a:pPr marL="0" lvl="2"/>
            <a:r>
              <a:rPr lang="ja-JP" altLang="en-US" sz="2000" dirty="0" smtClean="0">
                <a:solidFill>
                  <a:schemeClr val="bg1"/>
                </a:solidFill>
              </a:rPr>
              <a:t>➞</a:t>
            </a:r>
            <a:r>
              <a:rPr lang="en-US" altLang="ja-JP" sz="2000" dirty="0" smtClean="0">
                <a:solidFill>
                  <a:schemeClr val="bg1"/>
                </a:solidFill>
              </a:rPr>
              <a:t> A kind of potential </a:t>
            </a:r>
            <a:r>
              <a:rPr lang="en-US" altLang="ja-JP" sz="2000" dirty="0">
                <a:solidFill>
                  <a:schemeClr val="bg1"/>
                </a:solidFill>
              </a:rPr>
              <a:t>b</a:t>
            </a:r>
            <a:r>
              <a:rPr lang="en-US" altLang="ja-JP" sz="2000" dirty="0" smtClean="0">
                <a:solidFill>
                  <a:schemeClr val="bg1"/>
                </a:solidFill>
              </a:rPr>
              <a:t>arrier</a:t>
            </a:r>
          </a:p>
        </p:txBody>
      </p:sp>
    </p:spTree>
    <p:extLst>
      <p:ext uri="{BB962C8B-B14F-4D97-AF65-F5344CB8AC3E}">
        <p14:creationId xmlns:p14="http://schemas.microsoft.com/office/powerpoint/2010/main" val="1623636054"/>
      </p:ext>
    </p:extLst>
  </p:cSld>
  <p:clrMapOvr>
    <a:masterClrMapping/>
  </p:clrMapOvr>
  <mc:AlternateContent xmlns:mc="http://schemas.openxmlformats.org/markup-compatibility/2006">
    <mc:Choice xmlns:p14="http://schemas.microsoft.com/office/powerpoint/2010/main" Requires="p14">
      <p:transition spd="slow" p14:dur="2000" advTm="53331"/>
    </mc:Choice>
    <mc:Fallback>
      <p:transition spd="slow" advTm="5333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137962" y="1735726"/>
            <a:ext cx="607859" cy="461665"/>
          </a:xfrm>
          <a:prstGeom prst="rect">
            <a:avLst/>
          </a:prstGeom>
          <a:noFill/>
        </p:spPr>
        <p:txBody>
          <a:bodyPr wrap="none" rtlCol="0">
            <a:spAutoFit/>
          </a:bodyPr>
          <a:lstStyle/>
          <a:p>
            <a:r>
              <a:rPr lang="en-US" altLang="ja-JP" sz="2400" dirty="0" smtClean="0">
                <a:solidFill>
                  <a:schemeClr val="bg1"/>
                </a:solidFill>
                <a:latin typeface="Rockwell Extra Bold" charset="0"/>
                <a:ea typeface="Rockwell Extra Bold" charset="0"/>
                <a:cs typeface="Rockwell Extra Bold" charset="0"/>
              </a:rPr>
              <a:t>VS</a:t>
            </a:r>
            <a:endParaRPr lang="ja-JP" altLang="en-US" sz="2400" dirty="0">
              <a:solidFill>
                <a:schemeClr val="bg1"/>
              </a:solidFill>
              <a:latin typeface="Rockwell Extra Bold" charset="0"/>
              <a:ea typeface="Rockwell Extra Bold" charset="0"/>
              <a:cs typeface="Rockwell Extra Bold" charset="0"/>
            </a:endParaRPr>
          </a:p>
        </p:txBody>
      </p:sp>
      <p:sp>
        <p:nvSpPr>
          <p:cNvPr id="88" name="正方形/長方形 87"/>
          <p:cNvSpPr/>
          <p:nvPr/>
        </p:nvSpPr>
        <p:spPr>
          <a:xfrm>
            <a:off x="2485556" y="2147720"/>
            <a:ext cx="2543921" cy="2074992"/>
          </a:xfrm>
          <a:prstGeom prst="rect">
            <a:avLst/>
          </a:prstGeom>
          <a:solidFill>
            <a:schemeClr val="tx1">
              <a:alpha val="50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82346" y="2152726"/>
            <a:ext cx="2281861" cy="2069986"/>
          </a:xfrm>
          <a:prstGeom prst="rect">
            <a:avLst/>
          </a:prstGeom>
          <a:solidFill>
            <a:schemeClr val="tx1">
              <a:alpha val="5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6" name="直線コネクタ 45"/>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タイトル 1"/>
          <p:cNvSpPr>
            <a:spLocks noGrp="1"/>
          </p:cNvSpPr>
          <p:nvPr>
            <p:ph type="title"/>
          </p:nvPr>
        </p:nvSpPr>
        <p:spPr>
          <a:xfrm>
            <a:off x="9144" y="18288"/>
            <a:ext cx="7886700" cy="330314"/>
          </a:xfrm>
          <a:ln>
            <a:noFill/>
          </a:ln>
        </p:spPr>
        <p:txBody>
          <a:bodyPr>
            <a:noAutofit/>
          </a:bodyPr>
          <a:lstStyle/>
          <a:p>
            <a:r>
              <a:rPr lang="en-US" altLang="ja-JP" sz="2400" dirty="0">
                <a:solidFill>
                  <a:schemeClr val="bg1"/>
                </a:solidFill>
                <a:latin typeface="+mj-ea"/>
              </a:rPr>
              <a:t>Introduction</a:t>
            </a:r>
            <a:r>
              <a:rPr lang="ja-JP" altLang="en-US" sz="2400" dirty="0" smtClean="0">
                <a:solidFill>
                  <a:schemeClr val="bg1"/>
                </a:solidFill>
                <a:latin typeface="+mj-ea"/>
              </a:rPr>
              <a:t>：</a:t>
            </a:r>
            <a:r>
              <a:rPr lang="en-US" altLang="ja-JP" sz="2400" dirty="0" smtClean="0">
                <a:solidFill>
                  <a:schemeClr val="bg1"/>
                </a:solidFill>
                <a:latin typeface="+mj-ea"/>
              </a:rPr>
              <a:t>Previous </a:t>
            </a:r>
            <a:r>
              <a:rPr lang="en-US" altLang="ja-JP" sz="2400" dirty="0" smtClean="0">
                <a:solidFill>
                  <a:schemeClr val="bg1"/>
                </a:solidFill>
                <a:latin typeface="+mj-ea"/>
              </a:rPr>
              <a:t>Study</a:t>
            </a:r>
            <a:endParaRPr lang="ja-JP" altLang="en-US" sz="2400" dirty="0">
              <a:solidFill>
                <a:schemeClr val="bg1"/>
              </a:solidFill>
              <a:latin typeface="+mj-ea"/>
            </a:endParaRPr>
          </a:p>
        </p:txBody>
      </p:sp>
      <p:sp>
        <p:nvSpPr>
          <p:cNvPr id="3" name="コンテンツ プレースホルダー 2"/>
          <p:cNvSpPr>
            <a:spLocks noGrp="1"/>
          </p:cNvSpPr>
          <p:nvPr>
            <p:ph idx="1"/>
          </p:nvPr>
        </p:nvSpPr>
        <p:spPr>
          <a:xfrm>
            <a:off x="-12700" y="344195"/>
            <a:ext cx="9156700" cy="1271413"/>
          </a:xfrm>
        </p:spPr>
        <p:txBody>
          <a:bodyPr>
            <a:noAutofit/>
          </a:bodyPr>
          <a:lstStyle/>
          <a:p>
            <a:pPr marL="0" lvl="1" indent="0">
              <a:spcBef>
                <a:spcPts val="750"/>
              </a:spcBef>
              <a:buNone/>
            </a:pPr>
            <a:r>
              <a:rPr lang="en-US" altLang="ja-JP" sz="2000" u="sng" dirty="0" smtClean="0">
                <a:solidFill>
                  <a:schemeClr val="bg1"/>
                </a:solidFill>
                <a:latin typeface="+mn-ea"/>
              </a:rPr>
              <a:t>Zhou&amp;Lin 2007, </a:t>
            </a:r>
            <a:r>
              <a:rPr lang="en-US" altLang="ja-JP" sz="2000" u="sng" dirty="0" err="1" smtClean="0">
                <a:solidFill>
                  <a:schemeClr val="bg1"/>
                </a:solidFill>
                <a:latin typeface="+mn-ea"/>
              </a:rPr>
              <a:t>Shiraishi&amp;Ida</a:t>
            </a:r>
            <a:r>
              <a:rPr lang="en-US" altLang="ja-JP" sz="2000" u="sng" dirty="0" smtClean="0">
                <a:solidFill>
                  <a:schemeClr val="bg1"/>
                </a:solidFill>
                <a:latin typeface="+mn-ea"/>
              </a:rPr>
              <a:t> 2008 </a:t>
            </a:r>
            <a:r>
              <a:rPr lang="ja-JP" altLang="en-US" sz="2000" u="sng" dirty="0" smtClean="0">
                <a:solidFill>
                  <a:schemeClr val="bg1"/>
                </a:solidFill>
                <a:latin typeface="+mn-ea"/>
              </a:rPr>
              <a:t>➞</a:t>
            </a:r>
            <a:r>
              <a:rPr lang="en-US" altLang="ja-JP" sz="2000" u="sng" dirty="0" smtClean="0">
                <a:solidFill>
                  <a:schemeClr val="bg1"/>
                </a:solidFill>
                <a:latin typeface="+mn-ea"/>
              </a:rPr>
              <a:t> </a:t>
            </a:r>
            <a:r>
              <a:rPr lang="en-US" altLang="ja-JP" sz="2000" u="sng" dirty="0">
                <a:solidFill>
                  <a:schemeClr val="bg1"/>
                </a:solidFill>
                <a:latin typeface="+mn-ea"/>
              </a:rPr>
              <a:t>I</a:t>
            </a:r>
            <a:r>
              <a:rPr lang="en-US" altLang="ja-JP" sz="2000" u="sng" dirty="0" smtClean="0">
                <a:solidFill>
                  <a:schemeClr val="bg1"/>
                </a:solidFill>
                <a:latin typeface="+mn-ea"/>
              </a:rPr>
              <a:t>n situ capture in gas accretion phase</a:t>
            </a:r>
            <a:endParaRPr lang="en-US" altLang="ja-JP" sz="2000" u="sng" dirty="0">
              <a:solidFill>
                <a:schemeClr val="bg1"/>
              </a:solidFill>
              <a:latin typeface="+mn-ea"/>
            </a:endParaRPr>
          </a:p>
          <a:p>
            <a:pPr marL="0" indent="0">
              <a:buNone/>
            </a:pPr>
            <a:r>
              <a:rPr lang="en-US" altLang="ja-JP" sz="1800" dirty="0" smtClean="0">
                <a:solidFill>
                  <a:schemeClr val="bg1"/>
                </a:solidFill>
                <a:latin typeface="+mn-ea"/>
              </a:rPr>
              <a:t>They study the capture of planetesimals by protoplanet in gas </a:t>
            </a:r>
            <a:r>
              <a:rPr lang="en-US" altLang="ja-JP" sz="1800" dirty="0">
                <a:solidFill>
                  <a:schemeClr val="bg1"/>
                </a:solidFill>
                <a:latin typeface="+mn-ea"/>
              </a:rPr>
              <a:t>a</a:t>
            </a:r>
            <a:r>
              <a:rPr lang="en-US" altLang="ja-JP" sz="1800" dirty="0" smtClean="0">
                <a:solidFill>
                  <a:schemeClr val="bg1"/>
                </a:solidFill>
                <a:latin typeface="+mn-ea"/>
              </a:rPr>
              <a:t>ccretion phase.</a:t>
            </a:r>
            <a:endParaRPr lang="en-US" altLang="ja-JP" sz="1800" dirty="0">
              <a:solidFill>
                <a:schemeClr val="bg1"/>
              </a:solidFill>
              <a:latin typeface="+mn-ea"/>
            </a:endParaRPr>
          </a:p>
          <a:p>
            <a:pPr marL="0" indent="0">
              <a:buNone/>
            </a:pPr>
            <a:r>
              <a:rPr lang="en-US" altLang="ja-JP" sz="1800" dirty="0" smtClean="0">
                <a:solidFill>
                  <a:schemeClr val="bg1"/>
                </a:solidFill>
                <a:latin typeface="+mn-ea"/>
              </a:rPr>
              <a:t>Planetesimals can enter the FZ in this phase, because Hill radius is expanding.</a:t>
            </a:r>
          </a:p>
        </p:txBody>
      </p:sp>
      <mc:AlternateContent xmlns:mc="http://schemas.openxmlformats.org/markup-compatibility/2006" xmlns:a14="http://schemas.microsoft.com/office/drawing/2010/main">
        <mc:Choice Requires="a14">
          <p:sp>
            <p:nvSpPr>
              <p:cNvPr id="192" name="テキスト ボックス 191"/>
              <p:cNvSpPr txBox="1"/>
              <p:nvPr/>
            </p:nvSpPr>
            <p:spPr>
              <a:xfrm>
                <a:off x="50990" y="5696795"/>
                <a:ext cx="9029319" cy="1077218"/>
              </a:xfrm>
              <a:prstGeom prst="rect">
                <a:avLst/>
              </a:prstGeom>
              <a:solidFill>
                <a:schemeClr val="tx1">
                  <a:alpha val="40000"/>
                </a:schemeClr>
              </a:solidFill>
              <a:ln>
                <a:solidFill>
                  <a:srgbClr val="FF0000"/>
                </a:solidFill>
              </a:ln>
            </p:spPr>
            <p:txBody>
              <a:bodyPr wrap="square" rtlCol="0">
                <a:spAutoFit/>
              </a:bodyPr>
              <a:lstStyle/>
              <a:p>
                <a:r>
                  <a:rPr lang="en-US" altLang="ja-JP" sz="2400" u="sng" dirty="0" smtClean="0">
                    <a:solidFill>
                      <a:schemeClr val="bg1"/>
                    </a:solidFill>
                    <a:latin typeface="+mn-ea"/>
                  </a:rPr>
                  <a:t>Problems</a:t>
                </a:r>
                <a:endParaRPr lang="en-US" altLang="ja-JP" sz="2400" u="sng" dirty="0">
                  <a:solidFill>
                    <a:schemeClr val="bg1"/>
                  </a:solidFill>
                  <a:latin typeface="+mn-ea"/>
                </a:endParaRPr>
              </a:p>
              <a:p>
                <a:pPr marL="342900" indent="-342900">
                  <a:buFont typeface="Arial" charset="0"/>
                  <a:buChar char="•"/>
                </a:pPr>
                <a:r>
                  <a:rPr lang="en-US" altLang="ja-JP" sz="2000" dirty="0" smtClean="0">
                    <a:solidFill>
                      <a:schemeClr val="bg1"/>
                    </a:solidFill>
                  </a:rPr>
                  <a:t>The captured masses are not enough to explain the observations</a:t>
                </a:r>
                <a:endParaRPr lang="en-US" altLang="ja-JP" sz="2000" u="sng" dirty="0" smtClean="0">
                  <a:solidFill>
                    <a:schemeClr val="bg1"/>
                  </a:solidFill>
                </a:endParaRPr>
              </a:p>
              <a:p>
                <a:pPr marL="342900" indent="-342900">
                  <a:buFont typeface="Arial" charset="0"/>
                  <a:buChar char="•"/>
                </a:pPr>
                <a:r>
                  <a:rPr lang="en-US" altLang="ja-JP" sz="2000" dirty="0" smtClean="0">
                    <a:solidFill>
                      <a:schemeClr val="bg1"/>
                    </a:solidFill>
                  </a:rPr>
                  <a:t>The captured mass </a:t>
                </a:r>
                <a:r>
                  <a:rPr lang="en-US" altLang="ja-JP" sz="2000" dirty="0">
                    <a:solidFill>
                      <a:schemeClr val="bg1"/>
                    </a:solidFill>
                  </a:rPr>
                  <a:t>by Jupiter</a:t>
                </a:r>
                <a:r>
                  <a:rPr lang="ja-JP" altLang="en-US" sz="2000" dirty="0">
                    <a:solidFill>
                      <a:schemeClr val="bg1"/>
                    </a:solidFill>
                  </a:rPr>
                  <a:t>　</a:t>
                </a:r>
                <a14:m>
                  <m:oMath xmlns:m="http://schemas.openxmlformats.org/officeDocument/2006/math">
                    <m:r>
                      <a:rPr lang="ja-JP" altLang="en-US" sz="2000" i="1">
                        <a:solidFill>
                          <a:schemeClr val="bg1"/>
                        </a:solidFill>
                        <a:latin typeface="Cambria Math" charset="0"/>
                        <a:cs typeface="Cambria Math" charset="0"/>
                      </a:rPr>
                      <m:t>≤</m:t>
                    </m:r>
                  </m:oMath>
                </a14:m>
                <a:r>
                  <a:rPr lang="ja-JP" altLang="en-US" sz="2000" dirty="0">
                    <a:solidFill>
                      <a:schemeClr val="bg1"/>
                    </a:solidFill>
                  </a:rPr>
                  <a:t>　</a:t>
                </a:r>
                <a:r>
                  <a:rPr lang="en-US" altLang="ja-JP" sz="2000" dirty="0" smtClean="0">
                    <a:solidFill>
                      <a:schemeClr val="bg1"/>
                    </a:solidFill>
                  </a:rPr>
                  <a:t>The captured mass </a:t>
                </a:r>
                <a:r>
                  <a:rPr lang="en-US" altLang="ja-JP" sz="2000" dirty="0">
                    <a:solidFill>
                      <a:schemeClr val="bg1"/>
                    </a:solidFill>
                  </a:rPr>
                  <a:t>by </a:t>
                </a:r>
                <a:r>
                  <a:rPr lang="en-US" altLang="ja-JP" sz="2000" dirty="0" smtClean="0">
                    <a:solidFill>
                      <a:schemeClr val="bg1"/>
                    </a:solidFill>
                  </a:rPr>
                  <a:t>Saturn</a:t>
                </a:r>
              </a:p>
            </p:txBody>
          </p:sp>
        </mc:Choice>
        <mc:Fallback xmlns="">
          <p:sp>
            <p:nvSpPr>
              <p:cNvPr id="192" name="テキスト ボックス 191"/>
              <p:cNvSpPr txBox="1">
                <a:spLocks noRot="1" noChangeAspect="1" noMove="1" noResize="1" noEditPoints="1" noAdjustHandles="1" noChangeArrowheads="1" noChangeShapeType="1" noTextEdit="1"/>
              </p:cNvSpPr>
              <p:nvPr/>
            </p:nvSpPr>
            <p:spPr>
              <a:xfrm>
                <a:off x="50990" y="5696795"/>
                <a:ext cx="9029319" cy="1077218"/>
              </a:xfrm>
              <a:prstGeom prst="rect">
                <a:avLst/>
              </a:prstGeom>
              <a:blipFill rotWithShape="0">
                <a:blip r:embed="rId3"/>
                <a:stretch>
                  <a:fillRect l="-943" t="-3933" b="-8989"/>
                </a:stretch>
              </a:blipFill>
              <a:ln>
                <a:solidFill>
                  <a:srgbClr val="FF0000"/>
                </a:solidFill>
              </a:ln>
            </p:spPr>
            <p:txBody>
              <a:bodyPr/>
              <a:lstStyle/>
              <a:p>
                <a:r>
                  <a:rPr lang="ja-JP" altLang="en-US">
                    <a:noFill/>
                  </a:rPr>
                  <a:t> </a:t>
                </a:r>
              </a:p>
            </p:txBody>
          </p:sp>
        </mc:Fallback>
      </mc:AlternateContent>
      <p:grpSp>
        <p:nvGrpSpPr>
          <p:cNvPr id="20" name="図形グループ 19"/>
          <p:cNvGrpSpPr/>
          <p:nvPr/>
        </p:nvGrpSpPr>
        <p:grpSpPr>
          <a:xfrm>
            <a:off x="5043980" y="1656596"/>
            <a:ext cx="4255403" cy="3401388"/>
            <a:chOff x="5033852" y="0"/>
            <a:chExt cx="4255403" cy="3401388"/>
          </a:xfrm>
        </p:grpSpPr>
        <p:sp>
          <p:nvSpPr>
            <p:cNvPr id="21" name="テキスト ボックス 20"/>
            <p:cNvSpPr txBox="1"/>
            <p:nvPr/>
          </p:nvSpPr>
          <p:spPr>
            <a:xfrm>
              <a:off x="5108618" y="69088"/>
              <a:ext cx="3951880" cy="3319037"/>
            </a:xfrm>
            <a:prstGeom prst="rect">
              <a:avLst/>
            </a:prstGeom>
            <a:solidFill>
              <a:schemeClr val="bg1"/>
            </a:solidFill>
            <a:ln w="25400">
              <a:solidFill>
                <a:schemeClr val="tx1"/>
              </a:solidFill>
            </a:ln>
          </p:spPr>
          <p:txBody>
            <a:bodyPr wrap="square" rtlCol="0">
              <a:noAutofit/>
            </a:bodyPr>
            <a:lstStyle/>
            <a:p>
              <a:endParaRPr lang="ja-JP" altLang="en-US" sz="1350"/>
            </a:p>
          </p:txBody>
        </p:sp>
        <p:grpSp>
          <p:nvGrpSpPr>
            <p:cNvPr id="79" name="図形グループ 78"/>
            <p:cNvGrpSpPr/>
            <p:nvPr/>
          </p:nvGrpSpPr>
          <p:grpSpPr>
            <a:xfrm>
              <a:off x="5033852" y="0"/>
              <a:ext cx="4255403" cy="3401388"/>
              <a:chOff x="5442324" y="245440"/>
              <a:chExt cx="3656936" cy="2681354"/>
            </a:xfrm>
          </p:grpSpPr>
          <p:sp>
            <p:nvSpPr>
              <p:cNvPr id="23" name="テキスト ボックス 22"/>
              <p:cNvSpPr txBox="1"/>
              <p:nvPr/>
            </p:nvSpPr>
            <p:spPr>
              <a:xfrm>
                <a:off x="7093091" y="2393815"/>
                <a:ext cx="540000" cy="315411"/>
              </a:xfrm>
              <a:prstGeom prst="rect">
                <a:avLst/>
              </a:prstGeom>
              <a:noFill/>
            </p:spPr>
            <p:txBody>
              <a:bodyPr wrap="square" rtlCol="0">
                <a:spAutoFit/>
              </a:bodyPr>
              <a:lstStyle/>
              <a:p>
                <a:pPr algn="ctr"/>
                <a:r>
                  <a:rPr lang="en-US" altLang="ja-JP" sz="2000" dirty="0">
                    <a:latin typeface="Century" charset="0"/>
                    <a:ea typeface="Century" charset="0"/>
                    <a:cs typeface="Century" charset="0"/>
                  </a:rPr>
                  <a:t>0</a:t>
                </a:r>
                <a:endParaRPr lang="ja-JP" altLang="en-US" sz="2000" dirty="0">
                  <a:latin typeface="Century" charset="0"/>
                  <a:ea typeface="Century" charset="0"/>
                  <a:cs typeface="Century" charset="0"/>
                </a:endParaRPr>
              </a:p>
            </p:txBody>
          </p:sp>
          <p:sp>
            <p:nvSpPr>
              <p:cNvPr id="24" name="テキスト ボックス 23"/>
              <p:cNvSpPr txBox="1"/>
              <p:nvPr/>
            </p:nvSpPr>
            <p:spPr>
              <a:xfrm>
                <a:off x="7606401" y="2393815"/>
                <a:ext cx="540000" cy="315411"/>
              </a:xfrm>
              <a:prstGeom prst="rect">
                <a:avLst/>
              </a:prstGeom>
              <a:noFill/>
            </p:spPr>
            <p:txBody>
              <a:bodyPr wrap="square" rtlCol="0">
                <a:spAutoFit/>
              </a:bodyPr>
              <a:lstStyle/>
              <a:p>
                <a:pPr algn="ctr"/>
                <a:r>
                  <a:rPr lang="en-US" altLang="ja-JP" sz="2000" dirty="0">
                    <a:latin typeface="Century" charset="0"/>
                    <a:ea typeface="Century" charset="0"/>
                    <a:cs typeface="Century" charset="0"/>
                  </a:rPr>
                  <a:t>5</a:t>
                </a:r>
                <a:endParaRPr lang="ja-JP" altLang="en-US" sz="2000" dirty="0">
                  <a:latin typeface="Century" charset="0"/>
                  <a:ea typeface="Century" charset="0"/>
                  <a:cs typeface="Century" charset="0"/>
                </a:endParaRPr>
              </a:p>
            </p:txBody>
          </p:sp>
          <p:sp>
            <p:nvSpPr>
              <p:cNvPr id="25" name="テキスト ボックス 24"/>
              <p:cNvSpPr txBox="1"/>
              <p:nvPr/>
            </p:nvSpPr>
            <p:spPr>
              <a:xfrm>
                <a:off x="6579781" y="2393815"/>
                <a:ext cx="540000" cy="315411"/>
              </a:xfrm>
              <a:prstGeom prst="rect">
                <a:avLst/>
              </a:prstGeom>
              <a:noFill/>
            </p:spPr>
            <p:txBody>
              <a:bodyPr wrap="square" rtlCol="0">
                <a:spAutoFit/>
              </a:bodyPr>
              <a:lstStyle/>
              <a:p>
                <a:pPr algn="ctr"/>
                <a:r>
                  <a:rPr lang="en-US" altLang="ja-JP" sz="2000" dirty="0">
                    <a:latin typeface="Century" charset="0"/>
                    <a:ea typeface="Century" charset="0"/>
                    <a:cs typeface="Century" charset="0"/>
                  </a:rPr>
                  <a:t>-5</a:t>
                </a:r>
                <a:endParaRPr lang="ja-JP" altLang="en-US" sz="2000" dirty="0">
                  <a:latin typeface="Century" charset="0"/>
                  <a:ea typeface="Century" charset="0"/>
                  <a:cs typeface="Century" charset="0"/>
                </a:endParaRPr>
              </a:p>
            </p:txBody>
          </p:sp>
          <p:sp>
            <p:nvSpPr>
              <p:cNvPr id="27" name="テキスト ボックス 26"/>
              <p:cNvSpPr txBox="1"/>
              <p:nvPr/>
            </p:nvSpPr>
            <p:spPr>
              <a:xfrm>
                <a:off x="8119711" y="2393815"/>
                <a:ext cx="540000" cy="315411"/>
              </a:xfrm>
              <a:prstGeom prst="rect">
                <a:avLst/>
              </a:prstGeom>
              <a:noFill/>
            </p:spPr>
            <p:txBody>
              <a:bodyPr wrap="square" rtlCol="0">
                <a:spAutoFit/>
              </a:bodyPr>
              <a:lstStyle/>
              <a:p>
                <a:pPr algn="ctr"/>
                <a:r>
                  <a:rPr lang="en-US" altLang="ja-JP" sz="2000" dirty="0">
                    <a:latin typeface="Century" charset="0"/>
                    <a:ea typeface="Century" charset="0"/>
                    <a:cs typeface="Century" charset="0"/>
                  </a:rPr>
                  <a:t>10</a:t>
                </a:r>
                <a:endParaRPr lang="ja-JP" altLang="en-US" sz="2000" dirty="0">
                  <a:latin typeface="Century" charset="0"/>
                  <a:ea typeface="Century" charset="0"/>
                  <a:cs typeface="Century" charset="0"/>
                </a:endParaRPr>
              </a:p>
            </p:txBody>
          </p:sp>
          <p:sp>
            <p:nvSpPr>
              <p:cNvPr id="28" name="テキスト ボックス 27"/>
              <p:cNvSpPr txBox="1"/>
              <p:nvPr/>
            </p:nvSpPr>
            <p:spPr>
              <a:xfrm>
                <a:off x="6066471" y="2393815"/>
                <a:ext cx="540000" cy="315411"/>
              </a:xfrm>
              <a:prstGeom prst="rect">
                <a:avLst/>
              </a:prstGeom>
              <a:noFill/>
            </p:spPr>
            <p:txBody>
              <a:bodyPr wrap="square" rtlCol="0">
                <a:spAutoFit/>
              </a:bodyPr>
              <a:lstStyle/>
              <a:p>
                <a:pPr algn="ctr"/>
                <a:r>
                  <a:rPr lang="en-US" altLang="ja-JP" dirty="0">
                    <a:latin typeface="Century" charset="0"/>
                    <a:ea typeface="Century" charset="0"/>
                    <a:cs typeface="Century" charset="0"/>
                  </a:rPr>
                  <a:t>-</a:t>
                </a:r>
                <a:r>
                  <a:rPr lang="en-US" altLang="ja-JP" sz="2000" dirty="0">
                    <a:latin typeface="Century" charset="0"/>
                    <a:ea typeface="Century" charset="0"/>
                    <a:cs typeface="Century" charset="0"/>
                  </a:rPr>
                  <a:t>10</a:t>
                </a:r>
                <a:endParaRPr lang="ja-JP" altLang="en-US" sz="2000" dirty="0">
                  <a:latin typeface="Century" charset="0"/>
                  <a:ea typeface="Century" charset="0"/>
                  <a:cs typeface="Century" charset="0"/>
                </a:endParaRPr>
              </a:p>
            </p:txBody>
          </p:sp>
          <p:sp>
            <p:nvSpPr>
              <p:cNvPr id="30" name="テキスト ボックス 29"/>
              <p:cNvSpPr txBox="1"/>
              <p:nvPr/>
            </p:nvSpPr>
            <p:spPr>
              <a:xfrm>
                <a:off x="5676099" y="2348206"/>
                <a:ext cx="215375" cy="315411"/>
              </a:xfrm>
              <a:prstGeom prst="rect">
                <a:avLst/>
              </a:prstGeom>
              <a:noFill/>
            </p:spPr>
            <p:txBody>
              <a:bodyPr wrap="square" rtlCol="0">
                <a:spAutoFit/>
              </a:bodyPr>
              <a:lstStyle/>
              <a:p>
                <a:r>
                  <a:rPr lang="en-US" altLang="ja-JP" sz="2000" dirty="0">
                    <a:latin typeface="Century" charset="0"/>
                    <a:ea typeface="Century" charset="0"/>
                    <a:cs typeface="Century" charset="0"/>
                  </a:rPr>
                  <a:t>0</a:t>
                </a:r>
                <a:endParaRPr lang="ja-JP" altLang="en-US" sz="2000" dirty="0">
                  <a:latin typeface="Century" charset="0"/>
                  <a:ea typeface="Century" charset="0"/>
                  <a:cs typeface="Century" charset="0"/>
                </a:endParaRPr>
              </a:p>
            </p:txBody>
          </p:sp>
          <p:sp>
            <p:nvSpPr>
              <p:cNvPr id="31" name="テキスト ボックス 30"/>
              <p:cNvSpPr txBox="1"/>
              <p:nvPr/>
            </p:nvSpPr>
            <p:spPr>
              <a:xfrm>
                <a:off x="5676099" y="1804316"/>
                <a:ext cx="193855" cy="315411"/>
              </a:xfrm>
              <a:prstGeom prst="rect">
                <a:avLst/>
              </a:prstGeom>
              <a:noFill/>
            </p:spPr>
            <p:txBody>
              <a:bodyPr wrap="square" rtlCol="0">
                <a:spAutoFit/>
              </a:bodyPr>
              <a:lstStyle/>
              <a:p>
                <a:r>
                  <a:rPr lang="en-US" altLang="ja-JP" sz="2000" dirty="0">
                    <a:latin typeface="Century" charset="0"/>
                    <a:ea typeface="Century" charset="0"/>
                    <a:cs typeface="Century" charset="0"/>
                  </a:rPr>
                  <a:t>2</a:t>
                </a:r>
                <a:endParaRPr lang="ja-JP" altLang="en-US" sz="2000" dirty="0">
                  <a:latin typeface="Century" charset="0"/>
                  <a:ea typeface="Century" charset="0"/>
                  <a:cs typeface="Century" charset="0"/>
                </a:endParaRPr>
              </a:p>
            </p:txBody>
          </p:sp>
          <p:sp>
            <p:nvSpPr>
              <p:cNvPr id="32" name="テキスト ボックス 31"/>
              <p:cNvSpPr txBox="1"/>
              <p:nvPr/>
            </p:nvSpPr>
            <p:spPr>
              <a:xfrm>
                <a:off x="5676099" y="1274578"/>
                <a:ext cx="193855" cy="315411"/>
              </a:xfrm>
              <a:prstGeom prst="rect">
                <a:avLst/>
              </a:prstGeom>
              <a:noFill/>
            </p:spPr>
            <p:txBody>
              <a:bodyPr wrap="square" rtlCol="0">
                <a:spAutoFit/>
              </a:bodyPr>
              <a:lstStyle/>
              <a:p>
                <a:r>
                  <a:rPr lang="en-US" altLang="ja-JP" sz="2000" dirty="0">
                    <a:latin typeface="Century" charset="0"/>
                    <a:ea typeface="Century" charset="0"/>
                    <a:cs typeface="Century" charset="0"/>
                  </a:rPr>
                  <a:t>4</a:t>
                </a:r>
                <a:endParaRPr lang="ja-JP" altLang="en-US" sz="2000" dirty="0">
                  <a:latin typeface="Century" charset="0"/>
                  <a:ea typeface="Century" charset="0"/>
                  <a:cs typeface="Century" charset="0"/>
                </a:endParaRPr>
              </a:p>
            </p:txBody>
          </p:sp>
          <p:sp>
            <p:nvSpPr>
              <p:cNvPr id="33" name="テキスト ボックス 32"/>
              <p:cNvSpPr txBox="1"/>
              <p:nvPr/>
            </p:nvSpPr>
            <p:spPr>
              <a:xfrm>
                <a:off x="5676099" y="785941"/>
                <a:ext cx="193855" cy="315411"/>
              </a:xfrm>
              <a:prstGeom prst="rect">
                <a:avLst/>
              </a:prstGeom>
              <a:noFill/>
            </p:spPr>
            <p:txBody>
              <a:bodyPr wrap="square" rtlCol="0">
                <a:spAutoFit/>
              </a:bodyPr>
              <a:lstStyle/>
              <a:p>
                <a:r>
                  <a:rPr lang="en-US" altLang="ja-JP" sz="2000" dirty="0">
                    <a:latin typeface="Century" charset="0"/>
                    <a:ea typeface="Century" charset="0"/>
                    <a:cs typeface="Century" charset="0"/>
                  </a:rPr>
                  <a:t>6</a:t>
                </a:r>
                <a:endParaRPr lang="ja-JP" altLang="en-US" sz="2000" dirty="0">
                  <a:latin typeface="Century" charset="0"/>
                  <a:ea typeface="Century" charset="0"/>
                  <a:cs typeface="Century" charset="0"/>
                </a:endParaRPr>
              </a:p>
            </p:txBody>
          </p:sp>
          <p:sp>
            <p:nvSpPr>
              <p:cNvPr id="34" name="テキスト ボックス 33"/>
              <p:cNvSpPr txBox="1"/>
              <p:nvPr/>
            </p:nvSpPr>
            <p:spPr>
              <a:xfrm>
                <a:off x="5676099" y="245440"/>
                <a:ext cx="210402" cy="315411"/>
              </a:xfrm>
              <a:prstGeom prst="rect">
                <a:avLst/>
              </a:prstGeom>
              <a:noFill/>
            </p:spPr>
            <p:txBody>
              <a:bodyPr wrap="square" rtlCol="0">
                <a:spAutoFit/>
              </a:bodyPr>
              <a:lstStyle/>
              <a:p>
                <a:r>
                  <a:rPr lang="en-US" altLang="ja-JP" sz="2000" dirty="0">
                    <a:latin typeface="Century" charset="0"/>
                    <a:ea typeface="Century" charset="0"/>
                    <a:cs typeface="Century" charset="0"/>
                  </a:rPr>
                  <a:t>8</a:t>
                </a:r>
                <a:endParaRPr lang="ja-JP" altLang="en-US" sz="2000" dirty="0">
                  <a:latin typeface="Century" charset="0"/>
                  <a:ea typeface="Century" charset="0"/>
                  <a:cs typeface="Century" charset="0"/>
                </a:endParaRPr>
              </a:p>
            </p:txBody>
          </p:sp>
          <mc:AlternateContent xmlns:mc="http://schemas.openxmlformats.org/markup-compatibility/2006" xmlns:a14="http://schemas.microsoft.com/office/drawing/2010/main">
            <mc:Choice Requires="a14">
              <p:sp>
                <p:nvSpPr>
                  <p:cNvPr id="35" name="テキスト ボックス 34"/>
                  <p:cNvSpPr txBox="1"/>
                  <p:nvPr/>
                </p:nvSpPr>
                <p:spPr>
                  <a:xfrm>
                    <a:off x="5886501" y="2631045"/>
                    <a:ext cx="3212759" cy="295749"/>
                  </a:xfrm>
                  <a:prstGeom prst="rect">
                    <a:avLst/>
                  </a:prstGeom>
                  <a:noFill/>
                </p:spPr>
                <p:txBody>
                  <a:bodyPr wrap="square" rtlCol="0">
                    <a:spAutoFit/>
                  </a:bodyPr>
                  <a:lstStyle/>
                  <a:p>
                    <a:r>
                      <a:rPr lang="en-US" altLang="ja-JP" sz="1600" dirty="0" smtClean="0">
                        <a:latin typeface="Century" charset="0"/>
                        <a:ea typeface="Century" charset="0"/>
                        <a:cs typeface="Century" charset="0"/>
                      </a:rPr>
                      <a:t>Semi-Major Axis </a:t>
                    </a:r>
                    <a:r>
                      <a:rPr lang="en-US" altLang="ja-JP" sz="1600" dirty="0" smtClean="0"/>
                      <a:t>[</a:t>
                    </a:r>
                    <a14:m>
                      <m:oMath xmlns:m="http://schemas.openxmlformats.org/officeDocument/2006/math">
                        <m:acc>
                          <m:accPr>
                            <m:chr m:val="̃"/>
                            <m:ctrlPr>
                              <a:rPr lang="en-US" altLang="ja-JP" sz="1600" i="1">
                                <a:latin typeface="Cambria Math" charset="0"/>
                              </a:rPr>
                            </m:ctrlPr>
                          </m:accPr>
                          <m:e>
                            <m:r>
                              <a:rPr lang="en-US" altLang="ja-JP" sz="1600" i="1">
                                <a:latin typeface="Cambria Math" charset="0"/>
                              </a:rPr>
                              <m:t>𝑏</m:t>
                            </m:r>
                          </m:e>
                        </m:acc>
                        <m:r>
                          <m:rPr>
                            <m:nor/>
                          </m:rPr>
                          <a:rPr lang="en-US" altLang="ja-JP" sz="1600">
                            <a:latin typeface="Cambria Math" charset="0"/>
                          </a:rPr>
                          <m:t>=</m:t>
                        </m:r>
                        <m:f>
                          <m:fPr>
                            <m:type m:val="lin"/>
                            <m:ctrlPr>
                              <a:rPr lang="en-US" altLang="ja-JP" sz="1600" i="1">
                                <a:latin typeface="Cambria Math" charset="0"/>
                                <a:ea typeface="Century" charset="0"/>
                                <a:cs typeface="Century" charset="0"/>
                              </a:rPr>
                            </m:ctrlPr>
                          </m:fPr>
                          <m:num>
                            <m:d>
                              <m:dPr>
                                <m:ctrlPr>
                                  <a:rPr lang="mr-IN" altLang="ja-JP" sz="1600" i="1">
                                    <a:latin typeface="Cambria Math" charset="0"/>
                                    <a:ea typeface="Century" charset="0"/>
                                    <a:cs typeface="Century" charset="0"/>
                                  </a:rPr>
                                </m:ctrlPr>
                              </m:dPr>
                              <m:e>
                                <m:r>
                                  <a:rPr lang="en-US" altLang="ja-JP" sz="1600" i="1">
                                    <a:latin typeface="Cambria Math" charset="0"/>
                                    <a:ea typeface="Century" charset="0"/>
                                    <a:cs typeface="Century" charset="0"/>
                                  </a:rPr>
                                  <m:t>𝑎</m:t>
                                </m:r>
                                <m:r>
                                  <a:rPr lang="en-US" altLang="ja-JP" sz="1600" i="1">
                                    <a:latin typeface="Cambria Math" charset="0"/>
                                    <a:ea typeface="Century" charset="0"/>
                                    <a:cs typeface="Century" charset="0"/>
                                  </a:rPr>
                                  <m:t>−</m:t>
                                </m:r>
                                <m:sSub>
                                  <m:sSubPr>
                                    <m:ctrlPr>
                                      <a:rPr lang="en-US" altLang="ja-JP" sz="1600" i="1">
                                        <a:latin typeface="Cambria Math" charset="0"/>
                                        <a:ea typeface="Century" charset="0"/>
                                        <a:cs typeface="Century" charset="0"/>
                                      </a:rPr>
                                    </m:ctrlPr>
                                  </m:sSubPr>
                                  <m:e>
                                    <m:r>
                                      <a:rPr lang="en-US" altLang="ja-JP" sz="1600" i="1">
                                        <a:latin typeface="Cambria Math" charset="0"/>
                                        <a:ea typeface="Century" charset="0"/>
                                        <a:cs typeface="Century" charset="0"/>
                                      </a:rPr>
                                      <m:t>𝑎</m:t>
                                    </m:r>
                                  </m:e>
                                  <m:sub>
                                    <m:r>
                                      <a:rPr lang="en-US" altLang="ja-JP" sz="1600" i="1">
                                        <a:latin typeface="Cambria Math" charset="0"/>
                                        <a:ea typeface="Century" charset="0"/>
                                        <a:cs typeface="Century" charset="0"/>
                                      </a:rPr>
                                      <m:t>𝑝</m:t>
                                    </m:r>
                                  </m:sub>
                                </m:sSub>
                              </m:e>
                            </m:d>
                          </m:num>
                          <m:den>
                            <m:r>
                              <a:rPr lang="en-US" altLang="ja-JP" sz="1600" i="1">
                                <a:latin typeface="Cambria Math" charset="0"/>
                                <a:ea typeface="Century" charset="0"/>
                                <a:cs typeface="Century" charset="0"/>
                              </a:rPr>
                              <m:t>h</m:t>
                            </m:r>
                            <m:sSub>
                              <m:sSubPr>
                                <m:ctrlPr>
                                  <a:rPr lang="en-US" altLang="ja-JP" sz="1600" i="1">
                                    <a:latin typeface="Cambria Math" charset="0"/>
                                    <a:ea typeface="Century" charset="0"/>
                                    <a:cs typeface="Century" charset="0"/>
                                  </a:rPr>
                                </m:ctrlPr>
                              </m:sSubPr>
                              <m:e>
                                <m:r>
                                  <a:rPr lang="en-US" altLang="ja-JP" sz="1600" i="1">
                                    <a:latin typeface="Cambria Math" charset="0"/>
                                    <a:ea typeface="Century" charset="0"/>
                                    <a:cs typeface="Century" charset="0"/>
                                  </a:rPr>
                                  <m:t>𝑎</m:t>
                                </m:r>
                              </m:e>
                              <m:sub>
                                <m:r>
                                  <a:rPr lang="en-US" altLang="ja-JP" sz="1600" i="1">
                                    <a:latin typeface="Cambria Math" charset="0"/>
                                    <a:ea typeface="Century" charset="0"/>
                                    <a:cs typeface="Century" charset="0"/>
                                  </a:rPr>
                                  <m:t>𝑝</m:t>
                                </m:r>
                              </m:sub>
                            </m:sSub>
                          </m:den>
                        </m:f>
                      </m:oMath>
                    </a14:m>
                    <a:r>
                      <a:rPr lang="en-US" altLang="ja-JP" sz="1600" dirty="0" smtClean="0">
                        <a:latin typeface="Century" charset="0"/>
                        <a:ea typeface="Century" charset="0"/>
                        <a:cs typeface="Century" charset="0"/>
                      </a:rPr>
                      <a:t>]</a:t>
                    </a:r>
                    <a:endParaRPr lang="ja-JP" altLang="en-US" sz="1600" dirty="0">
                      <a:latin typeface="Century" charset="0"/>
                      <a:ea typeface="Century" charset="0"/>
                      <a:cs typeface="Century" charset="0"/>
                    </a:endParaRPr>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5886501" y="2631045"/>
                    <a:ext cx="3212759" cy="295749"/>
                  </a:xfrm>
                  <a:prstGeom prst="rect">
                    <a:avLst/>
                  </a:prstGeom>
                  <a:blipFill rotWithShape="0">
                    <a:blip r:embed="rId4"/>
                    <a:stretch>
                      <a:fillRect l="-816" t="-124194" b="-19516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テキスト ボックス 42"/>
                  <p:cNvSpPr txBox="1"/>
                  <p:nvPr/>
                </p:nvSpPr>
                <p:spPr>
                  <a:xfrm rot="10800000">
                    <a:off x="5442324" y="750312"/>
                    <a:ext cx="370288" cy="1650550"/>
                  </a:xfrm>
                  <a:prstGeom prst="rect">
                    <a:avLst/>
                  </a:prstGeom>
                  <a:noFill/>
                </p:spPr>
                <p:txBody>
                  <a:bodyPr vert="eaVert" wrap="none" rtlCol="0">
                    <a:spAutoFit/>
                  </a:bodyPr>
                  <a:lstStyle/>
                  <a:p>
                    <a:r>
                      <a:rPr lang="en-US" altLang="ja-JP" sz="1600" dirty="0" smtClean="0">
                        <a:latin typeface="Century" charset="0"/>
                        <a:ea typeface="Century" charset="0"/>
                        <a:cs typeface="Century" charset="0"/>
                      </a:rPr>
                      <a:t>Eccentricity</a:t>
                    </a:r>
                    <a:r>
                      <a:rPr lang="en-US" altLang="ja-JP" sz="1600" dirty="0" smtClean="0"/>
                      <a:t> [</a:t>
                    </a:r>
                    <a14:m>
                      <m:oMath xmlns:m="http://schemas.openxmlformats.org/officeDocument/2006/math">
                        <m:acc>
                          <m:accPr>
                            <m:chr m:val="̃"/>
                            <m:ctrlPr>
                              <a:rPr lang="ja-JP" altLang="en-US" sz="1600" i="1">
                                <a:latin typeface="Cambria Math" charset="0"/>
                              </a:rPr>
                            </m:ctrlPr>
                          </m:accPr>
                          <m:e>
                            <m:r>
                              <a:rPr lang="en-US" altLang="ja-JP" sz="1600" i="1">
                                <a:latin typeface="Cambria Math" charset="0"/>
                              </a:rPr>
                              <m:t>𝑒</m:t>
                            </m:r>
                          </m:e>
                        </m:acc>
                        <m:f>
                          <m:fPr>
                            <m:type m:val="lin"/>
                            <m:ctrlPr>
                              <a:rPr lang="en-US" altLang="ja-JP" sz="1600" i="1">
                                <a:latin typeface="Cambria Math" charset="0"/>
                                <a:ea typeface="Century" charset="0"/>
                                <a:cs typeface="Century" charset="0"/>
                              </a:rPr>
                            </m:ctrlPr>
                          </m:fPr>
                          <m:num>
                            <m:r>
                              <a:rPr lang="en-US" altLang="ja-JP" sz="1600" i="1">
                                <a:latin typeface="Cambria Math" charset="0"/>
                                <a:ea typeface="Century" charset="0"/>
                                <a:cs typeface="Century" charset="0"/>
                              </a:rPr>
                              <m:t>=</m:t>
                            </m:r>
                            <m:r>
                              <a:rPr lang="en-US" altLang="ja-JP" sz="1600" i="1">
                                <a:latin typeface="Cambria Math" charset="0"/>
                                <a:ea typeface="Century" charset="0"/>
                                <a:cs typeface="Century" charset="0"/>
                              </a:rPr>
                              <m:t>𝑒</m:t>
                            </m:r>
                          </m:num>
                          <m:den>
                            <m:r>
                              <a:rPr lang="en-US" altLang="ja-JP" sz="1600" i="1">
                                <a:latin typeface="Cambria Math" charset="0"/>
                                <a:ea typeface="Century" charset="0"/>
                                <a:cs typeface="Century" charset="0"/>
                              </a:rPr>
                              <m:t>h</m:t>
                            </m:r>
                          </m:den>
                        </m:f>
                      </m:oMath>
                    </a14:m>
                    <a:r>
                      <a:rPr lang="en-US" altLang="ja-JP" sz="1600" dirty="0" smtClean="0"/>
                      <a:t>]</a:t>
                    </a:r>
                    <a:endParaRPr lang="ja-JP" altLang="en-US" sz="1600" dirty="0"/>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rot="10800000">
                    <a:off x="5442324" y="750312"/>
                    <a:ext cx="370288" cy="1650550"/>
                  </a:xfrm>
                  <a:prstGeom prst="rect">
                    <a:avLst/>
                  </a:prstGeom>
                  <a:blipFill rotWithShape="0">
                    <a:blip r:embed="rId5"/>
                    <a:stretch>
                      <a:fillRect t="-2915" r="-7042" b="-3790"/>
                    </a:stretch>
                  </a:blipFill>
                </p:spPr>
                <p:txBody>
                  <a:bodyPr/>
                  <a:lstStyle/>
                  <a:p>
                    <a:r>
                      <a:rPr lang="ja-JP" altLang="en-US">
                        <a:noFill/>
                      </a:rPr>
                      <a:t> </a:t>
                    </a:r>
                  </a:p>
                </p:txBody>
              </p:sp>
            </mc:Fallback>
          </mc:AlternateContent>
          <p:grpSp>
            <p:nvGrpSpPr>
              <p:cNvPr id="4" name="図形グループ 3"/>
              <p:cNvGrpSpPr/>
              <p:nvPr/>
            </p:nvGrpSpPr>
            <p:grpSpPr>
              <a:xfrm>
                <a:off x="5915412" y="361668"/>
                <a:ext cx="2945630" cy="2114546"/>
                <a:chOff x="5915411" y="1900223"/>
                <a:chExt cx="2945630" cy="2114546"/>
              </a:xfrm>
            </p:grpSpPr>
            <p:grpSp>
              <p:nvGrpSpPr>
                <p:cNvPr id="2" name="図形グループ 1"/>
                <p:cNvGrpSpPr/>
                <p:nvPr/>
              </p:nvGrpSpPr>
              <p:grpSpPr>
                <a:xfrm>
                  <a:off x="5915411" y="1900223"/>
                  <a:ext cx="2945630" cy="2114546"/>
                  <a:chOff x="5915411" y="1900223"/>
                  <a:chExt cx="2945630" cy="2114546"/>
                </a:xfrm>
              </p:grpSpPr>
              <p:sp>
                <p:nvSpPr>
                  <p:cNvPr id="47" name="フリーフォーム 46"/>
                  <p:cNvSpPr/>
                  <p:nvPr/>
                </p:nvSpPr>
                <p:spPr>
                  <a:xfrm>
                    <a:off x="6429720" y="1947530"/>
                    <a:ext cx="1908000" cy="2052000"/>
                  </a:xfrm>
                  <a:custGeom>
                    <a:avLst/>
                    <a:gdLst>
                      <a:gd name="connsiteX0" fmla="*/ 0 w 2734056"/>
                      <a:gd name="connsiteY0" fmla="*/ 0 h 3136392"/>
                      <a:gd name="connsiteX1" fmla="*/ 2734056 w 2734056"/>
                      <a:gd name="connsiteY1" fmla="*/ 0 h 3136392"/>
                      <a:gd name="connsiteX2" fmla="*/ 2423160 w 2734056"/>
                      <a:gd name="connsiteY2" fmla="*/ 832104 h 3136392"/>
                      <a:gd name="connsiteX3" fmla="*/ 2240280 w 2734056"/>
                      <a:gd name="connsiteY3" fmla="*/ 1353312 h 3136392"/>
                      <a:gd name="connsiteX4" fmla="*/ 2048256 w 2734056"/>
                      <a:gd name="connsiteY4" fmla="*/ 1947672 h 3136392"/>
                      <a:gd name="connsiteX5" fmla="*/ 1947672 w 2734056"/>
                      <a:gd name="connsiteY5" fmla="*/ 2313432 h 3136392"/>
                      <a:gd name="connsiteX6" fmla="*/ 1883664 w 2734056"/>
                      <a:gd name="connsiteY6" fmla="*/ 2587752 h 3136392"/>
                      <a:gd name="connsiteX7" fmla="*/ 1865376 w 2734056"/>
                      <a:gd name="connsiteY7" fmla="*/ 2816352 h 3136392"/>
                      <a:gd name="connsiteX8" fmla="*/ 1837944 w 2734056"/>
                      <a:gd name="connsiteY8" fmla="*/ 3127248 h 3136392"/>
                      <a:gd name="connsiteX9" fmla="*/ 886968 w 2734056"/>
                      <a:gd name="connsiteY9" fmla="*/ 3136392 h 3136392"/>
                      <a:gd name="connsiteX10" fmla="*/ 859536 w 2734056"/>
                      <a:gd name="connsiteY10" fmla="*/ 2743200 h 3136392"/>
                      <a:gd name="connsiteX11" fmla="*/ 786384 w 2734056"/>
                      <a:gd name="connsiteY11" fmla="*/ 2304288 h 3136392"/>
                      <a:gd name="connsiteX12" fmla="*/ 694944 w 2734056"/>
                      <a:gd name="connsiteY12" fmla="*/ 1947672 h 3136392"/>
                      <a:gd name="connsiteX13" fmla="*/ 585216 w 2734056"/>
                      <a:gd name="connsiteY13" fmla="*/ 1554480 h 3136392"/>
                      <a:gd name="connsiteX14" fmla="*/ 393192 w 2734056"/>
                      <a:gd name="connsiteY14" fmla="*/ 1051560 h 3136392"/>
                      <a:gd name="connsiteX15" fmla="*/ 137160 w 2734056"/>
                      <a:gd name="connsiteY15" fmla="*/ 393192 h 3136392"/>
                      <a:gd name="connsiteX16" fmla="*/ 0 w 2734056"/>
                      <a:gd name="connsiteY16" fmla="*/ 0 h 31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4056" h="3136392">
                        <a:moveTo>
                          <a:pt x="0" y="0"/>
                        </a:moveTo>
                        <a:lnTo>
                          <a:pt x="2734056" y="0"/>
                        </a:lnTo>
                        <a:lnTo>
                          <a:pt x="2423160" y="832104"/>
                        </a:lnTo>
                        <a:lnTo>
                          <a:pt x="2240280" y="1353312"/>
                        </a:lnTo>
                        <a:lnTo>
                          <a:pt x="2048256" y="1947672"/>
                        </a:lnTo>
                        <a:lnTo>
                          <a:pt x="1947672" y="2313432"/>
                        </a:lnTo>
                        <a:lnTo>
                          <a:pt x="1883664" y="2587752"/>
                        </a:lnTo>
                        <a:lnTo>
                          <a:pt x="1865376" y="2816352"/>
                        </a:lnTo>
                        <a:lnTo>
                          <a:pt x="1837944" y="3127248"/>
                        </a:lnTo>
                        <a:lnTo>
                          <a:pt x="886968" y="3136392"/>
                        </a:lnTo>
                        <a:lnTo>
                          <a:pt x="859536" y="2743200"/>
                        </a:lnTo>
                        <a:lnTo>
                          <a:pt x="786384" y="2304288"/>
                        </a:lnTo>
                        <a:lnTo>
                          <a:pt x="694944" y="1947672"/>
                        </a:lnTo>
                        <a:lnTo>
                          <a:pt x="585216" y="1554480"/>
                        </a:lnTo>
                        <a:lnTo>
                          <a:pt x="393192" y="1051560"/>
                        </a:lnTo>
                        <a:lnTo>
                          <a:pt x="137160" y="393192"/>
                        </a:lnTo>
                        <a:lnTo>
                          <a:pt x="0" y="0"/>
                        </a:lnTo>
                        <a:close/>
                      </a:path>
                    </a:pathLst>
                  </a:custGeom>
                  <a:gradFill flip="none" rotWithShape="1">
                    <a:gsLst>
                      <a:gs pos="0">
                        <a:srgbClr val="00B050">
                          <a:alpha val="0"/>
                        </a:srgbClr>
                      </a:gs>
                      <a:gs pos="46000">
                        <a:srgbClr val="00B050">
                          <a:alpha val="36000"/>
                        </a:srgbClr>
                      </a:gs>
                      <a:gs pos="100000">
                        <a:srgbClr val="00B05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rotWithShape="1">
                  <a:blip r:embed="rId6">
                    <a:extLst>
                      <a:ext uri="{28A0092B-C50C-407E-A947-70E740481C1C}">
                        <a14:useLocalDpi xmlns:a14="http://schemas.microsoft.com/office/drawing/2010/main" val="0"/>
                      </a:ext>
                    </a:extLst>
                  </a:blip>
                  <a:srcRect l="9541" t="4914" r="13541" b="10532"/>
                  <a:stretch/>
                </p:blipFill>
                <p:spPr>
                  <a:xfrm rot="5400000">
                    <a:off x="6330953" y="1484681"/>
                    <a:ext cx="2114546" cy="2945630"/>
                  </a:xfrm>
                  <a:prstGeom prst="rect">
                    <a:avLst/>
                  </a:prstGeom>
                </p:spPr>
              </p:pic>
            </p:grpSp>
            <mc:AlternateContent xmlns:mc="http://schemas.openxmlformats.org/markup-compatibility/2006" xmlns:a14="http://schemas.microsoft.com/office/drawing/2010/main">
              <mc:Choice Requires="a14">
                <p:sp>
                  <p:nvSpPr>
                    <p:cNvPr id="48" name="テキスト ボックス 47"/>
                    <p:cNvSpPr txBox="1"/>
                    <p:nvPr/>
                  </p:nvSpPr>
                  <p:spPr>
                    <a:xfrm>
                      <a:off x="6809957" y="2381109"/>
                      <a:ext cx="1141659" cy="474617"/>
                    </a:xfrm>
                    <a:prstGeom prst="rect">
                      <a:avLst/>
                    </a:prstGeom>
                    <a:noFill/>
                    <a:ln w="19050">
                      <a:noFill/>
                    </a:ln>
                  </p:spPr>
                  <p:txBody>
                    <a:bodyPr wrap="none" rtlCol="0">
                      <a:spAutoFit/>
                    </a:bodyPr>
                    <a:lstStyle/>
                    <a:p>
                      <a:r>
                        <a:rPr lang="en-US" altLang="ja-JP" sz="1200" dirty="0" smtClean="0">
                          <a:solidFill>
                            <a:schemeClr val="bg1"/>
                          </a:solidFill>
                          <a:effectLst>
                            <a:glow rad="101600">
                              <a:srgbClr val="004720">
                                <a:alpha val="40000"/>
                              </a:srgbClr>
                            </a:glow>
                          </a:effectLst>
                          <a:latin typeface="Century" charset="0"/>
                          <a:ea typeface="Century" charset="0"/>
                          <a:cs typeface="Century" charset="0"/>
                        </a:rPr>
                        <a:t>Feeding Zone</a:t>
                      </a:r>
                      <a:endParaRPr lang="en-US" altLang="ja-JP" sz="1200" i="1" dirty="0" smtClean="0">
                        <a:solidFill>
                          <a:schemeClr val="bg1"/>
                        </a:solidFill>
                        <a:effectLst>
                          <a:glow rad="101600">
                            <a:srgbClr val="004720">
                              <a:alpha val="40000"/>
                            </a:srgbClr>
                          </a:glow>
                        </a:effectLst>
                        <a:latin typeface="Cambria Math" charset="0"/>
                      </a:endParaRPr>
                    </a:p>
                    <a:p>
                      <a:pPr/>
                      <a14:m>
                        <m:oMathPara xmlns:m="http://schemas.openxmlformats.org/officeDocument/2006/math">
                          <m:oMathParaPr>
                            <m:jc m:val="centerGroup"/>
                          </m:oMathParaPr>
                          <m:oMath xmlns:m="http://schemas.openxmlformats.org/officeDocument/2006/math">
                            <m:sSub>
                              <m:sSubPr>
                                <m:ctrlPr>
                                  <a:rPr lang="en-US" altLang="ja-JP" sz="1200" i="1" smtClean="0">
                                    <a:solidFill>
                                      <a:schemeClr val="bg1"/>
                                    </a:solidFill>
                                    <a:effectLst>
                                      <a:glow rad="101600">
                                        <a:srgbClr val="004720">
                                          <a:alpha val="40000"/>
                                        </a:srgbClr>
                                      </a:glow>
                                    </a:effectLst>
                                    <a:latin typeface="Cambria Math" charset="0"/>
                                  </a:rPr>
                                </m:ctrlPr>
                              </m:sSubPr>
                              <m:e>
                                <m:r>
                                  <a:rPr lang="en-US" altLang="ja-JP" sz="1200" i="1">
                                    <a:solidFill>
                                      <a:schemeClr val="bg1"/>
                                    </a:solidFill>
                                    <a:effectLst>
                                      <a:glow rad="101600">
                                        <a:srgbClr val="004720">
                                          <a:alpha val="40000"/>
                                        </a:srgbClr>
                                      </a:glow>
                                    </a:effectLst>
                                    <a:latin typeface="Cambria Math" charset="0"/>
                                  </a:rPr>
                                  <m:t>𝐸</m:t>
                                </m:r>
                              </m:e>
                              <m:sub>
                                <m:r>
                                  <a:rPr lang="en-US" altLang="ja-JP" sz="1200" i="1">
                                    <a:solidFill>
                                      <a:schemeClr val="bg1"/>
                                    </a:solidFill>
                                    <a:effectLst>
                                      <a:glow rad="101600">
                                        <a:srgbClr val="004720">
                                          <a:alpha val="40000"/>
                                        </a:srgbClr>
                                      </a:glow>
                                    </a:effectLst>
                                    <a:latin typeface="Cambria Math" charset="0"/>
                                  </a:rPr>
                                  <m:t>𝐽</m:t>
                                </m:r>
                              </m:sub>
                            </m:sSub>
                            <m:r>
                              <a:rPr lang="en-US" altLang="ja-JP" sz="1200" b="0" i="1" smtClean="0">
                                <a:solidFill>
                                  <a:schemeClr val="bg1"/>
                                </a:solidFill>
                                <a:effectLst>
                                  <a:glow rad="101600">
                                    <a:srgbClr val="004720">
                                      <a:alpha val="40000"/>
                                    </a:srgbClr>
                                  </a:glow>
                                </a:effectLst>
                                <a:latin typeface="Cambria Math" charset="0"/>
                              </a:rPr>
                              <m:t>&gt;</m:t>
                            </m:r>
                            <m:r>
                              <a:rPr lang="en-US" altLang="ja-JP" sz="1200" i="1">
                                <a:solidFill>
                                  <a:schemeClr val="bg1"/>
                                </a:solidFill>
                                <a:effectLst>
                                  <a:glow rad="101600">
                                    <a:srgbClr val="004720">
                                      <a:alpha val="40000"/>
                                    </a:srgbClr>
                                  </a:glow>
                                </a:effectLst>
                                <a:latin typeface="Cambria Math" charset="0"/>
                              </a:rPr>
                              <m:t>0</m:t>
                            </m:r>
                          </m:oMath>
                        </m:oMathPara>
                      </a14:m>
                      <a:endParaRPr lang="ja-JP" altLang="en-US" sz="1200" dirty="0">
                        <a:solidFill>
                          <a:schemeClr val="bg1"/>
                        </a:solidFill>
                        <a:effectLst>
                          <a:glow rad="101600">
                            <a:srgbClr val="004720">
                              <a:alpha val="40000"/>
                            </a:srgbClr>
                          </a:glow>
                        </a:effectLst>
                      </a:endParaRPr>
                    </a:p>
                  </p:txBody>
                </p:sp>
              </mc:Choice>
              <mc:Fallback xmlns="">
                <p:sp>
                  <p:nvSpPr>
                    <p:cNvPr id="48" name="テキスト ボックス 47"/>
                    <p:cNvSpPr txBox="1">
                      <a:spLocks noRot="1" noChangeAspect="1" noMove="1" noResize="1" noEditPoints="1" noAdjustHandles="1" noChangeArrowheads="1" noChangeShapeType="1" noTextEdit="1"/>
                    </p:cNvSpPr>
                    <p:nvPr/>
                  </p:nvSpPr>
                  <p:spPr>
                    <a:xfrm>
                      <a:off x="6809957" y="2381109"/>
                      <a:ext cx="1141659" cy="474617"/>
                    </a:xfrm>
                    <a:prstGeom prst="rect">
                      <a:avLst/>
                    </a:prstGeom>
                    <a:blipFill rotWithShape="0">
                      <a:blip r:embed="rId7"/>
                      <a:stretch>
                        <a:fillRect l="-3209" t="-7317" r="-2674" b="-2439"/>
                      </a:stretch>
                    </a:blipFill>
                    <a:ln w="19050">
                      <a:noFill/>
                    </a:ln>
                  </p:spPr>
                  <p:txBody>
                    <a:bodyPr/>
                    <a:lstStyle/>
                    <a:p>
                      <a:r>
                        <a:rPr lang="ja-JP" altLang="en-US">
                          <a:noFill/>
                        </a:rPr>
                        <a:t> </a:t>
                      </a:r>
                    </a:p>
                  </p:txBody>
                </p:sp>
              </mc:Fallback>
            </mc:AlternateContent>
          </p:grpSp>
        </p:grpSp>
      </p:grpSp>
      <p:grpSp>
        <p:nvGrpSpPr>
          <p:cNvPr id="80" name="図形グループ 79"/>
          <p:cNvGrpSpPr/>
          <p:nvPr/>
        </p:nvGrpSpPr>
        <p:grpSpPr>
          <a:xfrm>
            <a:off x="6316430" y="2861054"/>
            <a:ext cx="1967002" cy="1195447"/>
            <a:chOff x="6509575" y="1159620"/>
            <a:chExt cx="1722001" cy="1032608"/>
          </a:xfrm>
        </p:grpSpPr>
        <p:sp>
          <p:nvSpPr>
            <p:cNvPr id="49" name="右矢印 48"/>
            <p:cNvSpPr/>
            <p:nvPr/>
          </p:nvSpPr>
          <p:spPr>
            <a:xfrm rot="15170058">
              <a:off x="6602375" y="1733667"/>
              <a:ext cx="679815" cy="237308"/>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右矢印 49"/>
            <p:cNvSpPr/>
            <p:nvPr/>
          </p:nvSpPr>
          <p:spPr>
            <a:xfrm>
              <a:off x="6809958" y="1159620"/>
              <a:ext cx="316970" cy="237308"/>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右矢印 52"/>
            <p:cNvSpPr/>
            <p:nvPr/>
          </p:nvSpPr>
          <p:spPr>
            <a:xfrm rot="6429942" flipH="1">
              <a:off x="7462671" y="1725663"/>
              <a:ext cx="679815" cy="237308"/>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右矢印 53"/>
            <p:cNvSpPr/>
            <p:nvPr/>
          </p:nvSpPr>
          <p:spPr>
            <a:xfrm flipH="1">
              <a:off x="7608640" y="1159620"/>
              <a:ext cx="316970" cy="237308"/>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右矢印 54"/>
            <p:cNvSpPr/>
            <p:nvPr/>
          </p:nvSpPr>
          <p:spPr>
            <a:xfrm rot="16200000" flipH="1">
              <a:off x="7805370" y="1622013"/>
              <a:ext cx="615103" cy="237308"/>
            </a:xfrm>
            <a:prstGeom prst="rightArrow">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右矢印 55"/>
            <p:cNvSpPr/>
            <p:nvPr/>
          </p:nvSpPr>
          <p:spPr>
            <a:xfrm rot="16200000" flipH="1">
              <a:off x="6320677" y="1626127"/>
              <a:ext cx="615103" cy="237308"/>
            </a:xfrm>
            <a:prstGeom prst="rightArrow">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8" name="図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3663" y="4183005"/>
            <a:ext cx="565705" cy="432000"/>
          </a:xfrm>
          <a:prstGeom prst="rect">
            <a:avLst/>
          </a:prstGeom>
        </p:spPr>
      </p:pic>
      <p:grpSp>
        <p:nvGrpSpPr>
          <p:cNvPr id="41" name="図形グループ 40"/>
          <p:cNvGrpSpPr/>
          <p:nvPr/>
        </p:nvGrpSpPr>
        <p:grpSpPr>
          <a:xfrm>
            <a:off x="259041" y="2936940"/>
            <a:ext cx="1960793" cy="1183240"/>
            <a:chOff x="2857077" y="1828325"/>
            <a:chExt cx="1960793" cy="1689295"/>
          </a:xfrm>
        </p:grpSpPr>
        <p:sp>
          <p:nvSpPr>
            <p:cNvPr id="40" name="下矢印 39"/>
            <p:cNvSpPr/>
            <p:nvPr/>
          </p:nvSpPr>
          <p:spPr>
            <a:xfrm>
              <a:off x="3566773" y="2048219"/>
              <a:ext cx="541396" cy="1109712"/>
            </a:xfrm>
            <a:prstGeom prst="downArrow">
              <a:avLst>
                <a:gd name="adj1" fmla="val 50000"/>
                <a:gd name="adj2" fmla="val 56756"/>
              </a:avLst>
            </a:prstGeom>
            <a:gradFill flip="none" rotWithShape="1">
              <a:gsLst>
                <a:gs pos="0">
                  <a:schemeClr val="accent6">
                    <a:lumMod val="0"/>
                    <a:lumOff val="100000"/>
                  </a:schemeClr>
                </a:gs>
                <a:gs pos="35000">
                  <a:srgbClr val="92D050"/>
                </a:gs>
                <a:gs pos="100000">
                  <a:srgbClr val="00B050"/>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857077" y="2453269"/>
              <a:ext cx="1960793" cy="439409"/>
            </a:xfrm>
            <a:prstGeom prst="rect">
              <a:avLst/>
            </a:prstGeom>
            <a:solidFill>
              <a:schemeClr val="bg1"/>
            </a:solidFill>
            <a:ln w="19050">
              <a:solidFill>
                <a:srgbClr val="00B050"/>
              </a:solidFill>
            </a:ln>
          </p:spPr>
          <p:txBody>
            <a:bodyPr wrap="none" rtlCol="0">
              <a:spAutoFit/>
            </a:bodyPr>
            <a:lstStyle/>
            <a:p>
              <a:pPr algn="ctr"/>
              <a:r>
                <a:rPr lang="en-US" altLang="ja-JP" sz="1400" dirty="0" smtClean="0"/>
                <a:t>Expansion of  Hill Radius</a:t>
              </a:r>
            </a:p>
          </p:txBody>
        </p:sp>
        <p:sp>
          <p:nvSpPr>
            <p:cNvPr id="75" name="テキスト ボックス 74"/>
            <p:cNvSpPr txBox="1"/>
            <p:nvPr/>
          </p:nvSpPr>
          <p:spPr>
            <a:xfrm>
              <a:off x="3140372" y="1828325"/>
              <a:ext cx="1394229" cy="439409"/>
            </a:xfrm>
            <a:prstGeom prst="rect">
              <a:avLst/>
            </a:prstGeom>
            <a:solidFill>
              <a:schemeClr val="bg1"/>
            </a:solidFill>
            <a:ln w="19050">
              <a:solidFill>
                <a:srgbClr val="00B050"/>
              </a:solidFill>
            </a:ln>
          </p:spPr>
          <p:txBody>
            <a:bodyPr wrap="none" rtlCol="0">
              <a:spAutoFit/>
            </a:bodyPr>
            <a:lstStyle/>
            <a:p>
              <a:pPr algn="ctr"/>
              <a:r>
                <a:rPr lang="en-US" altLang="ja-JP" sz="1400" dirty="0" smtClean="0"/>
                <a:t>Increase in Mass</a:t>
              </a:r>
              <a:endParaRPr lang="en-US" altLang="ja-JP" sz="1400" dirty="0"/>
            </a:p>
          </p:txBody>
        </p:sp>
        <p:sp>
          <p:nvSpPr>
            <p:cNvPr id="76" name="テキスト ボックス 75"/>
            <p:cNvSpPr txBox="1"/>
            <p:nvPr/>
          </p:nvSpPr>
          <p:spPr>
            <a:xfrm>
              <a:off x="3159294" y="3078211"/>
              <a:ext cx="1321900" cy="439409"/>
            </a:xfrm>
            <a:prstGeom prst="rect">
              <a:avLst/>
            </a:prstGeom>
            <a:solidFill>
              <a:schemeClr val="bg1"/>
            </a:solidFill>
            <a:ln w="19050">
              <a:solidFill>
                <a:srgbClr val="00B050"/>
              </a:solidFill>
            </a:ln>
          </p:spPr>
          <p:txBody>
            <a:bodyPr wrap="none" rtlCol="0">
              <a:spAutoFit/>
            </a:bodyPr>
            <a:lstStyle/>
            <a:p>
              <a:pPr algn="ctr"/>
              <a:r>
                <a:rPr lang="en-US" altLang="ja-JP" sz="1400" dirty="0" smtClean="0"/>
                <a:t>Expansion of FZ</a:t>
              </a:r>
            </a:p>
          </p:txBody>
        </p:sp>
      </p:grpSp>
      <p:grpSp>
        <p:nvGrpSpPr>
          <p:cNvPr id="82" name="図形グループ 81"/>
          <p:cNvGrpSpPr/>
          <p:nvPr/>
        </p:nvGrpSpPr>
        <p:grpSpPr>
          <a:xfrm>
            <a:off x="2520867" y="2928981"/>
            <a:ext cx="2487420" cy="1159705"/>
            <a:chOff x="2600842" y="1828325"/>
            <a:chExt cx="2487420" cy="2495975"/>
          </a:xfrm>
        </p:grpSpPr>
        <p:sp>
          <p:nvSpPr>
            <p:cNvPr id="83" name="下矢印 82"/>
            <p:cNvSpPr/>
            <p:nvPr/>
          </p:nvSpPr>
          <p:spPr>
            <a:xfrm>
              <a:off x="3593093" y="2921657"/>
              <a:ext cx="541396" cy="1109711"/>
            </a:xfrm>
            <a:prstGeom prst="downArrow">
              <a:avLst>
                <a:gd name="adj1" fmla="val 50000"/>
                <a:gd name="adj2" fmla="val 50000"/>
              </a:avLst>
            </a:prstGeom>
            <a:gradFill flip="none" rotWithShape="1">
              <a:gsLst>
                <a:gs pos="0">
                  <a:schemeClr val="accent6">
                    <a:lumMod val="0"/>
                    <a:lumOff val="100000"/>
                  </a:schemeClr>
                </a:gs>
                <a:gs pos="50000">
                  <a:srgbClr val="F35DFF"/>
                </a:gs>
                <a:gs pos="100000">
                  <a:srgbClr val="7030A0"/>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2801246" y="1828325"/>
              <a:ext cx="2072490" cy="1126100"/>
            </a:xfrm>
            <a:prstGeom prst="rect">
              <a:avLst/>
            </a:prstGeom>
            <a:solidFill>
              <a:schemeClr val="bg1"/>
            </a:solidFill>
            <a:ln w="19050">
              <a:solidFill>
                <a:srgbClr val="7030A0"/>
              </a:solidFill>
            </a:ln>
          </p:spPr>
          <p:txBody>
            <a:bodyPr wrap="none" rtlCol="0">
              <a:spAutoFit/>
            </a:bodyPr>
            <a:lstStyle/>
            <a:p>
              <a:pPr algn="ctr"/>
              <a:r>
                <a:rPr lang="en-US" altLang="ja-JP" sz="1400" dirty="0" smtClean="0"/>
                <a:t>Increase in </a:t>
              </a:r>
              <a:r>
                <a:rPr lang="en-US" altLang="ja-JP" sz="1400" dirty="0"/>
                <a:t>E</a:t>
              </a:r>
              <a:r>
                <a:rPr lang="en-US" altLang="ja-JP" sz="1400" dirty="0" smtClean="0"/>
                <a:t>ccentricity by</a:t>
              </a:r>
            </a:p>
            <a:p>
              <a:pPr algn="ctr"/>
              <a:r>
                <a:rPr lang="en-US" altLang="ja-JP" sz="1400" dirty="0" smtClean="0"/>
                <a:t>Gravitational Scattering</a:t>
              </a:r>
              <a:endParaRPr lang="en-US" altLang="ja-JP" sz="1400" dirty="0"/>
            </a:p>
          </p:txBody>
        </p:sp>
        <p:sp>
          <p:nvSpPr>
            <p:cNvPr id="86" name="テキスト ボックス 85"/>
            <p:cNvSpPr txBox="1"/>
            <p:nvPr/>
          </p:nvSpPr>
          <p:spPr>
            <a:xfrm>
              <a:off x="2600842" y="3661887"/>
              <a:ext cx="2487420" cy="662413"/>
            </a:xfrm>
            <a:prstGeom prst="rect">
              <a:avLst/>
            </a:prstGeom>
            <a:solidFill>
              <a:schemeClr val="bg1"/>
            </a:solidFill>
            <a:ln w="19050">
              <a:solidFill>
                <a:srgbClr val="7030A0"/>
              </a:solidFill>
            </a:ln>
          </p:spPr>
          <p:txBody>
            <a:bodyPr wrap="square" rtlCol="0">
              <a:spAutoFit/>
            </a:bodyPr>
            <a:lstStyle/>
            <a:p>
              <a:pPr algn="ctr"/>
              <a:r>
                <a:rPr lang="en-US" altLang="ja-JP" sz="1400" dirty="0" smtClean="0"/>
                <a:t>Effective Gas </a:t>
              </a:r>
              <a:r>
                <a:rPr lang="en-US" altLang="ja-JP" sz="1400" dirty="0"/>
                <a:t>D</a:t>
              </a:r>
              <a:r>
                <a:rPr lang="en-US" altLang="ja-JP" sz="1400" dirty="0" smtClean="0"/>
                <a:t>amping</a:t>
              </a:r>
            </a:p>
          </p:txBody>
        </p:sp>
      </p:grpSp>
      <mc:AlternateContent xmlns:mc="http://schemas.openxmlformats.org/markup-compatibility/2006" xmlns:a14="http://schemas.microsoft.com/office/drawing/2010/main">
        <mc:Choice Requires="a14">
          <p:sp>
            <p:nvSpPr>
              <p:cNvPr id="58" name="テキスト ボックス 57"/>
              <p:cNvSpPr txBox="1"/>
              <p:nvPr/>
            </p:nvSpPr>
            <p:spPr>
              <a:xfrm>
                <a:off x="303461" y="2190267"/>
                <a:ext cx="1874616" cy="738664"/>
              </a:xfrm>
              <a:prstGeom prst="rect">
                <a:avLst/>
              </a:prstGeom>
              <a:noFill/>
              <a:ln w="25400">
                <a:noFill/>
              </a:ln>
            </p:spPr>
            <p:txBody>
              <a:bodyPr wrap="none" rtlCol="0">
                <a:spAutoFit/>
              </a:bodyPr>
              <a:lstStyle/>
              <a:p>
                <a:pPr algn="ctr"/>
                <a:r>
                  <a:rPr lang="en-US" altLang="ja-JP" dirty="0" smtClean="0">
                    <a:solidFill>
                      <a:schemeClr val="bg1"/>
                    </a:solidFill>
                  </a:rPr>
                  <a:t>Growth Timescale</a:t>
                </a:r>
                <a:endParaRPr kumimoji="1" lang="en-US" altLang="ja-JP" sz="2400" i="1" dirty="0" smtClean="0">
                  <a:solidFill>
                    <a:schemeClr val="bg1"/>
                  </a:solidFill>
                  <a:latin typeface="Cambria Math" charset="0"/>
                </a:endParaRPr>
              </a:p>
              <a:p>
                <a:pPr/>
                <a14:m>
                  <m:oMathPara xmlns:m="http://schemas.openxmlformats.org/officeDocument/2006/math">
                    <m:oMathParaPr>
                      <m:jc m:val="center"/>
                    </m:oMathParaPr>
                    <m:oMath xmlns:m="http://schemas.openxmlformats.org/officeDocument/2006/math">
                      <m:sSub>
                        <m:sSubPr>
                          <m:ctrlPr>
                            <a:rPr kumimoji="1" lang="en-US" altLang="ja-JP" sz="2400" i="1" smtClean="0">
                              <a:solidFill>
                                <a:schemeClr val="bg1"/>
                              </a:solidFill>
                              <a:latin typeface="Cambria Math" charset="0"/>
                            </a:rPr>
                          </m:ctrlPr>
                        </m:sSubPr>
                        <m:e>
                          <m:r>
                            <a:rPr kumimoji="1" lang="en-US" altLang="ja-JP" sz="2400" i="1" smtClean="0">
                              <a:solidFill>
                                <a:schemeClr val="bg1"/>
                              </a:solidFill>
                              <a:latin typeface="Cambria Math" charset="0"/>
                              <a:ea typeface="Cambria Math" charset="0"/>
                              <a:cs typeface="Cambria Math" charset="0"/>
                            </a:rPr>
                            <m:t>𝜏</m:t>
                          </m:r>
                        </m:e>
                        <m:sub>
                          <m:r>
                            <a:rPr kumimoji="1" lang="en-US" altLang="ja-JP" sz="2400" b="0" i="1" smtClean="0">
                              <a:solidFill>
                                <a:schemeClr val="bg1"/>
                              </a:solidFill>
                              <a:latin typeface="Cambria Math" charset="0"/>
                            </a:rPr>
                            <m:t>𝐺𝑟𝑜𝑤</m:t>
                          </m:r>
                        </m:sub>
                      </m:sSub>
                    </m:oMath>
                  </m:oMathPara>
                </a14:m>
                <a:endParaRPr kumimoji="1" lang="ja-JP" altLang="en-US" dirty="0">
                  <a:solidFill>
                    <a:schemeClr val="bg1"/>
                  </a:solidFill>
                </a:endParaRPr>
              </a:p>
            </p:txBody>
          </p:sp>
        </mc:Choice>
        <mc:Fallback xmlns="">
          <p:sp>
            <p:nvSpPr>
              <p:cNvPr id="58" name="テキスト ボックス 57"/>
              <p:cNvSpPr txBox="1">
                <a:spLocks noRot="1" noChangeAspect="1" noMove="1" noResize="1" noEditPoints="1" noAdjustHandles="1" noChangeArrowheads="1" noChangeShapeType="1" noTextEdit="1"/>
              </p:cNvSpPr>
              <p:nvPr/>
            </p:nvSpPr>
            <p:spPr>
              <a:xfrm>
                <a:off x="303461" y="2190267"/>
                <a:ext cx="1874616" cy="738664"/>
              </a:xfrm>
              <a:prstGeom prst="rect">
                <a:avLst/>
              </a:prstGeom>
              <a:blipFill rotWithShape="0">
                <a:blip r:embed="rId9"/>
                <a:stretch>
                  <a:fillRect l="-2932" t="-4132" r="-2932" b="-2479"/>
                </a:stretch>
              </a:blipFill>
              <a:ln w="254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7" name="テキスト ボックス 86"/>
              <p:cNvSpPr txBox="1"/>
              <p:nvPr/>
            </p:nvSpPr>
            <p:spPr>
              <a:xfrm>
                <a:off x="2782371" y="2165542"/>
                <a:ext cx="2010230" cy="767198"/>
              </a:xfrm>
              <a:prstGeom prst="rect">
                <a:avLst/>
              </a:prstGeom>
              <a:noFill/>
              <a:ln w="25400">
                <a:noFill/>
              </a:ln>
            </p:spPr>
            <p:txBody>
              <a:bodyPr wrap="none" rtlCol="0">
                <a:spAutoFit/>
              </a:bodyPr>
              <a:lstStyle/>
              <a:p>
                <a:pPr algn="ctr"/>
                <a:r>
                  <a:rPr lang="en-US" altLang="ja-JP" dirty="0" smtClean="0">
                    <a:solidFill>
                      <a:schemeClr val="bg1"/>
                    </a:solidFill>
                  </a:rPr>
                  <a:t>Damping Timescale</a:t>
                </a:r>
                <a:endParaRPr kumimoji="1" lang="en-US" altLang="ja-JP" dirty="0" smtClean="0">
                  <a:solidFill>
                    <a:schemeClr val="bg1"/>
                  </a:solidFill>
                </a:endParaRPr>
              </a:p>
              <a:p>
                <a:pPr algn="ctr"/>
                <a14:m>
                  <m:oMathPara xmlns:m="http://schemas.openxmlformats.org/officeDocument/2006/math">
                    <m:oMathParaPr>
                      <m:jc m:val="centerGroup"/>
                    </m:oMathParaPr>
                    <m:oMath xmlns:m="http://schemas.openxmlformats.org/officeDocument/2006/math">
                      <m:sSub>
                        <m:sSubPr>
                          <m:ctrlPr>
                            <a:rPr kumimoji="1" lang="en-US" altLang="ja-JP" sz="2400" i="1" smtClean="0">
                              <a:solidFill>
                                <a:schemeClr val="bg1"/>
                              </a:solidFill>
                              <a:latin typeface="Cambria Math" charset="0"/>
                            </a:rPr>
                          </m:ctrlPr>
                        </m:sSubPr>
                        <m:e>
                          <m:r>
                            <a:rPr kumimoji="1" lang="en-US" altLang="ja-JP" sz="2400" i="1" smtClean="0">
                              <a:solidFill>
                                <a:schemeClr val="bg1"/>
                              </a:solidFill>
                              <a:latin typeface="Cambria Math" charset="0"/>
                              <a:ea typeface="Cambria Math" charset="0"/>
                              <a:cs typeface="Cambria Math" charset="0"/>
                            </a:rPr>
                            <m:t>𝜏</m:t>
                          </m:r>
                        </m:e>
                        <m:sub>
                          <m:r>
                            <a:rPr kumimoji="1" lang="en-US" altLang="ja-JP" sz="2400" b="0" i="1" smtClean="0">
                              <a:solidFill>
                                <a:schemeClr val="bg1"/>
                              </a:solidFill>
                              <a:latin typeface="Cambria Math" charset="0"/>
                            </a:rPr>
                            <m:t>𝐷𝑎𝑚𝑝</m:t>
                          </m:r>
                        </m:sub>
                      </m:sSub>
                    </m:oMath>
                  </m:oMathPara>
                </a14:m>
                <a:endParaRPr kumimoji="1" lang="ja-JP" altLang="en-US" dirty="0">
                  <a:solidFill>
                    <a:schemeClr val="bg1"/>
                  </a:solidFill>
                </a:endParaRPr>
              </a:p>
            </p:txBody>
          </p:sp>
        </mc:Choice>
        <mc:Fallback xmlns="">
          <p:sp>
            <p:nvSpPr>
              <p:cNvPr id="87" name="テキスト ボックス 86"/>
              <p:cNvSpPr txBox="1">
                <a:spLocks noRot="1" noChangeAspect="1" noMove="1" noResize="1" noEditPoints="1" noAdjustHandles="1" noChangeArrowheads="1" noChangeShapeType="1" noTextEdit="1"/>
              </p:cNvSpPr>
              <p:nvPr/>
            </p:nvSpPr>
            <p:spPr>
              <a:xfrm>
                <a:off x="2782371" y="2165542"/>
                <a:ext cx="2010230" cy="767198"/>
              </a:xfrm>
              <a:prstGeom prst="rect">
                <a:avLst/>
              </a:prstGeom>
              <a:blipFill rotWithShape="0">
                <a:blip r:embed="rId10"/>
                <a:stretch>
                  <a:fillRect l="-2424" t="-3968" r="-2727" b="-5556"/>
                </a:stretch>
              </a:blipFill>
              <a:ln w="25400">
                <a:noFill/>
              </a:ln>
            </p:spPr>
            <p:txBody>
              <a:bodyPr/>
              <a:lstStyle/>
              <a:p>
                <a:r>
                  <a:rPr lang="ja-JP" altLang="en-US">
                    <a:noFill/>
                  </a:rPr>
                  <a:t> </a:t>
                </a:r>
              </a:p>
            </p:txBody>
          </p:sp>
        </mc:Fallback>
      </mc:AlternateContent>
      <p:sp>
        <p:nvSpPr>
          <p:cNvPr id="7" name="テキスト ボックス 6"/>
          <p:cNvSpPr txBox="1"/>
          <p:nvPr/>
        </p:nvSpPr>
        <p:spPr>
          <a:xfrm>
            <a:off x="654774" y="1710374"/>
            <a:ext cx="1107996" cy="523220"/>
          </a:xfrm>
          <a:prstGeom prst="rect">
            <a:avLst/>
          </a:prstGeom>
          <a:noFill/>
        </p:spPr>
        <p:txBody>
          <a:bodyPr wrap="none" rtlCol="0">
            <a:spAutoFit/>
          </a:bodyPr>
          <a:lstStyle/>
          <a:p>
            <a:r>
              <a:rPr lang="en-US" altLang="ja-JP" sz="2800" dirty="0" smtClean="0">
                <a:solidFill>
                  <a:schemeClr val="bg1"/>
                </a:solidFill>
                <a:effectLst>
                  <a:glow rad="139700">
                    <a:schemeClr val="accent6">
                      <a:satMod val="175000"/>
                      <a:alpha val="40000"/>
                    </a:schemeClr>
                  </a:glow>
                </a:effectLst>
                <a:latin typeface="Damascus" charset="-78"/>
                <a:ea typeface="Damascus" charset="-78"/>
                <a:cs typeface="Damascus" charset="-78"/>
              </a:rPr>
              <a:t>Inflow</a:t>
            </a:r>
            <a:endParaRPr kumimoji="1" lang="ja-JP" altLang="en-US" sz="2800" dirty="0">
              <a:solidFill>
                <a:schemeClr val="bg1"/>
              </a:solidFill>
              <a:effectLst>
                <a:glow rad="139700">
                  <a:schemeClr val="accent6">
                    <a:satMod val="175000"/>
                    <a:alpha val="40000"/>
                  </a:schemeClr>
                </a:glow>
              </a:effectLst>
              <a:latin typeface="Damascus" charset="-78"/>
              <a:ea typeface="Damascus" charset="-78"/>
              <a:cs typeface="Damascus" charset="-78"/>
            </a:endParaRPr>
          </a:p>
        </p:txBody>
      </p:sp>
      <p:sp>
        <p:nvSpPr>
          <p:cNvPr id="84" name="テキスト ボックス 83"/>
          <p:cNvSpPr txBox="1"/>
          <p:nvPr/>
        </p:nvSpPr>
        <p:spPr>
          <a:xfrm>
            <a:off x="3121012" y="1730415"/>
            <a:ext cx="1366593" cy="523220"/>
          </a:xfrm>
          <a:prstGeom prst="rect">
            <a:avLst/>
          </a:prstGeom>
          <a:noFill/>
        </p:spPr>
        <p:txBody>
          <a:bodyPr wrap="none" rtlCol="0">
            <a:spAutoFit/>
          </a:bodyPr>
          <a:lstStyle/>
          <a:p>
            <a:r>
              <a:rPr lang="en-US" altLang="ja-JP" sz="2800" dirty="0" smtClean="0">
                <a:solidFill>
                  <a:schemeClr val="bg1"/>
                </a:solidFill>
                <a:effectLst>
                  <a:glow rad="139700">
                    <a:schemeClr val="accent1">
                      <a:satMod val="175000"/>
                      <a:alpha val="40000"/>
                    </a:schemeClr>
                  </a:glow>
                </a:effectLst>
                <a:latin typeface="Damascus" charset="-78"/>
                <a:ea typeface="Damascus" charset="-78"/>
                <a:cs typeface="Damascus" charset="-78"/>
              </a:rPr>
              <a:t>Outflow</a:t>
            </a:r>
            <a:endParaRPr kumimoji="1" lang="ja-JP" altLang="en-US" sz="2800" dirty="0">
              <a:solidFill>
                <a:schemeClr val="bg1"/>
              </a:solidFill>
              <a:effectLst>
                <a:glow rad="139700">
                  <a:schemeClr val="accent1">
                    <a:satMod val="175000"/>
                    <a:alpha val="40000"/>
                  </a:schemeClr>
                </a:glow>
              </a:effectLst>
              <a:latin typeface="Damascus" charset="-78"/>
              <a:ea typeface="Damascus" charset="-78"/>
              <a:cs typeface="Damascus" charset="-78"/>
            </a:endParaRPr>
          </a:p>
        </p:txBody>
      </p:sp>
      <mc:AlternateContent xmlns:mc="http://schemas.openxmlformats.org/markup-compatibility/2006">
        <mc:Choice xmlns:a14="http://schemas.microsoft.com/office/drawing/2010/main" Requires="a14">
          <p:sp>
            <p:nvSpPr>
              <p:cNvPr id="89" name="テキスト ボックス 88"/>
              <p:cNvSpPr txBox="1"/>
              <p:nvPr/>
            </p:nvSpPr>
            <p:spPr>
              <a:xfrm>
                <a:off x="36761" y="4218640"/>
                <a:ext cx="6028314" cy="1397819"/>
              </a:xfrm>
              <a:prstGeom prst="rect">
                <a:avLst/>
              </a:prstGeom>
              <a:noFill/>
            </p:spPr>
            <p:txBody>
              <a:bodyPr wrap="square" rtlCol="0">
                <a:spAutoFit/>
              </a:bodyPr>
              <a:lstStyle/>
              <a:p>
                <a:r>
                  <a:rPr kumimoji="1" lang="en-US" altLang="ja-JP" sz="2400" u="sng" dirty="0" smtClean="0">
                    <a:solidFill>
                      <a:schemeClr val="bg1"/>
                    </a:solidFill>
                  </a:rPr>
                  <a:t>Results</a:t>
                </a:r>
              </a:p>
              <a:p>
                <a:r>
                  <a:rPr lang="en-US" altLang="ja-JP" sz="2000" dirty="0">
                    <a:solidFill>
                      <a:schemeClr val="bg1"/>
                    </a:solidFill>
                  </a:rPr>
                  <a:t>T</a:t>
                </a:r>
                <a:r>
                  <a:rPr lang="en-US" altLang="ja-JP" sz="2000" dirty="0" smtClean="0">
                    <a:solidFill>
                      <a:schemeClr val="bg1"/>
                    </a:solidFill>
                  </a:rPr>
                  <a:t>he </a:t>
                </a:r>
                <a:r>
                  <a:rPr lang="en-US" altLang="ja-JP" sz="2000" dirty="0" smtClean="0">
                    <a:solidFill>
                      <a:schemeClr val="bg1"/>
                    </a:solidFill>
                  </a:rPr>
                  <a:t>captured masses are</a:t>
                </a:r>
                <a:endParaRPr kumimoji="1" lang="en-US" altLang="ja-JP" dirty="0" smtClean="0">
                  <a:solidFill>
                    <a:schemeClr val="bg1"/>
                  </a:solidFill>
                </a:endParaRPr>
              </a:p>
              <a:p>
                <a:pPr lvl="1"/>
                <a:r>
                  <a:rPr lang="en-US" altLang="ja-JP" sz="2000" dirty="0" smtClean="0">
                    <a:solidFill>
                      <a:schemeClr val="bg1"/>
                    </a:solidFill>
                  </a:rPr>
                  <a:t>Jupiter</a:t>
                </a:r>
                <a:r>
                  <a:rPr lang="ja-JP" altLang="en-US" sz="2000" dirty="0" smtClean="0">
                    <a:solidFill>
                      <a:schemeClr val="bg1"/>
                    </a:solidFill>
                  </a:rPr>
                  <a:t>：</a:t>
                </a:r>
                <a14:m>
                  <m:oMath xmlns:m="http://schemas.openxmlformats.org/officeDocument/2006/math">
                    <m:r>
                      <a:rPr lang="en-US" altLang="ja-JP" sz="2000" i="1" smtClean="0">
                        <a:solidFill>
                          <a:schemeClr val="bg1"/>
                        </a:solidFill>
                        <a:latin typeface="Cambria Math" charset="0"/>
                        <a:ea typeface="Cambria Math" charset="0"/>
                        <a:cs typeface="Cambria Math" charset="0"/>
                      </a:rPr>
                      <m:t>~</m:t>
                    </m:r>
                    <m:r>
                      <a:rPr lang="en-US" altLang="ja-JP" sz="2000" b="0" i="1" smtClean="0">
                        <a:solidFill>
                          <a:schemeClr val="bg1"/>
                        </a:solidFill>
                        <a:latin typeface="Cambria Math" charset="0"/>
                        <a:ea typeface="Cambria Math" charset="0"/>
                        <a:cs typeface="Cambria Math" charset="0"/>
                      </a:rPr>
                      <m:t>8</m:t>
                    </m:r>
                    <m:sSub>
                      <m:sSubPr>
                        <m:ctrlPr>
                          <a:rPr lang="en-US" altLang="ja-JP" sz="2000" b="0" i="1" smtClean="0">
                            <a:solidFill>
                              <a:schemeClr val="bg1"/>
                            </a:solidFill>
                            <a:latin typeface="Cambria Math" charset="0"/>
                            <a:ea typeface="Cambria Math" charset="0"/>
                            <a:cs typeface="Cambria Math" charset="0"/>
                          </a:rPr>
                        </m:ctrlPr>
                      </m:sSubPr>
                      <m:e>
                        <m:r>
                          <a:rPr lang="en-US" altLang="ja-JP" sz="2000" b="0" i="1" smtClean="0">
                            <a:solidFill>
                              <a:schemeClr val="bg1"/>
                            </a:solidFill>
                            <a:latin typeface="Cambria Math" charset="0"/>
                            <a:ea typeface="Cambria Math" charset="0"/>
                            <a:cs typeface="Cambria Math" charset="0"/>
                          </a:rPr>
                          <m:t>𝑀</m:t>
                        </m:r>
                      </m:e>
                      <m:sub>
                        <m:r>
                          <a:rPr lang="en-US" altLang="ja-JP" sz="2000" b="0" i="1" smtClean="0">
                            <a:solidFill>
                              <a:schemeClr val="bg1"/>
                            </a:solidFill>
                            <a:latin typeface="Cambria Math" charset="0"/>
                            <a:ea typeface="Cambria Math" charset="0"/>
                            <a:cs typeface="Cambria Math" charset="0"/>
                          </a:rPr>
                          <m:t>⨁</m:t>
                        </m:r>
                      </m:sub>
                    </m:sSub>
                  </m:oMath>
                </a14:m>
                <a:endParaRPr kumimoji="1" lang="en-US" altLang="ja-JP" sz="2000" dirty="0" smtClean="0">
                  <a:solidFill>
                    <a:schemeClr val="bg1"/>
                  </a:solidFill>
                </a:endParaRPr>
              </a:p>
              <a:p>
                <a:pPr lvl="1"/>
                <a:r>
                  <a:rPr lang="en-US" altLang="ja-JP" sz="2000" dirty="0" smtClean="0">
                    <a:solidFill>
                      <a:schemeClr val="bg1"/>
                    </a:solidFill>
                  </a:rPr>
                  <a:t>Saturn</a:t>
                </a:r>
                <a:r>
                  <a:rPr lang="ja-JP" altLang="en-US" sz="2000" dirty="0" smtClean="0">
                    <a:solidFill>
                      <a:schemeClr val="bg1"/>
                    </a:solidFill>
                  </a:rPr>
                  <a:t>：</a:t>
                </a:r>
                <a14:m>
                  <m:oMath xmlns:m="http://schemas.openxmlformats.org/officeDocument/2006/math">
                    <m:r>
                      <a:rPr lang="en-US" altLang="ja-JP" sz="2000" i="1">
                        <a:solidFill>
                          <a:schemeClr val="bg1"/>
                        </a:solidFill>
                        <a:latin typeface="Cambria Math" charset="0"/>
                        <a:ea typeface="Cambria Math" charset="0"/>
                        <a:cs typeface="Cambria Math" charset="0"/>
                      </a:rPr>
                      <m:t>~</m:t>
                    </m:r>
                    <m:r>
                      <a:rPr lang="en-US" altLang="ja-JP" sz="2000" b="0" i="1" smtClean="0">
                        <a:solidFill>
                          <a:schemeClr val="bg1"/>
                        </a:solidFill>
                        <a:latin typeface="Cambria Math" charset="0"/>
                        <a:ea typeface="Cambria Math" charset="0"/>
                        <a:cs typeface="Cambria Math" charset="0"/>
                      </a:rPr>
                      <m:t>11</m:t>
                    </m:r>
                    <m:sSub>
                      <m:sSubPr>
                        <m:ctrlPr>
                          <a:rPr lang="en-US" altLang="ja-JP" sz="2000" i="1">
                            <a:solidFill>
                              <a:schemeClr val="bg1"/>
                            </a:solidFill>
                            <a:latin typeface="Cambria Math" charset="0"/>
                            <a:ea typeface="Cambria Math" charset="0"/>
                            <a:cs typeface="Cambria Math" charset="0"/>
                          </a:rPr>
                        </m:ctrlPr>
                      </m:sSubPr>
                      <m:e>
                        <m:r>
                          <a:rPr lang="en-US" altLang="ja-JP" sz="2000" i="1">
                            <a:solidFill>
                              <a:schemeClr val="bg1"/>
                            </a:solidFill>
                            <a:latin typeface="Cambria Math" charset="0"/>
                            <a:ea typeface="Cambria Math" charset="0"/>
                            <a:cs typeface="Cambria Math" charset="0"/>
                          </a:rPr>
                          <m:t>𝑀</m:t>
                        </m:r>
                      </m:e>
                      <m:sub>
                        <m:r>
                          <a:rPr lang="en-US" altLang="ja-JP" sz="2000" i="1">
                            <a:solidFill>
                              <a:schemeClr val="bg1"/>
                            </a:solidFill>
                            <a:latin typeface="Cambria Math" charset="0"/>
                            <a:ea typeface="Cambria Math" charset="0"/>
                            <a:cs typeface="Cambria Math" charset="0"/>
                          </a:rPr>
                          <m:t>⨁</m:t>
                        </m:r>
                      </m:sub>
                    </m:sSub>
                  </m:oMath>
                </a14:m>
                <a:endParaRPr lang="ja-JP" altLang="en-US" sz="2000" dirty="0">
                  <a:solidFill>
                    <a:schemeClr val="bg1"/>
                  </a:solidFill>
                </a:endParaRPr>
              </a:p>
            </p:txBody>
          </p:sp>
        </mc:Choice>
        <mc:Fallback>
          <p:sp>
            <p:nvSpPr>
              <p:cNvPr id="89" name="テキスト ボックス 88"/>
              <p:cNvSpPr txBox="1">
                <a:spLocks noRot="1" noChangeAspect="1" noMove="1" noResize="1" noEditPoints="1" noAdjustHandles="1" noChangeArrowheads="1" noChangeShapeType="1" noTextEdit="1"/>
              </p:cNvSpPr>
              <p:nvPr/>
            </p:nvSpPr>
            <p:spPr>
              <a:xfrm>
                <a:off x="36761" y="4218640"/>
                <a:ext cx="6028314" cy="1397819"/>
              </a:xfrm>
              <a:prstGeom prst="rect">
                <a:avLst/>
              </a:prstGeom>
              <a:blipFill rotWithShape="0">
                <a:blip r:embed="rId11"/>
                <a:stretch>
                  <a:fillRect l="-1517" t="-3493" b="-698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531145609"/>
      </p:ext>
    </p:extLst>
  </p:cSld>
  <p:clrMapOvr>
    <a:masterClrMapping/>
  </p:clrMapOvr>
  <mc:AlternateContent xmlns:mc="http://schemas.openxmlformats.org/markup-compatibility/2006">
    <mc:Choice xmlns:p14="http://schemas.microsoft.com/office/powerpoint/2010/main" Requires="p14">
      <p:transition spd="slow" p14:dur="2000" advTm="96679"/>
    </mc:Choice>
    <mc:Fallback>
      <p:transition spd="slow" advTm="9667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タイトル 1"/>
          <p:cNvSpPr>
            <a:spLocks noGrp="1"/>
          </p:cNvSpPr>
          <p:nvPr>
            <p:ph type="title"/>
          </p:nvPr>
        </p:nvSpPr>
        <p:spPr>
          <a:xfrm>
            <a:off x="0" y="13881"/>
            <a:ext cx="7886700" cy="330314"/>
          </a:xfrm>
          <a:ln>
            <a:noFill/>
          </a:ln>
        </p:spPr>
        <p:txBody>
          <a:bodyPr>
            <a:noAutofit/>
          </a:bodyPr>
          <a:lstStyle/>
          <a:p>
            <a:r>
              <a:rPr lang="en-US" altLang="ja-JP" sz="2400" dirty="0">
                <a:solidFill>
                  <a:schemeClr val="bg1"/>
                </a:solidFill>
              </a:rPr>
              <a:t>Introduction</a:t>
            </a:r>
            <a:r>
              <a:rPr lang="ja-JP" altLang="en-US" sz="2400" dirty="0" smtClean="0">
                <a:solidFill>
                  <a:schemeClr val="bg1"/>
                </a:solidFill>
              </a:rPr>
              <a:t>：</a:t>
            </a:r>
            <a:r>
              <a:rPr lang="en-US" altLang="ja-JP" sz="2400" dirty="0" smtClean="0">
                <a:solidFill>
                  <a:schemeClr val="bg1"/>
                </a:solidFill>
              </a:rPr>
              <a:t>Summary</a:t>
            </a:r>
            <a:endParaRPr lang="ja-JP" altLang="en-US" sz="2400" dirty="0">
              <a:solidFill>
                <a:schemeClr val="bg1"/>
              </a:solidFill>
            </a:endParaRPr>
          </a:p>
        </p:txBody>
      </p:sp>
      <p:cxnSp>
        <p:nvCxnSpPr>
          <p:cNvPr id="9" name="直線コネクタ 8"/>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2700" y="483895"/>
            <a:ext cx="9156700" cy="5016758"/>
          </a:xfrm>
          <a:prstGeom prst="rect">
            <a:avLst/>
          </a:prstGeom>
          <a:noFill/>
        </p:spPr>
        <p:txBody>
          <a:bodyPr wrap="square" rtlCol="0">
            <a:spAutoFit/>
          </a:bodyPr>
          <a:lstStyle/>
          <a:p>
            <a:pPr marL="285750" indent="-285750">
              <a:buFont typeface="Arial" charset="0"/>
              <a:buChar char="•"/>
            </a:pPr>
            <a:r>
              <a:rPr lang="en-US" altLang="ja-JP" sz="2000" dirty="0" smtClean="0">
                <a:solidFill>
                  <a:schemeClr val="bg1"/>
                </a:solidFill>
              </a:rPr>
              <a:t>Observations of solar system gas giants revealed some important features for their envelopes</a:t>
            </a:r>
          </a:p>
          <a:p>
            <a:pPr marL="800100" lvl="1" indent="-342900">
              <a:buFont typeface="+mj-lt"/>
              <a:buAutoNum type="arabicPeriod"/>
            </a:pPr>
            <a:r>
              <a:rPr lang="en-US" altLang="ja-JP" sz="2000" dirty="0">
                <a:solidFill>
                  <a:schemeClr val="bg1"/>
                </a:solidFill>
              </a:rPr>
              <a:t>E</a:t>
            </a:r>
            <a:r>
              <a:rPr lang="en-US" altLang="ja-JP" sz="2000" dirty="0" smtClean="0">
                <a:solidFill>
                  <a:schemeClr val="bg1"/>
                </a:solidFill>
              </a:rPr>
              <a:t>nvelopes of Jupiter and Saturn are enriched with heavy elements</a:t>
            </a:r>
          </a:p>
          <a:p>
            <a:pPr marL="800100" lvl="1" indent="-342900">
              <a:buFont typeface="+mj-lt"/>
              <a:buAutoNum type="arabicPeriod"/>
            </a:pPr>
            <a:r>
              <a:rPr lang="en-US" altLang="ja-JP" sz="2000" dirty="0" smtClean="0">
                <a:solidFill>
                  <a:schemeClr val="bg1"/>
                </a:solidFill>
              </a:rPr>
              <a:t>Jupiter’s envelop is more enriched than Saturn’s one</a:t>
            </a:r>
          </a:p>
          <a:p>
            <a:pPr marL="800100" lvl="1" indent="-342900">
              <a:buFont typeface="+mj-lt"/>
              <a:buAutoNum type="arabicPeriod"/>
            </a:pPr>
            <a:endParaRPr lang="en-US" altLang="ja-JP" sz="2000" dirty="0">
              <a:solidFill>
                <a:schemeClr val="bg1"/>
              </a:solidFill>
            </a:endParaRPr>
          </a:p>
          <a:p>
            <a:pPr marL="285750" indent="-285750">
              <a:buFont typeface="Arial" charset="0"/>
              <a:buChar char="•"/>
            </a:pPr>
            <a:r>
              <a:rPr lang="en-US" altLang="ja-JP" sz="2000" dirty="0" smtClean="0">
                <a:solidFill>
                  <a:schemeClr val="bg1"/>
                </a:solidFill>
              </a:rPr>
              <a:t>Late stage capture of solids by a growing protoplanet is proposed as a hypothesis to explain these observations</a:t>
            </a:r>
          </a:p>
          <a:p>
            <a:pPr marL="285750" indent="-285750">
              <a:buFont typeface="Arial" charset="0"/>
              <a:buChar char="•"/>
            </a:pPr>
            <a:endParaRPr lang="en-US" altLang="ja-JP" sz="2000" dirty="0" smtClean="0">
              <a:solidFill>
                <a:schemeClr val="bg1"/>
              </a:solidFill>
            </a:endParaRPr>
          </a:p>
          <a:p>
            <a:pPr marL="285750" indent="-285750">
              <a:buFont typeface="Arial" charset="0"/>
              <a:buChar char="•"/>
            </a:pPr>
            <a:r>
              <a:rPr lang="en-US" altLang="ja-JP" sz="2000" dirty="0" smtClean="0">
                <a:solidFill>
                  <a:schemeClr val="bg1"/>
                </a:solidFill>
              </a:rPr>
              <a:t>However, the captured heavy elements through in situ planet formation are not sufficient to explain the observations</a:t>
            </a:r>
          </a:p>
          <a:p>
            <a:pPr marL="800100" lvl="1" indent="-342900">
              <a:buFont typeface="+mj-lt"/>
              <a:buAutoNum type="arabicPeriod"/>
            </a:pPr>
            <a:r>
              <a:rPr lang="en-US" altLang="ja-JP" sz="2000" dirty="0" smtClean="0">
                <a:solidFill>
                  <a:schemeClr val="bg1"/>
                </a:solidFill>
              </a:rPr>
              <a:t>The captured mass is smaller than the mass inferred from observations</a:t>
            </a:r>
          </a:p>
          <a:p>
            <a:pPr marL="800100" lvl="1" indent="-342900">
              <a:buFont typeface="+mj-lt"/>
              <a:buAutoNum type="arabicPeriod"/>
            </a:pPr>
            <a:r>
              <a:rPr lang="en-US" altLang="ja-JP" sz="2000" dirty="0" smtClean="0">
                <a:solidFill>
                  <a:schemeClr val="bg1"/>
                </a:solidFill>
              </a:rPr>
              <a:t>Saturn captures more planetesimals than Jupiter</a:t>
            </a:r>
          </a:p>
          <a:p>
            <a:pPr marL="800100" lvl="1" indent="-342900">
              <a:buFont typeface="+mj-lt"/>
              <a:buAutoNum type="arabicPeriod"/>
            </a:pPr>
            <a:endParaRPr lang="en-US" altLang="ja-JP" sz="2000" dirty="0">
              <a:solidFill>
                <a:schemeClr val="bg1"/>
              </a:solidFill>
            </a:endParaRPr>
          </a:p>
          <a:p>
            <a:pPr marL="342900" indent="-342900">
              <a:buFont typeface="Arial" charset="0"/>
              <a:buChar char="•"/>
            </a:pPr>
            <a:r>
              <a:rPr lang="en-US" altLang="ja-JP" sz="2000" dirty="0" smtClean="0">
                <a:solidFill>
                  <a:schemeClr val="bg1"/>
                </a:solidFill>
              </a:rPr>
              <a:t>In this study, we consider the effect of </a:t>
            </a:r>
          </a:p>
          <a:p>
            <a:pPr marL="914400" lvl="1" indent="-457200">
              <a:buFont typeface="+mj-lt"/>
              <a:buAutoNum type="arabicPeriod"/>
            </a:pPr>
            <a:r>
              <a:rPr lang="en-US" altLang="ja-JP" sz="2000" dirty="0" smtClean="0">
                <a:solidFill>
                  <a:schemeClr val="bg1"/>
                </a:solidFill>
              </a:rPr>
              <a:t>planet migration </a:t>
            </a:r>
          </a:p>
          <a:p>
            <a:pPr marL="914400" lvl="1" indent="-457200">
              <a:buFont typeface="+mj-lt"/>
              <a:buAutoNum type="arabicPeriod"/>
            </a:pPr>
            <a:r>
              <a:rPr lang="en-US" altLang="ja-JP" sz="2000" dirty="0" smtClean="0">
                <a:solidFill>
                  <a:schemeClr val="bg1"/>
                </a:solidFill>
              </a:rPr>
              <a:t>supply by another migrating protoplanet</a:t>
            </a:r>
            <a:endParaRPr lang="en-US" altLang="ja-JP" sz="2000" dirty="0">
              <a:solidFill>
                <a:schemeClr val="bg1"/>
              </a:solidFill>
            </a:endParaRPr>
          </a:p>
        </p:txBody>
      </p:sp>
    </p:spTree>
    <p:extLst>
      <p:ext uri="{BB962C8B-B14F-4D97-AF65-F5344CB8AC3E}">
        <p14:creationId xmlns:p14="http://schemas.microsoft.com/office/powerpoint/2010/main" val="1004008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353902"/>
            <a:ext cx="9144000" cy="707886"/>
          </a:xfrm>
          <a:prstGeom prst="rect">
            <a:avLst/>
          </a:prstGeom>
        </p:spPr>
        <p:txBody>
          <a:bodyPr wrap="square">
            <a:spAutoFit/>
          </a:bodyPr>
          <a:lstStyle/>
          <a:p>
            <a:pPr marL="342900" indent="-342900">
              <a:buFont typeface="Arial" charset="0"/>
              <a:buChar char="•"/>
            </a:pPr>
            <a:r>
              <a:rPr lang="en-US" altLang="ja-JP" sz="2000" dirty="0" smtClean="0">
                <a:solidFill>
                  <a:schemeClr val="bg1"/>
                </a:solidFill>
              </a:rPr>
              <a:t>We consider the orbital evolution phase of proto planet</a:t>
            </a:r>
          </a:p>
          <a:p>
            <a:pPr marL="342900" indent="-342900">
              <a:buFont typeface="Arial" charset="0"/>
              <a:buChar char="•"/>
            </a:pPr>
            <a:r>
              <a:rPr lang="en-US" altLang="ja-JP" sz="2000" dirty="0" smtClean="0">
                <a:solidFill>
                  <a:schemeClr val="bg1"/>
                </a:solidFill>
              </a:rPr>
              <a:t>Gas </a:t>
            </a:r>
            <a:r>
              <a:rPr lang="en-US" altLang="ja-JP" sz="2000" dirty="0" smtClean="0">
                <a:solidFill>
                  <a:schemeClr val="bg1"/>
                </a:solidFill>
              </a:rPr>
              <a:t>giant</a:t>
            </a:r>
            <a:r>
              <a:rPr lang="en-US" altLang="ja-JP" sz="2000" dirty="0" smtClean="0">
                <a:solidFill>
                  <a:schemeClr val="bg1"/>
                </a:solidFill>
              </a:rPr>
              <a:t> interacts </a:t>
            </a:r>
            <a:r>
              <a:rPr lang="en-US" altLang="ja-JP" sz="2000" dirty="0">
                <a:solidFill>
                  <a:schemeClr val="bg1"/>
                </a:solidFill>
              </a:rPr>
              <a:t>with gas </a:t>
            </a:r>
            <a:r>
              <a:rPr lang="en-US" altLang="ja-JP" sz="2000" dirty="0" smtClean="0">
                <a:solidFill>
                  <a:schemeClr val="bg1"/>
                </a:solidFill>
              </a:rPr>
              <a:t>disk and </a:t>
            </a:r>
            <a:r>
              <a:rPr lang="en-US" altLang="ja-JP" sz="2000" dirty="0" smtClean="0">
                <a:solidFill>
                  <a:schemeClr val="bg1"/>
                </a:solidFill>
              </a:rPr>
              <a:t>moves </a:t>
            </a:r>
            <a:r>
              <a:rPr lang="en-US" altLang="ja-JP" sz="2000" dirty="0" smtClean="0">
                <a:solidFill>
                  <a:schemeClr val="bg1"/>
                </a:solidFill>
              </a:rPr>
              <a:t>toward the central </a:t>
            </a:r>
            <a:r>
              <a:rPr lang="en-US" altLang="ja-JP" sz="2000" dirty="0" smtClean="0">
                <a:solidFill>
                  <a:schemeClr val="bg1"/>
                </a:solidFill>
              </a:rPr>
              <a:t>star</a:t>
            </a:r>
            <a:endParaRPr lang="en-US" altLang="ja-JP" sz="2000" dirty="0" smtClean="0">
              <a:solidFill>
                <a:schemeClr val="bg1"/>
              </a:solidFill>
            </a:endParaRPr>
          </a:p>
        </p:txBody>
      </p:sp>
      <p:sp>
        <p:nvSpPr>
          <p:cNvPr id="6" name="タイトル 1"/>
          <p:cNvSpPr>
            <a:spLocks noGrp="1"/>
          </p:cNvSpPr>
          <p:nvPr>
            <p:ph type="title"/>
          </p:nvPr>
        </p:nvSpPr>
        <p:spPr>
          <a:xfrm>
            <a:off x="-3556" y="13881"/>
            <a:ext cx="7886700" cy="330314"/>
          </a:xfrm>
          <a:ln>
            <a:noFill/>
          </a:ln>
        </p:spPr>
        <p:txBody>
          <a:bodyPr>
            <a:noAutofit/>
          </a:bodyPr>
          <a:lstStyle/>
          <a:p>
            <a:r>
              <a:rPr lang="en-US" altLang="ja-JP" sz="2400" dirty="0" smtClean="0">
                <a:solidFill>
                  <a:schemeClr val="bg1"/>
                </a:solidFill>
              </a:rPr>
              <a:t>Our Study</a:t>
            </a:r>
            <a:r>
              <a:rPr lang="ja-JP" altLang="en-US" sz="2400" dirty="0" smtClean="0">
                <a:solidFill>
                  <a:schemeClr val="bg1"/>
                </a:solidFill>
              </a:rPr>
              <a:t>：</a:t>
            </a:r>
            <a:r>
              <a:rPr lang="en-US" altLang="ja-JP" sz="2400" dirty="0" smtClean="0">
                <a:solidFill>
                  <a:schemeClr val="bg1"/>
                </a:solidFill>
              </a:rPr>
              <a:t>Effect of Planet Migration</a:t>
            </a:r>
            <a:endParaRPr lang="ja-JP" altLang="en-US" sz="2400" dirty="0">
              <a:solidFill>
                <a:schemeClr val="bg1"/>
              </a:solidFill>
            </a:endParaRPr>
          </a:p>
        </p:txBody>
      </p:sp>
      <p:sp>
        <p:nvSpPr>
          <p:cNvPr id="26" name="円/楕円 25"/>
          <p:cNvSpPr/>
          <p:nvPr/>
        </p:nvSpPr>
        <p:spPr>
          <a:xfrm>
            <a:off x="974140" y="-1452189"/>
            <a:ext cx="7200000" cy="7200000"/>
          </a:xfrm>
          <a:prstGeom prst="ellipse">
            <a:avLst/>
          </a:prstGeom>
          <a:gradFill flip="none" rotWithShape="1">
            <a:gsLst>
              <a:gs pos="0">
                <a:schemeClr val="bg1"/>
              </a:gs>
              <a:gs pos="100000">
                <a:srgbClr val="7B5D01"/>
              </a:gs>
              <a:gs pos="70000">
                <a:srgbClr val="CD9C01"/>
              </a:gs>
            </a:gsLst>
            <a:path path="circle">
              <a:fillToRect l="50000" t="50000" r="50000" b="50000"/>
            </a:path>
            <a:tileRect/>
          </a:gradFill>
          <a:ln>
            <a:noFill/>
          </a:ln>
          <a:scene3d>
            <a:camera prst="orthographicFront">
              <a:rot lat="4800002"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9" name="左矢印 38"/>
          <p:cNvSpPr/>
          <p:nvPr/>
        </p:nvSpPr>
        <p:spPr>
          <a:xfrm>
            <a:off x="5903601" y="1887989"/>
            <a:ext cx="791549" cy="522736"/>
          </a:xfrm>
          <a:prstGeom prst="leftArrow">
            <a:avLst/>
          </a:prstGeom>
          <a:solidFill>
            <a:srgbClr val="00B050"/>
          </a:solidFill>
          <a:ln>
            <a:solidFill>
              <a:schemeClr val="accent6">
                <a:lumMod val="75000"/>
              </a:schemeClr>
            </a:solidFill>
          </a:ln>
          <a:scene3d>
            <a:camera prst="orthographicFront">
              <a:rot lat="3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円/楕円 9"/>
          <p:cNvSpPr/>
          <p:nvPr/>
        </p:nvSpPr>
        <p:spPr>
          <a:xfrm>
            <a:off x="4454501" y="1897133"/>
            <a:ext cx="405000" cy="405000"/>
          </a:xfrm>
          <a:prstGeom prst="ellipse">
            <a:avLst/>
          </a:prstGeom>
          <a:gradFill flip="none" rotWithShape="1">
            <a:gsLst>
              <a:gs pos="0">
                <a:srgbClr val="FFC000"/>
              </a:gs>
              <a:gs pos="100000">
                <a:srgbClr val="FF0000"/>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2031" y="1901285"/>
            <a:ext cx="511059" cy="390269"/>
          </a:xfrm>
          <a:prstGeom prst="rect">
            <a:avLst/>
          </a:prstGeom>
        </p:spPr>
      </p:pic>
      <p:cxnSp>
        <p:nvCxnSpPr>
          <p:cNvPr id="15" name="直線コネクタ 14"/>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図形グループ 7"/>
          <p:cNvGrpSpPr/>
          <p:nvPr/>
        </p:nvGrpSpPr>
        <p:grpSpPr>
          <a:xfrm>
            <a:off x="5173385" y="3479850"/>
            <a:ext cx="3881715" cy="3263850"/>
            <a:chOff x="151086" y="3503555"/>
            <a:chExt cx="3526593" cy="2910257"/>
          </a:xfrm>
        </p:grpSpPr>
        <p:sp>
          <p:nvSpPr>
            <p:cNvPr id="30" name="テキスト ボックス 29"/>
            <p:cNvSpPr txBox="1"/>
            <p:nvPr/>
          </p:nvSpPr>
          <p:spPr>
            <a:xfrm>
              <a:off x="175173" y="3503555"/>
              <a:ext cx="3502506" cy="2876652"/>
            </a:xfrm>
            <a:prstGeom prst="rect">
              <a:avLst/>
            </a:prstGeom>
            <a:solidFill>
              <a:schemeClr val="bg1"/>
            </a:solidFill>
            <a:ln w="25400">
              <a:solidFill>
                <a:schemeClr val="tx1"/>
              </a:solidFill>
            </a:ln>
          </p:spPr>
          <p:txBody>
            <a:bodyPr wrap="square" rtlCol="0">
              <a:noAutofit/>
            </a:bodyPr>
            <a:lstStyle/>
            <a:p>
              <a:endParaRPr lang="ja-JP" altLang="en-US" sz="1350"/>
            </a:p>
          </p:txBody>
        </p:sp>
        <p:grpSp>
          <p:nvGrpSpPr>
            <p:cNvPr id="32" name="図形グループ 31"/>
            <p:cNvGrpSpPr/>
            <p:nvPr/>
          </p:nvGrpSpPr>
          <p:grpSpPr>
            <a:xfrm>
              <a:off x="151086" y="3569588"/>
              <a:ext cx="3433630" cy="2844224"/>
              <a:chOff x="5427413" y="245440"/>
              <a:chExt cx="3433630" cy="2699784"/>
            </a:xfrm>
          </p:grpSpPr>
          <p:sp>
            <p:nvSpPr>
              <p:cNvPr id="33" name="テキスト ボックス 32"/>
              <p:cNvSpPr txBox="1"/>
              <p:nvPr/>
            </p:nvSpPr>
            <p:spPr>
              <a:xfrm>
                <a:off x="7093091" y="2393815"/>
                <a:ext cx="540000" cy="323165"/>
              </a:xfrm>
              <a:prstGeom prst="rect">
                <a:avLst/>
              </a:prstGeom>
              <a:noFill/>
            </p:spPr>
            <p:txBody>
              <a:bodyPr wrap="square" rtlCol="0">
                <a:spAutoFit/>
              </a:bodyPr>
              <a:lstStyle/>
              <a:p>
                <a:pPr algn="ctr"/>
                <a:r>
                  <a:rPr lang="en-US" altLang="ja-JP" sz="1500" dirty="0">
                    <a:latin typeface="Century" charset="0"/>
                    <a:ea typeface="Century" charset="0"/>
                    <a:cs typeface="Century" charset="0"/>
                  </a:rPr>
                  <a:t>0</a:t>
                </a:r>
                <a:endParaRPr lang="ja-JP" altLang="en-US" sz="1500" dirty="0">
                  <a:latin typeface="Century" charset="0"/>
                  <a:ea typeface="Century" charset="0"/>
                  <a:cs typeface="Century" charset="0"/>
                </a:endParaRPr>
              </a:p>
            </p:txBody>
          </p:sp>
          <p:sp>
            <p:nvSpPr>
              <p:cNvPr id="34" name="テキスト ボックス 33"/>
              <p:cNvSpPr txBox="1"/>
              <p:nvPr/>
            </p:nvSpPr>
            <p:spPr>
              <a:xfrm>
                <a:off x="7606401" y="2393815"/>
                <a:ext cx="540000" cy="323165"/>
              </a:xfrm>
              <a:prstGeom prst="rect">
                <a:avLst/>
              </a:prstGeom>
              <a:noFill/>
            </p:spPr>
            <p:txBody>
              <a:bodyPr wrap="square" rtlCol="0">
                <a:spAutoFit/>
              </a:bodyPr>
              <a:lstStyle/>
              <a:p>
                <a:pPr algn="ctr"/>
                <a:r>
                  <a:rPr lang="en-US" altLang="ja-JP" sz="1500" dirty="0">
                    <a:latin typeface="Century" charset="0"/>
                    <a:ea typeface="Century" charset="0"/>
                    <a:cs typeface="Century" charset="0"/>
                  </a:rPr>
                  <a:t>5</a:t>
                </a:r>
                <a:endParaRPr lang="ja-JP" altLang="en-US" sz="1500" dirty="0">
                  <a:latin typeface="Century" charset="0"/>
                  <a:ea typeface="Century" charset="0"/>
                  <a:cs typeface="Century" charset="0"/>
                </a:endParaRPr>
              </a:p>
            </p:txBody>
          </p:sp>
          <p:sp>
            <p:nvSpPr>
              <p:cNvPr id="35" name="テキスト ボックス 34"/>
              <p:cNvSpPr txBox="1"/>
              <p:nvPr/>
            </p:nvSpPr>
            <p:spPr>
              <a:xfrm>
                <a:off x="6579781" y="2393815"/>
                <a:ext cx="540000" cy="323165"/>
              </a:xfrm>
              <a:prstGeom prst="rect">
                <a:avLst/>
              </a:prstGeom>
              <a:noFill/>
            </p:spPr>
            <p:txBody>
              <a:bodyPr wrap="square" rtlCol="0">
                <a:spAutoFit/>
              </a:bodyPr>
              <a:lstStyle/>
              <a:p>
                <a:pPr algn="ctr"/>
                <a:r>
                  <a:rPr lang="en-US" altLang="ja-JP" sz="1500" dirty="0">
                    <a:latin typeface="Century" charset="0"/>
                    <a:ea typeface="Century" charset="0"/>
                    <a:cs typeface="Century" charset="0"/>
                  </a:rPr>
                  <a:t>-5</a:t>
                </a:r>
                <a:endParaRPr lang="ja-JP" altLang="en-US" sz="1500" dirty="0">
                  <a:latin typeface="Century" charset="0"/>
                  <a:ea typeface="Century" charset="0"/>
                  <a:cs typeface="Century" charset="0"/>
                </a:endParaRPr>
              </a:p>
            </p:txBody>
          </p:sp>
          <p:sp>
            <p:nvSpPr>
              <p:cNvPr id="36" name="テキスト ボックス 35"/>
              <p:cNvSpPr txBox="1"/>
              <p:nvPr/>
            </p:nvSpPr>
            <p:spPr>
              <a:xfrm>
                <a:off x="8119711" y="2393815"/>
                <a:ext cx="540000" cy="323165"/>
              </a:xfrm>
              <a:prstGeom prst="rect">
                <a:avLst/>
              </a:prstGeom>
              <a:noFill/>
            </p:spPr>
            <p:txBody>
              <a:bodyPr wrap="square" rtlCol="0">
                <a:spAutoFit/>
              </a:bodyPr>
              <a:lstStyle/>
              <a:p>
                <a:pPr algn="ctr"/>
                <a:r>
                  <a:rPr lang="en-US" altLang="ja-JP" sz="1500" dirty="0">
                    <a:latin typeface="Century" charset="0"/>
                    <a:ea typeface="Century" charset="0"/>
                    <a:cs typeface="Century" charset="0"/>
                  </a:rPr>
                  <a:t>10</a:t>
                </a:r>
                <a:endParaRPr lang="ja-JP" altLang="en-US" sz="1500" dirty="0">
                  <a:latin typeface="Century" charset="0"/>
                  <a:ea typeface="Century" charset="0"/>
                  <a:cs typeface="Century" charset="0"/>
                </a:endParaRPr>
              </a:p>
            </p:txBody>
          </p:sp>
          <p:sp>
            <p:nvSpPr>
              <p:cNvPr id="40" name="テキスト ボックス 39"/>
              <p:cNvSpPr txBox="1"/>
              <p:nvPr/>
            </p:nvSpPr>
            <p:spPr>
              <a:xfrm>
                <a:off x="6066471" y="2393815"/>
                <a:ext cx="540000" cy="323165"/>
              </a:xfrm>
              <a:prstGeom prst="rect">
                <a:avLst/>
              </a:prstGeom>
              <a:noFill/>
            </p:spPr>
            <p:txBody>
              <a:bodyPr wrap="square" rtlCol="0">
                <a:spAutoFit/>
              </a:bodyPr>
              <a:lstStyle/>
              <a:p>
                <a:pPr algn="ctr"/>
                <a:r>
                  <a:rPr lang="en-US" altLang="ja-JP" sz="1350" dirty="0">
                    <a:latin typeface="Century" charset="0"/>
                    <a:ea typeface="Century" charset="0"/>
                    <a:cs typeface="Century" charset="0"/>
                  </a:rPr>
                  <a:t>-</a:t>
                </a:r>
                <a:r>
                  <a:rPr lang="en-US" altLang="ja-JP" sz="1500" dirty="0">
                    <a:latin typeface="Century" charset="0"/>
                    <a:ea typeface="Century" charset="0"/>
                    <a:cs typeface="Century" charset="0"/>
                  </a:rPr>
                  <a:t>10</a:t>
                </a:r>
                <a:endParaRPr lang="ja-JP" altLang="en-US" sz="1500" dirty="0">
                  <a:latin typeface="Century" charset="0"/>
                  <a:ea typeface="Century" charset="0"/>
                  <a:cs typeface="Century" charset="0"/>
                </a:endParaRPr>
              </a:p>
            </p:txBody>
          </p:sp>
          <p:sp>
            <p:nvSpPr>
              <p:cNvPr id="41" name="テキスト ボックス 40"/>
              <p:cNvSpPr txBox="1"/>
              <p:nvPr/>
            </p:nvSpPr>
            <p:spPr>
              <a:xfrm>
                <a:off x="5676099" y="2348206"/>
                <a:ext cx="215375" cy="323165"/>
              </a:xfrm>
              <a:prstGeom prst="rect">
                <a:avLst/>
              </a:prstGeom>
              <a:noFill/>
            </p:spPr>
            <p:txBody>
              <a:bodyPr wrap="square" rtlCol="0">
                <a:spAutoFit/>
              </a:bodyPr>
              <a:lstStyle/>
              <a:p>
                <a:r>
                  <a:rPr lang="en-US" altLang="ja-JP" sz="1500" dirty="0">
                    <a:latin typeface="Century" charset="0"/>
                    <a:ea typeface="Century" charset="0"/>
                    <a:cs typeface="Century" charset="0"/>
                  </a:rPr>
                  <a:t>0</a:t>
                </a:r>
                <a:endParaRPr lang="ja-JP" altLang="en-US" sz="1500" dirty="0">
                  <a:latin typeface="Century" charset="0"/>
                  <a:ea typeface="Century" charset="0"/>
                  <a:cs typeface="Century" charset="0"/>
                </a:endParaRPr>
              </a:p>
            </p:txBody>
          </p:sp>
          <p:sp>
            <p:nvSpPr>
              <p:cNvPr id="42" name="テキスト ボックス 41"/>
              <p:cNvSpPr txBox="1"/>
              <p:nvPr/>
            </p:nvSpPr>
            <p:spPr>
              <a:xfrm>
                <a:off x="5676099" y="1804316"/>
                <a:ext cx="193855" cy="323165"/>
              </a:xfrm>
              <a:prstGeom prst="rect">
                <a:avLst/>
              </a:prstGeom>
              <a:noFill/>
            </p:spPr>
            <p:txBody>
              <a:bodyPr wrap="square" rtlCol="0">
                <a:spAutoFit/>
              </a:bodyPr>
              <a:lstStyle/>
              <a:p>
                <a:r>
                  <a:rPr lang="en-US" altLang="ja-JP" sz="1500" dirty="0">
                    <a:latin typeface="Century" charset="0"/>
                    <a:ea typeface="Century" charset="0"/>
                    <a:cs typeface="Century" charset="0"/>
                  </a:rPr>
                  <a:t>2</a:t>
                </a:r>
                <a:endParaRPr lang="ja-JP" altLang="en-US" sz="1500" dirty="0">
                  <a:latin typeface="Century" charset="0"/>
                  <a:ea typeface="Century" charset="0"/>
                  <a:cs typeface="Century" charset="0"/>
                </a:endParaRPr>
              </a:p>
            </p:txBody>
          </p:sp>
          <p:sp>
            <p:nvSpPr>
              <p:cNvPr id="43" name="テキスト ボックス 42"/>
              <p:cNvSpPr txBox="1"/>
              <p:nvPr/>
            </p:nvSpPr>
            <p:spPr>
              <a:xfrm>
                <a:off x="5676099" y="1274578"/>
                <a:ext cx="193855" cy="323165"/>
              </a:xfrm>
              <a:prstGeom prst="rect">
                <a:avLst/>
              </a:prstGeom>
              <a:noFill/>
            </p:spPr>
            <p:txBody>
              <a:bodyPr wrap="square" rtlCol="0">
                <a:spAutoFit/>
              </a:bodyPr>
              <a:lstStyle/>
              <a:p>
                <a:r>
                  <a:rPr lang="en-US" altLang="ja-JP" sz="1500" dirty="0">
                    <a:latin typeface="Century" charset="0"/>
                    <a:ea typeface="Century" charset="0"/>
                    <a:cs typeface="Century" charset="0"/>
                  </a:rPr>
                  <a:t>4</a:t>
                </a:r>
                <a:endParaRPr lang="ja-JP" altLang="en-US" sz="1500" dirty="0">
                  <a:latin typeface="Century" charset="0"/>
                  <a:ea typeface="Century" charset="0"/>
                  <a:cs typeface="Century" charset="0"/>
                </a:endParaRPr>
              </a:p>
            </p:txBody>
          </p:sp>
          <p:sp>
            <p:nvSpPr>
              <p:cNvPr id="44" name="テキスト ボックス 43"/>
              <p:cNvSpPr txBox="1"/>
              <p:nvPr/>
            </p:nvSpPr>
            <p:spPr>
              <a:xfrm>
                <a:off x="5676099" y="785941"/>
                <a:ext cx="193855" cy="323165"/>
              </a:xfrm>
              <a:prstGeom prst="rect">
                <a:avLst/>
              </a:prstGeom>
              <a:noFill/>
            </p:spPr>
            <p:txBody>
              <a:bodyPr wrap="square" rtlCol="0">
                <a:spAutoFit/>
              </a:bodyPr>
              <a:lstStyle/>
              <a:p>
                <a:r>
                  <a:rPr lang="en-US" altLang="ja-JP" sz="1500" dirty="0">
                    <a:latin typeface="Century" charset="0"/>
                    <a:ea typeface="Century" charset="0"/>
                    <a:cs typeface="Century" charset="0"/>
                  </a:rPr>
                  <a:t>6</a:t>
                </a:r>
                <a:endParaRPr lang="ja-JP" altLang="en-US" sz="1500" dirty="0">
                  <a:latin typeface="Century" charset="0"/>
                  <a:ea typeface="Century" charset="0"/>
                  <a:cs typeface="Century" charset="0"/>
                </a:endParaRPr>
              </a:p>
            </p:txBody>
          </p:sp>
          <p:sp>
            <p:nvSpPr>
              <p:cNvPr id="45" name="テキスト ボックス 44"/>
              <p:cNvSpPr txBox="1"/>
              <p:nvPr/>
            </p:nvSpPr>
            <p:spPr>
              <a:xfrm>
                <a:off x="5676099" y="245440"/>
                <a:ext cx="210402" cy="323165"/>
              </a:xfrm>
              <a:prstGeom prst="rect">
                <a:avLst/>
              </a:prstGeom>
              <a:noFill/>
            </p:spPr>
            <p:txBody>
              <a:bodyPr wrap="square" rtlCol="0">
                <a:spAutoFit/>
              </a:bodyPr>
              <a:lstStyle/>
              <a:p>
                <a:r>
                  <a:rPr lang="en-US" altLang="ja-JP" sz="1500" dirty="0">
                    <a:latin typeface="Century" charset="0"/>
                    <a:ea typeface="Century" charset="0"/>
                    <a:cs typeface="Century" charset="0"/>
                  </a:rPr>
                  <a:t>8</a:t>
                </a:r>
                <a:endParaRPr lang="ja-JP" altLang="en-US" sz="1500" dirty="0">
                  <a:latin typeface="Century" charset="0"/>
                  <a:ea typeface="Century" charset="0"/>
                  <a:cs typeface="Century" charset="0"/>
                </a:endParaRPr>
              </a:p>
            </p:txBody>
          </p:sp>
          <mc:AlternateContent xmlns:mc="http://schemas.openxmlformats.org/markup-compatibility/2006" xmlns:a14="http://schemas.microsoft.com/office/drawing/2010/main">
            <mc:Choice Requires="a14">
              <p:sp>
                <p:nvSpPr>
                  <p:cNvPr id="46" name="テキスト ボックス 45"/>
                  <p:cNvSpPr txBox="1"/>
                  <p:nvPr/>
                </p:nvSpPr>
                <p:spPr>
                  <a:xfrm>
                    <a:off x="5886501" y="2631045"/>
                    <a:ext cx="2974542" cy="314179"/>
                  </a:xfrm>
                  <a:prstGeom prst="rect">
                    <a:avLst/>
                  </a:prstGeom>
                  <a:noFill/>
                </p:spPr>
                <p:txBody>
                  <a:bodyPr wrap="square" rtlCol="0">
                    <a:spAutoFit/>
                  </a:bodyPr>
                  <a:lstStyle/>
                  <a:p>
                    <a:r>
                      <a:rPr lang="en-US" altLang="ja-JP" sz="1350" dirty="0" smtClean="0">
                        <a:latin typeface="Century" charset="0"/>
                        <a:ea typeface="Century" charset="0"/>
                        <a:cs typeface="Century" charset="0"/>
                      </a:rPr>
                      <a:t>Semi-Major Axis </a:t>
                    </a:r>
                    <a:r>
                      <a:rPr lang="en-US" altLang="ja-JP" sz="1350" dirty="0" smtClean="0"/>
                      <a:t>[</a:t>
                    </a:r>
                    <a14:m>
                      <m:oMath xmlns:m="http://schemas.openxmlformats.org/officeDocument/2006/math">
                        <m:acc>
                          <m:accPr>
                            <m:chr m:val="̃"/>
                            <m:ctrlPr>
                              <a:rPr lang="en-US" altLang="ja-JP" sz="1350" i="1">
                                <a:latin typeface="Cambria Math" charset="0"/>
                              </a:rPr>
                            </m:ctrlPr>
                          </m:accPr>
                          <m:e>
                            <m:r>
                              <a:rPr lang="en-US" altLang="ja-JP" sz="1350" i="1">
                                <a:latin typeface="Cambria Math" charset="0"/>
                              </a:rPr>
                              <m:t>𝑏</m:t>
                            </m:r>
                          </m:e>
                        </m:acc>
                        <m:r>
                          <m:rPr>
                            <m:nor/>
                          </m:rPr>
                          <a:rPr lang="en-US" altLang="ja-JP" sz="1350">
                            <a:latin typeface="Cambria Math" charset="0"/>
                          </a:rPr>
                          <m:t>=</m:t>
                        </m:r>
                        <m:f>
                          <m:fPr>
                            <m:type m:val="lin"/>
                            <m:ctrlPr>
                              <a:rPr lang="en-US" altLang="ja-JP" sz="1350" i="1">
                                <a:latin typeface="Cambria Math" charset="0"/>
                                <a:ea typeface="Century" charset="0"/>
                                <a:cs typeface="Century" charset="0"/>
                              </a:rPr>
                            </m:ctrlPr>
                          </m:fPr>
                          <m:num>
                            <m:d>
                              <m:dPr>
                                <m:ctrlPr>
                                  <a:rPr lang="mr-IN" altLang="ja-JP" sz="1350" i="1">
                                    <a:latin typeface="Cambria Math" charset="0"/>
                                    <a:ea typeface="Century" charset="0"/>
                                    <a:cs typeface="Century" charset="0"/>
                                  </a:rPr>
                                </m:ctrlPr>
                              </m:dPr>
                              <m:e>
                                <m:r>
                                  <a:rPr lang="en-US" altLang="ja-JP" sz="1350" i="1">
                                    <a:latin typeface="Cambria Math" charset="0"/>
                                    <a:ea typeface="Century" charset="0"/>
                                    <a:cs typeface="Century" charset="0"/>
                                  </a:rPr>
                                  <m:t>𝑎</m:t>
                                </m:r>
                                <m:r>
                                  <a:rPr lang="en-US" altLang="ja-JP" sz="1350" i="1">
                                    <a:latin typeface="Cambria Math" charset="0"/>
                                    <a:ea typeface="Century" charset="0"/>
                                    <a:cs typeface="Century" charset="0"/>
                                  </a:rPr>
                                  <m:t>−</m:t>
                                </m:r>
                                <m:sSub>
                                  <m:sSubPr>
                                    <m:ctrlPr>
                                      <a:rPr lang="en-US" altLang="ja-JP" sz="1350" i="1">
                                        <a:latin typeface="Cambria Math" charset="0"/>
                                        <a:ea typeface="Century" charset="0"/>
                                        <a:cs typeface="Century" charset="0"/>
                                      </a:rPr>
                                    </m:ctrlPr>
                                  </m:sSubPr>
                                  <m:e>
                                    <m:r>
                                      <a:rPr lang="en-US" altLang="ja-JP" sz="1350" i="1">
                                        <a:latin typeface="Cambria Math" charset="0"/>
                                        <a:ea typeface="Century" charset="0"/>
                                        <a:cs typeface="Century" charset="0"/>
                                      </a:rPr>
                                      <m:t>𝑎</m:t>
                                    </m:r>
                                  </m:e>
                                  <m:sub>
                                    <m:r>
                                      <a:rPr lang="en-US" altLang="ja-JP" sz="1350" i="1">
                                        <a:latin typeface="Cambria Math" charset="0"/>
                                        <a:ea typeface="Century" charset="0"/>
                                        <a:cs typeface="Century" charset="0"/>
                                      </a:rPr>
                                      <m:t>𝑝</m:t>
                                    </m:r>
                                  </m:sub>
                                </m:sSub>
                              </m:e>
                            </m:d>
                          </m:num>
                          <m:den>
                            <m:r>
                              <a:rPr lang="en-US" altLang="ja-JP" sz="1350" i="1">
                                <a:latin typeface="Cambria Math" charset="0"/>
                                <a:ea typeface="Century" charset="0"/>
                                <a:cs typeface="Century" charset="0"/>
                              </a:rPr>
                              <m:t>h</m:t>
                            </m:r>
                            <m:sSub>
                              <m:sSubPr>
                                <m:ctrlPr>
                                  <a:rPr lang="en-US" altLang="ja-JP" sz="1350" i="1">
                                    <a:latin typeface="Cambria Math" charset="0"/>
                                    <a:ea typeface="Century" charset="0"/>
                                    <a:cs typeface="Century" charset="0"/>
                                  </a:rPr>
                                </m:ctrlPr>
                              </m:sSubPr>
                              <m:e>
                                <m:r>
                                  <a:rPr lang="en-US" altLang="ja-JP" sz="1350" i="1">
                                    <a:latin typeface="Cambria Math" charset="0"/>
                                    <a:ea typeface="Century" charset="0"/>
                                    <a:cs typeface="Century" charset="0"/>
                                  </a:rPr>
                                  <m:t>𝑎</m:t>
                                </m:r>
                              </m:e>
                              <m:sub>
                                <m:r>
                                  <a:rPr lang="en-US" altLang="ja-JP" sz="1350" i="1">
                                    <a:latin typeface="Cambria Math" charset="0"/>
                                    <a:ea typeface="Century" charset="0"/>
                                    <a:cs typeface="Century" charset="0"/>
                                  </a:rPr>
                                  <m:t>𝑝</m:t>
                                </m:r>
                              </m:sub>
                            </m:sSub>
                          </m:den>
                        </m:f>
                      </m:oMath>
                    </a14:m>
                    <a:r>
                      <a:rPr lang="en-US" altLang="ja-JP" sz="1350" dirty="0" smtClean="0">
                        <a:latin typeface="Century" charset="0"/>
                        <a:ea typeface="Century" charset="0"/>
                        <a:cs typeface="Century" charset="0"/>
                      </a:rPr>
                      <a:t>]</a:t>
                    </a:r>
                    <a:endParaRPr lang="ja-JP" altLang="en-US" sz="1350" dirty="0">
                      <a:latin typeface="Century" charset="0"/>
                      <a:ea typeface="Century" charset="0"/>
                      <a:cs typeface="Century" charset="0"/>
                    </a:endParaRPr>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5886501" y="2631045"/>
                    <a:ext cx="2974542" cy="314179"/>
                  </a:xfrm>
                  <a:prstGeom prst="rect">
                    <a:avLst/>
                  </a:prstGeom>
                  <a:blipFill rotWithShape="0">
                    <a:blip r:embed="rId7"/>
                    <a:stretch>
                      <a:fillRect l="-412" t="-125926" r="-5967" b="-19074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p:cNvSpPr txBox="1"/>
                  <p:nvPr/>
                </p:nvSpPr>
                <p:spPr>
                  <a:xfrm rot="10800000">
                    <a:off x="5427413" y="653636"/>
                    <a:ext cx="400110" cy="1843903"/>
                  </a:xfrm>
                  <a:prstGeom prst="rect">
                    <a:avLst/>
                  </a:prstGeom>
                  <a:noFill/>
                </p:spPr>
                <p:txBody>
                  <a:bodyPr vert="eaVert" wrap="none" rtlCol="0">
                    <a:spAutoFit/>
                  </a:bodyPr>
                  <a:lstStyle/>
                  <a:p>
                    <a:r>
                      <a:rPr lang="en-US" altLang="ja-JP" sz="1400" dirty="0" smtClean="0">
                        <a:latin typeface="Century" charset="0"/>
                        <a:ea typeface="Century" charset="0"/>
                        <a:cs typeface="Century" charset="0"/>
                      </a:rPr>
                      <a:t>Eccentricity</a:t>
                    </a:r>
                    <a:r>
                      <a:rPr lang="en-US" altLang="ja-JP" sz="1400" dirty="0" smtClean="0"/>
                      <a:t> [</a:t>
                    </a:r>
                    <a14:m>
                      <m:oMath xmlns:m="http://schemas.openxmlformats.org/officeDocument/2006/math">
                        <m:acc>
                          <m:accPr>
                            <m:chr m:val="̃"/>
                            <m:ctrlPr>
                              <a:rPr lang="ja-JP" altLang="en-US" sz="1400" i="1">
                                <a:latin typeface="Cambria Math" charset="0"/>
                              </a:rPr>
                            </m:ctrlPr>
                          </m:accPr>
                          <m:e>
                            <m:r>
                              <a:rPr lang="en-US" altLang="ja-JP" sz="1400" i="1">
                                <a:latin typeface="Cambria Math" charset="0"/>
                              </a:rPr>
                              <m:t>𝑒</m:t>
                            </m:r>
                          </m:e>
                        </m:acc>
                        <m:f>
                          <m:fPr>
                            <m:type m:val="lin"/>
                            <m:ctrlPr>
                              <a:rPr lang="en-US" altLang="ja-JP" sz="1400" i="1">
                                <a:latin typeface="Cambria Math" charset="0"/>
                                <a:ea typeface="Century" charset="0"/>
                                <a:cs typeface="Century" charset="0"/>
                              </a:rPr>
                            </m:ctrlPr>
                          </m:fPr>
                          <m:num>
                            <m:r>
                              <a:rPr lang="en-US" altLang="ja-JP" sz="1400" i="1">
                                <a:latin typeface="Cambria Math" charset="0"/>
                                <a:ea typeface="Century" charset="0"/>
                                <a:cs typeface="Century" charset="0"/>
                              </a:rPr>
                              <m:t>=</m:t>
                            </m:r>
                            <m:r>
                              <a:rPr lang="en-US" altLang="ja-JP" sz="1400" i="1">
                                <a:latin typeface="Cambria Math" charset="0"/>
                                <a:ea typeface="Century" charset="0"/>
                                <a:cs typeface="Century" charset="0"/>
                              </a:rPr>
                              <m:t>𝑒</m:t>
                            </m:r>
                          </m:num>
                          <m:den>
                            <m:r>
                              <a:rPr lang="en-US" altLang="ja-JP" sz="1400" i="1">
                                <a:latin typeface="Cambria Math" charset="0"/>
                                <a:ea typeface="Century" charset="0"/>
                                <a:cs typeface="Century" charset="0"/>
                              </a:rPr>
                              <m:t>h</m:t>
                            </m:r>
                          </m:den>
                        </m:f>
                      </m:oMath>
                    </a14:m>
                    <a:r>
                      <a:rPr lang="en-US" altLang="ja-JP" sz="1400" dirty="0" smtClean="0"/>
                      <a:t>]</a:t>
                    </a:r>
                    <a:endParaRPr lang="ja-JP" altLang="en-US" sz="1400" dirty="0"/>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rot="10800000">
                    <a:off x="5427413" y="653636"/>
                    <a:ext cx="400110" cy="1843903"/>
                  </a:xfrm>
                  <a:prstGeom prst="rect">
                    <a:avLst/>
                  </a:prstGeom>
                  <a:blipFill rotWithShape="0">
                    <a:blip r:embed="rId8"/>
                    <a:stretch>
                      <a:fillRect r="-3030" b="-3459"/>
                    </a:stretch>
                  </a:blipFill>
                </p:spPr>
                <p:txBody>
                  <a:bodyPr/>
                  <a:lstStyle/>
                  <a:p>
                    <a:r>
                      <a:rPr lang="ja-JP" altLang="en-US">
                        <a:noFill/>
                      </a:rPr>
                      <a:t> </a:t>
                    </a:r>
                  </a:p>
                </p:txBody>
              </p:sp>
            </mc:Fallback>
          </mc:AlternateContent>
          <p:grpSp>
            <p:nvGrpSpPr>
              <p:cNvPr id="48" name="図形グループ 47"/>
              <p:cNvGrpSpPr/>
              <p:nvPr/>
            </p:nvGrpSpPr>
            <p:grpSpPr>
              <a:xfrm>
                <a:off x="5915412" y="361668"/>
                <a:ext cx="2945630" cy="2114546"/>
                <a:chOff x="5915411" y="1900223"/>
                <a:chExt cx="2945630" cy="2114546"/>
              </a:xfrm>
            </p:grpSpPr>
            <p:grpSp>
              <p:nvGrpSpPr>
                <p:cNvPr id="49" name="図形グループ 48"/>
                <p:cNvGrpSpPr/>
                <p:nvPr/>
              </p:nvGrpSpPr>
              <p:grpSpPr>
                <a:xfrm>
                  <a:off x="5915411" y="1900223"/>
                  <a:ext cx="2945630" cy="2114546"/>
                  <a:chOff x="5915411" y="1900223"/>
                  <a:chExt cx="2945630" cy="2114546"/>
                </a:xfrm>
              </p:grpSpPr>
              <p:sp>
                <p:nvSpPr>
                  <p:cNvPr id="51" name="フリーフォーム 50"/>
                  <p:cNvSpPr/>
                  <p:nvPr/>
                </p:nvSpPr>
                <p:spPr>
                  <a:xfrm>
                    <a:off x="6429720" y="1956210"/>
                    <a:ext cx="1908000" cy="2052000"/>
                  </a:xfrm>
                  <a:custGeom>
                    <a:avLst/>
                    <a:gdLst>
                      <a:gd name="connsiteX0" fmla="*/ 0 w 2734056"/>
                      <a:gd name="connsiteY0" fmla="*/ 0 h 3136392"/>
                      <a:gd name="connsiteX1" fmla="*/ 2734056 w 2734056"/>
                      <a:gd name="connsiteY1" fmla="*/ 0 h 3136392"/>
                      <a:gd name="connsiteX2" fmla="*/ 2423160 w 2734056"/>
                      <a:gd name="connsiteY2" fmla="*/ 832104 h 3136392"/>
                      <a:gd name="connsiteX3" fmla="*/ 2240280 w 2734056"/>
                      <a:gd name="connsiteY3" fmla="*/ 1353312 h 3136392"/>
                      <a:gd name="connsiteX4" fmla="*/ 2048256 w 2734056"/>
                      <a:gd name="connsiteY4" fmla="*/ 1947672 h 3136392"/>
                      <a:gd name="connsiteX5" fmla="*/ 1947672 w 2734056"/>
                      <a:gd name="connsiteY5" fmla="*/ 2313432 h 3136392"/>
                      <a:gd name="connsiteX6" fmla="*/ 1883664 w 2734056"/>
                      <a:gd name="connsiteY6" fmla="*/ 2587752 h 3136392"/>
                      <a:gd name="connsiteX7" fmla="*/ 1865376 w 2734056"/>
                      <a:gd name="connsiteY7" fmla="*/ 2816352 h 3136392"/>
                      <a:gd name="connsiteX8" fmla="*/ 1837944 w 2734056"/>
                      <a:gd name="connsiteY8" fmla="*/ 3127248 h 3136392"/>
                      <a:gd name="connsiteX9" fmla="*/ 886968 w 2734056"/>
                      <a:gd name="connsiteY9" fmla="*/ 3136392 h 3136392"/>
                      <a:gd name="connsiteX10" fmla="*/ 859536 w 2734056"/>
                      <a:gd name="connsiteY10" fmla="*/ 2743200 h 3136392"/>
                      <a:gd name="connsiteX11" fmla="*/ 786384 w 2734056"/>
                      <a:gd name="connsiteY11" fmla="*/ 2304288 h 3136392"/>
                      <a:gd name="connsiteX12" fmla="*/ 694944 w 2734056"/>
                      <a:gd name="connsiteY12" fmla="*/ 1947672 h 3136392"/>
                      <a:gd name="connsiteX13" fmla="*/ 585216 w 2734056"/>
                      <a:gd name="connsiteY13" fmla="*/ 1554480 h 3136392"/>
                      <a:gd name="connsiteX14" fmla="*/ 393192 w 2734056"/>
                      <a:gd name="connsiteY14" fmla="*/ 1051560 h 3136392"/>
                      <a:gd name="connsiteX15" fmla="*/ 137160 w 2734056"/>
                      <a:gd name="connsiteY15" fmla="*/ 393192 h 3136392"/>
                      <a:gd name="connsiteX16" fmla="*/ 0 w 2734056"/>
                      <a:gd name="connsiteY16" fmla="*/ 0 h 31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4056" h="3136392">
                        <a:moveTo>
                          <a:pt x="0" y="0"/>
                        </a:moveTo>
                        <a:lnTo>
                          <a:pt x="2734056" y="0"/>
                        </a:lnTo>
                        <a:lnTo>
                          <a:pt x="2423160" y="832104"/>
                        </a:lnTo>
                        <a:lnTo>
                          <a:pt x="2240280" y="1353312"/>
                        </a:lnTo>
                        <a:lnTo>
                          <a:pt x="2048256" y="1947672"/>
                        </a:lnTo>
                        <a:lnTo>
                          <a:pt x="1947672" y="2313432"/>
                        </a:lnTo>
                        <a:lnTo>
                          <a:pt x="1883664" y="2587752"/>
                        </a:lnTo>
                        <a:lnTo>
                          <a:pt x="1865376" y="2816352"/>
                        </a:lnTo>
                        <a:lnTo>
                          <a:pt x="1837944" y="3127248"/>
                        </a:lnTo>
                        <a:lnTo>
                          <a:pt x="886968" y="3136392"/>
                        </a:lnTo>
                        <a:lnTo>
                          <a:pt x="859536" y="2743200"/>
                        </a:lnTo>
                        <a:lnTo>
                          <a:pt x="786384" y="2304288"/>
                        </a:lnTo>
                        <a:lnTo>
                          <a:pt x="694944" y="1947672"/>
                        </a:lnTo>
                        <a:lnTo>
                          <a:pt x="585216" y="1554480"/>
                        </a:lnTo>
                        <a:lnTo>
                          <a:pt x="393192" y="1051560"/>
                        </a:lnTo>
                        <a:lnTo>
                          <a:pt x="137160" y="393192"/>
                        </a:lnTo>
                        <a:lnTo>
                          <a:pt x="0" y="0"/>
                        </a:lnTo>
                        <a:close/>
                      </a:path>
                    </a:pathLst>
                  </a:custGeom>
                  <a:gradFill flip="none" rotWithShape="1">
                    <a:gsLst>
                      <a:gs pos="0">
                        <a:srgbClr val="00B050">
                          <a:alpha val="0"/>
                        </a:srgbClr>
                      </a:gs>
                      <a:gs pos="46000">
                        <a:srgbClr val="00B050">
                          <a:alpha val="36000"/>
                        </a:srgbClr>
                      </a:gs>
                      <a:gs pos="100000">
                        <a:srgbClr val="00B05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図 51"/>
                  <p:cNvPicPr>
                    <a:picLocks noChangeAspect="1"/>
                  </p:cNvPicPr>
                  <p:nvPr/>
                </p:nvPicPr>
                <p:blipFill rotWithShape="1">
                  <a:blip r:embed="rId9">
                    <a:extLst>
                      <a:ext uri="{28A0092B-C50C-407E-A947-70E740481C1C}">
                        <a14:useLocalDpi xmlns:a14="http://schemas.microsoft.com/office/drawing/2010/main" val="0"/>
                      </a:ext>
                    </a:extLst>
                  </a:blip>
                  <a:srcRect l="9541" t="4914" r="13541" b="10532"/>
                  <a:stretch/>
                </p:blipFill>
                <p:spPr>
                  <a:xfrm rot="5400000">
                    <a:off x="6330953" y="1484681"/>
                    <a:ext cx="2114546" cy="2945630"/>
                  </a:xfrm>
                  <a:prstGeom prst="rect">
                    <a:avLst/>
                  </a:prstGeom>
                </p:spPr>
              </p:pic>
            </p:grpSp>
            <mc:AlternateContent xmlns:mc="http://schemas.openxmlformats.org/markup-compatibility/2006" xmlns:a14="http://schemas.microsoft.com/office/drawing/2010/main">
              <mc:Choice Requires="a14">
                <p:sp>
                  <p:nvSpPr>
                    <p:cNvPr id="50" name="テキスト ボックス 49"/>
                    <p:cNvSpPr txBox="1"/>
                    <p:nvPr/>
                  </p:nvSpPr>
                  <p:spPr>
                    <a:xfrm>
                      <a:off x="6783297" y="2085544"/>
                      <a:ext cx="1141659" cy="474617"/>
                    </a:xfrm>
                    <a:prstGeom prst="rect">
                      <a:avLst/>
                    </a:prstGeom>
                    <a:noFill/>
                    <a:ln w="19050">
                      <a:noFill/>
                    </a:ln>
                  </p:spPr>
                  <p:txBody>
                    <a:bodyPr wrap="none" rtlCol="0">
                      <a:spAutoFit/>
                    </a:bodyPr>
                    <a:lstStyle/>
                    <a:p>
                      <a:r>
                        <a:rPr lang="en-US" altLang="ja-JP" sz="1200" dirty="0" smtClean="0">
                          <a:solidFill>
                            <a:schemeClr val="bg1"/>
                          </a:solidFill>
                          <a:effectLst>
                            <a:glow rad="101600">
                              <a:srgbClr val="004720">
                                <a:alpha val="40000"/>
                              </a:srgbClr>
                            </a:glow>
                          </a:effectLst>
                          <a:latin typeface="Century" charset="0"/>
                          <a:ea typeface="Century" charset="0"/>
                          <a:cs typeface="Century" charset="0"/>
                        </a:rPr>
                        <a:t>Feeding Zone</a:t>
                      </a:r>
                      <a:endParaRPr lang="en-US" altLang="ja-JP" sz="1200" i="1" dirty="0" smtClean="0">
                        <a:solidFill>
                          <a:schemeClr val="bg1"/>
                        </a:solidFill>
                        <a:effectLst>
                          <a:glow rad="101600">
                            <a:srgbClr val="004720">
                              <a:alpha val="40000"/>
                            </a:srgbClr>
                          </a:glow>
                        </a:effectLst>
                        <a:latin typeface="Cambria Math" charset="0"/>
                      </a:endParaRPr>
                    </a:p>
                    <a:p>
                      <a:pPr/>
                      <a14:m>
                        <m:oMathPara xmlns:m="http://schemas.openxmlformats.org/officeDocument/2006/math">
                          <m:oMathParaPr>
                            <m:jc m:val="centerGroup"/>
                          </m:oMathParaPr>
                          <m:oMath xmlns:m="http://schemas.openxmlformats.org/officeDocument/2006/math">
                            <m:sSub>
                              <m:sSubPr>
                                <m:ctrlPr>
                                  <a:rPr lang="en-US" altLang="ja-JP" sz="1200" i="1" smtClean="0">
                                    <a:solidFill>
                                      <a:schemeClr val="bg1"/>
                                    </a:solidFill>
                                    <a:effectLst>
                                      <a:glow rad="101600">
                                        <a:srgbClr val="004720">
                                          <a:alpha val="40000"/>
                                        </a:srgbClr>
                                      </a:glow>
                                    </a:effectLst>
                                    <a:latin typeface="Cambria Math" charset="0"/>
                                  </a:rPr>
                                </m:ctrlPr>
                              </m:sSubPr>
                              <m:e>
                                <m:r>
                                  <a:rPr lang="en-US" altLang="ja-JP" sz="1200" i="1">
                                    <a:solidFill>
                                      <a:schemeClr val="bg1"/>
                                    </a:solidFill>
                                    <a:effectLst>
                                      <a:glow rad="101600">
                                        <a:srgbClr val="004720">
                                          <a:alpha val="40000"/>
                                        </a:srgbClr>
                                      </a:glow>
                                    </a:effectLst>
                                    <a:latin typeface="Cambria Math" charset="0"/>
                                  </a:rPr>
                                  <m:t>𝐸</m:t>
                                </m:r>
                              </m:e>
                              <m:sub>
                                <m:r>
                                  <a:rPr lang="en-US" altLang="ja-JP" sz="1200" i="1">
                                    <a:solidFill>
                                      <a:schemeClr val="bg1"/>
                                    </a:solidFill>
                                    <a:effectLst>
                                      <a:glow rad="101600">
                                        <a:srgbClr val="004720">
                                          <a:alpha val="40000"/>
                                        </a:srgbClr>
                                      </a:glow>
                                    </a:effectLst>
                                    <a:latin typeface="Cambria Math" charset="0"/>
                                  </a:rPr>
                                  <m:t>𝐽</m:t>
                                </m:r>
                              </m:sub>
                            </m:sSub>
                            <m:r>
                              <a:rPr lang="en-US" altLang="ja-JP" sz="1200" b="0" i="1" smtClean="0">
                                <a:solidFill>
                                  <a:schemeClr val="bg1"/>
                                </a:solidFill>
                                <a:effectLst>
                                  <a:glow rad="101600">
                                    <a:srgbClr val="004720">
                                      <a:alpha val="40000"/>
                                    </a:srgbClr>
                                  </a:glow>
                                </a:effectLst>
                                <a:latin typeface="Cambria Math" charset="0"/>
                              </a:rPr>
                              <m:t>&gt;</m:t>
                            </m:r>
                            <m:r>
                              <a:rPr lang="en-US" altLang="ja-JP" sz="1200" i="1">
                                <a:solidFill>
                                  <a:schemeClr val="bg1"/>
                                </a:solidFill>
                                <a:effectLst>
                                  <a:glow rad="101600">
                                    <a:srgbClr val="004720">
                                      <a:alpha val="40000"/>
                                    </a:srgbClr>
                                  </a:glow>
                                </a:effectLst>
                                <a:latin typeface="Cambria Math" charset="0"/>
                              </a:rPr>
                              <m:t>0</m:t>
                            </m:r>
                          </m:oMath>
                        </m:oMathPara>
                      </a14:m>
                      <a:endParaRPr lang="ja-JP" altLang="en-US" sz="1200" dirty="0">
                        <a:solidFill>
                          <a:schemeClr val="bg1"/>
                        </a:solidFill>
                        <a:effectLst>
                          <a:glow rad="101600">
                            <a:srgbClr val="004720">
                              <a:alpha val="40000"/>
                            </a:srgbClr>
                          </a:glow>
                        </a:effectLst>
                      </a:endParaRPr>
                    </a:p>
                  </p:txBody>
                </p:sp>
              </mc:Choice>
              <mc:Fallback xmlns="">
                <p:sp>
                  <p:nvSpPr>
                    <p:cNvPr id="48" name="テキスト ボックス 47"/>
                    <p:cNvSpPr txBox="1">
                      <a:spLocks noRot="1" noChangeAspect="1" noMove="1" noResize="1" noEditPoints="1" noAdjustHandles="1" noChangeArrowheads="1" noChangeShapeType="1" noTextEdit="1"/>
                    </p:cNvSpPr>
                    <p:nvPr/>
                  </p:nvSpPr>
                  <p:spPr>
                    <a:xfrm>
                      <a:off x="6783297" y="2085544"/>
                      <a:ext cx="1141659" cy="474617"/>
                    </a:xfrm>
                    <a:prstGeom prst="rect">
                      <a:avLst/>
                    </a:prstGeom>
                    <a:blipFill rotWithShape="0">
                      <a:blip r:embed="rId10"/>
                      <a:stretch>
                        <a:fillRect l="-3209" t="-8974" r="-2674" b="-7692"/>
                      </a:stretch>
                    </a:blipFill>
                    <a:ln w="19050">
                      <a:noFill/>
                    </a:ln>
                  </p:spPr>
                  <p:txBody>
                    <a:bodyPr/>
                    <a:lstStyle/>
                    <a:p>
                      <a:r>
                        <a:rPr lang="ja-JP" altLang="en-US">
                          <a:noFill/>
                        </a:rPr>
                        <a:t> </a:t>
                      </a:r>
                    </a:p>
                  </p:txBody>
                </p:sp>
              </mc:Fallback>
            </mc:AlternateContent>
          </p:grpSp>
        </p:grpSp>
        <p:pic>
          <p:nvPicPr>
            <p:cNvPr id="62" name="図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421" y="5674799"/>
              <a:ext cx="378000" cy="288659"/>
            </a:xfrm>
            <a:prstGeom prst="rect">
              <a:avLst/>
            </a:prstGeom>
          </p:spPr>
        </p:pic>
        <p:grpSp>
          <p:nvGrpSpPr>
            <p:cNvPr id="3" name="図形グループ 2"/>
            <p:cNvGrpSpPr/>
            <p:nvPr/>
          </p:nvGrpSpPr>
          <p:grpSpPr>
            <a:xfrm>
              <a:off x="912081" y="4473432"/>
              <a:ext cx="2201303" cy="1236277"/>
              <a:chOff x="1105009" y="4769264"/>
              <a:chExt cx="2201303" cy="1236277"/>
            </a:xfrm>
          </p:grpSpPr>
          <p:grpSp>
            <p:nvGrpSpPr>
              <p:cNvPr id="53" name="図形グループ 52"/>
              <p:cNvGrpSpPr/>
              <p:nvPr/>
            </p:nvGrpSpPr>
            <p:grpSpPr>
              <a:xfrm>
                <a:off x="1105009" y="4769264"/>
                <a:ext cx="2201303" cy="1236277"/>
                <a:chOff x="6188408" y="1149284"/>
                <a:chExt cx="2201303" cy="1236277"/>
              </a:xfrm>
            </p:grpSpPr>
            <p:sp>
              <p:nvSpPr>
                <p:cNvPr id="54" name="右矢印 53"/>
                <p:cNvSpPr/>
                <p:nvPr/>
              </p:nvSpPr>
              <p:spPr>
                <a:xfrm>
                  <a:off x="6188408" y="2148253"/>
                  <a:ext cx="679815" cy="237308"/>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右矢印 54"/>
                <p:cNvSpPr/>
                <p:nvPr/>
              </p:nvSpPr>
              <p:spPr>
                <a:xfrm rot="15170058">
                  <a:off x="6602375" y="1733667"/>
                  <a:ext cx="679815" cy="237308"/>
                </a:xfrm>
                <a:prstGeom prst="right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右矢印 55"/>
                <p:cNvSpPr/>
                <p:nvPr/>
              </p:nvSpPr>
              <p:spPr>
                <a:xfrm>
                  <a:off x="6809958" y="1159620"/>
                  <a:ext cx="316970" cy="237308"/>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右矢印 58"/>
                <p:cNvSpPr/>
                <p:nvPr/>
              </p:nvSpPr>
              <p:spPr>
                <a:xfrm>
                  <a:off x="8072741" y="1149284"/>
                  <a:ext cx="316970" cy="237308"/>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右矢印 60"/>
                <p:cNvSpPr/>
                <p:nvPr/>
              </p:nvSpPr>
              <p:spPr>
                <a:xfrm rot="16200000" flipH="1">
                  <a:off x="6320677" y="1626127"/>
                  <a:ext cx="615103" cy="237308"/>
                </a:xfrm>
                <a:prstGeom prst="rightArrow">
                  <a:avLst/>
                </a:prstGeom>
                <a:solidFill>
                  <a:srgbClr val="7030A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6" name="右矢印 65"/>
              <p:cNvSpPr/>
              <p:nvPr/>
            </p:nvSpPr>
            <p:spPr>
              <a:xfrm>
                <a:off x="2783816" y="5461230"/>
                <a:ext cx="316970" cy="237308"/>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84" name="図形グループ 83"/>
          <p:cNvGrpSpPr/>
          <p:nvPr/>
        </p:nvGrpSpPr>
        <p:grpSpPr>
          <a:xfrm>
            <a:off x="140915" y="3883373"/>
            <a:ext cx="4947131" cy="1414534"/>
            <a:chOff x="140613" y="2802665"/>
            <a:chExt cx="4947131" cy="1414534"/>
          </a:xfrm>
        </p:grpSpPr>
        <p:sp>
          <p:nvSpPr>
            <p:cNvPr id="85" name="テキスト ボックス 84"/>
            <p:cNvSpPr txBox="1"/>
            <p:nvPr/>
          </p:nvSpPr>
          <p:spPr>
            <a:xfrm>
              <a:off x="2200859" y="2840691"/>
              <a:ext cx="607859" cy="461665"/>
            </a:xfrm>
            <a:prstGeom prst="rect">
              <a:avLst/>
            </a:prstGeom>
            <a:noFill/>
          </p:spPr>
          <p:txBody>
            <a:bodyPr wrap="none" rtlCol="0">
              <a:spAutoFit/>
            </a:bodyPr>
            <a:lstStyle/>
            <a:p>
              <a:r>
                <a:rPr lang="en-US" altLang="ja-JP" sz="2400" dirty="0" smtClean="0">
                  <a:solidFill>
                    <a:schemeClr val="bg1"/>
                  </a:solidFill>
                  <a:latin typeface="Rockwell Extra Bold" charset="0"/>
                  <a:ea typeface="Rockwell Extra Bold" charset="0"/>
                  <a:cs typeface="Rockwell Extra Bold" charset="0"/>
                </a:rPr>
                <a:t>VS</a:t>
              </a:r>
              <a:endParaRPr lang="ja-JP" altLang="en-US" sz="2400" dirty="0">
                <a:solidFill>
                  <a:schemeClr val="bg1"/>
                </a:solidFill>
                <a:latin typeface="Rockwell Extra Bold" charset="0"/>
                <a:ea typeface="Rockwell Extra Bold" charset="0"/>
                <a:cs typeface="Rockwell Extra Bold" charset="0"/>
              </a:endParaRPr>
            </a:p>
          </p:txBody>
        </p:sp>
        <p:sp>
          <p:nvSpPr>
            <p:cNvPr id="86" name="正方形/長方形 85"/>
            <p:cNvSpPr/>
            <p:nvPr/>
          </p:nvSpPr>
          <p:spPr>
            <a:xfrm>
              <a:off x="2543823" y="3252685"/>
              <a:ext cx="2543921" cy="964514"/>
            </a:xfrm>
            <a:prstGeom prst="rect">
              <a:avLst/>
            </a:prstGeom>
            <a:solidFill>
              <a:schemeClr val="tx1">
                <a:alpha val="50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140613" y="3257691"/>
              <a:ext cx="2281861" cy="943264"/>
            </a:xfrm>
            <a:prstGeom prst="rect">
              <a:avLst/>
            </a:prstGeom>
            <a:solidFill>
              <a:schemeClr val="tx1">
                <a:alpha val="5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88" name="テキスト ボックス 87"/>
                <p:cNvSpPr txBox="1"/>
                <p:nvPr/>
              </p:nvSpPr>
              <p:spPr>
                <a:xfrm>
                  <a:off x="257181" y="3295232"/>
                  <a:ext cx="2083712" cy="738664"/>
                </a:xfrm>
                <a:prstGeom prst="rect">
                  <a:avLst/>
                </a:prstGeom>
                <a:noFill/>
                <a:ln w="25400">
                  <a:noFill/>
                </a:ln>
              </p:spPr>
              <p:txBody>
                <a:bodyPr wrap="none" rtlCol="0">
                  <a:spAutoFit/>
                </a:bodyPr>
                <a:lstStyle/>
                <a:p>
                  <a:pPr algn="ctr"/>
                  <a:r>
                    <a:rPr lang="en-US" altLang="ja-JP" dirty="0" smtClean="0">
                      <a:solidFill>
                        <a:schemeClr val="bg1"/>
                      </a:solidFill>
                    </a:rPr>
                    <a:t>Migration Timescale</a:t>
                  </a:r>
                  <a:endParaRPr kumimoji="1" lang="en-US" altLang="ja-JP" sz="2400" i="1" dirty="0" smtClean="0">
                    <a:solidFill>
                      <a:schemeClr val="bg1"/>
                    </a:solidFill>
                    <a:latin typeface="Cambria Math" charset="0"/>
                  </a:endParaRPr>
                </a:p>
                <a:p>
                  <a:pPr/>
                  <a14:m>
                    <m:oMathPara xmlns:m="http://schemas.openxmlformats.org/officeDocument/2006/math">
                      <m:oMathParaPr>
                        <m:jc m:val="center"/>
                      </m:oMathParaPr>
                      <m:oMath xmlns:m="http://schemas.openxmlformats.org/officeDocument/2006/math">
                        <m:sSub>
                          <m:sSubPr>
                            <m:ctrlPr>
                              <a:rPr kumimoji="1" lang="en-US" altLang="ja-JP" sz="2400" i="1" smtClean="0">
                                <a:solidFill>
                                  <a:schemeClr val="bg1"/>
                                </a:solidFill>
                                <a:latin typeface="Cambria Math" charset="0"/>
                              </a:rPr>
                            </m:ctrlPr>
                          </m:sSubPr>
                          <m:e>
                            <m:r>
                              <a:rPr kumimoji="1" lang="en-US" altLang="ja-JP" sz="2400" i="1" smtClean="0">
                                <a:solidFill>
                                  <a:schemeClr val="bg1"/>
                                </a:solidFill>
                                <a:latin typeface="Cambria Math" charset="0"/>
                                <a:ea typeface="Cambria Math" charset="0"/>
                                <a:cs typeface="Cambria Math" charset="0"/>
                              </a:rPr>
                              <m:t>𝜏</m:t>
                            </m:r>
                          </m:e>
                          <m:sub>
                            <m:r>
                              <a:rPr kumimoji="1" lang="en-US" altLang="ja-JP" sz="2400" b="0" i="1" smtClean="0">
                                <a:solidFill>
                                  <a:schemeClr val="bg1"/>
                                </a:solidFill>
                                <a:latin typeface="Cambria Math" charset="0"/>
                              </a:rPr>
                              <m:t>𝐺𝑟𝑜𝑤</m:t>
                            </m:r>
                          </m:sub>
                        </m:sSub>
                      </m:oMath>
                    </m:oMathPara>
                  </a14:m>
                  <a:endParaRPr kumimoji="1" lang="ja-JP" altLang="en-US" dirty="0">
                    <a:solidFill>
                      <a:schemeClr val="bg1"/>
                    </a:solidFill>
                  </a:endParaRPr>
                </a:p>
              </p:txBody>
            </p:sp>
          </mc:Choice>
          <mc:Fallback xmlns="">
            <p:sp>
              <p:nvSpPr>
                <p:cNvPr id="88" name="テキスト ボックス 87"/>
                <p:cNvSpPr txBox="1">
                  <a:spLocks noRot="1" noChangeAspect="1" noMove="1" noResize="1" noEditPoints="1" noAdjustHandles="1" noChangeArrowheads="1" noChangeShapeType="1" noTextEdit="1"/>
                </p:cNvSpPr>
                <p:nvPr/>
              </p:nvSpPr>
              <p:spPr>
                <a:xfrm>
                  <a:off x="257181" y="3295232"/>
                  <a:ext cx="2083712" cy="738664"/>
                </a:xfrm>
                <a:prstGeom prst="rect">
                  <a:avLst/>
                </a:prstGeom>
                <a:blipFill rotWithShape="0">
                  <a:blip r:embed="rId11"/>
                  <a:stretch>
                    <a:fillRect l="-2339" t="-4959" r="-2632" b="-1653"/>
                  </a:stretch>
                </a:blipFill>
                <a:ln w="25400">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9" name="テキスト ボックス 88"/>
                <p:cNvSpPr txBox="1"/>
                <p:nvPr/>
              </p:nvSpPr>
              <p:spPr>
                <a:xfrm>
                  <a:off x="2840638" y="3270507"/>
                  <a:ext cx="2010230" cy="767198"/>
                </a:xfrm>
                <a:prstGeom prst="rect">
                  <a:avLst/>
                </a:prstGeom>
                <a:noFill/>
                <a:ln w="25400">
                  <a:noFill/>
                </a:ln>
              </p:spPr>
              <p:txBody>
                <a:bodyPr wrap="none" rtlCol="0">
                  <a:spAutoFit/>
                </a:bodyPr>
                <a:lstStyle/>
                <a:p>
                  <a:pPr algn="ctr"/>
                  <a:r>
                    <a:rPr lang="en-US" altLang="ja-JP" dirty="0" smtClean="0">
                      <a:solidFill>
                        <a:schemeClr val="bg1"/>
                      </a:solidFill>
                    </a:rPr>
                    <a:t>Damping Timescale</a:t>
                  </a:r>
                  <a:endParaRPr kumimoji="1" lang="en-US" altLang="ja-JP" dirty="0" smtClean="0">
                    <a:solidFill>
                      <a:schemeClr val="bg1"/>
                    </a:solidFill>
                  </a:endParaRPr>
                </a:p>
                <a:p>
                  <a:pPr algn="ctr"/>
                  <a14:m>
                    <m:oMathPara xmlns:m="http://schemas.openxmlformats.org/officeDocument/2006/math">
                      <m:oMathParaPr>
                        <m:jc m:val="centerGroup"/>
                      </m:oMathParaPr>
                      <m:oMath xmlns:m="http://schemas.openxmlformats.org/officeDocument/2006/math">
                        <m:sSub>
                          <m:sSubPr>
                            <m:ctrlPr>
                              <a:rPr kumimoji="1" lang="en-US" altLang="ja-JP" sz="2400" i="1" smtClean="0">
                                <a:solidFill>
                                  <a:schemeClr val="bg1"/>
                                </a:solidFill>
                                <a:latin typeface="Cambria Math" charset="0"/>
                              </a:rPr>
                            </m:ctrlPr>
                          </m:sSubPr>
                          <m:e>
                            <m:r>
                              <a:rPr kumimoji="1" lang="en-US" altLang="ja-JP" sz="2400" i="1" smtClean="0">
                                <a:solidFill>
                                  <a:schemeClr val="bg1"/>
                                </a:solidFill>
                                <a:latin typeface="Cambria Math" charset="0"/>
                                <a:ea typeface="Cambria Math" charset="0"/>
                                <a:cs typeface="Cambria Math" charset="0"/>
                              </a:rPr>
                              <m:t>𝜏</m:t>
                            </m:r>
                          </m:e>
                          <m:sub>
                            <m:r>
                              <a:rPr kumimoji="1" lang="en-US" altLang="ja-JP" sz="2400" b="0" i="1" smtClean="0">
                                <a:solidFill>
                                  <a:schemeClr val="bg1"/>
                                </a:solidFill>
                                <a:latin typeface="Cambria Math" charset="0"/>
                              </a:rPr>
                              <m:t>𝐷𝑎𝑚𝑝</m:t>
                            </m:r>
                          </m:sub>
                        </m:sSub>
                      </m:oMath>
                    </m:oMathPara>
                  </a14:m>
                  <a:endParaRPr kumimoji="1" lang="ja-JP" altLang="en-US" dirty="0">
                    <a:solidFill>
                      <a:schemeClr val="bg1"/>
                    </a:solidFill>
                  </a:endParaRPr>
                </a:p>
              </p:txBody>
            </p:sp>
          </mc:Choice>
          <mc:Fallback xmlns="">
            <p:sp>
              <p:nvSpPr>
                <p:cNvPr id="89" name="テキスト ボックス 88"/>
                <p:cNvSpPr txBox="1">
                  <a:spLocks noRot="1" noChangeAspect="1" noMove="1" noResize="1" noEditPoints="1" noAdjustHandles="1" noChangeArrowheads="1" noChangeShapeType="1" noTextEdit="1"/>
                </p:cNvSpPr>
                <p:nvPr/>
              </p:nvSpPr>
              <p:spPr>
                <a:xfrm>
                  <a:off x="2840638" y="3270507"/>
                  <a:ext cx="2010230" cy="767198"/>
                </a:xfrm>
                <a:prstGeom prst="rect">
                  <a:avLst/>
                </a:prstGeom>
                <a:blipFill rotWithShape="0">
                  <a:blip r:embed="rId12"/>
                  <a:stretch>
                    <a:fillRect l="-2727" t="-4800" r="-2424" b="-5600"/>
                  </a:stretch>
                </a:blipFill>
                <a:ln w="25400">
                  <a:noFill/>
                </a:ln>
              </p:spPr>
              <p:txBody>
                <a:bodyPr/>
                <a:lstStyle/>
                <a:p>
                  <a:r>
                    <a:rPr lang="ja-JP" altLang="en-US">
                      <a:noFill/>
                    </a:rPr>
                    <a:t> </a:t>
                  </a:r>
                </a:p>
              </p:txBody>
            </p:sp>
          </mc:Fallback>
        </mc:AlternateContent>
        <p:sp>
          <p:nvSpPr>
            <p:cNvPr id="90" name="テキスト ボックス 89"/>
            <p:cNvSpPr txBox="1"/>
            <p:nvPr/>
          </p:nvSpPr>
          <p:spPr>
            <a:xfrm>
              <a:off x="610535" y="2802665"/>
              <a:ext cx="1097095" cy="523220"/>
            </a:xfrm>
            <a:prstGeom prst="rect">
              <a:avLst/>
            </a:prstGeom>
            <a:noFill/>
          </p:spPr>
          <p:txBody>
            <a:bodyPr wrap="none" rtlCol="0">
              <a:spAutoFit/>
            </a:bodyPr>
            <a:lstStyle/>
            <a:p>
              <a:r>
                <a:rPr lang="en-US" altLang="ja-JP" sz="2800" dirty="0" smtClean="0">
                  <a:solidFill>
                    <a:schemeClr val="bg1"/>
                  </a:solidFill>
                  <a:effectLst>
                    <a:glow rad="139700">
                      <a:schemeClr val="accent6">
                        <a:satMod val="175000"/>
                        <a:alpha val="40000"/>
                      </a:schemeClr>
                    </a:glow>
                  </a:effectLst>
                  <a:latin typeface="Damascus" charset="-78"/>
                  <a:ea typeface="Damascus" charset="-78"/>
                  <a:cs typeface="Damascus" charset="-78"/>
                </a:rPr>
                <a:t>Inflow</a:t>
              </a:r>
              <a:endParaRPr kumimoji="1" lang="ja-JP" altLang="en-US" sz="2800" dirty="0">
                <a:solidFill>
                  <a:schemeClr val="bg1"/>
                </a:solidFill>
                <a:effectLst>
                  <a:glow rad="139700">
                    <a:schemeClr val="accent6">
                      <a:satMod val="175000"/>
                      <a:alpha val="40000"/>
                    </a:schemeClr>
                  </a:glow>
                </a:effectLst>
                <a:latin typeface="Damascus" charset="-78"/>
                <a:ea typeface="Damascus" charset="-78"/>
                <a:cs typeface="Damascus" charset="-78"/>
              </a:endParaRPr>
            </a:p>
          </p:txBody>
        </p:sp>
        <p:sp>
          <p:nvSpPr>
            <p:cNvPr id="91" name="テキスト ボックス 90"/>
            <p:cNvSpPr txBox="1"/>
            <p:nvPr/>
          </p:nvSpPr>
          <p:spPr>
            <a:xfrm>
              <a:off x="3137498" y="2824603"/>
              <a:ext cx="1366593" cy="523220"/>
            </a:xfrm>
            <a:prstGeom prst="rect">
              <a:avLst/>
            </a:prstGeom>
            <a:noFill/>
          </p:spPr>
          <p:txBody>
            <a:bodyPr wrap="none" rtlCol="0">
              <a:spAutoFit/>
            </a:bodyPr>
            <a:lstStyle/>
            <a:p>
              <a:r>
                <a:rPr lang="en-US" altLang="ja-JP" sz="2800" dirty="0" smtClean="0">
                  <a:solidFill>
                    <a:schemeClr val="bg1"/>
                  </a:solidFill>
                  <a:effectLst>
                    <a:glow rad="139700">
                      <a:schemeClr val="accent1">
                        <a:satMod val="175000"/>
                        <a:alpha val="40000"/>
                      </a:schemeClr>
                    </a:glow>
                  </a:effectLst>
                  <a:latin typeface="Damascus" charset="-78"/>
                  <a:ea typeface="Damascus" charset="-78"/>
                  <a:cs typeface="Damascus" charset="-78"/>
                </a:rPr>
                <a:t>Outflow</a:t>
              </a:r>
              <a:endParaRPr kumimoji="1" lang="ja-JP" altLang="en-US" sz="2800" dirty="0">
                <a:solidFill>
                  <a:schemeClr val="bg1"/>
                </a:solidFill>
                <a:effectLst>
                  <a:glow rad="139700">
                    <a:schemeClr val="accent1">
                      <a:satMod val="175000"/>
                      <a:alpha val="40000"/>
                    </a:schemeClr>
                  </a:glow>
                </a:effectLst>
                <a:latin typeface="Damascus" charset="-78"/>
                <a:ea typeface="Damascus" charset="-78"/>
                <a:cs typeface="Damascus" charset="-78"/>
              </a:endParaRPr>
            </a:p>
          </p:txBody>
        </p:sp>
      </p:grpSp>
      <p:sp>
        <p:nvSpPr>
          <p:cNvPr id="7" name="テキスト ボックス 6"/>
          <p:cNvSpPr txBox="1"/>
          <p:nvPr/>
        </p:nvSpPr>
        <p:spPr>
          <a:xfrm>
            <a:off x="5333888" y="3064608"/>
            <a:ext cx="3721212" cy="461665"/>
          </a:xfrm>
          <a:prstGeom prst="rect">
            <a:avLst/>
          </a:prstGeom>
          <a:noFill/>
        </p:spPr>
        <p:txBody>
          <a:bodyPr wrap="none" rtlCol="0">
            <a:spAutoFit/>
          </a:bodyPr>
          <a:lstStyle/>
          <a:p>
            <a:r>
              <a:rPr lang="en-US" altLang="ja-JP" sz="2400" dirty="0" smtClean="0">
                <a:solidFill>
                  <a:schemeClr val="bg1"/>
                </a:solidFill>
                <a:latin typeface="+mj-lt"/>
              </a:rPr>
              <a:t>Distribution of planetesimals</a:t>
            </a:r>
            <a:endParaRPr kumimoji="1" lang="ja-JP" altLang="en-US" sz="2400" dirty="0">
              <a:solidFill>
                <a:schemeClr val="bg1"/>
              </a:solidFill>
              <a:latin typeface="+mj-lt"/>
            </a:endParaRPr>
          </a:p>
        </p:txBody>
      </p:sp>
      <p:sp>
        <p:nvSpPr>
          <p:cNvPr id="2" name="テキスト ボックス 1"/>
          <p:cNvSpPr txBox="1"/>
          <p:nvPr/>
        </p:nvSpPr>
        <p:spPr>
          <a:xfrm>
            <a:off x="3118090" y="2757909"/>
            <a:ext cx="5937010" cy="369332"/>
          </a:xfrm>
          <a:prstGeom prst="rect">
            <a:avLst/>
          </a:prstGeom>
          <a:noFill/>
        </p:spPr>
        <p:txBody>
          <a:bodyPr wrap="none" rtlCol="0">
            <a:spAutoFit/>
          </a:bodyPr>
          <a:lstStyle/>
          <a:p>
            <a:r>
              <a:rPr lang="en-US" altLang="ja-JP" smtClean="0">
                <a:solidFill>
                  <a:schemeClr val="bg1"/>
                </a:solidFill>
              </a:rPr>
              <a:t>Migrating planet </a:t>
            </a:r>
            <a:r>
              <a:rPr lang="en-US" altLang="ja-JP" dirty="0">
                <a:solidFill>
                  <a:schemeClr val="bg1"/>
                </a:solidFill>
              </a:rPr>
              <a:t>encounters a great number of planetesimals</a:t>
            </a:r>
            <a:endParaRPr kumimoji="1" lang="ja-JP" altLang="en-US" dirty="0">
              <a:solidFill>
                <a:schemeClr val="bg1"/>
              </a:solidFill>
            </a:endParaRPr>
          </a:p>
        </p:txBody>
      </p:sp>
    </p:spTree>
    <p:extLst>
      <p:ext uri="{BB962C8B-B14F-4D97-AF65-F5344CB8AC3E}">
        <p14:creationId xmlns:p14="http://schemas.microsoft.com/office/powerpoint/2010/main" val="35906617"/>
      </p:ext>
    </p:extLst>
  </p:cSld>
  <p:clrMapOvr>
    <a:masterClrMapping/>
  </p:clrMapOvr>
  <mc:AlternateContent xmlns:mc="http://schemas.openxmlformats.org/markup-compatibility/2006">
    <mc:Choice xmlns:p14="http://schemas.microsoft.com/office/powerpoint/2010/main" Requires="p14">
      <p:transition spd="slow" p14:dur="2000" advTm="48272"/>
    </mc:Choice>
    <mc:Fallback>
      <p:transition spd="slow" advTm="48272"/>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6924398" y="2068442"/>
            <a:ext cx="1512435" cy="3560271"/>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87479" y="1437228"/>
            <a:ext cx="5796788" cy="4718927"/>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タイトル 1"/>
          <p:cNvSpPr>
            <a:spLocks noGrp="1"/>
          </p:cNvSpPr>
          <p:nvPr>
            <p:ph type="title"/>
          </p:nvPr>
        </p:nvSpPr>
        <p:spPr>
          <a:xfrm>
            <a:off x="-3556" y="13881"/>
            <a:ext cx="7886700" cy="330314"/>
          </a:xfrm>
          <a:ln>
            <a:noFill/>
          </a:ln>
        </p:spPr>
        <p:txBody>
          <a:bodyPr>
            <a:noAutofit/>
          </a:bodyPr>
          <a:lstStyle/>
          <a:p>
            <a:r>
              <a:rPr lang="en-US" altLang="ja-JP" sz="2400" dirty="0">
                <a:solidFill>
                  <a:schemeClr val="bg1"/>
                </a:solidFill>
              </a:rPr>
              <a:t>Our Study</a:t>
            </a:r>
            <a:r>
              <a:rPr lang="ja-JP" altLang="en-US" sz="2400" dirty="0">
                <a:solidFill>
                  <a:schemeClr val="bg1"/>
                </a:solidFill>
              </a:rPr>
              <a:t>：</a:t>
            </a:r>
            <a:r>
              <a:rPr lang="en-US" altLang="ja-JP" sz="2400" dirty="0">
                <a:solidFill>
                  <a:schemeClr val="bg1"/>
                </a:solidFill>
              </a:rPr>
              <a:t>Effect of Planet Migration</a:t>
            </a:r>
            <a:endParaRPr lang="ja-JP" altLang="en-US" sz="2400" dirty="0">
              <a:solidFill>
                <a:schemeClr val="bg1"/>
              </a:solidFill>
            </a:endParaRPr>
          </a:p>
        </p:txBody>
      </p:sp>
      <p:cxnSp>
        <p:nvCxnSpPr>
          <p:cNvPr id="17" name="直線コネクタ 16"/>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67" y="1747223"/>
            <a:ext cx="5600192" cy="4200144"/>
          </a:xfrm>
          <a:prstGeom prst="rect">
            <a:avLst/>
          </a:prstGeom>
        </p:spPr>
      </p:pic>
      <p:sp>
        <p:nvSpPr>
          <p:cNvPr id="18" name="テキスト ボックス 17"/>
          <p:cNvSpPr txBox="1"/>
          <p:nvPr/>
        </p:nvSpPr>
        <p:spPr>
          <a:xfrm>
            <a:off x="773257" y="1458163"/>
            <a:ext cx="5493812" cy="369332"/>
          </a:xfrm>
          <a:prstGeom prst="rect">
            <a:avLst/>
          </a:prstGeom>
          <a:noFill/>
        </p:spPr>
        <p:txBody>
          <a:bodyPr wrap="none" rtlCol="0">
            <a:spAutoFit/>
          </a:bodyPr>
          <a:lstStyle/>
          <a:p>
            <a:r>
              <a:rPr lang="en-US" altLang="ja-JP" dirty="0" smtClean="0">
                <a:latin typeface="Century" charset="0"/>
                <a:ea typeface="Century" charset="0"/>
                <a:cs typeface="Century" charset="0"/>
              </a:rPr>
              <a:t>Distribution of Planetesimals in Planet Migration</a:t>
            </a:r>
            <a:endParaRPr kumimoji="1" lang="ja-JP" altLang="en-US" dirty="0">
              <a:latin typeface="Century" charset="0"/>
              <a:ea typeface="Century" charset="0"/>
              <a:cs typeface="Century" charset="0"/>
            </a:endParaRPr>
          </a:p>
        </p:txBody>
      </p:sp>
      <p:sp>
        <p:nvSpPr>
          <p:cNvPr id="19" name="テキスト ボックス 18"/>
          <p:cNvSpPr txBox="1"/>
          <p:nvPr/>
        </p:nvSpPr>
        <p:spPr>
          <a:xfrm rot="16200000">
            <a:off x="5622" y="3612025"/>
            <a:ext cx="1465466" cy="369332"/>
          </a:xfrm>
          <a:prstGeom prst="rect">
            <a:avLst/>
          </a:prstGeom>
          <a:noFill/>
        </p:spPr>
        <p:txBody>
          <a:bodyPr wrap="none" rtlCol="0">
            <a:spAutoFit/>
          </a:bodyPr>
          <a:lstStyle/>
          <a:p>
            <a:r>
              <a:rPr kumimoji="1" lang="en-US" altLang="ja-JP" dirty="0" smtClean="0">
                <a:latin typeface="Century" charset="0"/>
                <a:ea typeface="Century" charset="0"/>
                <a:cs typeface="Century" charset="0"/>
              </a:rPr>
              <a:t>Eccentricity</a:t>
            </a:r>
            <a:endParaRPr kumimoji="1" lang="ja-JP" altLang="en-US" dirty="0">
              <a:latin typeface="Century" charset="0"/>
              <a:ea typeface="Century" charset="0"/>
              <a:cs typeface="Century" charset="0"/>
            </a:endParaRPr>
          </a:p>
        </p:txBody>
      </p:sp>
      <p:sp>
        <p:nvSpPr>
          <p:cNvPr id="20" name="テキスト ボックス 19"/>
          <p:cNvSpPr txBox="1"/>
          <p:nvPr/>
        </p:nvSpPr>
        <p:spPr>
          <a:xfrm>
            <a:off x="2542908" y="5786823"/>
            <a:ext cx="1954509" cy="369332"/>
          </a:xfrm>
          <a:prstGeom prst="rect">
            <a:avLst/>
          </a:prstGeom>
          <a:noFill/>
        </p:spPr>
        <p:txBody>
          <a:bodyPr wrap="none" rtlCol="0">
            <a:spAutoFit/>
          </a:bodyPr>
          <a:lstStyle/>
          <a:p>
            <a:r>
              <a:rPr kumimoji="1" lang="en-US" altLang="ja-JP" dirty="0" smtClean="0">
                <a:latin typeface="Century" charset="0"/>
                <a:ea typeface="Century" charset="0"/>
                <a:cs typeface="Century" charset="0"/>
              </a:rPr>
              <a:t>Semi-Major Axis</a:t>
            </a:r>
            <a:endParaRPr kumimoji="1" lang="ja-JP" altLang="en-US" dirty="0">
              <a:latin typeface="Century" charset="0"/>
              <a:ea typeface="Century" charset="0"/>
              <a:cs typeface="Century" charset="0"/>
            </a:endParaRPr>
          </a:p>
        </p:txBody>
      </p:sp>
      <p:sp>
        <p:nvSpPr>
          <p:cNvPr id="21" name="テキスト ボックス 20"/>
          <p:cNvSpPr txBox="1"/>
          <p:nvPr/>
        </p:nvSpPr>
        <p:spPr>
          <a:xfrm rot="5400000">
            <a:off x="4701486" y="3662629"/>
            <a:ext cx="2688685" cy="369332"/>
          </a:xfrm>
          <a:prstGeom prst="rect">
            <a:avLst/>
          </a:prstGeom>
          <a:noFill/>
        </p:spPr>
        <p:txBody>
          <a:bodyPr wrap="none" rtlCol="0">
            <a:spAutoFit/>
          </a:bodyPr>
          <a:lstStyle/>
          <a:p>
            <a:r>
              <a:rPr kumimoji="1" lang="en-US" altLang="ja-JP" smtClean="0">
                <a:latin typeface="Century" charset="0"/>
                <a:ea typeface="Century" charset="0"/>
                <a:cs typeface="Century" charset="0"/>
              </a:rPr>
              <a:t>Initial Semi-Major </a:t>
            </a:r>
            <a:r>
              <a:rPr kumimoji="1" lang="en-US" altLang="ja-JP" dirty="0" smtClean="0">
                <a:latin typeface="Century" charset="0"/>
                <a:ea typeface="Century" charset="0"/>
                <a:cs typeface="Century" charset="0"/>
              </a:rPr>
              <a:t>Axis</a:t>
            </a:r>
            <a:endParaRPr kumimoji="1" lang="ja-JP" altLang="en-US" dirty="0">
              <a:latin typeface="Century" charset="0"/>
              <a:ea typeface="Century" charset="0"/>
              <a:cs typeface="Century" charset="0"/>
            </a:endParaRPr>
          </a:p>
        </p:txBody>
      </p:sp>
      <p:pic>
        <p:nvPicPr>
          <p:cNvPr id="22" name="図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209" y="5352608"/>
            <a:ext cx="511059" cy="390269"/>
          </a:xfrm>
          <a:prstGeom prst="rect">
            <a:avLst/>
          </a:prstGeom>
        </p:spPr>
      </p:pic>
      <p:pic>
        <p:nvPicPr>
          <p:cNvPr id="24" name="図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696" y="2137195"/>
            <a:ext cx="1232519" cy="3423666"/>
          </a:xfrm>
          <a:prstGeom prst="rect">
            <a:avLst/>
          </a:prstGeom>
        </p:spPr>
      </p:pic>
      <p:sp>
        <p:nvSpPr>
          <p:cNvPr id="25" name="テキスト ボックス 24"/>
          <p:cNvSpPr txBox="1"/>
          <p:nvPr/>
        </p:nvSpPr>
        <p:spPr>
          <a:xfrm>
            <a:off x="6632093" y="1741302"/>
            <a:ext cx="2303836" cy="369332"/>
          </a:xfrm>
          <a:prstGeom prst="rect">
            <a:avLst/>
          </a:prstGeom>
          <a:noFill/>
        </p:spPr>
        <p:txBody>
          <a:bodyPr wrap="none" rtlCol="0">
            <a:spAutoFit/>
          </a:bodyPr>
          <a:lstStyle/>
          <a:p>
            <a:r>
              <a:rPr kumimoji="1" lang="en-US" altLang="ja-JP" dirty="0" smtClean="0">
                <a:solidFill>
                  <a:schemeClr val="bg1"/>
                </a:solidFill>
              </a:rPr>
              <a:t>Expansion of 1:2 MMR</a:t>
            </a:r>
            <a:endParaRPr kumimoji="1" lang="ja-JP" altLang="en-US" dirty="0">
              <a:solidFill>
                <a:schemeClr val="bg1"/>
              </a:solidFill>
            </a:endParaRPr>
          </a:p>
        </p:txBody>
      </p:sp>
      <p:sp>
        <p:nvSpPr>
          <p:cNvPr id="27" name="正方形/長方形 26"/>
          <p:cNvSpPr/>
          <p:nvPr/>
        </p:nvSpPr>
        <p:spPr>
          <a:xfrm>
            <a:off x="7143855" y="2251322"/>
            <a:ext cx="283464" cy="3081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rot="16200000">
            <a:off x="6513620" y="4902026"/>
            <a:ext cx="1040670" cy="276999"/>
          </a:xfrm>
          <a:prstGeom prst="rect">
            <a:avLst/>
          </a:prstGeom>
          <a:noFill/>
        </p:spPr>
        <p:txBody>
          <a:bodyPr wrap="none" rtlCol="0">
            <a:spAutoFit/>
          </a:bodyPr>
          <a:lstStyle/>
          <a:p>
            <a:r>
              <a:rPr kumimoji="1" lang="en-US" altLang="ja-JP" sz="1200" dirty="0" smtClean="0">
                <a:latin typeface="Century" charset="0"/>
                <a:ea typeface="Century" charset="0"/>
                <a:cs typeface="Century" charset="0"/>
              </a:rPr>
              <a:t>Eccentricity</a:t>
            </a:r>
            <a:endParaRPr kumimoji="1" lang="ja-JP" altLang="en-US" sz="1200" dirty="0">
              <a:latin typeface="Century" charset="0"/>
              <a:ea typeface="Century" charset="0"/>
              <a:cs typeface="Century" charset="0"/>
            </a:endParaRPr>
          </a:p>
        </p:txBody>
      </p:sp>
      <p:sp>
        <p:nvSpPr>
          <p:cNvPr id="29" name="テキスト ボックス 28"/>
          <p:cNvSpPr txBox="1"/>
          <p:nvPr/>
        </p:nvSpPr>
        <p:spPr>
          <a:xfrm>
            <a:off x="7129274" y="5275884"/>
            <a:ext cx="1362424" cy="276999"/>
          </a:xfrm>
          <a:prstGeom prst="rect">
            <a:avLst/>
          </a:prstGeom>
          <a:noFill/>
        </p:spPr>
        <p:txBody>
          <a:bodyPr wrap="none" rtlCol="0">
            <a:spAutoFit/>
          </a:bodyPr>
          <a:lstStyle/>
          <a:p>
            <a:r>
              <a:rPr kumimoji="1" lang="en-US" altLang="ja-JP" sz="1200" dirty="0" smtClean="0">
                <a:latin typeface="Century" charset="0"/>
                <a:ea typeface="Century" charset="0"/>
                <a:cs typeface="Century" charset="0"/>
              </a:rPr>
              <a:t>Semi-Major Axis</a:t>
            </a:r>
            <a:endParaRPr kumimoji="1" lang="ja-JP" altLang="en-US" sz="1200" dirty="0">
              <a:latin typeface="Century" charset="0"/>
              <a:ea typeface="Century" charset="0"/>
              <a:cs typeface="Century" charset="0"/>
            </a:endParaRPr>
          </a:p>
        </p:txBody>
      </p:sp>
      <p:cxnSp>
        <p:nvCxnSpPr>
          <p:cNvPr id="33" name="直線矢印コネクタ 32"/>
          <p:cNvCxnSpPr/>
          <p:nvPr/>
        </p:nvCxnSpPr>
        <p:spPr>
          <a:xfrm flipV="1">
            <a:off x="7156869" y="4520189"/>
            <a:ext cx="0" cy="1030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7765010" y="2342762"/>
            <a:ext cx="0" cy="288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rot="5400000">
            <a:off x="7628517" y="2780559"/>
            <a:ext cx="1172116" cy="369332"/>
          </a:xfrm>
          <a:prstGeom prst="rect">
            <a:avLst/>
          </a:prstGeom>
          <a:noFill/>
        </p:spPr>
        <p:txBody>
          <a:bodyPr wrap="none" rtlCol="0">
            <a:spAutoFit/>
          </a:bodyPr>
          <a:lstStyle/>
          <a:p>
            <a:r>
              <a:rPr kumimoji="1" lang="en-US" altLang="ja-JP" dirty="0" smtClean="0">
                <a:solidFill>
                  <a:srgbClr val="FF0000"/>
                </a:solidFill>
                <a:latin typeface="Century" charset="0"/>
                <a:ea typeface="Century" charset="0"/>
                <a:cs typeface="Century" charset="0"/>
              </a:rPr>
              <a:t>1:2 MMR</a:t>
            </a:r>
            <a:endParaRPr kumimoji="1" lang="ja-JP" altLang="en-US" dirty="0">
              <a:solidFill>
                <a:srgbClr val="FF0000"/>
              </a:solidFill>
              <a:latin typeface="Century" charset="0"/>
              <a:ea typeface="Century" charset="0"/>
              <a:cs typeface="Century" charset="0"/>
            </a:endParaRPr>
          </a:p>
        </p:txBody>
      </p:sp>
      <p:sp>
        <p:nvSpPr>
          <p:cNvPr id="73" name="テキスト ボックス 72"/>
          <p:cNvSpPr txBox="1"/>
          <p:nvPr/>
        </p:nvSpPr>
        <p:spPr>
          <a:xfrm>
            <a:off x="195371" y="6156156"/>
            <a:ext cx="8740558" cy="461665"/>
          </a:xfrm>
          <a:prstGeom prst="rect">
            <a:avLst/>
          </a:prstGeom>
          <a:noFill/>
        </p:spPr>
        <p:txBody>
          <a:bodyPr wrap="square" rtlCol="0">
            <a:spAutoFit/>
          </a:bodyPr>
          <a:lstStyle/>
          <a:p>
            <a:r>
              <a:rPr lang="en-US" altLang="ja-JP" sz="2400" dirty="0" smtClean="0">
                <a:solidFill>
                  <a:schemeClr val="bg1"/>
                </a:solidFill>
              </a:rPr>
              <a:t>Many planetesimals are trapped in mean </a:t>
            </a:r>
            <a:r>
              <a:rPr lang="en-US" altLang="ja-JP" sz="2400" dirty="0">
                <a:solidFill>
                  <a:schemeClr val="bg1"/>
                </a:solidFill>
              </a:rPr>
              <a:t>m</a:t>
            </a:r>
            <a:r>
              <a:rPr lang="en-US" altLang="ja-JP" sz="2400" dirty="0" smtClean="0">
                <a:solidFill>
                  <a:schemeClr val="bg1"/>
                </a:solidFill>
              </a:rPr>
              <a:t>otion </a:t>
            </a:r>
            <a:r>
              <a:rPr lang="en-US" altLang="ja-JP" sz="2400" dirty="0">
                <a:solidFill>
                  <a:schemeClr val="bg1"/>
                </a:solidFill>
              </a:rPr>
              <a:t>r</a:t>
            </a:r>
            <a:r>
              <a:rPr lang="en-US" altLang="ja-JP" sz="2400" dirty="0" smtClean="0">
                <a:solidFill>
                  <a:schemeClr val="bg1"/>
                </a:solidFill>
              </a:rPr>
              <a:t>esonances (MMRs).</a:t>
            </a:r>
            <a:endParaRPr kumimoji="1" lang="ja-JP" altLang="en-US" sz="2400" dirty="0">
              <a:solidFill>
                <a:schemeClr val="bg1"/>
              </a:solidFill>
            </a:endParaRPr>
          </a:p>
        </p:txBody>
      </p:sp>
      <p:cxnSp>
        <p:nvCxnSpPr>
          <p:cNvPr id="74" name="直線矢印コネクタ 73"/>
          <p:cNvCxnSpPr/>
          <p:nvPr/>
        </p:nvCxnSpPr>
        <p:spPr>
          <a:xfrm flipV="1">
            <a:off x="7129274" y="5520409"/>
            <a:ext cx="860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テキスト ボックス 29"/>
              <p:cNvSpPr txBox="1"/>
              <p:nvPr/>
            </p:nvSpPr>
            <p:spPr>
              <a:xfrm>
                <a:off x="219678" y="648431"/>
                <a:ext cx="7859179" cy="668901"/>
              </a:xfrm>
              <a:prstGeom prst="rect">
                <a:avLst/>
              </a:prstGeom>
              <a:noFill/>
              <a:ln w="25400">
                <a:noFill/>
              </a:ln>
            </p:spPr>
            <p:txBody>
              <a:bodyPr wrap="square" numCol="2" rtlCol="0">
                <a:spAutoFit/>
              </a:bodyPr>
              <a:lstStyle/>
              <a:p>
                <a:pPr marL="100013" indent="-214313">
                  <a:buFont typeface="Arial" charset="0"/>
                  <a:buChar char="•"/>
                </a:pPr>
                <a:r>
                  <a:rPr lang="en-US" altLang="ja-JP" dirty="0" smtClean="0">
                    <a:solidFill>
                      <a:schemeClr val="bg1"/>
                    </a:solidFill>
                  </a:rPr>
                  <a:t>Number of Planet</a:t>
                </a:r>
                <a:r>
                  <a:rPr lang="ja-JP" altLang="en-US" dirty="0" smtClean="0">
                    <a:solidFill>
                      <a:schemeClr val="bg1"/>
                    </a:solidFill>
                    <a:latin typeface="Cambria Math" charset="0"/>
                  </a:rPr>
                  <a:t>：</a:t>
                </a:r>
                <a:r>
                  <a:rPr lang="en-US" altLang="ja-JP" dirty="0" smtClean="0">
                    <a:solidFill>
                      <a:schemeClr val="bg1"/>
                    </a:solidFill>
                    <a:latin typeface="Cambria Math" charset="0"/>
                  </a:rPr>
                  <a:t>1</a:t>
                </a:r>
                <a:endParaRPr lang="en-US" altLang="ja-JP" dirty="0">
                  <a:solidFill>
                    <a:schemeClr val="bg1"/>
                  </a:solidFill>
                  <a:latin typeface="Cambria Math" charset="0"/>
                </a:endParaRPr>
              </a:p>
              <a:p>
                <a:pPr marL="100013" indent="-214313">
                  <a:buFont typeface="Arial" charset="0"/>
                  <a:buChar char="•"/>
                </a:pPr>
                <a:r>
                  <a:rPr lang="en-US" altLang="ja-JP" dirty="0" smtClean="0">
                    <a:solidFill>
                      <a:schemeClr val="bg1"/>
                    </a:solidFill>
                  </a:rPr>
                  <a:t>Mass of Planet</a:t>
                </a:r>
                <a:r>
                  <a:rPr lang="ja-JP" altLang="en-US" dirty="0" smtClean="0">
                    <a:solidFill>
                      <a:schemeClr val="bg1"/>
                    </a:solidFill>
                  </a:rPr>
                  <a:t>：</a:t>
                </a:r>
                <a14:m>
                  <m:oMath xmlns:m="http://schemas.openxmlformats.org/officeDocument/2006/math">
                    <m:sSub>
                      <m:sSubPr>
                        <m:ctrlPr>
                          <a:rPr lang="en-US" altLang="ja-JP" i="1">
                            <a:solidFill>
                              <a:schemeClr val="bg1"/>
                            </a:solidFill>
                            <a:latin typeface="Cambria Math" charset="0"/>
                          </a:rPr>
                        </m:ctrlPr>
                      </m:sSubPr>
                      <m:e>
                        <m:r>
                          <a:rPr lang="en-US" altLang="ja-JP" i="1">
                            <a:solidFill>
                              <a:schemeClr val="bg1"/>
                            </a:solidFill>
                            <a:latin typeface="Cambria Math" charset="0"/>
                          </a:rPr>
                          <m:t>𝑀</m:t>
                        </m:r>
                      </m:e>
                      <m:sub>
                        <m:r>
                          <a:rPr lang="en-US" altLang="ja-JP" i="1">
                            <a:solidFill>
                              <a:schemeClr val="bg1"/>
                            </a:solidFill>
                            <a:latin typeface="Cambria Math" charset="0"/>
                          </a:rPr>
                          <m:t>𝑝</m:t>
                        </m:r>
                      </m:sub>
                    </m:sSub>
                    <m:r>
                      <a:rPr lang="en-US" altLang="ja-JP" i="1">
                        <a:solidFill>
                          <a:schemeClr val="bg1"/>
                        </a:solidFill>
                        <a:latin typeface="Cambria Math" charset="0"/>
                      </a:rPr>
                      <m:t>=</m:t>
                    </m:r>
                    <m:sSub>
                      <m:sSubPr>
                        <m:ctrlPr>
                          <a:rPr lang="en-US" altLang="ja-JP" i="1">
                            <a:solidFill>
                              <a:schemeClr val="bg1"/>
                            </a:solidFill>
                            <a:latin typeface="Cambria Math" charset="0"/>
                          </a:rPr>
                        </m:ctrlPr>
                      </m:sSubPr>
                      <m:e>
                        <m:r>
                          <a:rPr lang="en-US" altLang="ja-JP" i="1">
                            <a:solidFill>
                              <a:schemeClr val="bg1"/>
                            </a:solidFill>
                            <a:latin typeface="Cambria Math" charset="0"/>
                          </a:rPr>
                          <m:t>𝑀</m:t>
                        </m:r>
                      </m:e>
                      <m:sub>
                        <m:r>
                          <a:rPr lang="en-US" altLang="ja-JP" i="1">
                            <a:solidFill>
                              <a:schemeClr val="bg1"/>
                            </a:solidFill>
                            <a:latin typeface="Cambria Math" charset="0"/>
                          </a:rPr>
                          <m:t>𝐽𝑢𝑝</m:t>
                        </m:r>
                      </m:sub>
                    </m:sSub>
                  </m:oMath>
                </a14:m>
                <a:endParaRPr lang="en-US" altLang="ja-JP" dirty="0">
                  <a:solidFill>
                    <a:schemeClr val="bg1"/>
                  </a:solidFill>
                </a:endParaRPr>
              </a:p>
              <a:p>
                <a:pPr marL="100013" indent="-214313">
                  <a:buFont typeface="Arial" charset="0"/>
                  <a:buChar char="•"/>
                </a:pPr>
                <a:r>
                  <a:rPr lang="en-US" altLang="ja-JP" dirty="0" smtClean="0">
                    <a:solidFill>
                      <a:schemeClr val="bg1"/>
                    </a:solidFill>
                  </a:rPr>
                  <a:t>Migration </a:t>
                </a:r>
                <a:r>
                  <a:rPr lang="en-US" altLang="ja-JP" dirty="0">
                    <a:solidFill>
                      <a:schemeClr val="bg1"/>
                    </a:solidFill>
                  </a:rPr>
                  <a:t>Timescale </a:t>
                </a:r>
                <a14:m>
                  <m:oMath xmlns:m="http://schemas.openxmlformats.org/officeDocument/2006/math">
                    <m:sSub>
                      <m:sSubPr>
                        <m:ctrlPr>
                          <a:rPr lang="en-US" altLang="ja-JP" i="1">
                            <a:solidFill>
                              <a:schemeClr val="bg1"/>
                            </a:solidFill>
                            <a:latin typeface="Cambria Math" charset="0"/>
                          </a:rPr>
                        </m:ctrlPr>
                      </m:sSubPr>
                      <m:e>
                        <m:r>
                          <a:rPr lang="en-US" altLang="ja-JP" b="0" i="1" smtClean="0">
                            <a:solidFill>
                              <a:schemeClr val="bg1"/>
                            </a:solidFill>
                            <a:latin typeface="Cambria Math" charset="0"/>
                          </a:rPr>
                          <m:t>𝑡</m:t>
                        </m:r>
                      </m:e>
                      <m:sub>
                        <m:r>
                          <a:rPr lang="en-US" altLang="ja-JP" b="0" i="1" smtClean="0">
                            <a:solidFill>
                              <a:schemeClr val="bg1"/>
                            </a:solidFill>
                            <a:latin typeface="Cambria Math" charset="0"/>
                          </a:rPr>
                          <m:t>𝑀</m:t>
                        </m:r>
                        <m:r>
                          <a:rPr lang="en-US" altLang="ja-JP" i="1">
                            <a:solidFill>
                              <a:schemeClr val="bg1"/>
                            </a:solidFill>
                            <a:latin typeface="Cambria Math" charset="0"/>
                          </a:rPr>
                          <m:t>𝑖𝑔</m:t>
                        </m:r>
                      </m:sub>
                    </m:sSub>
                  </m:oMath>
                </a14:m>
                <a:r>
                  <a:rPr lang="en-US" altLang="ja-JP" dirty="0">
                    <a:solidFill>
                      <a:schemeClr val="bg1"/>
                    </a:solidFill>
                  </a:rPr>
                  <a:t> </a:t>
                </a:r>
                <a:r>
                  <a:rPr lang="ja-JP" altLang="en-US" dirty="0">
                    <a:solidFill>
                      <a:schemeClr val="bg1"/>
                    </a:solidFill>
                  </a:rPr>
                  <a:t>：</a:t>
                </a:r>
                <a:r>
                  <a:rPr lang="en-US" altLang="ja-JP" dirty="0">
                    <a:solidFill>
                      <a:schemeClr val="bg1"/>
                    </a:solidFill>
                  </a:rPr>
                  <a:t>parameter</a:t>
                </a:r>
              </a:p>
              <a:p>
                <a:pPr marL="100013" indent="-214313">
                  <a:buFont typeface="Arial" charset="0"/>
                  <a:buChar char="•"/>
                </a:pPr>
                <a:r>
                  <a:rPr lang="en-US" altLang="ja-JP" dirty="0">
                    <a:solidFill>
                      <a:schemeClr val="bg1"/>
                    </a:solidFill>
                  </a:rPr>
                  <a:t>Migration </a:t>
                </a:r>
                <a:r>
                  <a:rPr lang="en-US" altLang="ja-JP" dirty="0" smtClean="0">
                    <a:solidFill>
                      <a:schemeClr val="bg1"/>
                    </a:solidFill>
                  </a:rPr>
                  <a:t>Range</a:t>
                </a:r>
                <a:r>
                  <a:rPr lang="ja-JP" altLang="en-US" dirty="0" smtClean="0">
                    <a:solidFill>
                      <a:schemeClr val="bg1"/>
                    </a:solidFill>
                  </a:rPr>
                  <a:t>：</a:t>
                </a:r>
                <a:r>
                  <a:rPr lang="en-US" altLang="ja-JP" dirty="0" smtClean="0">
                    <a:solidFill>
                      <a:schemeClr val="bg1"/>
                    </a:solidFill>
                  </a:rPr>
                  <a:t>9.2AU </a:t>
                </a:r>
                <a:r>
                  <a:rPr lang="ja-JP" altLang="en-US" dirty="0" smtClean="0">
                    <a:solidFill>
                      <a:schemeClr val="bg1"/>
                    </a:solidFill>
                  </a:rPr>
                  <a:t>⇨</a:t>
                </a:r>
                <a:r>
                  <a:rPr lang="en-US" altLang="ja-JP" dirty="0" smtClean="0">
                    <a:solidFill>
                      <a:schemeClr val="bg1"/>
                    </a:solidFill>
                  </a:rPr>
                  <a:t> 5.2AU</a:t>
                </a:r>
                <a:endParaRPr lang="en-US" altLang="ja-JP" dirty="0">
                  <a:solidFill>
                    <a:schemeClr val="bg1"/>
                  </a:solidFill>
                </a:endParaRPr>
              </a:p>
            </p:txBody>
          </p:sp>
        </mc:Choice>
        <mc:Fallback xmlns="">
          <p:sp>
            <p:nvSpPr>
              <p:cNvPr id="30" name="テキスト ボックス 29"/>
              <p:cNvSpPr txBox="1">
                <a:spLocks noRot="1" noChangeAspect="1" noMove="1" noResize="1" noEditPoints="1" noAdjustHandles="1" noChangeArrowheads="1" noChangeShapeType="1" noTextEdit="1"/>
              </p:cNvSpPr>
              <p:nvPr/>
            </p:nvSpPr>
            <p:spPr>
              <a:xfrm>
                <a:off x="219678" y="648431"/>
                <a:ext cx="7859179" cy="668901"/>
              </a:xfrm>
              <a:prstGeom prst="rect">
                <a:avLst/>
              </a:prstGeom>
              <a:blipFill rotWithShape="0">
                <a:blip r:embed="rId6"/>
                <a:stretch>
                  <a:fillRect l="-465" t="-6364" r="-698" b="-14545"/>
                </a:stretch>
              </a:blipFill>
              <a:ln w="25400">
                <a:noFill/>
              </a:ln>
            </p:spPr>
            <p:txBody>
              <a:bodyPr/>
              <a:lstStyle/>
              <a:p>
                <a:r>
                  <a:rPr lang="ja-JP" altLang="en-US">
                    <a:noFill/>
                  </a:rPr>
                  <a:t> </a:t>
                </a:r>
              </a:p>
            </p:txBody>
          </p:sp>
        </mc:Fallback>
      </mc:AlternateContent>
      <p:sp>
        <p:nvSpPr>
          <p:cNvPr id="2" name="テキスト ボックス 1"/>
          <p:cNvSpPr txBox="1"/>
          <p:nvPr/>
        </p:nvSpPr>
        <p:spPr>
          <a:xfrm>
            <a:off x="219678" y="345342"/>
            <a:ext cx="913968" cy="400110"/>
          </a:xfrm>
          <a:prstGeom prst="rect">
            <a:avLst/>
          </a:prstGeom>
          <a:noFill/>
        </p:spPr>
        <p:txBody>
          <a:bodyPr wrap="none" rtlCol="0">
            <a:spAutoFit/>
          </a:bodyPr>
          <a:lstStyle/>
          <a:p>
            <a:r>
              <a:rPr lang="en-US" altLang="ja-JP" sz="2000" u="sng" dirty="0" smtClean="0">
                <a:solidFill>
                  <a:schemeClr val="bg1"/>
                </a:solidFill>
              </a:rPr>
              <a:t>Setting</a:t>
            </a:r>
            <a:endParaRPr lang="en-US" altLang="ja-JP" sz="2000" u="sng" dirty="0">
              <a:solidFill>
                <a:schemeClr val="bg1"/>
              </a:solidFill>
            </a:endParaRPr>
          </a:p>
        </p:txBody>
      </p:sp>
    </p:spTree>
    <p:extLst>
      <p:ext uri="{BB962C8B-B14F-4D97-AF65-F5344CB8AC3E}">
        <p14:creationId xmlns:p14="http://schemas.microsoft.com/office/powerpoint/2010/main" val="531373464"/>
      </p:ext>
    </p:extLst>
  </p:cSld>
  <p:clrMapOvr>
    <a:masterClrMapping/>
  </p:clrMapOvr>
  <mc:AlternateContent xmlns:mc="http://schemas.openxmlformats.org/markup-compatibility/2006">
    <mc:Choice xmlns:p14="http://schemas.microsoft.com/office/powerpoint/2010/main" Requires="p14">
      <p:transition spd="slow" p14:dur="2000" advTm="53510"/>
    </mc:Choice>
    <mc:Fallback>
      <p:transition spd="slow" advTm="53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decel="50000" fill="hold" nodeType="withEffect">
                                  <p:stCondLst>
                                    <p:cond delay="0"/>
                                  </p:stCondLst>
                                  <p:childTnLst>
                                    <p:animMotion origin="layout" path="M -0.0007 0.00023 L -0.17465 0.00023 " pathEditMode="relative" rAng="0" ptsTypes="AA">
                                      <p:cBhvr>
                                        <p:cTn id="6" dur="20000" fill="hold"/>
                                        <p:tgtEl>
                                          <p:spTgt spid="22"/>
                                        </p:tgtEl>
                                        <p:attrNameLst>
                                          <p:attrName>ppt_x</p:attrName>
                                          <p:attrName>ppt_y</p:attrName>
                                        </p:attrNameLst>
                                      </p:cBhvr>
                                      <p:rCtr x="-86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タイトル 1"/>
          <p:cNvSpPr>
            <a:spLocks noGrp="1"/>
          </p:cNvSpPr>
          <p:nvPr>
            <p:ph type="title"/>
          </p:nvPr>
        </p:nvSpPr>
        <p:spPr>
          <a:xfrm>
            <a:off x="-3556" y="13881"/>
            <a:ext cx="7886700" cy="330314"/>
          </a:xfrm>
          <a:ln>
            <a:noFill/>
          </a:ln>
        </p:spPr>
        <p:txBody>
          <a:bodyPr>
            <a:noAutofit/>
          </a:bodyPr>
          <a:lstStyle/>
          <a:p>
            <a:r>
              <a:rPr lang="en-US" altLang="ja-JP" sz="2400" dirty="0">
                <a:solidFill>
                  <a:schemeClr val="bg1"/>
                </a:solidFill>
              </a:rPr>
              <a:t>Our Study</a:t>
            </a:r>
            <a:r>
              <a:rPr lang="ja-JP" altLang="en-US" sz="2400" dirty="0">
                <a:solidFill>
                  <a:schemeClr val="bg1"/>
                </a:solidFill>
              </a:rPr>
              <a:t>：</a:t>
            </a:r>
            <a:r>
              <a:rPr lang="en-US" altLang="ja-JP" sz="2400" dirty="0">
                <a:solidFill>
                  <a:schemeClr val="bg1"/>
                </a:solidFill>
              </a:rPr>
              <a:t>Effect of Planet Migration</a:t>
            </a:r>
            <a:endParaRPr lang="ja-JP" altLang="en-US" sz="2400" dirty="0">
              <a:solidFill>
                <a:schemeClr val="bg1"/>
              </a:solidFill>
            </a:endParaRPr>
          </a:p>
        </p:txBody>
      </p:sp>
      <p:cxnSp>
        <p:nvCxnSpPr>
          <p:cNvPr id="82" name="直線コネクタ 81"/>
          <p:cNvCxnSpPr/>
          <p:nvPr/>
        </p:nvCxnSpPr>
        <p:spPr>
          <a:xfrm>
            <a:off x="-12700" y="344195"/>
            <a:ext cx="9156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5829304"/>
            <a:ext cx="9144000" cy="523220"/>
          </a:xfrm>
          <a:prstGeom prst="rect">
            <a:avLst/>
          </a:prstGeom>
          <a:noFill/>
        </p:spPr>
        <p:txBody>
          <a:bodyPr wrap="square" rtlCol="0">
            <a:spAutoFit/>
          </a:bodyPr>
          <a:lstStyle/>
          <a:p>
            <a:pPr algn="ctr"/>
            <a:r>
              <a:rPr lang="en-US" altLang="ja-JP" sz="2800" dirty="0" smtClean="0">
                <a:solidFill>
                  <a:schemeClr val="bg1"/>
                </a:solidFill>
              </a:rPr>
              <a:t>Planet migration is ineffective in increasing the captured mass.</a:t>
            </a:r>
            <a:endParaRPr kumimoji="1" lang="en-US" altLang="ja-JP" sz="2800" dirty="0" smtClean="0">
              <a:solidFill>
                <a:schemeClr val="bg1"/>
              </a:solidFill>
            </a:endParaRPr>
          </a:p>
        </p:txBody>
      </p:sp>
      <p:sp>
        <p:nvSpPr>
          <p:cNvPr id="39" name="テキスト ボックス 38"/>
          <p:cNvSpPr txBox="1"/>
          <p:nvPr/>
        </p:nvSpPr>
        <p:spPr>
          <a:xfrm>
            <a:off x="2345550" y="1067468"/>
            <a:ext cx="4899893" cy="3783632"/>
          </a:xfrm>
          <a:prstGeom prst="rect">
            <a:avLst/>
          </a:prstGeom>
          <a:solidFill>
            <a:schemeClr val="bg1"/>
          </a:solidFill>
          <a:ln w="25400">
            <a:solidFill>
              <a:schemeClr val="tx1"/>
            </a:solidFill>
          </a:ln>
        </p:spPr>
        <p:txBody>
          <a:bodyPr wrap="square" rtlCol="0">
            <a:noAutofit/>
          </a:bodyPr>
          <a:lstStyle/>
          <a:p>
            <a:endParaRPr lang="ja-JP" altLang="en-US" sz="1350"/>
          </a:p>
        </p:txBody>
      </p:sp>
      <p:pic>
        <p:nvPicPr>
          <p:cNvPr id="40" name="図 39"/>
          <p:cNvPicPr>
            <a:picLocks noChangeAspect="1"/>
          </p:cNvPicPr>
          <p:nvPr/>
        </p:nvPicPr>
        <p:blipFill rotWithShape="1">
          <a:blip r:embed="rId4">
            <a:extLst>
              <a:ext uri="{28A0092B-C50C-407E-A947-70E740481C1C}">
                <a14:useLocalDpi xmlns:a14="http://schemas.microsoft.com/office/drawing/2010/main" val="0"/>
              </a:ext>
            </a:extLst>
          </a:blip>
          <a:srcRect l="7540" r="2315" b="7832"/>
          <a:stretch/>
        </p:blipFill>
        <p:spPr>
          <a:xfrm>
            <a:off x="2884609" y="1136881"/>
            <a:ext cx="4360834" cy="3179745"/>
          </a:xfrm>
          <a:prstGeom prst="rect">
            <a:avLst/>
          </a:prstGeom>
        </p:spPr>
      </p:pic>
      <p:sp>
        <p:nvSpPr>
          <p:cNvPr id="41" name="テキスト ボックス 40"/>
          <p:cNvSpPr txBox="1"/>
          <p:nvPr/>
        </p:nvSpPr>
        <p:spPr>
          <a:xfrm>
            <a:off x="3401565" y="4481422"/>
            <a:ext cx="3260957" cy="369332"/>
          </a:xfrm>
          <a:prstGeom prst="rect">
            <a:avLst/>
          </a:prstGeom>
          <a:noFill/>
        </p:spPr>
        <p:txBody>
          <a:bodyPr wrap="none" rtlCol="0">
            <a:spAutoFit/>
          </a:bodyPr>
          <a:lstStyle/>
          <a:p>
            <a:r>
              <a:rPr lang="en-US" altLang="ja-JP" dirty="0" smtClean="0">
                <a:latin typeface="Century" charset="0"/>
                <a:ea typeface="Century" charset="0"/>
                <a:cs typeface="Century" charset="0"/>
              </a:rPr>
              <a:t>Initial Semi-Major </a:t>
            </a:r>
            <a:r>
              <a:rPr lang="en-US" altLang="ja-JP" dirty="0">
                <a:latin typeface="Century" charset="0"/>
                <a:ea typeface="Century" charset="0"/>
                <a:cs typeface="Century" charset="0"/>
              </a:rPr>
              <a:t>Axis [AU]</a:t>
            </a:r>
            <a:endParaRPr lang="ja-JP" altLang="en-US" dirty="0">
              <a:latin typeface="Century" charset="0"/>
              <a:ea typeface="Century" charset="0"/>
              <a:cs typeface="Century" charset="0"/>
            </a:endParaRPr>
          </a:p>
        </p:txBody>
      </p:sp>
      <p:sp>
        <p:nvSpPr>
          <p:cNvPr id="42" name="テキスト ボックス 41"/>
          <p:cNvSpPr txBox="1"/>
          <p:nvPr/>
        </p:nvSpPr>
        <p:spPr>
          <a:xfrm>
            <a:off x="6563879" y="4237766"/>
            <a:ext cx="396000" cy="369332"/>
          </a:xfrm>
          <a:prstGeom prst="rect">
            <a:avLst/>
          </a:prstGeom>
          <a:noFill/>
        </p:spPr>
        <p:txBody>
          <a:bodyPr wrap="square" rtlCol="0">
            <a:spAutoFit/>
          </a:bodyPr>
          <a:lstStyle/>
          <a:p>
            <a:pPr algn="ctr"/>
            <a:r>
              <a:rPr lang="en-US" altLang="ja-JP">
                <a:latin typeface="Century" charset="0"/>
                <a:ea typeface="Century" charset="0"/>
                <a:cs typeface="Century" charset="0"/>
              </a:rPr>
              <a:t>9</a:t>
            </a:r>
            <a:endParaRPr lang="ja-JP" altLang="en-US" dirty="0">
              <a:latin typeface="Century" charset="0"/>
              <a:ea typeface="Century" charset="0"/>
              <a:cs typeface="Century" charset="0"/>
            </a:endParaRPr>
          </a:p>
        </p:txBody>
      </p:sp>
      <p:sp>
        <p:nvSpPr>
          <p:cNvPr id="43" name="テキスト ボックス 42"/>
          <p:cNvSpPr txBox="1"/>
          <p:nvPr/>
        </p:nvSpPr>
        <p:spPr>
          <a:xfrm>
            <a:off x="5796154" y="4237766"/>
            <a:ext cx="396000" cy="369332"/>
          </a:xfrm>
          <a:prstGeom prst="rect">
            <a:avLst/>
          </a:prstGeom>
          <a:noFill/>
        </p:spPr>
        <p:txBody>
          <a:bodyPr wrap="square" rtlCol="0">
            <a:spAutoFit/>
          </a:bodyPr>
          <a:lstStyle/>
          <a:p>
            <a:pPr algn="ctr"/>
            <a:r>
              <a:rPr lang="en-US" altLang="ja-JP">
                <a:latin typeface="Century" charset="0"/>
                <a:ea typeface="Century" charset="0"/>
                <a:cs typeface="Century" charset="0"/>
              </a:rPr>
              <a:t>8</a:t>
            </a:r>
            <a:endParaRPr lang="ja-JP" altLang="en-US" dirty="0">
              <a:latin typeface="Century" charset="0"/>
              <a:ea typeface="Century" charset="0"/>
              <a:cs typeface="Century" charset="0"/>
            </a:endParaRPr>
          </a:p>
        </p:txBody>
      </p:sp>
      <p:sp>
        <p:nvSpPr>
          <p:cNvPr id="44" name="テキスト ボックス 43"/>
          <p:cNvSpPr txBox="1"/>
          <p:nvPr/>
        </p:nvSpPr>
        <p:spPr>
          <a:xfrm>
            <a:off x="5028429" y="4237766"/>
            <a:ext cx="396000" cy="369332"/>
          </a:xfrm>
          <a:prstGeom prst="rect">
            <a:avLst/>
          </a:prstGeom>
          <a:noFill/>
        </p:spPr>
        <p:txBody>
          <a:bodyPr wrap="square" rtlCol="0">
            <a:spAutoFit/>
          </a:bodyPr>
          <a:lstStyle/>
          <a:p>
            <a:pPr algn="ctr"/>
            <a:r>
              <a:rPr lang="en-US" altLang="ja-JP">
                <a:latin typeface="Century" charset="0"/>
                <a:ea typeface="Century" charset="0"/>
                <a:cs typeface="Century" charset="0"/>
              </a:rPr>
              <a:t>7</a:t>
            </a:r>
            <a:endParaRPr lang="ja-JP" altLang="en-US" dirty="0">
              <a:latin typeface="Century" charset="0"/>
              <a:ea typeface="Century" charset="0"/>
              <a:cs typeface="Century" charset="0"/>
            </a:endParaRPr>
          </a:p>
        </p:txBody>
      </p:sp>
      <p:sp>
        <p:nvSpPr>
          <p:cNvPr id="45" name="テキスト ボックス 44"/>
          <p:cNvSpPr txBox="1"/>
          <p:nvPr/>
        </p:nvSpPr>
        <p:spPr>
          <a:xfrm>
            <a:off x="4260704" y="4237766"/>
            <a:ext cx="396000" cy="369332"/>
          </a:xfrm>
          <a:prstGeom prst="rect">
            <a:avLst/>
          </a:prstGeom>
          <a:noFill/>
        </p:spPr>
        <p:txBody>
          <a:bodyPr wrap="square" rtlCol="0">
            <a:spAutoFit/>
          </a:bodyPr>
          <a:lstStyle/>
          <a:p>
            <a:pPr algn="ctr"/>
            <a:r>
              <a:rPr lang="en-US" altLang="ja-JP">
                <a:latin typeface="Century" charset="0"/>
                <a:ea typeface="Century" charset="0"/>
                <a:cs typeface="Century" charset="0"/>
              </a:rPr>
              <a:t>6</a:t>
            </a:r>
            <a:endParaRPr lang="ja-JP" altLang="en-US" dirty="0">
              <a:latin typeface="Century" charset="0"/>
              <a:ea typeface="Century" charset="0"/>
              <a:cs typeface="Century" charset="0"/>
            </a:endParaRPr>
          </a:p>
        </p:txBody>
      </p:sp>
      <p:sp>
        <p:nvSpPr>
          <p:cNvPr id="46" name="テキスト ボックス 45"/>
          <p:cNvSpPr txBox="1"/>
          <p:nvPr/>
        </p:nvSpPr>
        <p:spPr>
          <a:xfrm>
            <a:off x="3492979" y="4237766"/>
            <a:ext cx="396000" cy="369332"/>
          </a:xfrm>
          <a:prstGeom prst="rect">
            <a:avLst/>
          </a:prstGeom>
          <a:noFill/>
        </p:spPr>
        <p:txBody>
          <a:bodyPr wrap="square" rtlCol="0">
            <a:spAutoFit/>
          </a:bodyPr>
          <a:lstStyle/>
          <a:p>
            <a:pPr algn="ctr"/>
            <a:r>
              <a:rPr lang="en-US" altLang="ja-JP" dirty="0">
                <a:latin typeface="Century" charset="0"/>
                <a:ea typeface="Century" charset="0"/>
                <a:cs typeface="Century" charset="0"/>
              </a:rPr>
              <a:t>5</a:t>
            </a:r>
            <a:endParaRPr lang="ja-JP" altLang="en-US" dirty="0">
              <a:latin typeface="Century" charset="0"/>
              <a:ea typeface="Century" charset="0"/>
              <a:cs typeface="Century" charset="0"/>
            </a:endParaRPr>
          </a:p>
        </p:txBody>
      </p:sp>
      <p:sp>
        <p:nvSpPr>
          <p:cNvPr id="48" name="テキスト ボックス 47"/>
          <p:cNvSpPr txBox="1"/>
          <p:nvPr/>
        </p:nvSpPr>
        <p:spPr>
          <a:xfrm rot="10800000">
            <a:off x="2265712" y="2110696"/>
            <a:ext cx="461665" cy="1754878"/>
          </a:xfrm>
          <a:prstGeom prst="rect">
            <a:avLst/>
          </a:prstGeom>
          <a:noFill/>
        </p:spPr>
        <p:txBody>
          <a:bodyPr vert="eaVert" wrap="square" rtlCol="0">
            <a:spAutoFit/>
          </a:bodyPr>
          <a:lstStyle/>
          <a:p>
            <a:pPr algn="ctr"/>
            <a:r>
              <a:rPr lang="en-US" altLang="ja-JP" dirty="0" smtClean="0">
                <a:latin typeface="Century" charset="0"/>
                <a:ea typeface="Century" charset="0"/>
                <a:cs typeface="Century" charset="0"/>
              </a:rPr>
              <a:t>Number</a:t>
            </a:r>
            <a:endParaRPr lang="ja-JP" altLang="en-US" dirty="0">
              <a:latin typeface="Century" charset="0"/>
              <a:ea typeface="Century" charset="0"/>
              <a:cs typeface="Century" charset="0"/>
            </a:endParaRPr>
          </a:p>
        </p:txBody>
      </p:sp>
      <p:sp>
        <p:nvSpPr>
          <p:cNvPr id="49" name="テキスト ボックス 48"/>
          <p:cNvSpPr txBox="1"/>
          <p:nvPr/>
        </p:nvSpPr>
        <p:spPr>
          <a:xfrm>
            <a:off x="2539751" y="1858764"/>
            <a:ext cx="468000" cy="369332"/>
          </a:xfrm>
          <a:prstGeom prst="rect">
            <a:avLst/>
          </a:prstGeom>
          <a:noFill/>
        </p:spPr>
        <p:txBody>
          <a:bodyPr wrap="square" rtlCol="0">
            <a:spAutoFit/>
          </a:bodyPr>
          <a:lstStyle/>
          <a:p>
            <a:pPr algn="ctr"/>
            <a:r>
              <a:rPr lang="en-US" altLang="ja-JP" dirty="0">
                <a:latin typeface="Century" charset="0"/>
                <a:ea typeface="Century" charset="0"/>
                <a:cs typeface="Century" charset="0"/>
              </a:rPr>
              <a:t>60</a:t>
            </a:r>
            <a:endParaRPr lang="ja-JP" altLang="en-US" dirty="0">
              <a:latin typeface="Century" charset="0"/>
              <a:ea typeface="Century" charset="0"/>
              <a:cs typeface="Century" charset="0"/>
            </a:endParaRPr>
          </a:p>
        </p:txBody>
      </p:sp>
      <p:sp>
        <p:nvSpPr>
          <p:cNvPr id="50" name="テキスト ボックス 49"/>
          <p:cNvSpPr txBox="1"/>
          <p:nvPr/>
        </p:nvSpPr>
        <p:spPr>
          <a:xfrm>
            <a:off x="2539751" y="2602333"/>
            <a:ext cx="468000" cy="369332"/>
          </a:xfrm>
          <a:prstGeom prst="rect">
            <a:avLst/>
          </a:prstGeom>
          <a:noFill/>
        </p:spPr>
        <p:txBody>
          <a:bodyPr wrap="square" rtlCol="0">
            <a:spAutoFit/>
          </a:bodyPr>
          <a:lstStyle/>
          <a:p>
            <a:pPr algn="ctr"/>
            <a:r>
              <a:rPr lang="en-US" altLang="ja-JP" dirty="0">
                <a:latin typeface="Century" charset="0"/>
                <a:ea typeface="Century" charset="0"/>
                <a:cs typeface="Century" charset="0"/>
              </a:rPr>
              <a:t>40</a:t>
            </a:r>
            <a:endParaRPr lang="ja-JP" altLang="en-US" dirty="0">
              <a:latin typeface="Century" charset="0"/>
              <a:ea typeface="Century" charset="0"/>
              <a:cs typeface="Century" charset="0"/>
            </a:endParaRPr>
          </a:p>
        </p:txBody>
      </p:sp>
      <p:sp>
        <p:nvSpPr>
          <p:cNvPr id="51" name="テキスト ボックス 50"/>
          <p:cNvSpPr txBox="1"/>
          <p:nvPr/>
        </p:nvSpPr>
        <p:spPr>
          <a:xfrm>
            <a:off x="2539751" y="3345902"/>
            <a:ext cx="468000" cy="369332"/>
          </a:xfrm>
          <a:prstGeom prst="rect">
            <a:avLst/>
          </a:prstGeom>
          <a:noFill/>
        </p:spPr>
        <p:txBody>
          <a:bodyPr wrap="square" rtlCol="0">
            <a:spAutoFit/>
          </a:bodyPr>
          <a:lstStyle/>
          <a:p>
            <a:pPr algn="ctr"/>
            <a:r>
              <a:rPr lang="en-US" altLang="ja-JP" dirty="0">
                <a:latin typeface="Century" charset="0"/>
                <a:ea typeface="Century" charset="0"/>
                <a:cs typeface="Century" charset="0"/>
              </a:rPr>
              <a:t>20</a:t>
            </a:r>
            <a:endParaRPr lang="ja-JP" altLang="en-US" dirty="0">
              <a:latin typeface="Century" charset="0"/>
              <a:ea typeface="Century" charset="0"/>
              <a:cs typeface="Century" charset="0"/>
            </a:endParaRPr>
          </a:p>
        </p:txBody>
      </p:sp>
      <p:sp>
        <p:nvSpPr>
          <p:cNvPr id="80" name="テキスト ボックス 79"/>
          <p:cNvSpPr txBox="1"/>
          <p:nvPr/>
        </p:nvSpPr>
        <p:spPr>
          <a:xfrm>
            <a:off x="2539751" y="4089470"/>
            <a:ext cx="468000" cy="369332"/>
          </a:xfrm>
          <a:prstGeom prst="rect">
            <a:avLst/>
          </a:prstGeom>
          <a:noFill/>
        </p:spPr>
        <p:txBody>
          <a:bodyPr wrap="square" rtlCol="0">
            <a:spAutoFit/>
          </a:bodyPr>
          <a:lstStyle/>
          <a:p>
            <a:pPr algn="ctr"/>
            <a:r>
              <a:rPr lang="en-US" altLang="ja-JP" dirty="0">
                <a:latin typeface="Century" charset="0"/>
                <a:ea typeface="Century" charset="0"/>
                <a:cs typeface="Century" charset="0"/>
              </a:rPr>
              <a:t>0</a:t>
            </a:r>
            <a:endParaRPr lang="ja-JP" altLang="en-US" dirty="0">
              <a:latin typeface="Century" charset="0"/>
              <a:ea typeface="Century" charset="0"/>
              <a:cs typeface="Century" charset="0"/>
            </a:endParaRPr>
          </a:p>
        </p:txBody>
      </p:sp>
      <p:sp>
        <p:nvSpPr>
          <p:cNvPr id="85" name="テキスト ボックス 84"/>
          <p:cNvSpPr txBox="1"/>
          <p:nvPr/>
        </p:nvSpPr>
        <p:spPr>
          <a:xfrm>
            <a:off x="4017927" y="1643095"/>
            <a:ext cx="531676" cy="369332"/>
          </a:xfrm>
          <a:prstGeom prst="rect">
            <a:avLst/>
          </a:prstGeom>
          <a:solidFill>
            <a:schemeClr val="bg1"/>
          </a:solidFill>
          <a:ln w="25400">
            <a:solidFill>
              <a:srgbClr val="FF0000"/>
            </a:solidFill>
          </a:ln>
        </p:spPr>
        <p:txBody>
          <a:bodyPr wrap="square" rtlCol="0">
            <a:spAutoFit/>
          </a:bodyPr>
          <a:lstStyle/>
          <a:p>
            <a:r>
              <a:rPr lang="en-US" altLang="ja-JP" dirty="0">
                <a:latin typeface="Century" charset="0"/>
                <a:ea typeface="Century" charset="0"/>
                <a:cs typeface="Century" charset="0"/>
              </a:rPr>
              <a:t>1:2</a:t>
            </a:r>
            <a:endParaRPr lang="ja-JP" altLang="en-US" dirty="0">
              <a:latin typeface="Century" charset="0"/>
              <a:ea typeface="Century" charset="0"/>
              <a:cs typeface="Century" charset="0"/>
            </a:endParaRPr>
          </a:p>
        </p:txBody>
      </p:sp>
      <p:cxnSp>
        <p:nvCxnSpPr>
          <p:cNvPr id="86" name="直線コネクタ 85"/>
          <p:cNvCxnSpPr/>
          <p:nvPr/>
        </p:nvCxnSpPr>
        <p:spPr>
          <a:xfrm>
            <a:off x="4548784" y="1295400"/>
            <a:ext cx="0" cy="300305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5118100" y="1295400"/>
            <a:ext cx="0" cy="300389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8" name="テキスト ボックス 87"/>
          <p:cNvSpPr txBox="1"/>
          <p:nvPr/>
        </p:nvSpPr>
        <p:spPr>
          <a:xfrm>
            <a:off x="4603224" y="1643095"/>
            <a:ext cx="512312" cy="369332"/>
          </a:xfrm>
          <a:prstGeom prst="rect">
            <a:avLst/>
          </a:prstGeom>
          <a:solidFill>
            <a:schemeClr val="bg1"/>
          </a:solidFill>
          <a:ln w="25400">
            <a:solidFill>
              <a:srgbClr val="FF0000"/>
            </a:solidFill>
          </a:ln>
        </p:spPr>
        <p:txBody>
          <a:bodyPr wrap="square" rtlCol="0">
            <a:spAutoFit/>
          </a:bodyPr>
          <a:lstStyle/>
          <a:p>
            <a:r>
              <a:rPr lang="en-US" altLang="ja-JP" dirty="0">
                <a:latin typeface="Century" charset="0"/>
                <a:ea typeface="Century" charset="0"/>
                <a:cs typeface="Century" charset="0"/>
              </a:rPr>
              <a:t>2:3</a:t>
            </a:r>
            <a:endParaRPr lang="ja-JP" altLang="en-US" dirty="0">
              <a:latin typeface="Century" charset="0"/>
              <a:ea typeface="Century" charset="0"/>
              <a:cs typeface="Century" charset="0"/>
            </a:endParaRPr>
          </a:p>
        </p:txBody>
      </p:sp>
      <p:sp>
        <p:nvSpPr>
          <p:cNvPr id="89" name="テキスト ボックス 88"/>
          <p:cNvSpPr txBox="1"/>
          <p:nvPr/>
        </p:nvSpPr>
        <p:spPr>
          <a:xfrm>
            <a:off x="5639846" y="1643095"/>
            <a:ext cx="515272" cy="369332"/>
          </a:xfrm>
          <a:prstGeom prst="rect">
            <a:avLst/>
          </a:prstGeom>
          <a:solidFill>
            <a:schemeClr val="bg1"/>
          </a:solidFill>
          <a:ln w="25400">
            <a:solidFill>
              <a:srgbClr val="FF0000"/>
            </a:solidFill>
          </a:ln>
        </p:spPr>
        <p:txBody>
          <a:bodyPr wrap="square" rtlCol="0">
            <a:spAutoFit/>
          </a:bodyPr>
          <a:lstStyle/>
          <a:p>
            <a:r>
              <a:rPr lang="en-US" altLang="ja-JP" dirty="0">
                <a:latin typeface="Century" charset="0"/>
                <a:ea typeface="Century" charset="0"/>
                <a:cs typeface="Century" charset="0"/>
              </a:rPr>
              <a:t>3:4</a:t>
            </a:r>
            <a:endParaRPr lang="ja-JP" altLang="en-US" dirty="0">
              <a:latin typeface="Century" charset="0"/>
              <a:ea typeface="Century" charset="0"/>
              <a:cs typeface="Century" charset="0"/>
            </a:endParaRPr>
          </a:p>
        </p:txBody>
      </p:sp>
      <p:cxnSp>
        <p:nvCxnSpPr>
          <p:cNvPr id="90" name="直線コネクタ 89"/>
          <p:cNvCxnSpPr/>
          <p:nvPr/>
        </p:nvCxnSpPr>
        <p:spPr>
          <a:xfrm>
            <a:off x="5638800" y="1295400"/>
            <a:ext cx="0" cy="302122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a:off x="3097422" y="2786999"/>
            <a:ext cx="1813704" cy="584775"/>
          </a:xfrm>
          <a:prstGeom prst="rect">
            <a:avLst/>
          </a:prstGeom>
          <a:solidFill>
            <a:schemeClr val="bg1"/>
          </a:solidFill>
          <a:ln w="25400">
            <a:solidFill>
              <a:srgbClr val="002060"/>
            </a:solidFill>
          </a:ln>
        </p:spPr>
        <p:txBody>
          <a:bodyPr wrap="square" rtlCol="0">
            <a:spAutoFit/>
          </a:bodyPr>
          <a:lstStyle/>
          <a:p>
            <a:pPr algn="ctr"/>
            <a:r>
              <a:rPr kumimoji="1" lang="en-US" altLang="ja-JP" sz="1600" dirty="0" smtClean="0">
                <a:cs typeface="Century" charset="0"/>
              </a:rPr>
              <a:t>Under the effect of Resonance Trap</a:t>
            </a:r>
            <a:endParaRPr kumimoji="1" lang="ja-JP" altLang="en-US" sz="1600" dirty="0">
              <a:cs typeface="Century" charset="0"/>
            </a:endParaRPr>
          </a:p>
        </p:txBody>
      </p:sp>
      <p:sp>
        <p:nvSpPr>
          <p:cNvPr id="2" name="テキスト ボックス 1"/>
          <p:cNvSpPr txBox="1"/>
          <p:nvPr/>
        </p:nvSpPr>
        <p:spPr>
          <a:xfrm>
            <a:off x="673100" y="605803"/>
            <a:ext cx="7937500" cy="461665"/>
          </a:xfrm>
          <a:prstGeom prst="rect">
            <a:avLst/>
          </a:prstGeom>
          <a:noFill/>
        </p:spPr>
        <p:txBody>
          <a:bodyPr wrap="square" rtlCol="0">
            <a:spAutoFit/>
          </a:bodyPr>
          <a:lstStyle/>
          <a:p>
            <a:pPr algn="ctr"/>
            <a:r>
              <a:rPr kumimoji="1" lang="en-US" altLang="ja-JP" sz="2400" dirty="0" smtClean="0">
                <a:solidFill>
                  <a:schemeClr val="bg1"/>
                </a:solidFill>
              </a:rPr>
              <a:t>Number of captured planetesimals vs. Initial semi-major axes</a:t>
            </a:r>
            <a:endParaRPr kumimoji="1" lang="ja-JP" altLang="en-US" sz="2400" dirty="0">
              <a:solidFill>
                <a:schemeClr val="bg1"/>
              </a:solidFill>
            </a:endParaRPr>
          </a:p>
        </p:txBody>
      </p:sp>
      <p:sp>
        <p:nvSpPr>
          <p:cNvPr id="92" name="テキスト ボックス 91"/>
          <p:cNvSpPr txBox="1"/>
          <p:nvPr/>
        </p:nvSpPr>
        <p:spPr>
          <a:xfrm>
            <a:off x="531973" y="4958822"/>
            <a:ext cx="8527046" cy="707886"/>
          </a:xfrm>
          <a:prstGeom prst="rect">
            <a:avLst/>
          </a:prstGeom>
          <a:noFill/>
        </p:spPr>
        <p:txBody>
          <a:bodyPr wrap="square" rtlCol="0">
            <a:spAutoFit/>
          </a:bodyPr>
          <a:lstStyle/>
          <a:p>
            <a:r>
              <a:rPr kumimoji="1" lang="en-US" altLang="ja-JP" sz="2000" dirty="0" smtClean="0">
                <a:solidFill>
                  <a:schemeClr val="bg1"/>
                </a:solidFill>
              </a:rPr>
              <a:t>Planetesimals beyond the strong mean motion resonances are never captured, because of resonance trapping.</a:t>
            </a:r>
            <a:endParaRPr kumimoji="1" lang="ja-JP" altLang="en-US" sz="2000" dirty="0">
              <a:solidFill>
                <a:schemeClr val="bg1"/>
              </a:solidFill>
            </a:endParaRPr>
          </a:p>
        </p:txBody>
      </p:sp>
    </p:spTree>
    <p:custDataLst>
      <p:tags r:id="rId1"/>
    </p:custDataLst>
    <p:extLst>
      <p:ext uri="{BB962C8B-B14F-4D97-AF65-F5344CB8AC3E}">
        <p14:creationId xmlns:p14="http://schemas.microsoft.com/office/powerpoint/2010/main" val="1753638453"/>
      </p:ext>
    </p:extLst>
  </p:cSld>
  <p:clrMapOvr>
    <a:masterClrMapping/>
  </p:clrMapOvr>
  <mc:AlternateContent xmlns:mc="http://schemas.openxmlformats.org/markup-compatibility/2006">
    <mc:Choice xmlns:p14="http://schemas.microsoft.com/office/powerpoint/2010/main" Requires="p14">
      <p:transition spd="slow" p14:dur="2000" advTm="31321"/>
    </mc:Choice>
    <mc:Fallback>
      <p:transition spd="slow" advTm="313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72.6|1.6|1.2"/>
</p:tagLst>
</file>

<file path=ppt/tags/tag2.xml><?xml version="1.0" encoding="utf-8"?>
<p:tagLst xmlns:a="http://schemas.openxmlformats.org/drawingml/2006/main" xmlns:r="http://schemas.openxmlformats.org/officeDocument/2006/relationships" xmlns:p="http://schemas.openxmlformats.org/presentationml/2006/main">
  <p:tag name="TIMING" val="|40"/>
</p:tagLst>
</file>

<file path=ppt/tags/tag3.xml><?xml version="1.0" encoding="utf-8"?>
<p:tagLst xmlns:a="http://schemas.openxmlformats.org/drawingml/2006/main" xmlns:r="http://schemas.openxmlformats.org/officeDocument/2006/relationships" xmlns:p="http://schemas.openxmlformats.org/presentationml/2006/main">
  <p:tag name="TIMING" val="|20.9"/>
</p:tagLst>
</file>

<file path=ppt/tags/tag4.xml><?xml version="1.0" encoding="utf-8"?>
<p:tagLst xmlns:a="http://schemas.openxmlformats.org/drawingml/2006/main" xmlns:r="http://schemas.openxmlformats.org/officeDocument/2006/relationships" xmlns:p="http://schemas.openxmlformats.org/presentationml/2006/main">
  <p:tag name="TIMING" val="|372.6|1.6|1.2"/>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25708</TotalTime>
  <Words>4762</Words>
  <Application>Microsoft Macintosh PowerPoint</Application>
  <PresentationFormat>画面に合わせる (4:3)</PresentationFormat>
  <Paragraphs>689</Paragraphs>
  <Slides>23</Slides>
  <Notes>21</Notes>
  <HiddenSlides>1</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23</vt:i4>
      </vt:variant>
    </vt:vector>
  </HeadingPairs>
  <TitlesOfParts>
    <vt:vector size="38" baseType="lpstr">
      <vt:lpstr>Calibri</vt:lpstr>
      <vt:lpstr>Calibri Light</vt:lpstr>
      <vt:lpstr>Cambria Math</vt:lpstr>
      <vt:lpstr>Century</vt:lpstr>
      <vt:lpstr>Damascus</vt:lpstr>
      <vt:lpstr>Hiragino Kaku Gothic ProN W3</vt:lpstr>
      <vt:lpstr>Hiragino Kaku Gothic ProN W6</vt:lpstr>
      <vt:lpstr>Mangal</vt:lpstr>
      <vt:lpstr>Rockwell Extra Bold</vt:lpstr>
      <vt:lpstr>Wingdings</vt:lpstr>
      <vt:lpstr>Yu Gothic</vt:lpstr>
      <vt:lpstr>游ゴシック</vt:lpstr>
      <vt:lpstr>游ゴシック Light</vt:lpstr>
      <vt:lpstr>Arial</vt:lpstr>
      <vt:lpstr>ホワイト</vt:lpstr>
      <vt:lpstr>Capture of Solids in the Late Stage of Gas Giant Formation  The Effect of Multiplicity and Migration of Gas Giants</vt:lpstr>
      <vt:lpstr>Introduction：Observation of Gas Giant</vt:lpstr>
      <vt:lpstr>Introduction：Hypothesis and Mechanism</vt:lpstr>
      <vt:lpstr>Introduction：Hypothesis and Mechanism</vt:lpstr>
      <vt:lpstr>Introduction：Previous Study</vt:lpstr>
      <vt:lpstr>Introduction：Summary</vt:lpstr>
      <vt:lpstr>Our Study：Effect of Planet Migration</vt:lpstr>
      <vt:lpstr>Our Study：Effect of Planet Migration</vt:lpstr>
      <vt:lpstr>Our Study：Effect of Planet Migration</vt:lpstr>
      <vt:lpstr>Our Study：Effect of Multiplicity</vt:lpstr>
      <vt:lpstr>PowerPoint プレゼンテーション</vt:lpstr>
      <vt:lpstr>PowerPoint プレゼンテーション</vt:lpstr>
      <vt:lpstr>PowerPoint プレゼンテーション</vt:lpstr>
      <vt:lpstr>PowerPoint プレゼンテーション</vt:lpstr>
      <vt:lpstr>Summary</vt:lpstr>
      <vt:lpstr>PowerPoint プレゼンテーション</vt:lpstr>
      <vt:lpstr>Introduction：Observation</vt:lpstr>
      <vt:lpstr>Study：Model and Setting</vt:lpstr>
      <vt:lpstr>Our Study：Effect of Planet Migration</vt:lpstr>
      <vt:lpstr>Study：Mean Motion Resonance と Resonance Trap</vt:lpstr>
      <vt:lpstr>PowerPoint プレゼンテーション</vt:lpstr>
      <vt:lpstr>Introduction：巨大ガス惑星の観測</vt:lpstr>
      <vt:lpstr>PowerPoint プレゼンテーション</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成長途中の巨大ガス惑星による固体物質獲得の系統的理解 </dc:title>
  <dc:creator>東京大学航空部</dc:creator>
  <cp:lastModifiedBy>東京大学航空部</cp:lastModifiedBy>
  <cp:revision>835</cp:revision>
  <dcterms:created xsi:type="dcterms:W3CDTF">2017-09-06T09:07:05Z</dcterms:created>
  <dcterms:modified xsi:type="dcterms:W3CDTF">2017-11-28T06:46:52Z</dcterms:modified>
</cp:coreProperties>
</file>